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1371600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7D8"/>
    <a:srgbClr val="EBEDED"/>
    <a:srgbClr val="6E1EBC"/>
    <a:srgbClr val="6E1EBE"/>
    <a:srgbClr val="00C389"/>
    <a:srgbClr val="B528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579"/>
    <p:restoredTop sz="96159"/>
  </p:normalViewPr>
  <p:slideViewPr>
    <p:cSldViewPr snapToGrid="0">
      <p:cViewPr varScale="1">
        <p:scale>
          <a:sx n="58" d="100"/>
          <a:sy n="58" d="100"/>
        </p:scale>
        <p:origin x="2872" y="2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B58354-4FE1-D848-863D-1091BF29DCEB}" type="datetimeFigureOut">
              <a:rPr lang="en-US" smtClean="0"/>
              <a:t>4/1/25</a:t>
            </a:fld>
            <a:endParaRPr lang="en-US"/>
          </a:p>
        </p:txBody>
      </p:sp>
      <p:sp>
        <p:nvSpPr>
          <p:cNvPr id="4" name="Slide Image Placeholder 3"/>
          <p:cNvSpPr>
            <a:spLocks noGrp="1" noRot="1" noChangeAspect="1"/>
          </p:cNvSpPr>
          <p:nvPr>
            <p:ph type="sldImg" idx="2"/>
          </p:nvPr>
        </p:nvSpPr>
        <p:spPr>
          <a:xfrm>
            <a:off x="1885950" y="1143000"/>
            <a:ext cx="30861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A877A5-994E-FD49-B346-02801BADB8DE}" type="slidenum">
              <a:rPr lang="en-US" smtClean="0"/>
              <a:t>‹#›</a:t>
            </a:fld>
            <a:endParaRPr lang="en-US"/>
          </a:p>
        </p:txBody>
      </p:sp>
    </p:spTree>
    <p:extLst>
      <p:ext uri="{BB962C8B-B14F-4D97-AF65-F5344CB8AC3E}">
        <p14:creationId xmlns:p14="http://schemas.microsoft.com/office/powerpoint/2010/main" val="3873461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1A877A5-994E-FD49-B346-02801BADB8DE}" type="slidenum">
              <a:rPr lang="en-US" smtClean="0"/>
              <a:t>1</a:t>
            </a:fld>
            <a:endParaRPr lang="en-US"/>
          </a:p>
        </p:txBody>
      </p:sp>
    </p:spTree>
    <p:extLst>
      <p:ext uri="{BB962C8B-B14F-4D97-AF65-F5344CB8AC3E}">
        <p14:creationId xmlns:p14="http://schemas.microsoft.com/office/powerpoint/2010/main" val="4130737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83788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FEB6444-4274-93A6-1D48-B82BC7D0D3D8}"/>
              </a:ext>
            </a:extLst>
          </p:cNvPr>
          <p:cNvSpPr/>
          <p:nvPr userDrawn="1"/>
        </p:nvSpPr>
        <p:spPr>
          <a:xfrm>
            <a:off x="0" y="0"/>
            <a:ext cx="13716000" cy="13716000"/>
          </a:xfrm>
          <a:prstGeom prst="rect">
            <a:avLst/>
          </a:prstGeom>
          <a:solidFill>
            <a:srgbClr val="EBEDE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762030B2-AE66-A65D-7969-BBF9E69EBC40}"/>
              </a:ext>
            </a:extLst>
          </p:cNvPr>
          <p:cNvCxnSpPr>
            <a:cxnSpLocks/>
          </p:cNvCxnSpPr>
          <p:nvPr userDrawn="1"/>
        </p:nvCxnSpPr>
        <p:spPr>
          <a:xfrm>
            <a:off x="6794822" y="12302006"/>
            <a:ext cx="0" cy="867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6830A59B-909B-67F0-70B6-43D445384608}"/>
              </a:ext>
            </a:extLst>
          </p:cNvPr>
          <p:cNvPicPr>
            <a:picLocks noChangeAspect="1"/>
          </p:cNvPicPr>
          <p:nvPr userDrawn="1"/>
        </p:nvPicPr>
        <p:blipFill>
          <a:blip r:embed="rId3"/>
          <a:stretch>
            <a:fillRect/>
          </a:stretch>
        </p:blipFill>
        <p:spPr>
          <a:xfrm>
            <a:off x="4044106" y="12381515"/>
            <a:ext cx="2247900" cy="749300"/>
          </a:xfrm>
          <a:prstGeom prst="rect">
            <a:avLst/>
          </a:prstGeom>
        </p:spPr>
      </p:pic>
      <p:pic>
        <p:nvPicPr>
          <p:cNvPr id="8" name="Picture 7" descr="A doctor talking to a patient&#10;&#10;Description automatically generated">
            <a:extLst>
              <a:ext uri="{FF2B5EF4-FFF2-40B4-BE49-F238E27FC236}">
                <a16:creationId xmlns:a16="http://schemas.microsoft.com/office/drawing/2014/main" id="{FFE3E8DD-572E-646D-2565-779C38DC2C6F}"/>
              </a:ext>
            </a:extLst>
          </p:cNvPr>
          <p:cNvPicPr>
            <a:picLocks noChangeAspect="1"/>
          </p:cNvPicPr>
          <p:nvPr userDrawn="1"/>
        </p:nvPicPr>
        <p:blipFill>
          <a:blip r:embed="rId4"/>
          <a:stretch>
            <a:fillRect/>
          </a:stretch>
        </p:blipFill>
        <p:spPr>
          <a:xfrm>
            <a:off x="-1" y="-1"/>
            <a:ext cx="13715995" cy="5664197"/>
          </a:xfrm>
          <a:prstGeom prst="rect">
            <a:avLst/>
          </a:prstGeom>
        </p:spPr>
      </p:pic>
    </p:spTree>
    <p:extLst>
      <p:ext uri="{BB962C8B-B14F-4D97-AF65-F5344CB8AC3E}">
        <p14:creationId xmlns:p14="http://schemas.microsoft.com/office/powerpoint/2010/main" val="1604406122"/>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383143-7A22-937E-2F72-004C7DE9E438}"/>
              </a:ext>
            </a:extLst>
          </p:cNvPr>
          <p:cNvSpPr txBox="1"/>
          <p:nvPr/>
        </p:nvSpPr>
        <p:spPr>
          <a:xfrm>
            <a:off x="691755" y="6039445"/>
            <a:ext cx="12702117" cy="784830"/>
          </a:xfrm>
          <a:prstGeom prst="rect">
            <a:avLst/>
          </a:prstGeom>
          <a:noFill/>
        </p:spPr>
        <p:txBody>
          <a:bodyPr wrap="square" rtlCol="0">
            <a:spAutoFit/>
          </a:bodyPr>
          <a:lstStyle/>
          <a:p>
            <a:r>
              <a:rPr lang="en-US" sz="4400" b="1" spc="-150" dirty="0">
                <a:solidFill>
                  <a:srgbClr val="2A27D8"/>
                </a:solidFill>
                <a:latin typeface="Arial" panose="020B0604020202020204" pitchFamily="34" charset="0"/>
                <a:cs typeface="Arial" panose="020B0604020202020204" pitchFamily="34" charset="0"/>
              </a:rPr>
              <a:t>High blood pressure: what women need to know </a:t>
            </a:r>
          </a:p>
        </p:txBody>
      </p:sp>
      <p:sp>
        <p:nvSpPr>
          <p:cNvPr id="5" name="TextBox 4">
            <a:extLst>
              <a:ext uri="{FF2B5EF4-FFF2-40B4-BE49-F238E27FC236}">
                <a16:creationId xmlns:a16="http://schemas.microsoft.com/office/drawing/2014/main" id="{E08B9134-737C-D1F1-08B3-34AE830AEB5F}"/>
              </a:ext>
            </a:extLst>
          </p:cNvPr>
          <p:cNvSpPr txBox="1"/>
          <p:nvPr/>
        </p:nvSpPr>
        <p:spPr>
          <a:xfrm>
            <a:off x="742950" y="6941901"/>
            <a:ext cx="12024312" cy="1902380"/>
          </a:xfrm>
          <a:prstGeom prst="rect">
            <a:avLst/>
          </a:prstGeom>
          <a:noFill/>
        </p:spPr>
        <p:txBody>
          <a:bodyPr wrap="square" rtlCol="0">
            <a:spAutoFit/>
          </a:bodyPr>
          <a:lstStyle/>
          <a:p>
            <a:pPr>
              <a:lnSpc>
                <a:spcPts val="3580"/>
              </a:lnSpc>
            </a:pPr>
            <a:r>
              <a:rPr lang="en-US" sz="2600" dirty="0">
                <a:latin typeface="Arial" panose="020B0604020202020204" pitchFamily="34" charset="0"/>
                <a:cs typeface="Arial" panose="020B0604020202020204" pitchFamily="34" charset="0"/>
              </a:rPr>
              <a:t>Heart disease is the leading cause of death for women in the US. High blood pressure can increase the risk for heart disease. Most people with high blood pressure have no symptoms, even if blood pressure readings are dangerously high. Get your blood pressure checked regularly as it can save your life.</a:t>
            </a:r>
          </a:p>
        </p:txBody>
      </p:sp>
      <p:pic>
        <p:nvPicPr>
          <p:cNvPr id="7" name="Picture 6">
            <a:extLst>
              <a:ext uri="{FF2B5EF4-FFF2-40B4-BE49-F238E27FC236}">
                <a16:creationId xmlns:a16="http://schemas.microsoft.com/office/drawing/2014/main" id="{8AED6CF4-1D27-B3B0-7D65-16FA7877F8A4}"/>
              </a:ext>
            </a:extLst>
          </p:cNvPr>
          <p:cNvPicPr>
            <a:picLocks noChangeAspect="1"/>
          </p:cNvPicPr>
          <p:nvPr/>
        </p:nvPicPr>
        <p:blipFill>
          <a:blip r:embed="rId3"/>
          <a:stretch>
            <a:fillRect/>
          </a:stretch>
        </p:blipFill>
        <p:spPr>
          <a:xfrm>
            <a:off x="829912" y="9270305"/>
            <a:ext cx="12024312" cy="2701979"/>
          </a:xfrm>
          <a:prstGeom prst="rect">
            <a:avLst/>
          </a:prstGeom>
        </p:spPr>
      </p:pic>
      <p:sp>
        <p:nvSpPr>
          <p:cNvPr id="9" name="Title 1">
            <a:extLst>
              <a:ext uri="{FF2B5EF4-FFF2-40B4-BE49-F238E27FC236}">
                <a16:creationId xmlns:a16="http://schemas.microsoft.com/office/drawing/2014/main" id="{E50DED05-CCD7-DE1C-58BE-6C5BD1DDFC17}"/>
              </a:ext>
            </a:extLst>
          </p:cNvPr>
          <p:cNvSpPr txBox="1">
            <a:spLocks/>
          </p:cNvSpPr>
          <p:nvPr/>
        </p:nvSpPr>
        <p:spPr>
          <a:xfrm>
            <a:off x="6400023" y="9564387"/>
            <a:ext cx="5367000" cy="106684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nSpc>
                <a:spcPts val="2700"/>
              </a:lnSpc>
            </a:pPr>
            <a:r>
              <a:rPr lang="en-US" sz="2000" b="1">
                <a:latin typeface="Arial" panose="020B0604020202020204" pitchFamily="34" charset="0"/>
                <a:ea typeface="Verdana" panose="020B0604030504040204" pitchFamily="34" charset="0"/>
                <a:cs typeface="Arial" panose="020B0604020202020204" pitchFamily="34" charset="0"/>
              </a:rPr>
              <a:t>Not registered? </a:t>
            </a:r>
            <a:br>
              <a:rPr lang="en-US" sz="2000" b="1">
                <a:latin typeface="Arial" panose="020B0604020202020204" pitchFamily="34" charset="0"/>
                <a:ea typeface="Verdana" panose="020B0604030504040204" pitchFamily="34" charset="0"/>
                <a:cs typeface="Arial" panose="020B0604020202020204" pitchFamily="34" charset="0"/>
              </a:rPr>
            </a:br>
            <a:r>
              <a:rPr lang="en-US" sz="2000">
                <a:latin typeface="Arial" panose="020B0604020202020204" pitchFamily="34" charset="0"/>
                <a:ea typeface="Verdana" panose="020B0604030504040204" pitchFamily="34" charset="0"/>
                <a:cs typeface="Arial" panose="020B0604020202020204" pitchFamily="34" charset="0"/>
              </a:rPr>
              <a:t>Download the mobile app </a:t>
            </a:r>
            <a:br>
              <a:rPr lang="en-US" sz="2000">
                <a:latin typeface="Arial" panose="020B0604020202020204" pitchFamily="34" charset="0"/>
                <a:ea typeface="Verdana" panose="020B0604030504040204" pitchFamily="34" charset="0"/>
                <a:cs typeface="Arial" panose="020B0604020202020204" pitchFamily="34" charset="0"/>
              </a:rPr>
            </a:br>
            <a:r>
              <a:rPr lang="en-US" sz="2000">
                <a:latin typeface="Arial" panose="020B0604020202020204" pitchFamily="34" charset="0"/>
                <a:ea typeface="Verdana" panose="020B0604030504040204" pitchFamily="34" charset="0"/>
                <a:cs typeface="Arial" panose="020B0604020202020204" pitchFamily="34" charset="0"/>
              </a:rPr>
              <a:t>or visit </a:t>
            </a:r>
            <a:r>
              <a:rPr lang="en-US" sz="2000" b="1">
                <a:solidFill>
                  <a:srgbClr val="2A27D8"/>
                </a:solidFill>
                <a:latin typeface="Arial" panose="020B0604020202020204" pitchFamily="34" charset="0"/>
                <a:ea typeface="Verdana" panose="020B0604030504040204" pitchFamily="34" charset="0"/>
                <a:cs typeface="Arial" panose="020B0604020202020204" pitchFamily="34" charset="0"/>
              </a:rPr>
              <a:t>mycastlight.com/wellnesswins</a:t>
            </a:r>
            <a:endParaRPr lang="en-US" sz="2000" b="1" dirty="0">
              <a:solidFill>
                <a:srgbClr val="2A27D8"/>
              </a:solidFill>
              <a:latin typeface="Arial" panose="020B0604020202020204" pitchFamily="34" charset="0"/>
              <a:ea typeface="Verdana" panose="020B060403050404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0482930C-786F-6F5A-A37D-00457228D003}"/>
              </a:ext>
            </a:extLst>
          </p:cNvPr>
          <p:cNvSpPr txBox="1"/>
          <p:nvPr/>
        </p:nvSpPr>
        <p:spPr>
          <a:xfrm>
            <a:off x="1569385" y="9603436"/>
            <a:ext cx="4544977" cy="998607"/>
          </a:xfrm>
          <a:prstGeom prst="rect">
            <a:avLst/>
          </a:prstGeom>
          <a:noFill/>
        </p:spPr>
        <p:txBody>
          <a:bodyPr wrap="square" rtlCol="0">
            <a:spAutoFit/>
          </a:bodyPr>
          <a:lstStyle/>
          <a:p>
            <a:pPr>
              <a:lnSpc>
                <a:spcPts val="3720"/>
              </a:lnSpc>
            </a:pPr>
            <a:r>
              <a:rPr lang="en-US" sz="2400" b="1" dirty="0">
                <a:solidFill>
                  <a:srgbClr val="2A27D8"/>
                </a:solidFill>
                <a:latin typeface="Arial" panose="020B0604020202020204" pitchFamily="34" charset="0"/>
                <a:cs typeface="Arial" panose="020B0604020202020204" pitchFamily="34" charset="0"/>
              </a:rPr>
              <a:t>Log in to </a:t>
            </a:r>
            <a:r>
              <a:rPr lang="en-US" sz="2400" b="1" dirty="0" err="1">
                <a:solidFill>
                  <a:srgbClr val="2A27D8"/>
                </a:solidFill>
                <a:latin typeface="Arial" panose="020B0604020202020204" pitchFamily="34" charset="0"/>
                <a:cs typeface="Arial" panose="020B0604020202020204" pitchFamily="34" charset="0"/>
              </a:rPr>
              <a:t>Castlight</a:t>
            </a:r>
            <a:r>
              <a:rPr lang="en-US" sz="2400" b="1" dirty="0">
                <a:solidFill>
                  <a:srgbClr val="2A27D8"/>
                </a:solidFill>
                <a:latin typeface="Arial" panose="020B0604020202020204" pitchFamily="34" charset="0"/>
                <a:cs typeface="Arial" panose="020B0604020202020204" pitchFamily="34" charset="0"/>
              </a:rPr>
              <a:t> to schedule your appointment.</a:t>
            </a:r>
          </a:p>
        </p:txBody>
      </p:sp>
      <p:sp>
        <p:nvSpPr>
          <p:cNvPr id="12" name="TextBox 11">
            <a:extLst>
              <a:ext uri="{FF2B5EF4-FFF2-40B4-BE49-F238E27FC236}">
                <a16:creationId xmlns:a16="http://schemas.microsoft.com/office/drawing/2014/main" id="{3EA5323D-D92B-D008-F4FC-65F81352E761}"/>
              </a:ext>
            </a:extLst>
          </p:cNvPr>
          <p:cNvSpPr txBox="1"/>
          <p:nvPr/>
        </p:nvSpPr>
        <p:spPr>
          <a:xfrm>
            <a:off x="6998893" y="11184081"/>
            <a:ext cx="2857264" cy="400110"/>
          </a:xfrm>
          <a:prstGeom prst="rect">
            <a:avLst/>
          </a:prstGeom>
          <a:noFill/>
        </p:spPr>
        <p:txBody>
          <a:bodyPr wrap="square" rtlCol="0">
            <a:spAutoFit/>
          </a:bodyPr>
          <a:lstStyle/>
          <a:p>
            <a:r>
              <a:rPr lang="en-US" sz="2000" b="1" dirty="0">
                <a:solidFill>
                  <a:srgbClr val="2A27D8"/>
                </a:solidFill>
                <a:latin typeface="Arial" panose="020B0604020202020204" pitchFamily="34" charset="0"/>
                <a:cs typeface="Arial" panose="020B0604020202020204" pitchFamily="34" charset="0"/>
              </a:rPr>
              <a:t>@</a:t>
            </a:r>
            <a:r>
              <a:rPr lang="en-US" sz="2000" b="1" dirty="0" err="1">
                <a:solidFill>
                  <a:srgbClr val="2A27D8"/>
                </a:solidFill>
                <a:latin typeface="Arial" panose="020B0604020202020204" pitchFamily="34" charset="0"/>
                <a:cs typeface="Arial" panose="020B0604020202020204" pitchFamily="34" charset="0"/>
              </a:rPr>
              <a:t>heycastlight_health</a:t>
            </a:r>
            <a:endParaRPr lang="en-US" sz="2000" b="1" dirty="0">
              <a:solidFill>
                <a:srgbClr val="2A27D8"/>
              </a:solidFill>
              <a:latin typeface="Arial" panose="020B0604020202020204" pitchFamily="34" charset="0"/>
              <a:cs typeface="Arial" panose="020B0604020202020204" pitchFamily="34" charset="0"/>
            </a:endParaRPr>
          </a:p>
        </p:txBody>
      </p:sp>
      <p:pic>
        <p:nvPicPr>
          <p:cNvPr id="13" name="Picture 12">
            <a:extLst>
              <a:ext uri="{FF2B5EF4-FFF2-40B4-BE49-F238E27FC236}">
                <a16:creationId xmlns:a16="http://schemas.microsoft.com/office/drawing/2014/main" id="{0EDABED5-9335-5AAC-B82F-11835C7F935C}"/>
              </a:ext>
            </a:extLst>
          </p:cNvPr>
          <p:cNvPicPr>
            <a:picLocks noChangeAspect="1"/>
          </p:cNvPicPr>
          <p:nvPr/>
        </p:nvPicPr>
        <p:blipFill>
          <a:blip r:embed="rId4"/>
          <a:stretch>
            <a:fillRect/>
          </a:stretch>
        </p:blipFill>
        <p:spPr>
          <a:xfrm>
            <a:off x="6513290" y="11161886"/>
            <a:ext cx="431800" cy="444500"/>
          </a:xfrm>
          <a:prstGeom prst="rect">
            <a:avLst/>
          </a:prstGeom>
        </p:spPr>
      </p:pic>
      <p:pic>
        <p:nvPicPr>
          <p:cNvPr id="14" name="Picture 13">
            <a:extLst>
              <a:ext uri="{FF2B5EF4-FFF2-40B4-BE49-F238E27FC236}">
                <a16:creationId xmlns:a16="http://schemas.microsoft.com/office/drawing/2014/main" id="{45836DF4-110E-1054-B7CF-432712570DFA}"/>
              </a:ext>
            </a:extLst>
          </p:cNvPr>
          <p:cNvPicPr>
            <a:picLocks noChangeAspect="1"/>
          </p:cNvPicPr>
          <p:nvPr/>
        </p:nvPicPr>
        <p:blipFill>
          <a:blip r:embed="rId5"/>
          <a:stretch>
            <a:fillRect/>
          </a:stretch>
        </p:blipFill>
        <p:spPr>
          <a:xfrm>
            <a:off x="11185324" y="9730878"/>
            <a:ext cx="1308100" cy="1308100"/>
          </a:xfrm>
          <a:prstGeom prst="rect">
            <a:avLst/>
          </a:prstGeom>
        </p:spPr>
      </p:pic>
      <p:pic>
        <p:nvPicPr>
          <p:cNvPr id="15" name="Picture 14">
            <a:extLst>
              <a:ext uri="{FF2B5EF4-FFF2-40B4-BE49-F238E27FC236}">
                <a16:creationId xmlns:a16="http://schemas.microsoft.com/office/drawing/2014/main" id="{AD93F6D5-688F-F6C6-D44A-6899B7A00C1E}"/>
              </a:ext>
            </a:extLst>
          </p:cNvPr>
          <p:cNvPicPr>
            <a:picLocks noChangeAspect="1"/>
          </p:cNvPicPr>
          <p:nvPr/>
        </p:nvPicPr>
        <p:blipFill>
          <a:blip r:embed="rId6"/>
          <a:stretch>
            <a:fillRect/>
          </a:stretch>
        </p:blipFill>
        <p:spPr>
          <a:xfrm>
            <a:off x="829912" y="9580474"/>
            <a:ext cx="571500" cy="1130300"/>
          </a:xfrm>
          <a:prstGeom prst="rect">
            <a:avLst/>
          </a:prstGeom>
        </p:spPr>
      </p:pic>
      <p:pic>
        <p:nvPicPr>
          <p:cNvPr id="16" name="Picture 15">
            <a:extLst>
              <a:ext uri="{FF2B5EF4-FFF2-40B4-BE49-F238E27FC236}">
                <a16:creationId xmlns:a16="http://schemas.microsoft.com/office/drawing/2014/main" id="{E646C469-1BB7-11DB-849F-4124596A8234}"/>
              </a:ext>
            </a:extLst>
          </p:cNvPr>
          <p:cNvPicPr>
            <a:picLocks noChangeAspect="1"/>
          </p:cNvPicPr>
          <p:nvPr/>
        </p:nvPicPr>
        <p:blipFill>
          <a:blip r:embed="rId7"/>
          <a:stretch>
            <a:fillRect/>
          </a:stretch>
        </p:blipFill>
        <p:spPr>
          <a:xfrm>
            <a:off x="829912" y="9902347"/>
            <a:ext cx="393700" cy="469900"/>
          </a:xfrm>
          <a:prstGeom prst="rect">
            <a:avLst/>
          </a:prstGeom>
        </p:spPr>
      </p:pic>
      <p:pic>
        <p:nvPicPr>
          <p:cNvPr id="19" name="Picture 18" descr="A close-up of a logo&#10;&#10;Description automatically generated">
            <a:extLst>
              <a:ext uri="{FF2B5EF4-FFF2-40B4-BE49-F238E27FC236}">
                <a16:creationId xmlns:a16="http://schemas.microsoft.com/office/drawing/2014/main" id="{24654A4A-4503-9100-A521-9819B37A048E}"/>
              </a:ext>
            </a:extLst>
          </p:cNvPr>
          <p:cNvPicPr>
            <a:picLocks noChangeAspect="1"/>
          </p:cNvPicPr>
          <p:nvPr/>
        </p:nvPicPr>
        <p:blipFill>
          <a:blip r:embed="rId8"/>
          <a:stretch>
            <a:fillRect/>
          </a:stretch>
        </p:blipFill>
        <p:spPr>
          <a:xfrm>
            <a:off x="7229932" y="12341641"/>
            <a:ext cx="2716605" cy="830074"/>
          </a:xfrm>
          <a:prstGeom prst="rect">
            <a:avLst/>
          </a:prstGeom>
        </p:spPr>
      </p:pic>
      <p:sp>
        <p:nvSpPr>
          <p:cNvPr id="22" name="Title 1">
            <a:extLst>
              <a:ext uri="{FF2B5EF4-FFF2-40B4-BE49-F238E27FC236}">
                <a16:creationId xmlns:a16="http://schemas.microsoft.com/office/drawing/2014/main" id="{56A9E10F-2A48-D2FD-C4C2-56E85EF67FBC}"/>
              </a:ext>
            </a:extLst>
          </p:cNvPr>
          <p:cNvSpPr txBox="1">
            <a:spLocks/>
          </p:cNvSpPr>
          <p:nvPr/>
        </p:nvSpPr>
        <p:spPr>
          <a:xfrm>
            <a:off x="1590815" y="10905440"/>
            <a:ext cx="4523547" cy="106684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nSpc>
                <a:spcPts val="2700"/>
              </a:lnSpc>
            </a:pPr>
            <a:r>
              <a:rPr lang="en-US" sz="2000" b="1" dirty="0">
                <a:latin typeface="Arial" panose="020B0604020202020204" pitchFamily="34" charset="0"/>
                <a:ea typeface="Verdana" panose="020B0604030504040204" pitchFamily="34" charset="0"/>
                <a:cs typeface="Arial" panose="020B0604020202020204" pitchFamily="34" charset="0"/>
              </a:rPr>
              <a:t>Need help? </a:t>
            </a:r>
            <a:r>
              <a:rPr lang="en-US" sz="2000" dirty="0">
                <a:latin typeface="Arial" panose="020B0604020202020204" pitchFamily="34" charset="0"/>
                <a:ea typeface="Verdana" panose="020B0604030504040204" pitchFamily="34" charset="0"/>
                <a:cs typeface="Arial" panose="020B0604020202020204" pitchFamily="34" charset="0"/>
              </a:rPr>
              <a:t>Call a </a:t>
            </a:r>
            <a:r>
              <a:rPr lang="en-US" sz="2000" dirty="0" err="1">
                <a:latin typeface="Arial" panose="020B0604020202020204" pitchFamily="34" charset="0"/>
                <a:ea typeface="Verdana" panose="020B0604030504040204" pitchFamily="34" charset="0"/>
                <a:cs typeface="Arial" panose="020B0604020202020204" pitchFamily="34" charset="0"/>
              </a:rPr>
              <a:t>Castlight</a:t>
            </a:r>
            <a:r>
              <a:rPr lang="en-US" sz="2000" dirty="0">
                <a:latin typeface="Arial" panose="020B0604020202020204" pitchFamily="34" charset="0"/>
                <a:ea typeface="Verdana" panose="020B0604030504040204" pitchFamily="34" charset="0"/>
                <a:cs typeface="Arial" panose="020B0604020202020204" pitchFamily="34" charset="0"/>
              </a:rPr>
              <a:t> Care Guide at 888-856-9419</a:t>
            </a:r>
            <a:endParaRPr lang="en-US" sz="2000" dirty="0">
              <a:solidFill>
                <a:srgbClr val="2A27D8"/>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3461676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117</TotalTime>
  <Words>106</Words>
  <Application>Microsoft Macintosh PowerPoint</Application>
  <PresentationFormat>Custom</PresentationFormat>
  <Paragraphs>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registered? Download the mobile app or visit mycastlight.com</dc:title>
  <dc:creator>Dori Shields</dc:creator>
  <cp:lastModifiedBy>penny.lee@apree.health</cp:lastModifiedBy>
  <cp:revision>33</cp:revision>
  <dcterms:created xsi:type="dcterms:W3CDTF">2023-12-11T20:49:55Z</dcterms:created>
  <dcterms:modified xsi:type="dcterms:W3CDTF">2025-04-01T17:53:11Z</dcterms:modified>
</cp:coreProperties>
</file>