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5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272" userDrawn="1">
          <p15:clr>
            <a:srgbClr val="A4A3A4"/>
          </p15:clr>
        </p15:guide>
        <p15:guide id="2" pos="244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A27D8"/>
    <a:srgbClr val="EBEDED"/>
    <a:srgbClr val="6E1EBE"/>
    <a:srgbClr val="6E1EB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574"/>
    <p:restoredTop sz="96159"/>
  </p:normalViewPr>
  <p:slideViewPr>
    <p:cSldViewPr snapToGrid="0">
      <p:cViewPr varScale="1">
        <p:scale>
          <a:sx n="80" d="100"/>
          <a:sy n="80" d="100"/>
        </p:scale>
        <p:origin x="3752" y="200"/>
      </p:cViewPr>
      <p:guideLst>
        <p:guide orient="horz" pos="4272"/>
        <p:guide pos="244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278193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0F7ABA24-FE3E-308E-848C-E3FCA581AA95}"/>
              </a:ext>
            </a:extLst>
          </p:cNvPr>
          <p:cNvSpPr/>
          <p:nvPr userDrawn="1"/>
        </p:nvSpPr>
        <p:spPr>
          <a:xfrm>
            <a:off x="0" y="0"/>
            <a:ext cx="7772400" cy="10058400"/>
          </a:xfrm>
          <a:prstGeom prst="rect">
            <a:avLst/>
          </a:prstGeom>
          <a:solidFill>
            <a:srgbClr val="EBEDED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38A64C39-49E2-1EE7-6986-BF3174BAB5E0}"/>
              </a:ext>
            </a:extLst>
          </p:cNvPr>
          <p:cNvCxnSpPr/>
          <p:nvPr userDrawn="1"/>
        </p:nvCxnSpPr>
        <p:spPr>
          <a:xfrm>
            <a:off x="3891023" y="9359249"/>
            <a:ext cx="0" cy="537159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>
            <a:extLst>
              <a:ext uri="{FF2B5EF4-FFF2-40B4-BE49-F238E27FC236}">
                <a16:creationId xmlns:a16="http://schemas.microsoft.com/office/drawing/2014/main" id="{153BB0E0-F95A-1406-6354-E5AEB1FDF016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2223317" y="9375481"/>
            <a:ext cx="1371600" cy="457200"/>
          </a:xfrm>
          <a:prstGeom prst="rect">
            <a:avLst/>
          </a:prstGeom>
        </p:spPr>
      </p:pic>
      <p:pic>
        <p:nvPicPr>
          <p:cNvPr id="4" name="Picture 3" descr="A person and person running in the snow&#10;&#10;Description automatically generated">
            <a:extLst>
              <a:ext uri="{FF2B5EF4-FFF2-40B4-BE49-F238E27FC236}">
                <a16:creationId xmlns:a16="http://schemas.microsoft.com/office/drawing/2014/main" id="{4E4DF022-ADF8-68A2-1401-2210D08F008E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0"/>
            <a:ext cx="7772400" cy="3035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00239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</p:sldLayoutIdLst>
  <p:txStyles>
    <p:titleStyle>
      <a:lvl1pPr algn="l" defTabSz="777240" rtl="0" eaLnBrk="1" latinLnBrk="0" hangingPunct="1">
        <a:lnSpc>
          <a:spcPct val="90000"/>
        </a:lnSpc>
        <a:spcBef>
          <a:spcPct val="0"/>
        </a:spcBef>
        <a:buNone/>
        <a:defRPr sz="37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10" indent="-194310" algn="l" defTabSz="777240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sz="2380" kern="1200">
          <a:solidFill>
            <a:schemeClr val="tx1"/>
          </a:solidFill>
          <a:latin typeface="+mn-lt"/>
          <a:ea typeface="+mn-ea"/>
          <a:cs typeface="+mn-cs"/>
        </a:defRPr>
      </a:lvl1pPr>
      <a:lvl2pPr marL="5829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2pPr>
      <a:lvl3pPr marL="9715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1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74879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213741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5260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9146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3032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1pPr>
      <a:lvl2pPr marL="3886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1658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194310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3317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7203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4.emf"/><Relationship Id="rId7" Type="http://schemas.openxmlformats.org/officeDocument/2006/relationships/image" Target="../media/image8.png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emf"/><Relationship Id="rId5" Type="http://schemas.openxmlformats.org/officeDocument/2006/relationships/image" Target="../media/image6.emf"/><Relationship Id="rId4" Type="http://schemas.openxmlformats.org/officeDocument/2006/relationships/image" Target="../media/image5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12B97D45-EF06-4AC7-860D-C0F17335709C}"/>
              </a:ext>
            </a:extLst>
          </p:cNvPr>
          <p:cNvSpPr/>
          <p:nvPr/>
        </p:nvSpPr>
        <p:spPr>
          <a:xfrm>
            <a:off x="3761822" y="5445664"/>
            <a:ext cx="4010578" cy="3382566"/>
          </a:xfrm>
          <a:prstGeom prst="rect">
            <a:avLst/>
          </a:prstGeom>
          <a:solidFill>
            <a:srgbClr val="2A27D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4" name="Picture 23">
            <a:extLst>
              <a:ext uri="{FF2B5EF4-FFF2-40B4-BE49-F238E27FC236}">
                <a16:creationId xmlns:a16="http://schemas.microsoft.com/office/drawing/2014/main" id="{02BA89A3-8A7F-87C8-4A10-DDBEC77156B4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-2427" y="5321030"/>
            <a:ext cx="4098120" cy="3677049"/>
          </a:xfrm>
          <a:prstGeom prst="rect">
            <a:avLst/>
          </a:prstGeom>
          <a:ln>
            <a:noFill/>
          </a:ln>
          <a:effectLst/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67FCE550-36C2-DD31-E719-65EA43100176}"/>
              </a:ext>
            </a:extLst>
          </p:cNvPr>
          <p:cNvSpPr txBox="1"/>
          <p:nvPr/>
        </p:nvSpPr>
        <p:spPr>
          <a:xfrm>
            <a:off x="308008" y="3256249"/>
            <a:ext cx="7322151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spc="-150" dirty="0">
                <a:solidFill>
                  <a:srgbClr val="2A27D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Stay well this season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442DAD7-D0BE-F843-E8D1-ADF9CDDECA4F}"/>
              </a:ext>
            </a:extLst>
          </p:cNvPr>
          <p:cNvSpPr txBox="1"/>
          <p:nvPr/>
        </p:nvSpPr>
        <p:spPr>
          <a:xfrm>
            <a:off x="354003" y="4155744"/>
            <a:ext cx="6815282" cy="8449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840"/>
              </a:lnSpc>
              <a:spcAft>
                <a:spcPts val="600"/>
              </a:spcAft>
            </a:pPr>
            <a:r>
              <a:rPr lang="en-US" sz="1300" dirty="0">
                <a:latin typeface="Arial" panose="020B0604020202020204" pitchFamily="34" charset="0"/>
                <a:cs typeface="Arial" panose="020B0604020202020204" pitchFamily="34" charset="0"/>
              </a:rPr>
              <a:t>Enjoy the holidays even more by prioritizing your health and wellbeing. Be sure to add a visit with a doctor to your list. </a:t>
            </a:r>
          </a:p>
          <a:p>
            <a:pPr>
              <a:lnSpc>
                <a:spcPts val="1840"/>
              </a:lnSpc>
            </a:pPr>
            <a:r>
              <a:rPr lang="en-US" sz="1300" b="1" dirty="0">
                <a:latin typeface="Arial" panose="020B0604020202020204" pitchFamily="34" charset="0"/>
                <a:cs typeface="Arial" panose="020B0604020202020204" pitchFamily="34" charset="0"/>
              </a:rPr>
              <a:t>Schedule a visit with a primary care doctor and put your health first.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6D8CF03-6AB6-6FF2-207A-1D21B68615C0}"/>
              </a:ext>
            </a:extLst>
          </p:cNvPr>
          <p:cNvSpPr txBox="1"/>
          <p:nvPr/>
        </p:nvSpPr>
        <p:spPr>
          <a:xfrm>
            <a:off x="1016604" y="6188814"/>
            <a:ext cx="2719328" cy="23929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</a:pPr>
            <a:r>
              <a:rPr lang="en-US" sz="1200" b="1" dirty="0">
                <a:solidFill>
                  <a:srgbClr val="2A27D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Prevent</a:t>
            </a:r>
          </a:p>
          <a:p>
            <a:pPr>
              <a:spcAft>
                <a:spcPts val="500"/>
              </a:spcAft>
            </a:pPr>
            <a:r>
              <a:rPr lang="en-US" sz="950" dirty="0">
                <a:latin typeface="Arial" panose="020B0604020202020204" pitchFamily="34" charset="0"/>
                <a:cs typeface="Arial" panose="020B0604020202020204" pitchFamily="34" charset="0"/>
              </a:rPr>
              <a:t>Make sure you have had your annual wellness exam to get a clear picture of your health and any overdue screenings to reduce your risk</a:t>
            </a:r>
          </a:p>
          <a:p>
            <a:pPr>
              <a:spcBef>
                <a:spcPts val="1000"/>
              </a:spcBef>
              <a:spcAft>
                <a:spcPts val="500"/>
              </a:spcAft>
            </a:pPr>
            <a:r>
              <a:rPr lang="en-US" sz="1200" b="1" dirty="0">
                <a:solidFill>
                  <a:srgbClr val="2A27D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Vaccinate</a:t>
            </a:r>
          </a:p>
          <a:p>
            <a:pPr>
              <a:spcAft>
                <a:spcPts val="500"/>
              </a:spcAft>
            </a:pPr>
            <a:r>
              <a:rPr lang="en-US" sz="950" dirty="0">
                <a:latin typeface="Arial" panose="020B0604020202020204" pitchFamily="34" charset="0"/>
                <a:cs typeface="Arial" panose="020B0604020202020204" pitchFamily="34" charset="0"/>
              </a:rPr>
              <a:t>Avoid seasonal illness by getting the flu, RSV, and COVID-19 vaccines</a:t>
            </a:r>
          </a:p>
          <a:p>
            <a:pPr>
              <a:spcBef>
                <a:spcPts val="1000"/>
              </a:spcBef>
              <a:spcAft>
                <a:spcPts val="500"/>
              </a:spcAft>
            </a:pPr>
            <a:r>
              <a:rPr lang="en-US" sz="1200" b="1" dirty="0">
                <a:solidFill>
                  <a:srgbClr val="2A27D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Manage</a:t>
            </a:r>
          </a:p>
          <a:p>
            <a:pPr>
              <a:spcAft>
                <a:spcPts val="500"/>
              </a:spcAft>
            </a:pPr>
            <a:r>
              <a:rPr lang="en-US" sz="950" dirty="0">
                <a:latin typeface="Arial" panose="020B0604020202020204" pitchFamily="34" charset="0"/>
                <a:cs typeface="Arial" panose="020B0604020202020204" pitchFamily="34" charset="0"/>
              </a:rPr>
              <a:t>Get support with managing holiday stress and building resilience through leading an active and healthy lifestyle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D2880CBC-C0CD-4541-F72D-4820820A6327}"/>
              </a:ext>
            </a:extLst>
          </p:cNvPr>
          <p:cNvSpPr txBox="1"/>
          <p:nvPr/>
        </p:nvSpPr>
        <p:spPr>
          <a:xfrm>
            <a:off x="346507" y="5656197"/>
            <a:ext cx="3633381" cy="3154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50" b="1" dirty="0">
                <a:solidFill>
                  <a:srgbClr val="2A27D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Take charge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D6054B39-19D0-A53E-2C93-237AF7A2F10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6732" y="6431821"/>
            <a:ext cx="342900" cy="406400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F42069D3-2483-7623-DCCE-05F2874DEEA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2613" y="7265509"/>
            <a:ext cx="406400" cy="406400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639E659D-B331-6FF4-8027-5BE0BD9CF5C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3685" y="8059873"/>
            <a:ext cx="355600" cy="406400"/>
          </a:xfrm>
          <a:prstGeom prst="rect">
            <a:avLst/>
          </a:prstGeom>
        </p:spPr>
      </p:pic>
      <p:sp>
        <p:nvSpPr>
          <p:cNvPr id="10" name="Title 1">
            <a:extLst>
              <a:ext uri="{FF2B5EF4-FFF2-40B4-BE49-F238E27FC236}">
                <a16:creationId xmlns:a16="http://schemas.microsoft.com/office/drawing/2014/main" id="{644ACB04-8240-F850-D03A-62E5FE94B916}"/>
              </a:ext>
            </a:extLst>
          </p:cNvPr>
          <p:cNvSpPr txBox="1">
            <a:spLocks/>
          </p:cNvSpPr>
          <p:nvPr/>
        </p:nvSpPr>
        <p:spPr>
          <a:xfrm>
            <a:off x="4224568" y="6120529"/>
            <a:ext cx="2689579" cy="451962"/>
          </a:xfrm>
          <a:prstGeom prst="rect">
            <a:avLst/>
          </a:prstGeom>
        </p:spPr>
        <p:txBody>
          <a:bodyPr>
            <a:noAutofit/>
          </a:bodyPr>
          <a:lstStyle>
            <a:lvl1pPr algn="l" defTabSz="77724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74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ts val="1400"/>
              </a:lnSpc>
            </a:pPr>
            <a:r>
              <a:rPr lang="en-US" sz="950" b="1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Log in to Castlight to find a doctor and schedule your appointment. </a:t>
            </a:r>
            <a:br>
              <a:rPr lang="en-US" sz="950" b="1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</a:br>
            <a:br>
              <a:rPr lang="en-US" sz="950" b="1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</a:br>
            <a:r>
              <a:rPr lang="en-US" sz="950" b="1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Need help with your health and benefits? Call a Castlight Care Guide at 888-856-9419.</a:t>
            </a:r>
            <a:br>
              <a:rPr lang="en-US" sz="950" b="1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</a:br>
            <a:endParaRPr lang="en-US" sz="950" b="1" dirty="0">
              <a:solidFill>
                <a:schemeClr val="bg1"/>
              </a:solidFill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360BD8A3-9C97-2CCE-B38B-10324F1765B9}"/>
              </a:ext>
            </a:extLst>
          </p:cNvPr>
          <p:cNvSpPr txBox="1"/>
          <p:nvPr/>
        </p:nvSpPr>
        <p:spPr>
          <a:xfrm>
            <a:off x="4228024" y="5687916"/>
            <a:ext cx="3052285" cy="3847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9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Make your appointment</a:t>
            </a:r>
          </a:p>
        </p:txBody>
      </p:sp>
      <p:sp>
        <p:nvSpPr>
          <p:cNvPr id="15" name="Title 1">
            <a:extLst>
              <a:ext uri="{FF2B5EF4-FFF2-40B4-BE49-F238E27FC236}">
                <a16:creationId xmlns:a16="http://schemas.microsoft.com/office/drawing/2014/main" id="{6F491008-7120-7DE4-BF64-5F079A1457E2}"/>
              </a:ext>
            </a:extLst>
          </p:cNvPr>
          <p:cNvSpPr txBox="1">
            <a:spLocks/>
          </p:cNvSpPr>
          <p:nvPr/>
        </p:nvSpPr>
        <p:spPr>
          <a:xfrm>
            <a:off x="4238003" y="7266171"/>
            <a:ext cx="2214236" cy="683473"/>
          </a:xfrm>
          <a:prstGeom prst="rect">
            <a:avLst/>
          </a:prstGeom>
        </p:spPr>
        <p:txBody>
          <a:bodyPr>
            <a:noAutofit/>
          </a:bodyPr>
          <a:lstStyle>
            <a:lvl1pPr algn="l" defTabSz="77724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74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ts val="1400"/>
              </a:lnSpc>
            </a:pPr>
            <a:r>
              <a:rPr lang="en-US" sz="950" b="1" dirty="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Not registered? </a:t>
            </a:r>
          </a:p>
          <a:p>
            <a:pPr>
              <a:lnSpc>
                <a:spcPts val="1400"/>
              </a:lnSpc>
            </a:pPr>
            <a:r>
              <a:rPr lang="en-US" sz="950" dirty="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Download the mobile app </a:t>
            </a:r>
            <a:br>
              <a:rPr lang="en-US" sz="950" dirty="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</a:br>
            <a:r>
              <a:rPr lang="en-US" sz="950" dirty="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or visit </a:t>
            </a:r>
            <a:r>
              <a:rPr lang="en-US" sz="950" dirty="0" err="1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mycastlight.com</a:t>
            </a:r>
            <a:r>
              <a:rPr lang="en-US" sz="950" dirty="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/</a:t>
            </a:r>
            <a:r>
              <a:rPr lang="en-US" sz="950" dirty="0" err="1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wellnesswins</a:t>
            </a:r>
            <a:r>
              <a:rPr lang="en-US" sz="950" dirty="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A218F3EE-708C-AAB7-D971-7F6ED451AF29}"/>
              </a:ext>
            </a:extLst>
          </p:cNvPr>
          <p:cNvSpPr txBox="1"/>
          <p:nvPr/>
        </p:nvSpPr>
        <p:spPr>
          <a:xfrm>
            <a:off x="4519632" y="8287545"/>
            <a:ext cx="210795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@</a:t>
            </a:r>
            <a:r>
              <a:rPr lang="en-US" sz="1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heycastlight_health</a:t>
            </a:r>
            <a:endParaRPr lang="en-US" sz="1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391EFFB9-6795-9222-1274-5873E70BDF86}"/>
              </a:ext>
            </a:extLst>
          </p:cNvPr>
          <p:cNvCxnSpPr>
            <a:cxnSpLocks/>
          </p:cNvCxnSpPr>
          <p:nvPr/>
        </p:nvCxnSpPr>
        <p:spPr>
          <a:xfrm>
            <a:off x="4318823" y="8190656"/>
            <a:ext cx="3235274" cy="0"/>
          </a:xfrm>
          <a:prstGeom prst="line">
            <a:avLst/>
          </a:prstGeom>
          <a:ln w="8890"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1" name="Picture 20">
            <a:extLst>
              <a:ext uri="{FF2B5EF4-FFF2-40B4-BE49-F238E27FC236}">
                <a16:creationId xmlns:a16="http://schemas.microsoft.com/office/drawing/2014/main" id="{8DD520CF-3673-BE8C-54D0-3E8FEA7DD72E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311328" y="8295041"/>
            <a:ext cx="215900" cy="228600"/>
          </a:xfrm>
          <a:prstGeom prst="rect">
            <a:avLst/>
          </a:prstGeom>
        </p:spPr>
      </p:pic>
      <p:pic>
        <p:nvPicPr>
          <p:cNvPr id="22" name="Picture 21" descr="A qr code on a black background&#10;&#10;Description automatically generated">
            <a:extLst>
              <a:ext uri="{FF2B5EF4-FFF2-40B4-BE49-F238E27FC236}">
                <a16:creationId xmlns:a16="http://schemas.microsoft.com/office/drawing/2014/main" id="{3B10ADB0-90CB-6462-0200-5D721A36D367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563509" y="7079079"/>
            <a:ext cx="1057655" cy="1057655"/>
          </a:xfrm>
          <a:prstGeom prst="rect">
            <a:avLst/>
          </a:prstGeom>
        </p:spPr>
      </p:pic>
      <p:pic>
        <p:nvPicPr>
          <p:cNvPr id="23" name="Picture 22" descr="A close-up of a logo&#10;&#10;Description automatically generated">
            <a:extLst>
              <a:ext uri="{FF2B5EF4-FFF2-40B4-BE49-F238E27FC236}">
                <a16:creationId xmlns:a16="http://schemas.microsoft.com/office/drawing/2014/main" id="{0695D324-787E-4075-CC57-6B5AD0832160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144747" y="9328084"/>
            <a:ext cx="1585757" cy="4845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16768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194</TotalTime>
  <Words>156</Words>
  <Application>Microsoft Macintosh PowerPoint</Application>
  <PresentationFormat>Custom</PresentationFormat>
  <Paragraphs>15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Not registered? Download the mobile app or visit mycastlight.com</dc:title>
  <dc:creator>Dori Shields</dc:creator>
  <cp:lastModifiedBy>penny.lee@apree.health</cp:lastModifiedBy>
  <cp:revision>42</cp:revision>
  <dcterms:created xsi:type="dcterms:W3CDTF">2023-12-11T20:49:55Z</dcterms:created>
  <dcterms:modified xsi:type="dcterms:W3CDTF">2025-04-02T02:07:54Z</dcterms:modified>
</cp:coreProperties>
</file>