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3"/>
  </p:notesMasterIdLst>
  <p:sldIdLst>
    <p:sldId id="256" r:id="rId2"/>
  </p:sldIdLst>
  <p:sldSz cx="13716000" cy="13716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A27D8"/>
    <a:srgbClr val="EBEDED"/>
    <a:srgbClr val="6E1EBC"/>
    <a:srgbClr val="6E1EBE"/>
    <a:srgbClr val="00C389"/>
    <a:srgbClr val="B5287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53"/>
    <p:restoredTop sz="96234"/>
  </p:normalViewPr>
  <p:slideViewPr>
    <p:cSldViewPr snapToGrid="0">
      <p:cViewPr varScale="1">
        <p:scale>
          <a:sx n="60" d="100"/>
          <a:sy n="60" d="100"/>
        </p:scale>
        <p:origin x="2384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9B58354-4FE1-D848-863D-1091BF29DCEB}" type="datetimeFigureOut">
              <a:rPr lang="en-US" smtClean="0"/>
              <a:t>12/12/25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885950" y="1143000"/>
            <a:ext cx="30861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1A877A5-994E-FD49-B346-02801BADB8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34614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1A877A5-994E-FD49-B346-02801BADB8DE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07371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983788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emf"/><Relationship Id="rId4" Type="http://schemas.openxmlformats.org/officeDocument/2006/relationships/image" Target="../media/image2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A group of women holding weights&#10;&#10;AI-generated content may be incorrect.">
            <a:extLst>
              <a:ext uri="{FF2B5EF4-FFF2-40B4-BE49-F238E27FC236}">
                <a16:creationId xmlns:a16="http://schemas.microsoft.com/office/drawing/2014/main" id="{ED342454-77C9-8E2D-D88F-F39BE1227EAB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812800" y="-2855005"/>
            <a:ext cx="14528800" cy="9682362"/>
          </a:xfrm>
          <a:prstGeom prst="rect">
            <a:avLst/>
          </a:prstGeom>
        </p:spPr>
      </p:pic>
      <p:sp>
        <p:nvSpPr>
          <p:cNvPr id="2" name="Oval 1">
            <a:extLst>
              <a:ext uri="{FF2B5EF4-FFF2-40B4-BE49-F238E27FC236}">
                <a16:creationId xmlns:a16="http://schemas.microsoft.com/office/drawing/2014/main" id="{81E8C12F-583D-AF48-BEC8-FCF28E54660D}"/>
              </a:ext>
            </a:extLst>
          </p:cNvPr>
          <p:cNvSpPr/>
          <p:nvPr userDrawn="1"/>
        </p:nvSpPr>
        <p:spPr>
          <a:xfrm>
            <a:off x="-4437333" y="4079336"/>
            <a:ext cx="22590666" cy="22590666"/>
          </a:xfrm>
          <a:prstGeom prst="ellipse">
            <a:avLst/>
          </a:prstGeom>
          <a:gradFill>
            <a:gsLst>
              <a:gs pos="0">
                <a:srgbClr val="00C0F0"/>
              </a:gs>
              <a:gs pos="47000">
                <a:srgbClr val="2A27D6"/>
              </a:gs>
              <a:gs pos="91000">
                <a:srgbClr val="6E1EBC"/>
              </a:gs>
            </a:gsLst>
            <a:lin ang="1890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FD4BE8E1-C860-7EF7-8333-C587DE585EBB}"/>
              </a:ext>
            </a:extLst>
          </p:cNvPr>
          <p:cNvSpPr/>
          <p:nvPr userDrawn="1"/>
        </p:nvSpPr>
        <p:spPr>
          <a:xfrm>
            <a:off x="1" y="11668538"/>
            <a:ext cx="13716000" cy="204746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762030B2-AE66-A65D-7969-BBF9E69EBC40}"/>
              </a:ext>
            </a:extLst>
          </p:cNvPr>
          <p:cNvCxnSpPr>
            <a:cxnSpLocks/>
          </p:cNvCxnSpPr>
          <p:nvPr userDrawn="1"/>
        </p:nvCxnSpPr>
        <p:spPr>
          <a:xfrm>
            <a:off x="3266800" y="12443927"/>
            <a:ext cx="0" cy="68757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Picture 11">
            <a:extLst>
              <a:ext uri="{FF2B5EF4-FFF2-40B4-BE49-F238E27FC236}">
                <a16:creationId xmlns:a16="http://schemas.microsoft.com/office/drawing/2014/main" id="{6830A59B-909B-67F0-70B6-43D445384608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702350" y="12443927"/>
            <a:ext cx="2060661" cy="686887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F8B03E67-0042-2970-7B5F-81B95227910D}"/>
              </a:ext>
            </a:extLst>
          </p:cNvPr>
          <p:cNvSpPr/>
          <p:nvPr userDrawn="1"/>
        </p:nvSpPr>
        <p:spPr>
          <a:xfrm>
            <a:off x="-11103429" y="-827314"/>
            <a:ext cx="11103428" cy="18157371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878E54E-A0B5-3A8B-8804-334FF4FCD13F}"/>
              </a:ext>
            </a:extLst>
          </p:cNvPr>
          <p:cNvSpPr/>
          <p:nvPr userDrawn="1"/>
        </p:nvSpPr>
        <p:spPr>
          <a:xfrm>
            <a:off x="13716000" y="-827314"/>
            <a:ext cx="11103428" cy="18157371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615C8F1-6FBD-136F-CFF0-87A4062455F1}"/>
              </a:ext>
            </a:extLst>
          </p:cNvPr>
          <p:cNvSpPr/>
          <p:nvPr userDrawn="1"/>
        </p:nvSpPr>
        <p:spPr>
          <a:xfrm>
            <a:off x="-6095992" y="13716000"/>
            <a:ext cx="27388447" cy="1249680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8B9F678-AD72-2FE9-7DE1-6F45ECBE1F98}"/>
              </a:ext>
            </a:extLst>
          </p:cNvPr>
          <p:cNvSpPr txBox="1"/>
          <p:nvPr userDrawn="1"/>
        </p:nvSpPr>
        <p:spPr>
          <a:xfrm>
            <a:off x="10712418" y="12589496"/>
            <a:ext cx="240172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@</a:t>
            </a:r>
            <a:r>
              <a:rPr lang="en-US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heycastlight_health</a:t>
            </a:r>
            <a:endParaRPr lang="en-US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4F5CF1C3-4450-FD87-1EFB-09B85BD48DB2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10381043" y="12628028"/>
            <a:ext cx="291442" cy="299538"/>
          </a:xfrm>
          <a:prstGeom prst="rect">
            <a:avLst/>
          </a:prstGeom>
        </p:spPr>
      </p:pic>
      <p:sp>
        <p:nvSpPr>
          <p:cNvPr id="14" name="Rectangle 13">
            <a:extLst>
              <a:ext uri="{FF2B5EF4-FFF2-40B4-BE49-F238E27FC236}">
                <a16:creationId xmlns:a16="http://schemas.microsoft.com/office/drawing/2014/main" id="{E1966212-1C26-BE60-DC9B-3BB3AC32A392}"/>
              </a:ext>
            </a:extLst>
          </p:cNvPr>
          <p:cNvSpPr/>
          <p:nvPr userDrawn="1"/>
        </p:nvSpPr>
        <p:spPr>
          <a:xfrm>
            <a:off x="-6095992" y="-4904015"/>
            <a:ext cx="27388447" cy="40767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44061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l" defTabSz="1371600" rtl="0" eaLnBrk="1" latinLnBrk="0" hangingPunct="1">
        <a:lnSpc>
          <a:spcPct val="90000"/>
        </a:lnSpc>
        <a:spcBef>
          <a:spcPct val="0"/>
        </a:spcBef>
        <a:buNone/>
        <a:defRPr sz="6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1371600" rtl="0" eaLnBrk="1" latinLnBrk="0" hangingPunct="1">
        <a:lnSpc>
          <a:spcPct val="90000"/>
        </a:lnSpc>
        <a:spcBef>
          <a:spcPts val="1500"/>
        </a:spcBef>
        <a:buFont typeface="Arial" panose="020B0604020202020204" pitchFamily="34" charset="0"/>
        <a:buChar char="•"/>
        <a:defRPr sz="4200" kern="1200">
          <a:solidFill>
            <a:schemeClr val="tx1"/>
          </a:solidFill>
          <a:latin typeface="+mn-lt"/>
          <a:ea typeface="+mn-ea"/>
          <a:cs typeface="+mn-cs"/>
        </a:defRPr>
      </a:lvl1pPr>
      <a:lvl2pPr marL="10287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7145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3000" kern="1200">
          <a:solidFill>
            <a:schemeClr val="tx1"/>
          </a:solidFill>
          <a:latin typeface="+mn-lt"/>
          <a:ea typeface="+mn-ea"/>
          <a:cs typeface="+mn-cs"/>
        </a:defRPr>
      </a:lvl3pPr>
      <a:lvl4pPr marL="24003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30861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7719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44577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51435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8293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2pPr>
      <a:lvl3pPr marL="13716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20574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27432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4290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41148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4864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79F8EC70-8DF3-8D87-735A-36CF0AD3DD5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22180" y="9229455"/>
            <a:ext cx="8471640" cy="1661624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781F18F3-CB0F-1E70-C8B3-0E8E1984F03F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4455389" y="9643642"/>
            <a:ext cx="6409078" cy="1066845"/>
          </a:xfrm>
          <a:prstGeom prst="rect">
            <a:avLst/>
          </a:prstGeom>
        </p:spPr>
        <p:txBody>
          <a:bodyPr/>
          <a:lstStyle/>
          <a:p>
            <a:pPr>
              <a:lnSpc>
                <a:spcPts val="3000"/>
              </a:lnSpc>
            </a:pPr>
            <a:r>
              <a:rPr lang="en-US" sz="2400" b="1" dirty="0">
                <a:solidFill>
                  <a:srgbClr val="2A27D8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Not registered? Download the mobile app </a:t>
            </a:r>
            <a:br>
              <a:rPr lang="en-US" sz="2400" b="1" dirty="0">
                <a:solidFill>
                  <a:srgbClr val="2A27D8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</a:br>
            <a:r>
              <a:rPr lang="en-US" sz="2400" b="1" dirty="0">
                <a:solidFill>
                  <a:srgbClr val="2A27D8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or visit </a:t>
            </a:r>
            <a:r>
              <a:rPr lang="en-US" sz="2400" b="1" dirty="0" err="1">
                <a:solidFill>
                  <a:srgbClr val="2A27D8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my.castlighthealth.com</a:t>
            </a:r>
            <a:endParaRPr lang="en-US" sz="2400" b="1" dirty="0">
              <a:solidFill>
                <a:srgbClr val="2A27D8"/>
              </a:solidFill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2E84A44-D438-29B4-A75F-8EE391F03679}"/>
              </a:ext>
            </a:extLst>
          </p:cNvPr>
          <p:cNvSpPr txBox="1"/>
          <p:nvPr/>
        </p:nvSpPr>
        <p:spPr>
          <a:xfrm>
            <a:off x="3711902" y="12615334"/>
            <a:ext cx="248602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0" i="0" spc="200" baseline="0" dirty="0">
                <a:latin typeface="Arial" panose="020B0604020202020204" pitchFamily="34" charset="0"/>
                <a:cs typeface="Arial" panose="020B0604020202020204" pitchFamily="34" charset="0"/>
              </a:rPr>
              <a:t>[CUSTOMER LOGO]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B383143-7A22-937E-2F72-004C7DE9E438}"/>
              </a:ext>
            </a:extLst>
          </p:cNvPr>
          <p:cNvSpPr txBox="1"/>
          <p:nvPr/>
        </p:nvSpPr>
        <p:spPr>
          <a:xfrm>
            <a:off x="2523706" y="4950365"/>
            <a:ext cx="8463516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7800"/>
              </a:lnSpc>
            </a:pPr>
            <a:r>
              <a:rPr lang="en-US" sz="7200" b="1" spc="-15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Live smoke-free </a:t>
            </a:r>
            <a:br>
              <a:rPr lang="en-US" sz="7200" b="1" spc="-15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7200" b="1" spc="-15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 better health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08B9134-737C-D1F1-08B3-34AE830AEB5F}"/>
              </a:ext>
            </a:extLst>
          </p:cNvPr>
          <p:cNvSpPr txBox="1"/>
          <p:nvPr/>
        </p:nvSpPr>
        <p:spPr>
          <a:xfrm>
            <a:off x="802363" y="7063382"/>
            <a:ext cx="12111274" cy="10014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3680"/>
              </a:lnSpc>
            </a:pPr>
            <a:r>
              <a:rPr lang="en-US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 the US, smoking causes approximately 30% of all cancers and 90% of lung cancers.* Get support to make lifestyle changes to improve your health.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50138FA-D4D0-B3C7-F8C1-E42715B2C25F}"/>
              </a:ext>
            </a:extLst>
          </p:cNvPr>
          <p:cNvSpPr txBox="1"/>
          <p:nvPr/>
        </p:nvSpPr>
        <p:spPr>
          <a:xfrm>
            <a:off x="1208549" y="8249165"/>
            <a:ext cx="11180075" cy="5241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3720"/>
              </a:lnSpc>
            </a:pPr>
            <a:r>
              <a:rPr lang="en-US" sz="2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Log in to </a:t>
            </a:r>
            <a:r>
              <a:rPr lang="en-US" sz="2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Castlight</a:t>
            </a:r>
            <a:r>
              <a:rPr lang="en-US" sz="2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to find a provider and schedule your appointment.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805CF59A-FE2D-10D6-BFC2-6D373EEFB91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981283" y="9431868"/>
            <a:ext cx="1278620" cy="1278620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6576E04D-2C57-3453-6EC8-7AE47564E85C}"/>
              </a:ext>
            </a:extLst>
          </p:cNvPr>
          <p:cNvSpPr txBox="1"/>
          <p:nvPr/>
        </p:nvSpPr>
        <p:spPr>
          <a:xfrm>
            <a:off x="9289773" y="11119111"/>
            <a:ext cx="362386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600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*American Cancer Society</a:t>
            </a:r>
          </a:p>
        </p:txBody>
      </p:sp>
    </p:spTree>
    <p:extLst>
      <p:ext uri="{BB962C8B-B14F-4D97-AF65-F5344CB8AC3E}">
        <p14:creationId xmlns:p14="http://schemas.microsoft.com/office/powerpoint/2010/main" val="34616768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2961</TotalTime>
  <Words>73</Words>
  <Application>Microsoft Macintosh PowerPoint</Application>
  <PresentationFormat>Custom</PresentationFormat>
  <Paragraphs>7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Arial</vt:lpstr>
      <vt:lpstr>Calibri</vt:lpstr>
      <vt:lpstr>Office Theme</vt:lpstr>
      <vt:lpstr>Not registered? Download the mobile app  or visit my.castlighthealth.com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Not registered? Download the mobile app or visit mycastlight.com</dc:title>
  <dc:creator>Dori Shields</dc:creator>
  <cp:lastModifiedBy>ann.asche@apree.health</cp:lastModifiedBy>
  <cp:revision>43</cp:revision>
  <dcterms:created xsi:type="dcterms:W3CDTF">2023-12-11T20:49:55Z</dcterms:created>
  <dcterms:modified xsi:type="dcterms:W3CDTF">2025-12-12T23:10:16Z</dcterms:modified>
</cp:coreProperties>
</file>