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8"/>
    <a:srgbClr val="EBEDED"/>
    <a:srgbClr val="6E1EBC"/>
    <a:srgbClr val="6E1EBE"/>
    <a:srgbClr val="00C389"/>
    <a:srgbClr val="B52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/>
    <p:restoredTop sz="95761"/>
  </p:normalViewPr>
  <p:slideViewPr>
    <p:cSldViewPr snapToGrid="0">
      <p:cViewPr varScale="1">
        <p:scale>
          <a:sx n="52" d="100"/>
          <a:sy n="52" d="100"/>
        </p:scale>
        <p:origin x="266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58354-4FE1-D848-863D-1091BF29DCEB}" type="datetimeFigureOut">
              <a:rPr lang="en-US" smtClean="0"/>
              <a:t>12/12/25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877A5-994E-FD49-B346-02801BAD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6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877A5-994E-FD49-B346-02801BADB8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3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37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person looking at a tablet&#10;&#10;Description automatically generated">
            <a:extLst>
              <a:ext uri="{FF2B5EF4-FFF2-40B4-BE49-F238E27FC236}">
                <a16:creationId xmlns:a16="http://schemas.microsoft.com/office/drawing/2014/main" id="{E1E14824-8D77-51E1-447D-8BDDA65510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16909" y="5155"/>
            <a:ext cx="15631622" cy="645528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1E8C12F-583D-AF48-BEC8-FCF28E54660D}"/>
              </a:ext>
            </a:extLst>
          </p:cNvPr>
          <p:cNvSpPr/>
          <p:nvPr userDrawn="1"/>
        </p:nvSpPr>
        <p:spPr>
          <a:xfrm>
            <a:off x="-4437333" y="4079336"/>
            <a:ext cx="22590666" cy="22590666"/>
          </a:xfrm>
          <a:prstGeom prst="ellipse">
            <a:avLst/>
          </a:prstGeom>
          <a:gradFill>
            <a:gsLst>
              <a:gs pos="0">
                <a:srgbClr val="00C0F0"/>
              </a:gs>
              <a:gs pos="47000">
                <a:srgbClr val="2A27D6"/>
              </a:gs>
              <a:gs pos="91000">
                <a:srgbClr val="6E1EBC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4BE8E1-C860-7EF7-8333-C587DE585EBB}"/>
              </a:ext>
            </a:extLst>
          </p:cNvPr>
          <p:cNvSpPr/>
          <p:nvPr userDrawn="1"/>
        </p:nvSpPr>
        <p:spPr>
          <a:xfrm>
            <a:off x="1" y="11668538"/>
            <a:ext cx="13716000" cy="2047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2030B2-AE66-A65D-7969-BBF9E69EBC40}"/>
              </a:ext>
            </a:extLst>
          </p:cNvPr>
          <p:cNvCxnSpPr>
            <a:cxnSpLocks/>
          </p:cNvCxnSpPr>
          <p:nvPr userDrawn="1"/>
        </p:nvCxnSpPr>
        <p:spPr>
          <a:xfrm>
            <a:off x="3290910" y="12443927"/>
            <a:ext cx="0" cy="687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830A59B-909B-67F0-70B6-43D4453846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6460" y="12443927"/>
            <a:ext cx="2060661" cy="6868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B03E67-0042-2970-7B5F-81B95227910D}"/>
              </a:ext>
            </a:extLst>
          </p:cNvPr>
          <p:cNvSpPr/>
          <p:nvPr userDrawn="1"/>
        </p:nvSpPr>
        <p:spPr>
          <a:xfrm>
            <a:off x="-11103429" y="-827314"/>
            <a:ext cx="11103428" cy="181573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78E54E-A0B5-3A8B-8804-334FF4FCD13F}"/>
              </a:ext>
            </a:extLst>
          </p:cNvPr>
          <p:cNvSpPr/>
          <p:nvPr userDrawn="1"/>
        </p:nvSpPr>
        <p:spPr>
          <a:xfrm>
            <a:off x="13716000" y="-827314"/>
            <a:ext cx="11103428" cy="181573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15C8F1-6FBD-136F-CFF0-87A4062455F1}"/>
              </a:ext>
            </a:extLst>
          </p:cNvPr>
          <p:cNvSpPr/>
          <p:nvPr userDrawn="1"/>
        </p:nvSpPr>
        <p:spPr>
          <a:xfrm>
            <a:off x="-6095992" y="13716000"/>
            <a:ext cx="27388447" cy="124968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B9F678-AD72-2FE9-7DE1-6F45ECBE1F98}"/>
              </a:ext>
            </a:extLst>
          </p:cNvPr>
          <p:cNvSpPr txBox="1"/>
          <p:nvPr userDrawn="1"/>
        </p:nvSpPr>
        <p:spPr>
          <a:xfrm>
            <a:off x="10767336" y="12589496"/>
            <a:ext cx="2401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5CF1C3-4450-FD87-1EFB-09B85BD48DB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35961" y="12628028"/>
            <a:ext cx="291442" cy="2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0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E84A44-D438-29B4-A75F-8EE391F03679}"/>
              </a:ext>
            </a:extLst>
          </p:cNvPr>
          <p:cNvSpPr txBox="1"/>
          <p:nvPr/>
        </p:nvSpPr>
        <p:spPr>
          <a:xfrm>
            <a:off x="3734970" y="12615334"/>
            <a:ext cx="2486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spc="2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383143-7A22-937E-2F72-004C7DE9E438}"/>
              </a:ext>
            </a:extLst>
          </p:cNvPr>
          <p:cNvSpPr txBox="1"/>
          <p:nvPr/>
        </p:nvSpPr>
        <p:spPr>
          <a:xfrm>
            <a:off x="880712" y="5389824"/>
            <a:ext cx="119735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 early, live well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B9134-737C-D1F1-08B3-34AE830AEB5F}"/>
              </a:ext>
            </a:extLst>
          </p:cNvPr>
          <p:cNvSpPr txBox="1"/>
          <p:nvPr/>
        </p:nvSpPr>
        <p:spPr>
          <a:xfrm>
            <a:off x="802363" y="6864166"/>
            <a:ext cx="12111274" cy="1367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Routine cancer screenings and a healthy lifestyle can mean better outcomes for your health. It’s important to visit your primary care provider (PCP) to check-in on your overall health, review guidelines, and get screened.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0138FA-D4D0-B3C7-F8C1-E42715B2C25F}"/>
              </a:ext>
            </a:extLst>
          </p:cNvPr>
          <p:cNvSpPr txBox="1"/>
          <p:nvPr/>
        </p:nvSpPr>
        <p:spPr>
          <a:xfrm>
            <a:off x="1208549" y="8320881"/>
            <a:ext cx="11180075" cy="52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720"/>
              </a:lnSpc>
            </a:pP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in to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find a provider and schedule your appointment.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66293A-F444-9C1F-188E-514E43086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180" y="9381854"/>
            <a:ext cx="8471640" cy="166162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930979C-0367-2FB9-4575-2F47339E453D}"/>
              </a:ext>
            </a:extLst>
          </p:cNvPr>
          <p:cNvSpPr txBox="1">
            <a:spLocks/>
          </p:cNvSpPr>
          <p:nvPr/>
        </p:nvSpPr>
        <p:spPr>
          <a:xfrm>
            <a:off x="4455389" y="9796041"/>
            <a:ext cx="6409078" cy="1066845"/>
          </a:xfrm>
          <a:prstGeom prst="rect">
            <a:avLst/>
          </a:prstGeom>
        </p:spPr>
        <p:txBody>
          <a:bodyPr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2400" b="1" dirty="0">
                <a:solidFill>
                  <a:srgbClr val="2A27D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 registered? Download the mobile app </a:t>
            </a:r>
            <a:br>
              <a:rPr lang="en-US" sz="2400" b="1" dirty="0">
                <a:solidFill>
                  <a:srgbClr val="2A27D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2A27D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 visit </a:t>
            </a:r>
            <a:r>
              <a:rPr lang="en-US" sz="2400" b="1" dirty="0" err="1">
                <a:solidFill>
                  <a:srgbClr val="2A27D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my.castlighthealth.com</a:t>
            </a:r>
            <a:endParaRPr lang="en-US" sz="2400" b="1" dirty="0">
              <a:solidFill>
                <a:srgbClr val="2A27D8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DC3ED6-2E44-4633-515E-A9C3AC438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283" y="9584267"/>
            <a:ext cx="1278620" cy="127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76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2939</TotalTime>
  <Words>78</Words>
  <Application>Microsoft Macintosh PowerPoint</Application>
  <PresentationFormat>Custom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registered? Download the mobile app or visit mycastlight.com</dc:title>
  <dc:creator>Dori Shields</dc:creator>
  <cp:lastModifiedBy>ann.asche@apree.health</cp:lastModifiedBy>
  <cp:revision>37</cp:revision>
  <dcterms:created xsi:type="dcterms:W3CDTF">2023-12-11T20:49:55Z</dcterms:created>
  <dcterms:modified xsi:type="dcterms:W3CDTF">2025-12-12T23:10:28Z</dcterms:modified>
</cp:coreProperties>
</file>