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5" r:id="rId1"/>
  </p:sldMasterIdLst>
  <p:notesMasterIdLst>
    <p:notesMasterId r:id="rId3"/>
  </p:notes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72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F1FC"/>
    <a:srgbClr val="2A27D8"/>
    <a:srgbClr val="DEDEEF"/>
    <a:srgbClr val="EBEDED"/>
    <a:srgbClr val="6E1EBE"/>
    <a:srgbClr val="6E1E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862"/>
    <p:restoredTop sz="96027"/>
  </p:normalViewPr>
  <p:slideViewPr>
    <p:cSldViewPr snapToGrid="0">
      <p:cViewPr varScale="1">
        <p:scale>
          <a:sx n="83" d="100"/>
          <a:sy n="83" d="100"/>
        </p:scale>
        <p:origin x="3640" y="216"/>
      </p:cViewPr>
      <p:guideLst>
        <p:guide orient="horz" pos="4272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A73FDF-3D80-744F-9DFA-7BB2CF0A619A}" type="datetimeFigureOut">
              <a:rPr lang="en-US" smtClean="0"/>
              <a:t>12/15/25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5D7923-955F-2348-80DC-B396457D30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8364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5D7923-955F-2348-80DC-B396457D306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5351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EB431E4-603D-6938-C909-8854A7795CAA}"/>
              </a:ext>
            </a:extLst>
          </p:cNvPr>
          <p:cNvSpPr txBox="1"/>
          <p:nvPr userDrawn="1"/>
        </p:nvSpPr>
        <p:spPr>
          <a:xfrm>
            <a:off x="5438681" y="8024090"/>
            <a:ext cx="168178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heycastlight_health</a:t>
            </a:r>
            <a:endParaRPr lang="en-US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F68AE71-CC82-9979-0539-CAA78378355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248018" y="8046018"/>
            <a:ext cx="211870" cy="217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7819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erson sitting in a chair&#10;&#10;AI-generated content may be incorrect.">
            <a:extLst>
              <a:ext uri="{FF2B5EF4-FFF2-40B4-BE49-F238E27FC236}">
                <a16:creationId xmlns:a16="http://schemas.microsoft.com/office/drawing/2014/main" id="{62929DD7-B286-B54A-4FB1-9F283EFE6C0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3517963" y="-11650"/>
            <a:ext cx="4262185" cy="3059646"/>
          </a:xfrm>
          <a:prstGeom prst="rect">
            <a:avLst/>
          </a:prstGeom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id="{840AD04A-B473-3E22-121E-F7330CF1B39B}"/>
              </a:ext>
            </a:extLst>
          </p:cNvPr>
          <p:cNvSpPr/>
          <p:nvPr userDrawn="1"/>
        </p:nvSpPr>
        <p:spPr>
          <a:xfrm>
            <a:off x="-2191484" y="-1696350"/>
            <a:ext cx="6510691" cy="6428000"/>
          </a:xfrm>
          <a:prstGeom prst="ellipse">
            <a:avLst/>
          </a:prstGeom>
          <a:gradFill>
            <a:gsLst>
              <a:gs pos="0">
                <a:srgbClr val="00C0F0"/>
              </a:gs>
              <a:gs pos="47000">
                <a:srgbClr val="2A27D6"/>
              </a:gs>
              <a:gs pos="91000">
                <a:srgbClr val="6E1EBC"/>
              </a:gs>
            </a:gsLst>
            <a:lin ang="189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F7ABA24-FE3E-308E-848C-E3FCA581AA95}"/>
              </a:ext>
            </a:extLst>
          </p:cNvPr>
          <p:cNvSpPr/>
          <p:nvPr userDrawn="1"/>
        </p:nvSpPr>
        <p:spPr>
          <a:xfrm>
            <a:off x="-7815" y="2981694"/>
            <a:ext cx="7786039" cy="5667077"/>
          </a:xfrm>
          <a:prstGeom prst="rect">
            <a:avLst/>
          </a:prstGeom>
          <a:solidFill>
            <a:srgbClr val="EEF1F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164600F-D050-BDA5-CBD3-E13F9F13113A}"/>
              </a:ext>
            </a:extLst>
          </p:cNvPr>
          <p:cNvSpPr/>
          <p:nvPr userDrawn="1"/>
        </p:nvSpPr>
        <p:spPr>
          <a:xfrm>
            <a:off x="-2409367" y="-1996863"/>
            <a:ext cx="10181766" cy="198521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DDA4561-CECB-7207-2DED-2042F84FAFD8}"/>
              </a:ext>
            </a:extLst>
          </p:cNvPr>
          <p:cNvSpPr/>
          <p:nvPr userDrawn="1"/>
        </p:nvSpPr>
        <p:spPr>
          <a:xfrm>
            <a:off x="-2405299" y="-254979"/>
            <a:ext cx="2395728" cy="1031337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E3EA2FF-4764-57CB-C752-3574DB9C656E}"/>
              </a:ext>
            </a:extLst>
          </p:cNvPr>
          <p:cNvSpPr/>
          <p:nvPr userDrawn="1"/>
        </p:nvSpPr>
        <p:spPr>
          <a:xfrm>
            <a:off x="-13640" y="8652932"/>
            <a:ext cx="7786039" cy="14054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8FE6CDD9-9638-484B-DC26-B5B47ADEA172}"/>
              </a:ext>
            </a:extLst>
          </p:cNvPr>
          <p:cNvGrpSpPr/>
          <p:nvPr userDrawn="1"/>
        </p:nvGrpSpPr>
        <p:grpSpPr>
          <a:xfrm>
            <a:off x="2003911" y="9106799"/>
            <a:ext cx="1831489" cy="589913"/>
            <a:chOff x="2054711" y="9108753"/>
            <a:chExt cx="1667706" cy="537159"/>
          </a:xfrm>
        </p:grpSpPr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E8CBE877-72F4-C911-79E9-3AEC61F91970}"/>
                </a:ext>
              </a:extLst>
            </p:cNvPr>
            <p:cNvCxnSpPr/>
            <p:nvPr userDrawn="1"/>
          </p:nvCxnSpPr>
          <p:spPr>
            <a:xfrm>
              <a:off x="3722417" y="9108753"/>
              <a:ext cx="0" cy="53715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7583421A-85C4-F5D9-6B7C-7A80BADE85E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/>
            <a:stretch>
              <a:fillRect/>
            </a:stretch>
          </p:blipFill>
          <p:spPr>
            <a:xfrm>
              <a:off x="2054711" y="9124985"/>
              <a:ext cx="1371600" cy="4572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80023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val 14">
            <a:extLst>
              <a:ext uri="{FF2B5EF4-FFF2-40B4-BE49-F238E27FC236}">
                <a16:creationId xmlns:a16="http://schemas.microsoft.com/office/drawing/2014/main" id="{E50D1F37-F527-80A4-AB72-17E54D488BA4}"/>
              </a:ext>
            </a:extLst>
          </p:cNvPr>
          <p:cNvSpPr/>
          <p:nvPr/>
        </p:nvSpPr>
        <p:spPr>
          <a:xfrm>
            <a:off x="386348" y="7130022"/>
            <a:ext cx="452364" cy="45236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6101CF6E-92F4-A75F-F1C6-AB1157570579}"/>
              </a:ext>
            </a:extLst>
          </p:cNvPr>
          <p:cNvSpPr/>
          <p:nvPr/>
        </p:nvSpPr>
        <p:spPr>
          <a:xfrm>
            <a:off x="386348" y="6115376"/>
            <a:ext cx="452364" cy="45236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442DAD7-D0BE-F843-E8D1-ADF9CDDECA4F}"/>
              </a:ext>
            </a:extLst>
          </p:cNvPr>
          <p:cNvSpPr txBox="1"/>
          <p:nvPr/>
        </p:nvSpPr>
        <p:spPr>
          <a:xfrm>
            <a:off x="354003" y="3337677"/>
            <a:ext cx="6915154" cy="11783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940"/>
              </a:lnSpc>
              <a:spcAft>
                <a:spcPts val="600"/>
              </a:spcAft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Feeling stressed or stretched thin can take a real toll on your health, but you don’t have to manage it alone. </a:t>
            </a:r>
          </a:p>
          <a:p>
            <a:pPr>
              <a:lnSpc>
                <a:spcPts val="184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Visit your primary care provider (PCP) and use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to connect with resources that can help you move forward. </a:t>
            </a: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19243A55-817D-6E28-A343-D609D61B4467}"/>
              </a:ext>
            </a:extLst>
          </p:cNvPr>
          <p:cNvSpPr/>
          <p:nvPr/>
        </p:nvSpPr>
        <p:spPr>
          <a:xfrm>
            <a:off x="4783131" y="4647590"/>
            <a:ext cx="2486026" cy="3142883"/>
          </a:xfrm>
          <a:prstGeom prst="roundRect">
            <a:avLst>
              <a:gd name="adj" fmla="val 8174"/>
            </a:avLst>
          </a:prstGeom>
          <a:solidFill>
            <a:schemeClr val="bg1"/>
          </a:solidFill>
          <a:ln>
            <a:solidFill>
              <a:srgbClr val="DEDEE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53C3275-6C99-556E-78A5-2C5575720F7E}"/>
              </a:ext>
            </a:extLst>
          </p:cNvPr>
          <p:cNvSpPr txBox="1"/>
          <p:nvPr/>
        </p:nvSpPr>
        <p:spPr>
          <a:xfrm>
            <a:off x="4874150" y="4777852"/>
            <a:ext cx="22967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Make your appointment</a:t>
            </a: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4BC4C290-622F-3848-2A6C-6C1D3C64ACD1}"/>
              </a:ext>
            </a:extLst>
          </p:cNvPr>
          <p:cNvSpPr txBox="1">
            <a:spLocks/>
          </p:cNvSpPr>
          <p:nvPr/>
        </p:nvSpPr>
        <p:spPr>
          <a:xfrm>
            <a:off x="4874150" y="5886720"/>
            <a:ext cx="2214236" cy="683473"/>
          </a:xfrm>
          <a:prstGeom prst="rect">
            <a:avLst/>
          </a:prstGeom>
        </p:spPr>
        <p:txBody>
          <a:bodyPr>
            <a:noAutofit/>
          </a:bodyPr>
          <a:lstStyle>
            <a:lvl1pPr algn="l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600"/>
              </a:lnSpc>
            </a:pPr>
            <a:r>
              <a:rPr lang="en-US" sz="1200" b="1" dirty="0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Not registered? </a:t>
            </a:r>
          </a:p>
          <a:p>
            <a:pPr>
              <a:lnSpc>
                <a:spcPts val="1600"/>
              </a:lnSpc>
            </a:pPr>
            <a:r>
              <a:rPr lang="en-US" sz="1200" dirty="0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Download the mobile app or visit </a:t>
            </a:r>
            <a:r>
              <a:rPr lang="en-US" sz="1200" b="1" dirty="0" err="1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mycastlighthealth.com</a:t>
            </a:r>
            <a:endParaRPr lang="en-US" sz="1200" b="1" dirty="0">
              <a:solidFill>
                <a:srgbClr val="2A27D8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FBFF89E-0081-7606-4D30-929AA22DFCBB}"/>
              </a:ext>
            </a:extLst>
          </p:cNvPr>
          <p:cNvSpPr txBox="1"/>
          <p:nvPr/>
        </p:nvSpPr>
        <p:spPr>
          <a:xfrm>
            <a:off x="308008" y="727098"/>
            <a:ext cx="371946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Healthy mind, healthy life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2F9C13D-78E2-4444-FF93-BBB8FD0F4B4C}"/>
              </a:ext>
            </a:extLst>
          </p:cNvPr>
          <p:cNvSpPr txBox="1"/>
          <p:nvPr/>
        </p:nvSpPr>
        <p:spPr>
          <a:xfrm>
            <a:off x="991203" y="5225128"/>
            <a:ext cx="3505120" cy="2710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Resilience</a:t>
            </a:r>
          </a:p>
          <a:p>
            <a:pPr>
              <a:lnSpc>
                <a:spcPts val="1340"/>
              </a:lnSpc>
              <a:spcAft>
                <a:spcPts val="500"/>
              </a:spcAft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Learn strategies to manage stress, reset when things feel overwhelming, and stay grounded</a:t>
            </a:r>
          </a:p>
          <a:p>
            <a:pPr>
              <a:spcBef>
                <a:spcPts val="1600"/>
              </a:spcBef>
              <a:spcAft>
                <a:spcPts val="500"/>
              </a:spcAft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Personalized support</a:t>
            </a:r>
          </a:p>
          <a:p>
            <a:pPr>
              <a:lnSpc>
                <a:spcPts val="1340"/>
              </a:lnSpc>
              <a:spcAft>
                <a:spcPts val="500"/>
              </a:spcAft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Talk openly with your provider so they can understand what you’re experiencing and guide the right plan for you</a:t>
            </a:r>
          </a:p>
          <a:p>
            <a:pPr>
              <a:spcBef>
                <a:spcPts val="1600"/>
              </a:spcBef>
              <a:spcAft>
                <a:spcPts val="500"/>
              </a:spcAft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Healthy routines</a:t>
            </a:r>
          </a:p>
          <a:p>
            <a:pPr>
              <a:lnSpc>
                <a:spcPts val="1340"/>
              </a:lnSpc>
              <a:spcAft>
                <a:spcPts val="500"/>
              </a:spcAft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Use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to build habits like better sleep, nutrition, and activity, and access resources to help you stay consistent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6A9611-4ABD-EC15-5151-0CA722AE3D45}"/>
              </a:ext>
            </a:extLst>
          </p:cNvPr>
          <p:cNvSpPr txBox="1"/>
          <p:nvPr/>
        </p:nvSpPr>
        <p:spPr>
          <a:xfrm>
            <a:off x="346507" y="4777852"/>
            <a:ext cx="3633381" cy="3154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Support that matters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8456EC3-AF83-1F6D-BFD3-6AF511861A6D}"/>
              </a:ext>
            </a:extLst>
          </p:cNvPr>
          <p:cNvSpPr/>
          <p:nvPr/>
        </p:nvSpPr>
        <p:spPr>
          <a:xfrm>
            <a:off x="386348" y="5283068"/>
            <a:ext cx="452364" cy="45236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6EDEDF4-D700-D244-EF4F-006A8AB45F83}"/>
              </a:ext>
            </a:extLst>
          </p:cNvPr>
          <p:cNvSpPr txBox="1"/>
          <p:nvPr/>
        </p:nvSpPr>
        <p:spPr>
          <a:xfrm>
            <a:off x="4081553" y="9235881"/>
            <a:ext cx="24860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0" i="0" spc="200" baseline="0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2B01A49-AB8B-E950-9527-702457AC03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84922" y="6688027"/>
            <a:ext cx="882445" cy="88244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F1CDD8C-5686-4AAD-9339-D341AE46CAF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894" y="5380876"/>
            <a:ext cx="296245" cy="257604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1CDEA8E5-A7ED-1A30-01C6-5A8B13220C6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4267" y="6172591"/>
            <a:ext cx="228061" cy="348799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D36A55F7-A0B2-72E8-1263-401A1767416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5331" y="7224404"/>
            <a:ext cx="302106" cy="251755"/>
          </a:xfrm>
          <a:prstGeom prst="rect">
            <a:avLst/>
          </a:prstGeom>
        </p:spPr>
      </p:pic>
      <p:sp>
        <p:nvSpPr>
          <p:cNvPr id="22" name="Title 1">
            <a:extLst>
              <a:ext uri="{FF2B5EF4-FFF2-40B4-BE49-F238E27FC236}">
                <a16:creationId xmlns:a16="http://schemas.microsoft.com/office/drawing/2014/main" id="{F482118F-7F35-72F0-55EB-D7F3C1963618}"/>
              </a:ext>
            </a:extLst>
          </p:cNvPr>
          <p:cNvSpPr txBox="1">
            <a:spLocks/>
          </p:cNvSpPr>
          <p:nvPr/>
        </p:nvSpPr>
        <p:spPr>
          <a:xfrm>
            <a:off x="4874150" y="5140240"/>
            <a:ext cx="2214236" cy="623815"/>
          </a:xfrm>
          <a:prstGeom prst="rect">
            <a:avLst/>
          </a:prstGeom>
        </p:spPr>
        <p:txBody>
          <a:bodyPr>
            <a:noAutofit/>
          </a:bodyPr>
          <a:lstStyle>
            <a:lvl1pPr algn="l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600"/>
              </a:lnSpc>
            </a:pPr>
            <a:r>
              <a:rPr lang="en-US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Log in to </a:t>
            </a:r>
            <a:r>
              <a:rPr lang="en-US" sz="1200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Castlight</a:t>
            </a:r>
            <a:r>
              <a:rPr lang="en-US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to find a provider and schedule your appointment.</a:t>
            </a:r>
          </a:p>
        </p:txBody>
      </p:sp>
    </p:spTree>
    <p:extLst>
      <p:ext uri="{BB962C8B-B14F-4D97-AF65-F5344CB8AC3E}">
        <p14:creationId xmlns:p14="http://schemas.microsoft.com/office/powerpoint/2010/main" val="3461676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1761</TotalTime>
  <Words>147</Words>
  <Application>Microsoft Macintosh PowerPoint</Application>
  <PresentationFormat>Custom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 registered? Download the mobile app or visit mycastlight.com</dc:title>
  <dc:creator>Dori Shields</dc:creator>
  <cp:lastModifiedBy>ann.asche@apree.health</cp:lastModifiedBy>
  <cp:revision>52</cp:revision>
  <dcterms:created xsi:type="dcterms:W3CDTF">2023-12-11T20:49:55Z</dcterms:created>
  <dcterms:modified xsi:type="dcterms:W3CDTF">2025-12-15T16:57:22Z</dcterms:modified>
</cp:coreProperties>
</file>