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56" r:id="rId2"/>
  </p:sldIdLst>
  <p:sldSz cx="13716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7D8"/>
    <a:srgbClr val="EBEDED"/>
    <a:srgbClr val="6E1EBC"/>
    <a:srgbClr val="6E1EBE"/>
    <a:srgbClr val="00C389"/>
    <a:srgbClr val="B528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3"/>
    <p:restoredTop sz="96233"/>
  </p:normalViewPr>
  <p:slideViewPr>
    <p:cSldViewPr snapToGrid="0">
      <p:cViewPr varScale="1">
        <p:scale>
          <a:sx n="61" d="100"/>
          <a:sy n="61" d="100"/>
        </p:scale>
        <p:origin x="2496" y="232"/>
      </p:cViewPr>
      <p:guideLst/>
    </p:cSldViewPr>
  </p:slideViewPr>
  <p:notesTextViewPr>
    <p:cViewPr>
      <p:scale>
        <a:sx n="1" d="1"/>
        <a:sy n="1" d="1"/>
      </p:scale>
      <p:origin x="0" y="0"/>
    </p:cViewPr>
  </p:notesTextViewPr>
  <p:notesViewPr>
    <p:cSldViewPr snapToGrid="0">
      <p:cViewPr varScale="1">
        <p:scale>
          <a:sx n="96" d="100"/>
          <a:sy n="96" d="100"/>
        </p:scale>
        <p:origin x="397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BF724F-8615-42E0-E20D-1EB360D8E0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0CFDEDB-B577-8767-F6F0-9F6C4C60E9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8C2531-7C25-764C-AF36-03892A377F59}" type="datetimeFigureOut">
              <a:rPr lang="en-US" smtClean="0"/>
              <a:t>12/15/25</a:t>
            </a:fld>
            <a:endParaRPr lang="en-US"/>
          </a:p>
        </p:txBody>
      </p:sp>
      <p:sp>
        <p:nvSpPr>
          <p:cNvPr id="4" name="Footer Placeholder 3">
            <a:extLst>
              <a:ext uri="{FF2B5EF4-FFF2-40B4-BE49-F238E27FC236}">
                <a16:creationId xmlns:a16="http://schemas.microsoft.com/office/drawing/2014/main" id="{CD360821-AF1E-F4BB-AE8D-45FF06DA8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5EA56B-C33B-525B-D70C-301ED173B1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2C4E85-0F11-B744-96E7-5FB7DB3A5EDD}" type="slidenum">
              <a:rPr lang="en-US" smtClean="0"/>
              <a:t>‹#›</a:t>
            </a:fld>
            <a:endParaRPr lang="en-US"/>
          </a:p>
        </p:txBody>
      </p:sp>
    </p:spTree>
    <p:extLst>
      <p:ext uri="{BB962C8B-B14F-4D97-AF65-F5344CB8AC3E}">
        <p14:creationId xmlns:p14="http://schemas.microsoft.com/office/powerpoint/2010/main" val="1953305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58354-4FE1-D848-863D-1091BF29DCEB}" type="datetimeFigureOut">
              <a:rPr lang="en-US" smtClean="0"/>
              <a:t>12/15/25</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877A5-994E-FD49-B346-02801BADB8DE}" type="slidenum">
              <a:rPr lang="en-US" smtClean="0"/>
              <a:t>‹#›</a:t>
            </a:fld>
            <a:endParaRPr lang="en-US"/>
          </a:p>
        </p:txBody>
      </p:sp>
    </p:spTree>
    <p:extLst>
      <p:ext uri="{BB962C8B-B14F-4D97-AF65-F5344CB8AC3E}">
        <p14:creationId xmlns:p14="http://schemas.microsoft.com/office/powerpoint/2010/main" val="387346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877A5-994E-FD49-B346-02801BADB8DE}" type="slidenum">
              <a:rPr lang="en-US" smtClean="0"/>
              <a:t>1</a:t>
            </a:fld>
            <a:endParaRPr lang="en-US"/>
          </a:p>
        </p:txBody>
      </p:sp>
    </p:spTree>
    <p:extLst>
      <p:ext uri="{BB962C8B-B14F-4D97-AF65-F5344CB8AC3E}">
        <p14:creationId xmlns:p14="http://schemas.microsoft.com/office/powerpoint/2010/main" val="413073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378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person making a heart with his hands&#10;&#10;AI-generated content may be incorrect.">
            <a:extLst>
              <a:ext uri="{FF2B5EF4-FFF2-40B4-BE49-F238E27FC236}">
                <a16:creationId xmlns:a16="http://schemas.microsoft.com/office/drawing/2014/main" id="{B946CE24-EF51-BF0A-2EF5-E3057C531E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60356" y="0"/>
            <a:ext cx="19398738" cy="12927566"/>
          </a:xfrm>
          <a:prstGeom prst="rect">
            <a:avLst/>
          </a:prstGeom>
        </p:spPr>
      </p:pic>
      <p:sp>
        <p:nvSpPr>
          <p:cNvPr id="2" name="Oval 1">
            <a:extLst>
              <a:ext uri="{FF2B5EF4-FFF2-40B4-BE49-F238E27FC236}">
                <a16:creationId xmlns:a16="http://schemas.microsoft.com/office/drawing/2014/main" id="{81E8C12F-583D-AF48-BEC8-FCF28E54660D}"/>
              </a:ext>
            </a:extLst>
          </p:cNvPr>
          <p:cNvSpPr/>
          <p:nvPr userDrawn="1"/>
        </p:nvSpPr>
        <p:spPr>
          <a:xfrm>
            <a:off x="-12353386" y="-4854052"/>
            <a:ext cx="20673985" cy="21376641"/>
          </a:xfrm>
          <a:prstGeom prst="ellipse">
            <a:avLst/>
          </a:prstGeom>
          <a:gradFill>
            <a:gsLst>
              <a:gs pos="0">
                <a:srgbClr val="00C0F0"/>
              </a:gs>
              <a:gs pos="47000">
                <a:srgbClr val="2A27D6"/>
              </a:gs>
              <a:gs pos="91000">
                <a:srgbClr val="6E1EBC"/>
              </a:gs>
            </a:gsLst>
            <a:lin ang="189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D4BE8E1-C860-7EF7-8333-C587DE585EBB}"/>
              </a:ext>
            </a:extLst>
          </p:cNvPr>
          <p:cNvSpPr/>
          <p:nvPr userDrawn="1"/>
        </p:nvSpPr>
        <p:spPr>
          <a:xfrm>
            <a:off x="1" y="11668538"/>
            <a:ext cx="13716000" cy="20474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62030B2-AE66-A65D-7969-BBF9E69EBC40}"/>
              </a:ext>
            </a:extLst>
          </p:cNvPr>
          <p:cNvCxnSpPr>
            <a:cxnSpLocks/>
          </p:cNvCxnSpPr>
          <p:nvPr userDrawn="1"/>
        </p:nvCxnSpPr>
        <p:spPr>
          <a:xfrm>
            <a:off x="3368400" y="12443927"/>
            <a:ext cx="0" cy="6875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830A59B-909B-67F0-70B6-43D445384608}"/>
              </a:ext>
            </a:extLst>
          </p:cNvPr>
          <p:cNvPicPr>
            <a:picLocks noChangeAspect="1"/>
          </p:cNvPicPr>
          <p:nvPr userDrawn="1"/>
        </p:nvPicPr>
        <p:blipFill>
          <a:blip r:embed="rId4"/>
          <a:stretch>
            <a:fillRect/>
          </a:stretch>
        </p:blipFill>
        <p:spPr>
          <a:xfrm>
            <a:off x="803950" y="12443927"/>
            <a:ext cx="2060661" cy="686887"/>
          </a:xfrm>
          <a:prstGeom prst="rect">
            <a:avLst/>
          </a:prstGeom>
        </p:spPr>
      </p:pic>
      <p:sp>
        <p:nvSpPr>
          <p:cNvPr id="6" name="Rectangle 5">
            <a:extLst>
              <a:ext uri="{FF2B5EF4-FFF2-40B4-BE49-F238E27FC236}">
                <a16:creationId xmlns:a16="http://schemas.microsoft.com/office/drawing/2014/main" id="{F8B03E67-0042-2970-7B5F-81B95227910D}"/>
              </a:ext>
            </a:extLst>
          </p:cNvPr>
          <p:cNvSpPr/>
          <p:nvPr userDrawn="1"/>
        </p:nvSpPr>
        <p:spPr>
          <a:xfrm>
            <a:off x="-13539057" y="-827313"/>
            <a:ext cx="13672447" cy="1738198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15C8F1-6FBD-136F-CFF0-87A4062455F1}"/>
              </a:ext>
            </a:extLst>
          </p:cNvPr>
          <p:cNvSpPr/>
          <p:nvPr userDrawn="1"/>
        </p:nvSpPr>
        <p:spPr>
          <a:xfrm>
            <a:off x="-13539057" y="13716001"/>
            <a:ext cx="27388447" cy="283866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B9F678-AD72-2FE9-7DE1-6F45ECBE1F98}"/>
              </a:ext>
            </a:extLst>
          </p:cNvPr>
          <p:cNvSpPr txBox="1"/>
          <p:nvPr userDrawn="1"/>
        </p:nvSpPr>
        <p:spPr>
          <a:xfrm>
            <a:off x="10891320" y="12589496"/>
            <a:ext cx="240172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t>
            </a:r>
            <a:r>
              <a:rPr lang="en-US" sz="1600" b="1" dirty="0" err="1">
                <a:latin typeface="Arial" panose="020B0604020202020204" pitchFamily="34" charset="0"/>
                <a:cs typeface="Arial" panose="020B0604020202020204" pitchFamily="34" charset="0"/>
              </a:rPr>
              <a:t>heycastlight_health</a:t>
            </a:r>
            <a:endParaRPr lang="en-US" sz="16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F5CF1C3-4450-FD87-1EFB-09B85BD48DB2}"/>
              </a:ext>
            </a:extLst>
          </p:cNvPr>
          <p:cNvPicPr>
            <a:picLocks noChangeAspect="1"/>
          </p:cNvPicPr>
          <p:nvPr userDrawn="1"/>
        </p:nvPicPr>
        <p:blipFill>
          <a:blip r:embed="rId5"/>
          <a:stretch>
            <a:fillRect/>
          </a:stretch>
        </p:blipFill>
        <p:spPr>
          <a:xfrm>
            <a:off x="10559945" y="12628028"/>
            <a:ext cx="291442" cy="299538"/>
          </a:xfrm>
          <a:prstGeom prst="rect">
            <a:avLst/>
          </a:prstGeom>
        </p:spPr>
      </p:pic>
      <p:sp>
        <p:nvSpPr>
          <p:cNvPr id="11" name="Rectangle 10">
            <a:extLst>
              <a:ext uri="{FF2B5EF4-FFF2-40B4-BE49-F238E27FC236}">
                <a16:creationId xmlns:a16="http://schemas.microsoft.com/office/drawing/2014/main" id="{2E9B451A-A3E0-BA77-EC10-DB6A8027D94B}"/>
              </a:ext>
            </a:extLst>
          </p:cNvPr>
          <p:cNvSpPr/>
          <p:nvPr userDrawn="1"/>
        </p:nvSpPr>
        <p:spPr>
          <a:xfrm>
            <a:off x="-13717051" y="-4854052"/>
            <a:ext cx="37317534" cy="485405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D79A46-0B22-909E-FFC8-F1CC0F142AAA}"/>
              </a:ext>
            </a:extLst>
          </p:cNvPr>
          <p:cNvSpPr/>
          <p:nvPr userDrawn="1"/>
        </p:nvSpPr>
        <p:spPr>
          <a:xfrm>
            <a:off x="13716000" y="-827313"/>
            <a:ext cx="9929087" cy="1738198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40612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F8EC70-8DF3-8D87-735A-36CF0AD3DD51}"/>
              </a:ext>
            </a:extLst>
          </p:cNvPr>
          <p:cNvPicPr>
            <a:picLocks noChangeAspect="1"/>
          </p:cNvPicPr>
          <p:nvPr/>
        </p:nvPicPr>
        <p:blipFill>
          <a:blip r:embed="rId3"/>
          <a:stretch>
            <a:fillRect/>
          </a:stretch>
        </p:blipFill>
        <p:spPr>
          <a:xfrm>
            <a:off x="594360" y="8722942"/>
            <a:ext cx="6263640" cy="1685053"/>
          </a:xfrm>
          <a:prstGeom prst="rect">
            <a:avLst/>
          </a:prstGeom>
        </p:spPr>
      </p:pic>
      <p:sp>
        <p:nvSpPr>
          <p:cNvPr id="2" name="Title 1">
            <a:extLst>
              <a:ext uri="{FF2B5EF4-FFF2-40B4-BE49-F238E27FC236}">
                <a16:creationId xmlns:a16="http://schemas.microsoft.com/office/drawing/2014/main" id="{781F18F3-CB0F-1E70-C8B3-0E8E1984F03F}"/>
              </a:ext>
            </a:extLst>
          </p:cNvPr>
          <p:cNvSpPr>
            <a:spLocks noGrp="1"/>
          </p:cNvSpPr>
          <p:nvPr>
            <p:ph type="ctrTitle" idx="4294967295"/>
          </p:nvPr>
        </p:nvSpPr>
        <p:spPr>
          <a:xfrm>
            <a:off x="2356639" y="9013596"/>
            <a:ext cx="4141438" cy="1066844"/>
          </a:xfrm>
          <a:prstGeom prst="rect">
            <a:avLst/>
          </a:prstGeom>
        </p:spPr>
        <p:txBody>
          <a:bodyPr/>
          <a:lstStyle/>
          <a:p>
            <a:pPr>
              <a:lnSpc>
                <a:spcPts val="3000"/>
              </a:lnSpc>
            </a:pPr>
            <a:r>
              <a:rPr lang="en-US" sz="2200" b="1" dirty="0">
                <a:solidFill>
                  <a:srgbClr val="2A27D8"/>
                </a:solidFill>
                <a:latin typeface="Arial" panose="020B0604020202020204" pitchFamily="34" charset="0"/>
                <a:ea typeface="Verdana" panose="020B0604030504040204" pitchFamily="34" charset="0"/>
                <a:cs typeface="Arial" panose="020B0604020202020204" pitchFamily="34" charset="0"/>
              </a:rPr>
              <a:t>Not registered? </a:t>
            </a:r>
            <a:br>
              <a:rPr lang="en-US" sz="2200" b="1" dirty="0">
                <a:solidFill>
                  <a:srgbClr val="2A27D8"/>
                </a:solidFill>
                <a:latin typeface="Arial" panose="020B0604020202020204" pitchFamily="34" charset="0"/>
                <a:ea typeface="Verdana" panose="020B0604030504040204" pitchFamily="34" charset="0"/>
                <a:cs typeface="Arial" panose="020B0604020202020204" pitchFamily="34" charset="0"/>
              </a:rPr>
            </a:br>
            <a:r>
              <a:rPr lang="en-US" sz="2200" b="1" dirty="0">
                <a:solidFill>
                  <a:srgbClr val="2A27D8"/>
                </a:solidFill>
                <a:latin typeface="Arial" panose="020B0604020202020204" pitchFamily="34" charset="0"/>
                <a:ea typeface="Verdana" panose="020B0604030504040204" pitchFamily="34" charset="0"/>
                <a:cs typeface="Arial" panose="020B0604020202020204" pitchFamily="34" charset="0"/>
              </a:rPr>
              <a:t>Download the mobile app or visit </a:t>
            </a:r>
            <a:r>
              <a:rPr lang="en-US" sz="2200" b="1" dirty="0" err="1">
                <a:solidFill>
                  <a:srgbClr val="2A27D8"/>
                </a:solidFill>
                <a:latin typeface="Arial" panose="020B0604020202020204" pitchFamily="34" charset="0"/>
                <a:ea typeface="Verdana" panose="020B0604030504040204" pitchFamily="34" charset="0"/>
                <a:cs typeface="Arial" panose="020B0604020202020204" pitchFamily="34" charset="0"/>
              </a:rPr>
              <a:t>my.castlighthealth.com</a:t>
            </a:r>
            <a:endParaRPr lang="en-US" sz="2200" b="1" dirty="0">
              <a:solidFill>
                <a:srgbClr val="2A27D8"/>
              </a:solidFill>
              <a:latin typeface="Arial" panose="020B0604020202020204" pitchFamily="34" charset="0"/>
              <a:ea typeface="Verdana" panose="020B0604030504040204" pitchFamily="34" charset="0"/>
              <a:cs typeface="Arial" panose="020B0604020202020204" pitchFamily="34" charset="0"/>
            </a:endParaRPr>
          </a:p>
        </p:txBody>
      </p:sp>
      <p:sp>
        <p:nvSpPr>
          <p:cNvPr id="4" name="TextBox 3">
            <a:extLst>
              <a:ext uri="{FF2B5EF4-FFF2-40B4-BE49-F238E27FC236}">
                <a16:creationId xmlns:a16="http://schemas.microsoft.com/office/drawing/2014/main" id="{72E84A44-D438-29B4-A75F-8EE391F03679}"/>
              </a:ext>
            </a:extLst>
          </p:cNvPr>
          <p:cNvSpPr txBox="1"/>
          <p:nvPr/>
        </p:nvSpPr>
        <p:spPr>
          <a:xfrm>
            <a:off x="3796962" y="12615334"/>
            <a:ext cx="2486025" cy="307777"/>
          </a:xfrm>
          <a:prstGeom prst="rect">
            <a:avLst/>
          </a:prstGeom>
          <a:noFill/>
        </p:spPr>
        <p:txBody>
          <a:bodyPr wrap="square" rtlCol="0">
            <a:spAutoFit/>
          </a:bodyPr>
          <a:lstStyle/>
          <a:p>
            <a:r>
              <a:rPr lang="en-US" sz="1400" b="0" i="0" spc="200" baseline="0" dirty="0">
                <a:latin typeface="Arial" panose="020B0604020202020204" pitchFamily="34" charset="0"/>
                <a:cs typeface="Arial" panose="020B0604020202020204" pitchFamily="34" charset="0"/>
              </a:rPr>
              <a:t>[CUSTOMER LOGO]</a:t>
            </a:r>
          </a:p>
        </p:txBody>
      </p:sp>
      <p:sp>
        <p:nvSpPr>
          <p:cNvPr id="3" name="TextBox 2">
            <a:extLst>
              <a:ext uri="{FF2B5EF4-FFF2-40B4-BE49-F238E27FC236}">
                <a16:creationId xmlns:a16="http://schemas.microsoft.com/office/drawing/2014/main" id="{0B383143-7A22-937E-2F72-004C7DE9E438}"/>
              </a:ext>
            </a:extLst>
          </p:cNvPr>
          <p:cNvSpPr txBox="1"/>
          <p:nvPr/>
        </p:nvSpPr>
        <p:spPr>
          <a:xfrm>
            <a:off x="594360" y="1177783"/>
            <a:ext cx="7132320" cy="3170099"/>
          </a:xfrm>
          <a:prstGeom prst="rect">
            <a:avLst/>
          </a:prstGeom>
          <a:noFill/>
        </p:spPr>
        <p:txBody>
          <a:bodyPr wrap="square" rtlCol="0">
            <a:spAutoFit/>
          </a:bodyPr>
          <a:lstStyle/>
          <a:p>
            <a:pPr>
              <a:lnSpc>
                <a:spcPts val="8000"/>
              </a:lnSpc>
            </a:pPr>
            <a:r>
              <a:rPr lang="en-US" sz="7000" b="1" spc="-150" dirty="0">
                <a:solidFill>
                  <a:schemeClr val="bg1"/>
                </a:solidFill>
                <a:latin typeface="Arial" panose="020B0604020202020204" pitchFamily="34" charset="0"/>
                <a:cs typeface="Arial" panose="020B0604020202020204" pitchFamily="34" charset="0"/>
              </a:rPr>
              <a:t>Are you at </a:t>
            </a:r>
            <a:br>
              <a:rPr lang="en-US" sz="7000" b="1" spc="-150" dirty="0">
                <a:solidFill>
                  <a:schemeClr val="bg1"/>
                </a:solidFill>
                <a:latin typeface="Arial" panose="020B0604020202020204" pitchFamily="34" charset="0"/>
                <a:cs typeface="Arial" panose="020B0604020202020204" pitchFamily="34" charset="0"/>
              </a:rPr>
            </a:br>
            <a:r>
              <a:rPr lang="en-US" sz="7000" b="1" spc="-150" dirty="0">
                <a:solidFill>
                  <a:schemeClr val="bg1"/>
                </a:solidFill>
                <a:latin typeface="Arial" panose="020B0604020202020204" pitchFamily="34" charset="0"/>
                <a:cs typeface="Arial" panose="020B0604020202020204" pitchFamily="34" charset="0"/>
              </a:rPr>
              <a:t>risk for heart disease?</a:t>
            </a:r>
          </a:p>
        </p:txBody>
      </p:sp>
      <p:sp>
        <p:nvSpPr>
          <p:cNvPr id="5" name="TextBox 4">
            <a:extLst>
              <a:ext uri="{FF2B5EF4-FFF2-40B4-BE49-F238E27FC236}">
                <a16:creationId xmlns:a16="http://schemas.microsoft.com/office/drawing/2014/main" id="{E08B9134-737C-D1F1-08B3-34AE830AEB5F}"/>
              </a:ext>
            </a:extLst>
          </p:cNvPr>
          <p:cNvSpPr txBox="1"/>
          <p:nvPr/>
        </p:nvSpPr>
        <p:spPr>
          <a:xfrm>
            <a:off x="594360" y="4558732"/>
            <a:ext cx="7350760" cy="2521972"/>
          </a:xfrm>
          <a:prstGeom prst="rect">
            <a:avLst/>
          </a:prstGeom>
          <a:noFill/>
        </p:spPr>
        <p:txBody>
          <a:bodyPr wrap="square" rtlCol="0">
            <a:spAutoFit/>
          </a:bodyPr>
          <a:lstStyle/>
          <a:p>
            <a:pPr>
              <a:lnSpc>
                <a:spcPts val="3200"/>
              </a:lnSpc>
            </a:pPr>
            <a:r>
              <a:rPr lang="en-US" sz="2400" dirty="0">
                <a:solidFill>
                  <a:schemeClr val="bg1"/>
                </a:solidFill>
                <a:latin typeface="Arial" panose="020B0604020202020204" pitchFamily="34" charset="0"/>
                <a:cs typeface="Arial" panose="020B0604020202020204" pitchFamily="34" charset="0"/>
              </a:rPr>
              <a:t>Checking your cholesterol regularly helps determine whether you’re at risk for a heart attack, other forms of heart disease, or diseases of the blood vessels. High cholesterol usually has no signs or symptoms. Your primary care provider (PCP) can check your cholesterol with a simple test.</a:t>
            </a:r>
          </a:p>
        </p:txBody>
      </p:sp>
      <p:sp>
        <p:nvSpPr>
          <p:cNvPr id="6" name="TextBox 5">
            <a:extLst>
              <a:ext uri="{FF2B5EF4-FFF2-40B4-BE49-F238E27FC236}">
                <a16:creationId xmlns:a16="http://schemas.microsoft.com/office/drawing/2014/main" id="{350138FA-D4D0-B3C7-F8C1-E42715B2C25F}"/>
              </a:ext>
            </a:extLst>
          </p:cNvPr>
          <p:cNvSpPr txBox="1"/>
          <p:nvPr/>
        </p:nvSpPr>
        <p:spPr>
          <a:xfrm>
            <a:off x="594361" y="7364743"/>
            <a:ext cx="6652260" cy="998543"/>
          </a:xfrm>
          <a:prstGeom prst="rect">
            <a:avLst/>
          </a:prstGeom>
          <a:noFill/>
        </p:spPr>
        <p:txBody>
          <a:bodyPr wrap="square" rtlCol="0">
            <a:spAutoFit/>
          </a:bodyPr>
          <a:lstStyle/>
          <a:p>
            <a:pPr>
              <a:lnSpc>
                <a:spcPts val="3720"/>
              </a:lnSpc>
            </a:pPr>
            <a:r>
              <a:rPr lang="en-US" sz="2400" b="1" dirty="0">
                <a:solidFill>
                  <a:schemeClr val="bg1"/>
                </a:solidFill>
                <a:latin typeface="Arial" panose="020B0604020202020204" pitchFamily="34" charset="0"/>
                <a:cs typeface="Arial" panose="020B0604020202020204" pitchFamily="34" charset="0"/>
              </a:rPr>
              <a:t>Log in to </a:t>
            </a:r>
            <a:r>
              <a:rPr lang="en-US" sz="2400" b="1" dirty="0" err="1">
                <a:solidFill>
                  <a:schemeClr val="bg1"/>
                </a:solidFill>
                <a:latin typeface="Arial" panose="020B0604020202020204" pitchFamily="34" charset="0"/>
                <a:cs typeface="Arial" panose="020B0604020202020204" pitchFamily="34" charset="0"/>
              </a:rPr>
              <a:t>Castlight</a:t>
            </a:r>
            <a:r>
              <a:rPr lang="en-US" sz="2400" b="1" dirty="0">
                <a:solidFill>
                  <a:schemeClr val="bg1"/>
                </a:solidFill>
                <a:latin typeface="Arial" panose="020B0604020202020204" pitchFamily="34" charset="0"/>
                <a:cs typeface="Arial" panose="020B0604020202020204" pitchFamily="34" charset="0"/>
              </a:rPr>
              <a:t> to find a provider and schedule your appointment.</a:t>
            </a:r>
          </a:p>
        </p:txBody>
      </p:sp>
      <p:pic>
        <p:nvPicPr>
          <p:cNvPr id="9" name="Picture 8">
            <a:extLst>
              <a:ext uri="{FF2B5EF4-FFF2-40B4-BE49-F238E27FC236}">
                <a16:creationId xmlns:a16="http://schemas.microsoft.com/office/drawing/2014/main" id="{EBB0A464-5003-ACF3-267D-FCC5BEADAB4A}"/>
              </a:ext>
            </a:extLst>
          </p:cNvPr>
          <p:cNvPicPr>
            <a:picLocks noChangeAspect="1"/>
          </p:cNvPicPr>
          <p:nvPr/>
        </p:nvPicPr>
        <p:blipFill>
          <a:blip r:embed="rId4"/>
          <a:stretch>
            <a:fillRect/>
          </a:stretch>
        </p:blipFill>
        <p:spPr>
          <a:xfrm>
            <a:off x="884789" y="8957835"/>
            <a:ext cx="1278011" cy="1278011"/>
          </a:xfrm>
          <a:prstGeom prst="rect">
            <a:avLst/>
          </a:prstGeom>
        </p:spPr>
      </p:pic>
    </p:spTree>
    <p:extLst>
      <p:ext uri="{BB962C8B-B14F-4D97-AF65-F5344CB8AC3E}">
        <p14:creationId xmlns:p14="http://schemas.microsoft.com/office/powerpoint/2010/main" val="34616768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2987</TotalTime>
  <Words>95</Words>
  <Application>Microsoft Macintosh PowerPoint</Application>
  <PresentationFormat>Custom</PresentationFormat>
  <Paragraphs>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Office Theme</vt:lpstr>
      <vt:lpstr>Not registered?  Download the mobile app or visit my.castlighthealth.com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registered? Download the mobile app or visit mycastlight.com</dc:title>
  <dc:creator>Dori Shields</dc:creator>
  <cp:lastModifiedBy>ann.asche@apree.health</cp:lastModifiedBy>
  <cp:revision>53</cp:revision>
  <dcterms:created xsi:type="dcterms:W3CDTF">2023-12-11T20:49:55Z</dcterms:created>
  <dcterms:modified xsi:type="dcterms:W3CDTF">2025-12-15T17:02:03Z</dcterms:modified>
</cp:coreProperties>
</file>