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777"/>
    <p:restoredTop sz="95753"/>
  </p:normalViewPr>
  <p:slideViewPr>
    <p:cSldViewPr snapToGrid="0">
      <p:cViewPr varScale="1">
        <p:scale>
          <a:sx n="61" d="100"/>
          <a:sy n="61" d="100"/>
        </p:scale>
        <p:origin x="2256" y="2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12/15/25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descr="A nurse taking a blood pressure of a person&#10;&#10;AI-generated content may be incorrect.">
            <a:extLst>
              <a:ext uri="{FF2B5EF4-FFF2-40B4-BE49-F238E27FC236}">
                <a16:creationId xmlns:a16="http://schemas.microsoft.com/office/drawing/2014/main" id="{9406015D-746A-6FAC-5403-764B0791EE5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 y="-827315"/>
            <a:ext cx="13715999" cy="9146325"/>
          </a:xfrm>
          <a:prstGeom prst="rect">
            <a:avLst/>
          </a:prstGeom>
        </p:spPr>
      </p:pic>
      <p:sp>
        <p:nvSpPr>
          <p:cNvPr id="2" name="Oval 1">
            <a:extLst>
              <a:ext uri="{FF2B5EF4-FFF2-40B4-BE49-F238E27FC236}">
                <a16:creationId xmlns:a16="http://schemas.microsoft.com/office/drawing/2014/main" id="{81E8C12F-583D-AF48-BEC8-FCF28E54660D}"/>
              </a:ext>
            </a:extLst>
          </p:cNvPr>
          <p:cNvSpPr/>
          <p:nvPr userDrawn="1"/>
        </p:nvSpPr>
        <p:spPr>
          <a:xfrm>
            <a:off x="-4437333" y="4079336"/>
            <a:ext cx="22590666" cy="22590666"/>
          </a:xfrm>
          <a:prstGeom prst="ellipse">
            <a:avLst/>
          </a:prstGeom>
          <a:gradFill>
            <a:gsLst>
              <a:gs pos="0">
                <a:srgbClr val="00C0F0"/>
              </a:gs>
              <a:gs pos="47000">
                <a:srgbClr val="2A27D6"/>
              </a:gs>
              <a:gs pos="91000">
                <a:srgbClr val="6E1EBC"/>
              </a:gs>
            </a:gsLst>
            <a:lin ang="189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D4BE8E1-C860-7EF7-8333-C587DE585EBB}"/>
              </a:ext>
            </a:extLst>
          </p:cNvPr>
          <p:cNvSpPr/>
          <p:nvPr userDrawn="1"/>
        </p:nvSpPr>
        <p:spPr>
          <a:xfrm>
            <a:off x="1" y="11668538"/>
            <a:ext cx="13716000" cy="20474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3290910" y="12443927"/>
            <a:ext cx="0" cy="6875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4"/>
          <a:stretch>
            <a:fillRect/>
          </a:stretch>
        </p:blipFill>
        <p:spPr>
          <a:xfrm>
            <a:off x="726460" y="12443927"/>
            <a:ext cx="2060661" cy="686887"/>
          </a:xfrm>
          <a:prstGeom prst="rect">
            <a:avLst/>
          </a:prstGeom>
        </p:spPr>
      </p:pic>
      <p:sp>
        <p:nvSpPr>
          <p:cNvPr id="6" name="Rectangle 5">
            <a:extLst>
              <a:ext uri="{FF2B5EF4-FFF2-40B4-BE49-F238E27FC236}">
                <a16:creationId xmlns:a16="http://schemas.microsoft.com/office/drawing/2014/main" id="{F8B03E67-0042-2970-7B5F-81B95227910D}"/>
              </a:ext>
            </a:extLst>
          </p:cNvPr>
          <p:cNvSpPr/>
          <p:nvPr userDrawn="1"/>
        </p:nvSpPr>
        <p:spPr>
          <a:xfrm>
            <a:off x="-10951640" y="-827314"/>
            <a:ext cx="11103428" cy="1815737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878E54E-A0B5-3A8B-8804-334FF4FCD13F}"/>
              </a:ext>
            </a:extLst>
          </p:cNvPr>
          <p:cNvSpPr/>
          <p:nvPr userDrawn="1"/>
        </p:nvSpPr>
        <p:spPr>
          <a:xfrm>
            <a:off x="13716000" y="-827314"/>
            <a:ext cx="11103428" cy="18157371"/>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615C8F1-6FBD-136F-CFF0-87A4062455F1}"/>
              </a:ext>
            </a:extLst>
          </p:cNvPr>
          <p:cNvSpPr/>
          <p:nvPr userDrawn="1"/>
        </p:nvSpPr>
        <p:spPr>
          <a:xfrm>
            <a:off x="-6095992" y="13716000"/>
            <a:ext cx="27388447" cy="1249680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F8B9F678-AD72-2FE9-7DE1-6F45ECBE1F98}"/>
              </a:ext>
            </a:extLst>
          </p:cNvPr>
          <p:cNvSpPr txBox="1"/>
          <p:nvPr userDrawn="1"/>
        </p:nvSpPr>
        <p:spPr>
          <a:xfrm>
            <a:off x="10767336" y="12589496"/>
            <a:ext cx="2401725" cy="338554"/>
          </a:xfrm>
          <a:prstGeom prst="rect">
            <a:avLst/>
          </a:prstGeom>
          <a:noFill/>
        </p:spPr>
        <p:txBody>
          <a:bodyPr wrap="square" rtlCol="0">
            <a:spAutoFit/>
          </a:bodyPr>
          <a:lstStyle/>
          <a:p>
            <a:r>
              <a:rPr lang="en-US" sz="1600" b="1" dirty="0">
                <a:latin typeface="Arial" panose="020B0604020202020204" pitchFamily="34" charset="0"/>
                <a:cs typeface="Arial" panose="020B0604020202020204" pitchFamily="34" charset="0"/>
              </a:rPr>
              <a:t>@</a:t>
            </a:r>
            <a:r>
              <a:rPr lang="en-US" sz="1600" b="1" dirty="0" err="1">
                <a:latin typeface="Arial" panose="020B0604020202020204" pitchFamily="34" charset="0"/>
                <a:cs typeface="Arial" panose="020B0604020202020204" pitchFamily="34" charset="0"/>
              </a:rPr>
              <a:t>heycastlight_health</a:t>
            </a:r>
            <a:endParaRPr lang="en-US" sz="1600" b="1" dirty="0">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4F5CF1C3-4450-FD87-1EFB-09B85BD48DB2}"/>
              </a:ext>
            </a:extLst>
          </p:cNvPr>
          <p:cNvPicPr>
            <a:picLocks noChangeAspect="1"/>
          </p:cNvPicPr>
          <p:nvPr userDrawn="1"/>
        </p:nvPicPr>
        <p:blipFill>
          <a:blip r:embed="rId5"/>
          <a:stretch>
            <a:fillRect/>
          </a:stretch>
        </p:blipFill>
        <p:spPr>
          <a:xfrm>
            <a:off x="10435961" y="12628028"/>
            <a:ext cx="291442" cy="299538"/>
          </a:xfrm>
          <a:prstGeom prst="rect">
            <a:avLst/>
          </a:prstGeom>
        </p:spPr>
      </p:pic>
      <p:sp>
        <p:nvSpPr>
          <p:cNvPr id="14" name="Rectangle 13">
            <a:extLst>
              <a:ext uri="{FF2B5EF4-FFF2-40B4-BE49-F238E27FC236}">
                <a16:creationId xmlns:a16="http://schemas.microsoft.com/office/drawing/2014/main" id="{6A7173F1-DD4A-8F86-79DF-A196FDB56B78}"/>
              </a:ext>
            </a:extLst>
          </p:cNvPr>
          <p:cNvSpPr/>
          <p:nvPr userDrawn="1"/>
        </p:nvSpPr>
        <p:spPr>
          <a:xfrm>
            <a:off x="-5971301" y="-3548742"/>
            <a:ext cx="27388447" cy="3548742"/>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E84A44-D438-29B4-A75F-8EE391F03679}"/>
              </a:ext>
            </a:extLst>
          </p:cNvPr>
          <p:cNvSpPr txBox="1"/>
          <p:nvPr/>
        </p:nvSpPr>
        <p:spPr>
          <a:xfrm>
            <a:off x="3734970" y="12615334"/>
            <a:ext cx="2486025" cy="307777"/>
          </a:xfrm>
          <a:prstGeom prst="rect">
            <a:avLst/>
          </a:prstGeom>
          <a:noFill/>
        </p:spPr>
        <p:txBody>
          <a:bodyPr wrap="square" rtlCol="0">
            <a:spAutoFit/>
          </a:bodyPr>
          <a:lstStyle/>
          <a:p>
            <a:r>
              <a:rPr lang="en-US" sz="14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880712" y="5012817"/>
            <a:ext cx="11973512" cy="2092881"/>
          </a:xfrm>
          <a:prstGeom prst="rect">
            <a:avLst/>
          </a:prstGeom>
          <a:noFill/>
        </p:spPr>
        <p:txBody>
          <a:bodyPr wrap="square" rtlCol="0">
            <a:spAutoFit/>
          </a:bodyPr>
          <a:lstStyle/>
          <a:p>
            <a:pPr algn="ctr">
              <a:lnSpc>
                <a:spcPts val="7600"/>
              </a:lnSpc>
            </a:pPr>
            <a:r>
              <a:rPr lang="en-US" sz="7200" b="1" spc="-150" dirty="0">
                <a:solidFill>
                  <a:schemeClr val="bg1"/>
                </a:solidFill>
                <a:latin typeface="Arial" panose="020B0604020202020204" pitchFamily="34" charset="0"/>
                <a:cs typeface="Arial" panose="020B0604020202020204" pitchFamily="34" charset="0"/>
              </a:rPr>
              <a:t>Blood pressure </a:t>
            </a:r>
            <a:br>
              <a:rPr lang="en-US" sz="7200" b="1" spc="-150" dirty="0">
                <a:solidFill>
                  <a:schemeClr val="bg1"/>
                </a:solidFill>
                <a:latin typeface="Arial" panose="020B0604020202020204" pitchFamily="34" charset="0"/>
                <a:cs typeface="Arial" panose="020B0604020202020204" pitchFamily="34" charset="0"/>
              </a:rPr>
            </a:br>
            <a:r>
              <a:rPr lang="en-US" sz="7200" b="1" spc="-150" dirty="0">
                <a:solidFill>
                  <a:schemeClr val="bg1"/>
                </a:solidFill>
                <a:latin typeface="Arial" panose="020B0604020202020204" pitchFamily="34" charset="0"/>
                <a:cs typeface="Arial" panose="020B0604020202020204" pitchFamily="34" charset="0"/>
              </a:rPr>
              <a:t>checks can save your life</a:t>
            </a:r>
          </a:p>
        </p:txBody>
      </p:sp>
      <p:sp>
        <p:nvSpPr>
          <p:cNvPr id="5" name="TextBox 4">
            <a:extLst>
              <a:ext uri="{FF2B5EF4-FFF2-40B4-BE49-F238E27FC236}">
                <a16:creationId xmlns:a16="http://schemas.microsoft.com/office/drawing/2014/main" id="{E08B9134-737C-D1F1-08B3-34AE830AEB5F}"/>
              </a:ext>
            </a:extLst>
          </p:cNvPr>
          <p:cNvSpPr txBox="1"/>
          <p:nvPr/>
        </p:nvSpPr>
        <p:spPr>
          <a:xfrm>
            <a:off x="685800" y="7090361"/>
            <a:ext cx="12494537" cy="1361398"/>
          </a:xfrm>
          <a:prstGeom prst="rect">
            <a:avLst/>
          </a:prstGeom>
          <a:noFill/>
        </p:spPr>
        <p:txBody>
          <a:bodyPr wrap="square" rtlCol="0">
            <a:spAutoFit/>
          </a:bodyPr>
          <a:lstStyle/>
          <a:p>
            <a:pPr algn="ctr">
              <a:lnSpc>
                <a:spcPts val="3300"/>
              </a:lnSpc>
            </a:pPr>
            <a:r>
              <a:rPr lang="en-US" sz="2400" dirty="0">
                <a:solidFill>
                  <a:schemeClr val="bg1"/>
                </a:solidFill>
                <a:latin typeface="Arial" panose="020B0604020202020204" pitchFamily="34" charset="0"/>
                <a:cs typeface="Arial" panose="020B0604020202020204" pitchFamily="34" charset="0"/>
              </a:rPr>
              <a:t>Most people with high blood pressure have no symptoms, even if blood pressure readings are dangerously high. You can have high blood pressure for years without any symptoms. Get your blood pressure checked regularly to stay on top of your health.</a:t>
            </a:r>
          </a:p>
        </p:txBody>
      </p:sp>
      <p:sp>
        <p:nvSpPr>
          <p:cNvPr id="6" name="TextBox 5">
            <a:extLst>
              <a:ext uri="{FF2B5EF4-FFF2-40B4-BE49-F238E27FC236}">
                <a16:creationId xmlns:a16="http://schemas.microsoft.com/office/drawing/2014/main" id="{350138FA-D4D0-B3C7-F8C1-E42715B2C25F}"/>
              </a:ext>
            </a:extLst>
          </p:cNvPr>
          <p:cNvSpPr txBox="1"/>
          <p:nvPr/>
        </p:nvSpPr>
        <p:spPr>
          <a:xfrm>
            <a:off x="1208549" y="8576241"/>
            <a:ext cx="11180075" cy="524118"/>
          </a:xfrm>
          <a:prstGeom prst="rect">
            <a:avLst/>
          </a:prstGeom>
          <a:noFill/>
        </p:spPr>
        <p:txBody>
          <a:bodyPr wrap="square" rtlCol="0">
            <a:spAutoFit/>
          </a:bodyPr>
          <a:lstStyle/>
          <a:p>
            <a:pPr algn="ctr">
              <a:lnSpc>
                <a:spcPts val="3720"/>
              </a:lnSpc>
            </a:pPr>
            <a:r>
              <a:rPr lang="en-US" sz="2600" b="1" dirty="0">
                <a:solidFill>
                  <a:schemeClr val="bg1"/>
                </a:solidFill>
                <a:latin typeface="Arial" panose="020B0604020202020204" pitchFamily="34" charset="0"/>
                <a:cs typeface="Arial" panose="020B0604020202020204" pitchFamily="34" charset="0"/>
              </a:rPr>
              <a:t>Log in to </a:t>
            </a:r>
            <a:r>
              <a:rPr lang="en-US" sz="2600" b="1" dirty="0" err="1">
                <a:solidFill>
                  <a:schemeClr val="bg1"/>
                </a:solidFill>
                <a:latin typeface="Arial" panose="020B0604020202020204" pitchFamily="34" charset="0"/>
                <a:cs typeface="Arial" panose="020B0604020202020204" pitchFamily="34" charset="0"/>
              </a:rPr>
              <a:t>Castlight</a:t>
            </a:r>
            <a:r>
              <a:rPr lang="en-US" sz="2600" b="1" dirty="0">
                <a:solidFill>
                  <a:schemeClr val="bg1"/>
                </a:solidFill>
                <a:latin typeface="Arial" panose="020B0604020202020204" pitchFamily="34" charset="0"/>
                <a:cs typeface="Arial" panose="020B0604020202020204" pitchFamily="34" charset="0"/>
              </a:rPr>
              <a:t> to find a provider and schedule your appointment.</a:t>
            </a:r>
          </a:p>
        </p:txBody>
      </p:sp>
      <p:pic>
        <p:nvPicPr>
          <p:cNvPr id="7" name="Picture 6">
            <a:extLst>
              <a:ext uri="{FF2B5EF4-FFF2-40B4-BE49-F238E27FC236}">
                <a16:creationId xmlns:a16="http://schemas.microsoft.com/office/drawing/2014/main" id="{5566293A-F444-9C1F-188E-514E4308634B}"/>
              </a:ext>
            </a:extLst>
          </p:cNvPr>
          <p:cNvPicPr>
            <a:picLocks noChangeAspect="1"/>
          </p:cNvPicPr>
          <p:nvPr/>
        </p:nvPicPr>
        <p:blipFill>
          <a:blip r:embed="rId3"/>
          <a:stretch>
            <a:fillRect/>
          </a:stretch>
        </p:blipFill>
        <p:spPr>
          <a:xfrm>
            <a:off x="2622180" y="9381854"/>
            <a:ext cx="8471640" cy="1661624"/>
          </a:xfrm>
          <a:prstGeom prst="rect">
            <a:avLst/>
          </a:prstGeom>
        </p:spPr>
      </p:pic>
      <p:sp>
        <p:nvSpPr>
          <p:cNvPr id="9" name="Title 1">
            <a:extLst>
              <a:ext uri="{FF2B5EF4-FFF2-40B4-BE49-F238E27FC236}">
                <a16:creationId xmlns:a16="http://schemas.microsoft.com/office/drawing/2014/main" id="{C930979C-0367-2FB9-4575-2F47339E453D}"/>
              </a:ext>
            </a:extLst>
          </p:cNvPr>
          <p:cNvSpPr txBox="1">
            <a:spLocks/>
          </p:cNvSpPr>
          <p:nvPr/>
        </p:nvSpPr>
        <p:spPr>
          <a:xfrm>
            <a:off x="4455389" y="9796041"/>
            <a:ext cx="6409078" cy="1066845"/>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3000"/>
              </a:lnSpc>
            </a:pPr>
            <a:r>
              <a:rPr lang="en-US" sz="2400" b="1" dirty="0">
                <a:solidFill>
                  <a:srgbClr val="2A27D8"/>
                </a:solidFill>
                <a:latin typeface="Arial" panose="020B0604020202020204" pitchFamily="34" charset="0"/>
                <a:ea typeface="Verdana" panose="020B0604030504040204" pitchFamily="34" charset="0"/>
                <a:cs typeface="Arial" panose="020B0604020202020204" pitchFamily="34" charset="0"/>
              </a:rPr>
              <a:t>Not registered? Download the mobile app </a:t>
            </a:r>
            <a:br>
              <a:rPr lang="en-US" sz="2400" b="1" dirty="0">
                <a:solidFill>
                  <a:srgbClr val="2A27D8"/>
                </a:solidFill>
                <a:latin typeface="Arial" panose="020B0604020202020204" pitchFamily="34" charset="0"/>
                <a:ea typeface="Verdana" panose="020B0604030504040204" pitchFamily="34" charset="0"/>
                <a:cs typeface="Arial" panose="020B0604020202020204" pitchFamily="34" charset="0"/>
              </a:rPr>
            </a:br>
            <a:r>
              <a:rPr lang="en-US" sz="2400" b="1" dirty="0">
                <a:solidFill>
                  <a:srgbClr val="2A27D8"/>
                </a:solidFill>
                <a:latin typeface="Arial" panose="020B0604020202020204" pitchFamily="34" charset="0"/>
                <a:ea typeface="Verdana" panose="020B0604030504040204" pitchFamily="34" charset="0"/>
                <a:cs typeface="Arial" panose="020B0604020202020204" pitchFamily="34" charset="0"/>
              </a:rPr>
              <a:t>or visit </a:t>
            </a:r>
            <a:r>
              <a:rPr lang="en-US" sz="2400" b="1" dirty="0" err="1">
                <a:solidFill>
                  <a:srgbClr val="2A27D8"/>
                </a:solidFill>
                <a:latin typeface="Arial" panose="020B0604020202020204" pitchFamily="34" charset="0"/>
                <a:ea typeface="Verdana" panose="020B0604030504040204" pitchFamily="34" charset="0"/>
                <a:cs typeface="Arial" panose="020B0604020202020204" pitchFamily="34" charset="0"/>
              </a:rPr>
              <a:t>my.castlighthealth.com</a:t>
            </a:r>
            <a:endParaRPr lang="en-US" sz="24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F3372338-DBB4-90A4-B018-6A12049E5E02}"/>
              </a:ext>
            </a:extLst>
          </p:cNvPr>
          <p:cNvPicPr>
            <a:picLocks noChangeAspect="1"/>
          </p:cNvPicPr>
          <p:nvPr/>
        </p:nvPicPr>
        <p:blipFill>
          <a:blip r:embed="rId4"/>
          <a:stretch>
            <a:fillRect/>
          </a:stretch>
        </p:blipFill>
        <p:spPr>
          <a:xfrm>
            <a:off x="3034748" y="9621274"/>
            <a:ext cx="1191288" cy="1191288"/>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3040</TotalTime>
  <Words>86</Words>
  <Application>Microsoft Macintosh PowerPoint</Application>
  <PresentationFormat>Custom</PresentationFormat>
  <Paragraphs>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ann.asche@apree.health</cp:lastModifiedBy>
  <cp:revision>46</cp:revision>
  <dcterms:created xsi:type="dcterms:W3CDTF">2023-12-11T20:49:55Z</dcterms:created>
  <dcterms:modified xsi:type="dcterms:W3CDTF">2025-12-15T17:01:50Z</dcterms:modified>
</cp:coreProperties>
</file>