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13716000"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27D8"/>
    <a:srgbClr val="EBEDED"/>
    <a:srgbClr val="6E1EBC"/>
    <a:srgbClr val="6E1EBE"/>
    <a:srgbClr val="00C389"/>
    <a:srgbClr val="B528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53"/>
    <p:restoredTop sz="96233"/>
  </p:normalViewPr>
  <p:slideViewPr>
    <p:cSldViewPr snapToGrid="0">
      <p:cViewPr varScale="1">
        <p:scale>
          <a:sx n="61" d="100"/>
          <a:sy n="61" d="100"/>
        </p:scale>
        <p:origin x="2848"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B58354-4FE1-D848-863D-1091BF29DCEB}" type="datetimeFigureOut">
              <a:rPr lang="en-US" smtClean="0"/>
              <a:t>12/12/25</a:t>
            </a:fld>
            <a:endParaRPr lang="en-US"/>
          </a:p>
        </p:txBody>
      </p:sp>
      <p:sp>
        <p:nvSpPr>
          <p:cNvPr id="4" name="Slide Image Placeholder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A877A5-994E-FD49-B346-02801BADB8DE}" type="slidenum">
              <a:rPr lang="en-US" smtClean="0"/>
              <a:t>‹#›</a:t>
            </a:fld>
            <a:endParaRPr lang="en-US"/>
          </a:p>
        </p:txBody>
      </p:sp>
    </p:spTree>
    <p:extLst>
      <p:ext uri="{BB962C8B-B14F-4D97-AF65-F5344CB8AC3E}">
        <p14:creationId xmlns:p14="http://schemas.microsoft.com/office/powerpoint/2010/main" val="3873461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877A5-994E-FD49-B346-02801BADB8DE}" type="slidenum">
              <a:rPr lang="en-US" smtClean="0"/>
              <a:t>1</a:t>
            </a:fld>
            <a:endParaRPr lang="en-US"/>
          </a:p>
        </p:txBody>
      </p:sp>
    </p:spTree>
    <p:extLst>
      <p:ext uri="{BB962C8B-B14F-4D97-AF65-F5344CB8AC3E}">
        <p14:creationId xmlns:p14="http://schemas.microsoft.com/office/powerpoint/2010/main" val="4130737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83788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descr="A doctor giving a shot to a person&#10;&#10;AI-generated content may be incorrect.">
            <a:extLst>
              <a:ext uri="{FF2B5EF4-FFF2-40B4-BE49-F238E27FC236}">
                <a16:creationId xmlns:a16="http://schemas.microsoft.com/office/drawing/2014/main" id="{FB2BB770-65A9-D118-6774-780F6CD6CB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70992" y="-2818441"/>
            <a:ext cx="22174095" cy="14498444"/>
          </a:xfrm>
          <a:prstGeom prst="rect">
            <a:avLst/>
          </a:prstGeom>
        </p:spPr>
      </p:pic>
      <p:sp>
        <p:nvSpPr>
          <p:cNvPr id="2" name="Oval 1">
            <a:extLst>
              <a:ext uri="{FF2B5EF4-FFF2-40B4-BE49-F238E27FC236}">
                <a16:creationId xmlns:a16="http://schemas.microsoft.com/office/drawing/2014/main" id="{81E8C12F-583D-AF48-BEC8-FCF28E54660D}"/>
              </a:ext>
            </a:extLst>
          </p:cNvPr>
          <p:cNvSpPr/>
          <p:nvPr userDrawn="1"/>
        </p:nvSpPr>
        <p:spPr>
          <a:xfrm>
            <a:off x="-12353386" y="-4854052"/>
            <a:ext cx="20673985" cy="21376641"/>
          </a:xfrm>
          <a:prstGeom prst="ellipse">
            <a:avLst/>
          </a:prstGeom>
          <a:gradFill>
            <a:gsLst>
              <a:gs pos="0">
                <a:srgbClr val="00C0F0"/>
              </a:gs>
              <a:gs pos="47000">
                <a:srgbClr val="2A27D6"/>
              </a:gs>
              <a:gs pos="91000">
                <a:srgbClr val="6E1EBC"/>
              </a:gs>
            </a:gsLst>
            <a:lin ang="189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D4BE8E1-C860-7EF7-8333-C587DE585EBB}"/>
              </a:ext>
            </a:extLst>
          </p:cNvPr>
          <p:cNvSpPr/>
          <p:nvPr userDrawn="1"/>
        </p:nvSpPr>
        <p:spPr>
          <a:xfrm>
            <a:off x="1" y="11668538"/>
            <a:ext cx="13716000" cy="20474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62030B2-AE66-A65D-7969-BBF9E69EBC40}"/>
              </a:ext>
            </a:extLst>
          </p:cNvPr>
          <p:cNvCxnSpPr>
            <a:cxnSpLocks/>
          </p:cNvCxnSpPr>
          <p:nvPr userDrawn="1"/>
        </p:nvCxnSpPr>
        <p:spPr>
          <a:xfrm>
            <a:off x="3368400" y="12443927"/>
            <a:ext cx="0" cy="6875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6830A59B-909B-67F0-70B6-43D445384608}"/>
              </a:ext>
            </a:extLst>
          </p:cNvPr>
          <p:cNvPicPr>
            <a:picLocks noChangeAspect="1"/>
          </p:cNvPicPr>
          <p:nvPr userDrawn="1"/>
        </p:nvPicPr>
        <p:blipFill>
          <a:blip r:embed="rId4"/>
          <a:stretch>
            <a:fillRect/>
          </a:stretch>
        </p:blipFill>
        <p:spPr>
          <a:xfrm>
            <a:off x="803950" y="12443927"/>
            <a:ext cx="2060661" cy="686887"/>
          </a:xfrm>
          <a:prstGeom prst="rect">
            <a:avLst/>
          </a:prstGeom>
        </p:spPr>
      </p:pic>
      <p:sp>
        <p:nvSpPr>
          <p:cNvPr id="6" name="Rectangle 5">
            <a:extLst>
              <a:ext uri="{FF2B5EF4-FFF2-40B4-BE49-F238E27FC236}">
                <a16:creationId xmlns:a16="http://schemas.microsoft.com/office/drawing/2014/main" id="{F8B03E67-0042-2970-7B5F-81B95227910D}"/>
              </a:ext>
            </a:extLst>
          </p:cNvPr>
          <p:cNvSpPr/>
          <p:nvPr userDrawn="1"/>
        </p:nvSpPr>
        <p:spPr>
          <a:xfrm>
            <a:off x="-13672448" y="-827313"/>
            <a:ext cx="13672447" cy="1738198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615C8F1-6FBD-136F-CFF0-87A4062455F1}"/>
              </a:ext>
            </a:extLst>
          </p:cNvPr>
          <p:cNvSpPr/>
          <p:nvPr userDrawn="1"/>
        </p:nvSpPr>
        <p:spPr>
          <a:xfrm>
            <a:off x="-13672447" y="13716000"/>
            <a:ext cx="27388447" cy="283866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8B9F678-AD72-2FE9-7DE1-6F45ECBE1F98}"/>
              </a:ext>
            </a:extLst>
          </p:cNvPr>
          <p:cNvSpPr txBox="1"/>
          <p:nvPr userDrawn="1"/>
        </p:nvSpPr>
        <p:spPr>
          <a:xfrm>
            <a:off x="10891320" y="12589496"/>
            <a:ext cx="2401725"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a:t>
            </a:r>
            <a:r>
              <a:rPr lang="en-US" sz="1600" b="1" dirty="0" err="1">
                <a:latin typeface="Arial" panose="020B0604020202020204" pitchFamily="34" charset="0"/>
                <a:cs typeface="Arial" panose="020B0604020202020204" pitchFamily="34" charset="0"/>
              </a:rPr>
              <a:t>heycastlight_health</a:t>
            </a:r>
            <a:endParaRPr lang="en-US" sz="16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4F5CF1C3-4450-FD87-1EFB-09B85BD48DB2}"/>
              </a:ext>
            </a:extLst>
          </p:cNvPr>
          <p:cNvPicPr>
            <a:picLocks noChangeAspect="1"/>
          </p:cNvPicPr>
          <p:nvPr userDrawn="1"/>
        </p:nvPicPr>
        <p:blipFill>
          <a:blip r:embed="rId5"/>
          <a:stretch>
            <a:fillRect/>
          </a:stretch>
        </p:blipFill>
        <p:spPr>
          <a:xfrm>
            <a:off x="10559945" y="12628028"/>
            <a:ext cx="291442" cy="299538"/>
          </a:xfrm>
          <a:prstGeom prst="rect">
            <a:avLst/>
          </a:prstGeom>
        </p:spPr>
      </p:pic>
      <p:sp>
        <p:nvSpPr>
          <p:cNvPr id="11" name="Rectangle 10">
            <a:extLst>
              <a:ext uri="{FF2B5EF4-FFF2-40B4-BE49-F238E27FC236}">
                <a16:creationId xmlns:a16="http://schemas.microsoft.com/office/drawing/2014/main" id="{2E9B451A-A3E0-BA77-EC10-DB6A8027D94B}"/>
              </a:ext>
            </a:extLst>
          </p:cNvPr>
          <p:cNvSpPr/>
          <p:nvPr userDrawn="1"/>
        </p:nvSpPr>
        <p:spPr>
          <a:xfrm>
            <a:off x="-13672447" y="-4854052"/>
            <a:ext cx="37317534" cy="485405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8D79A46-0B22-909E-FFC8-F1CC0F142AAA}"/>
              </a:ext>
            </a:extLst>
          </p:cNvPr>
          <p:cNvSpPr/>
          <p:nvPr userDrawn="1"/>
        </p:nvSpPr>
        <p:spPr>
          <a:xfrm>
            <a:off x="13716000" y="-827313"/>
            <a:ext cx="9929087" cy="1738198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4406122"/>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F8EC70-8DF3-8D87-735A-36CF0AD3DD51}"/>
              </a:ext>
            </a:extLst>
          </p:cNvPr>
          <p:cNvPicPr>
            <a:picLocks noChangeAspect="1"/>
          </p:cNvPicPr>
          <p:nvPr/>
        </p:nvPicPr>
        <p:blipFill>
          <a:blip r:embed="rId3"/>
          <a:stretch>
            <a:fillRect/>
          </a:stretch>
        </p:blipFill>
        <p:spPr>
          <a:xfrm>
            <a:off x="594360" y="8560382"/>
            <a:ext cx="6263640" cy="1685053"/>
          </a:xfrm>
          <a:prstGeom prst="rect">
            <a:avLst/>
          </a:prstGeom>
        </p:spPr>
      </p:pic>
      <p:sp>
        <p:nvSpPr>
          <p:cNvPr id="2" name="Title 1">
            <a:extLst>
              <a:ext uri="{FF2B5EF4-FFF2-40B4-BE49-F238E27FC236}">
                <a16:creationId xmlns:a16="http://schemas.microsoft.com/office/drawing/2014/main" id="{781F18F3-CB0F-1E70-C8B3-0E8E1984F03F}"/>
              </a:ext>
            </a:extLst>
          </p:cNvPr>
          <p:cNvSpPr>
            <a:spLocks noGrp="1"/>
          </p:cNvSpPr>
          <p:nvPr>
            <p:ph type="ctrTitle" idx="4294967295"/>
          </p:nvPr>
        </p:nvSpPr>
        <p:spPr>
          <a:xfrm>
            <a:off x="2356639" y="8851036"/>
            <a:ext cx="4673748" cy="1066844"/>
          </a:xfrm>
          <a:prstGeom prst="rect">
            <a:avLst/>
          </a:prstGeom>
        </p:spPr>
        <p:txBody>
          <a:bodyPr/>
          <a:lstStyle/>
          <a:p>
            <a:pPr>
              <a:lnSpc>
                <a:spcPts val="3000"/>
              </a:lnSpc>
            </a:pPr>
            <a:r>
              <a:rPr lang="en-US" sz="2400" b="1" dirty="0">
                <a:solidFill>
                  <a:srgbClr val="2A27D8"/>
                </a:solidFill>
                <a:latin typeface="Arial" panose="020B0604020202020204" pitchFamily="34" charset="0"/>
                <a:ea typeface="Verdana" panose="020B0604030504040204" pitchFamily="34" charset="0"/>
                <a:cs typeface="Arial" panose="020B0604020202020204" pitchFamily="34" charset="0"/>
              </a:rPr>
              <a:t>Not registered? </a:t>
            </a:r>
            <a:br>
              <a:rPr lang="en-US" sz="2400" b="1" dirty="0">
                <a:solidFill>
                  <a:srgbClr val="2A27D8"/>
                </a:solidFill>
                <a:latin typeface="Arial" panose="020B0604020202020204" pitchFamily="34" charset="0"/>
                <a:ea typeface="Verdana" panose="020B0604030504040204" pitchFamily="34" charset="0"/>
                <a:cs typeface="Arial" panose="020B0604020202020204" pitchFamily="34" charset="0"/>
              </a:rPr>
            </a:br>
            <a:r>
              <a:rPr lang="en-US" sz="2400" b="1" dirty="0">
                <a:solidFill>
                  <a:srgbClr val="2A27D8"/>
                </a:solidFill>
                <a:latin typeface="Arial" panose="020B0604020202020204" pitchFamily="34" charset="0"/>
                <a:ea typeface="Verdana" panose="020B0604030504040204" pitchFamily="34" charset="0"/>
                <a:cs typeface="Arial" panose="020B0604020202020204" pitchFamily="34" charset="0"/>
              </a:rPr>
              <a:t>Download the mobile app or visit </a:t>
            </a:r>
            <a:r>
              <a:rPr lang="en-US" sz="2400" b="1" dirty="0" err="1">
                <a:solidFill>
                  <a:srgbClr val="2A27D8"/>
                </a:solidFill>
                <a:latin typeface="Arial" panose="020B0604020202020204" pitchFamily="34" charset="0"/>
                <a:ea typeface="Verdana" panose="020B0604030504040204" pitchFamily="34" charset="0"/>
                <a:cs typeface="Arial" panose="020B0604020202020204" pitchFamily="34" charset="0"/>
              </a:rPr>
              <a:t>my.castlighthealth.com</a:t>
            </a:r>
            <a:endParaRPr lang="en-US" sz="2400" b="1" dirty="0">
              <a:solidFill>
                <a:srgbClr val="2A27D8"/>
              </a:solidFill>
              <a:latin typeface="Arial" panose="020B0604020202020204" pitchFamily="34" charset="0"/>
              <a:ea typeface="Verdana" panose="020B0604030504040204" pitchFamily="34" charset="0"/>
              <a:cs typeface="Arial" panose="020B0604020202020204" pitchFamily="34" charset="0"/>
            </a:endParaRPr>
          </a:p>
        </p:txBody>
      </p:sp>
      <p:sp>
        <p:nvSpPr>
          <p:cNvPr id="4" name="TextBox 3">
            <a:extLst>
              <a:ext uri="{FF2B5EF4-FFF2-40B4-BE49-F238E27FC236}">
                <a16:creationId xmlns:a16="http://schemas.microsoft.com/office/drawing/2014/main" id="{72E84A44-D438-29B4-A75F-8EE391F03679}"/>
              </a:ext>
            </a:extLst>
          </p:cNvPr>
          <p:cNvSpPr txBox="1"/>
          <p:nvPr/>
        </p:nvSpPr>
        <p:spPr>
          <a:xfrm>
            <a:off x="3796962" y="12615334"/>
            <a:ext cx="2486025" cy="307777"/>
          </a:xfrm>
          <a:prstGeom prst="rect">
            <a:avLst/>
          </a:prstGeom>
          <a:noFill/>
        </p:spPr>
        <p:txBody>
          <a:bodyPr wrap="square" rtlCol="0">
            <a:spAutoFit/>
          </a:bodyPr>
          <a:lstStyle/>
          <a:p>
            <a:r>
              <a:rPr lang="en-US" sz="1400" b="0" i="0" spc="200" baseline="0" dirty="0">
                <a:latin typeface="Arial" panose="020B0604020202020204" pitchFamily="34" charset="0"/>
                <a:cs typeface="Arial" panose="020B0604020202020204" pitchFamily="34" charset="0"/>
              </a:rPr>
              <a:t>[CUSTOMER LOGO]</a:t>
            </a:r>
          </a:p>
        </p:txBody>
      </p:sp>
      <p:sp>
        <p:nvSpPr>
          <p:cNvPr id="3" name="TextBox 2">
            <a:extLst>
              <a:ext uri="{FF2B5EF4-FFF2-40B4-BE49-F238E27FC236}">
                <a16:creationId xmlns:a16="http://schemas.microsoft.com/office/drawing/2014/main" id="{0B383143-7A22-937E-2F72-004C7DE9E438}"/>
              </a:ext>
            </a:extLst>
          </p:cNvPr>
          <p:cNvSpPr txBox="1"/>
          <p:nvPr/>
        </p:nvSpPr>
        <p:spPr>
          <a:xfrm>
            <a:off x="594360" y="1698806"/>
            <a:ext cx="7132320" cy="2298065"/>
          </a:xfrm>
          <a:prstGeom prst="rect">
            <a:avLst/>
          </a:prstGeom>
          <a:noFill/>
        </p:spPr>
        <p:txBody>
          <a:bodyPr wrap="square" rtlCol="0">
            <a:spAutoFit/>
          </a:bodyPr>
          <a:lstStyle/>
          <a:p>
            <a:pPr>
              <a:lnSpc>
                <a:spcPts val="8600"/>
              </a:lnSpc>
            </a:pPr>
            <a:r>
              <a:rPr lang="en-US" sz="8200" b="1" spc="-150" dirty="0">
                <a:solidFill>
                  <a:schemeClr val="bg1"/>
                </a:solidFill>
                <a:latin typeface="Arial" panose="020B0604020202020204" pitchFamily="34" charset="0"/>
                <a:cs typeface="Arial" panose="020B0604020202020204" pitchFamily="34" charset="0"/>
              </a:rPr>
              <a:t>Be ready,</a:t>
            </a:r>
            <a:br>
              <a:rPr lang="en-US" sz="8200" b="1" spc="-150" dirty="0">
                <a:solidFill>
                  <a:schemeClr val="bg1"/>
                </a:solidFill>
                <a:latin typeface="Arial" panose="020B0604020202020204" pitchFamily="34" charset="0"/>
                <a:cs typeface="Arial" panose="020B0604020202020204" pitchFamily="34" charset="0"/>
              </a:rPr>
            </a:br>
            <a:r>
              <a:rPr lang="en-US" sz="8200" b="1" spc="-150" dirty="0">
                <a:solidFill>
                  <a:schemeClr val="bg1"/>
                </a:solidFill>
                <a:latin typeface="Arial" panose="020B0604020202020204" pitchFamily="34" charset="0"/>
                <a:cs typeface="Arial" panose="020B0604020202020204" pitchFamily="34" charset="0"/>
              </a:rPr>
              <a:t>be protected</a:t>
            </a:r>
          </a:p>
        </p:txBody>
      </p:sp>
      <p:sp>
        <p:nvSpPr>
          <p:cNvPr id="5" name="TextBox 4">
            <a:extLst>
              <a:ext uri="{FF2B5EF4-FFF2-40B4-BE49-F238E27FC236}">
                <a16:creationId xmlns:a16="http://schemas.microsoft.com/office/drawing/2014/main" id="{E08B9134-737C-D1F1-08B3-34AE830AEB5F}"/>
              </a:ext>
            </a:extLst>
          </p:cNvPr>
          <p:cNvSpPr txBox="1"/>
          <p:nvPr/>
        </p:nvSpPr>
        <p:spPr>
          <a:xfrm>
            <a:off x="594360" y="4156218"/>
            <a:ext cx="7132320" cy="2749022"/>
          </a:xfrm>
          <a:prstGeom prst="rect">
            <a:avLst/>
          </a:prstGeom>
          <a:noFill/>
        </p:spPr>
        <p:txBody>
          <a:bodyPr wrap="square" rtlCol="0">
            <a:spAutoFit/>
          </a:bodyPr>
          <a:lstStyle/>
          <a:p>
            <a:pPr>
              <a:lnSpc>
                <a:spcPts val="3500"/>
              </a:lnSpc>
            </a:pPr>
            <a:r>
              <a:rPr lang="en-US" sz="2500" dirty="0">
                <a:solidFill>
                  <a:schemeClr val="bg1"/>
                </a:solidFill>
                <a:latin typeface="Arial" panose="020B0604020202020204" pitchFamily="34" charset="0"/>
                <a:cs typeface="Arial" panose="020B0604020202020204" pitchFamily="34" charset="0"/>
              </a:rPr>
              <a:t>Vaccines can help prevent serious diseases and seasonal illnesses. Before you say goodbye to the lazy days of summer and head back to your fall routine, review guidelines for important immunizations. Talk with a doctor and make a plan to stay up-to-date with your vaccines.</a:t>
            </a:r>
          </a:p>
        </p:txBody>
      </p:sp>
      <p:sp>
        <p:nvSpPr>
          <p:cNvPr id="6" name="TextBox 5">
            <a:extLst>
              <a:ext uri="{FF2B5EF4-FFF2-40B4-BE49-F238E27FC236}">
                <a16:creationId xmlns:a16="http://schemas.microsoft.com/office/drawing/2014/main" id="{350138FA-D4D0-B3C7-F8C1-E42715B2C25F}"/>
              </a:ext>
            </a:extLst>
          </p:cNvPr>
          <p:cNvSpPr txBox="1"/>
          <p:nvPr/>
        </p:nvSpPr>
        <p:spPr>
          <a:xfrm>
            <a:off x="594361" y="7184552"/>
            <a:ext cx="6652260" cy="998543"/>
          </a:xfrm>
          <a:prstGeom prst="rect">
            <a:avLst/>
          </a:prstGeom>
          <a:noFill/>
        </p:spPr>
        <p:txBody>
          <a:bodyPr wrap="square" rtlCol="0">
            <a:spAutoFit/>
          </a:bodyPr>
          <a:lstStyle/>
          <a:p>
            <a:pPr>
              <a:lnSpc>
                <a:spcPts val="3720"/>
              </a:lnSpc>
            </a:pPr>
            <a:r>
              <a:rPr lang="en-US" sz="2400" b="1" dirty="0">
                <a:solidFill>
                  <a:schemeClr val="bg1"/>
                </a:solidFill>
                <a:latin typeface="Arial" panose="020B0604020202020204" pitchFamily="34" charset="0"/>
                <a:cs typeface="Arial" panose="020B0604020202020204" pitchFamily="34" charset="0"/>
              </a:rPr>
              <a:t>Log in to </a:t>
            </a:r>
            <a:r>
              <a:rPr lang="en-US" sz="2400" b="1" dirty="0" err="1">
                <a:solidFill>
                  <a:schemeClr val="bg1"/>
                </a:solidFill>
                <a:latin typeface="Arial" panose="020B0604020202020204" pitchFamily="34" charset="0"/>
                <a:cs typeface="Arial" panose="020B0604020202020204" pitchFamily="34" charset="0"/>
              </a:rPr>
              <a:t>Castlight</a:t>
            </a:r>
            <a:r>
              <a:rPr lang="en-US" sz="2400" b="1" dirty="0">
                <a:solidFill>
                  <a:schemeClr val="bg1"/>
                </a:solidFill>
                <a:latin typeface="Arial" panose="020B0604020202020204" pitchFamily="34" charset="0"/>
                <a:cs typeface="Arial" panose="020B0604020202020204" pitchFamily="34" charset="0"/>
              </a:rPr>
              <a:t> to find a provider and schedule your appointment.</a:t>
            </a:r>
          </a:p>
        </p:txBody>
      </p:sp>
      <p:pic>
        <p:nvPicPr>
          <p:cNvPr id="7" name="Picture 6">
            <a:extLst>
              <a:ext uri="{FF2B5EF4-FFF2-40B4-BE49-F238E27FC236}">
                <a16:creationId xmlns:a16="http://schemas.microsoft.com/office/drawing/2014/main" id="{C5B8425C-C4C8-7DDC-E9F0-7CD3242D0A01}"/>
              </a:ext>
            </a:extLst>
          </p:cNvPr>
          <p:cNvPicPr>
            <a:picLocks noChangeAspect="1"/>
          </p:cNvPicPr>
          <p:nvPr/>
        </p:nvPicPr>
        <p:blipFill>
          <a:blip r:embed="rId4"/>
          <a:stretch>
            <a:fillRect/>
          </a:stretch>
        </p:blipFill>
        <p:spPr>
          <a:xfrm>
            <a:off x="957993" y="8845631"/>
            <a:ext cx="1153633" cy="1153633"/>
          </a:xfrm>
          <a:prstGeom prst="rect">
            <a:avLst/>
          </a:prstGeom>
        </p:spPr>
      </p:pic>
    </p:spTree>
    <p:extLst>
      <p:ext uri="{BB962C8B-B14F-4D97-AF65-F5344CB8AC3E}">
        <p14:creationId xmlns:p14="http://schemas.microsoft.com/office/powerpoint/2010/main" val="34616768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2980</TotalTime>
  <Words>88</Words>
  <Application>Microsoft Macintosh PowerPoint</Application>
  <PresentationFormat>Custom</PresentationFormat>
  <Paragraphs>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Arial</vt:lpstr>
      <vt:lpstr>Calibri</vt:lpstr>
      <vt:lpstr>Office Theme</vt:lpstr>
      <vt:lpstr>Not registered?  Download the mobile app or visit my.castlighthealth.com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 registered? Download the mobile app or visit mycastlight.com</dc:title>
  <dc:creator>Dori Shields</dc:creator>
  <cp:lastModifiedBy>ann.asche@apree.health</cp:lastModifiedBy>
  <cp:revision>51</cp:revision>
  <dcterms:created xsi:type="dcterms:W3CDTF">2023-12-11T20:49:55Z</dcterms:created>
  <dcterms:modified xsi:type="dcterms:W3CDTF">2025-12-12T23:09:48Z</dcterms:modified>
</cp:coreProperties>
</file>