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notesMasterIdLst>
    <p:notesMasterId r:id="rId3"/>
  </p:notes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72"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F1FC"/>
    <a:srgbClr val="2A27D8"/>
    <a:srgbClr val="EBEDED"/>
    <a:srgbClr val="6E1EBE"/>
    <a:srgbClr val="6E1E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332"/>
    <p:restoredTop sz="96164"/>
  </p:normalViewPr>
  <p:slideViewPr>
    <p:cSldViewPr snapToGrid="0">
      <p:cViewPr varScale="1">
        <p:scale>
          <a:sx n="83" d="100"/>
          <a:sy n="83" d="100"/>
        </p:scale>
        <p:origin x="3616" y="216"/>
      </p:cViewPr>
      <p:guideLst>
        <p:guide orient="horz" pos="4272"/>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DD1CC3-9B4E-8849-B686-A43D538D90FB}" type="datetimeFigureOut">
              <a:rPr lang="en-US" smtClean="0"/>
              <a:t>12/12/25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A4194B-B526-8A4F-B487-90008C066FAD}" type="slidenum">
              <a:rPr lang="en-US" smtClean="0"/>
              <a:t>‹#›</a:t>
            </a:fld>
            <a:endParaRPr lang="en-US"/>
          </a:p>
        </p:txBody>
      </p:sp>
    </p:spTree>
    <p:extLst>
      <p:ext uri="{BB962C8B-B14F-4D97-AF65-F5344CB8AC3E}">
        <p14:creationId xmlns:p14="http://schemas.microsoft.com/office/powerpoint/2010/main" val="3779523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A4194B-B526-8A4F-B487-90008C066FAD}" type="slidenum">
              <a:rPr lang="en-US" smtClean="0"/>
              <a:t>1</a:t>
            </a:fld>
            <a:endParaRPr lang="en-US"/>
          </a:p>
        </p:txBody>
      </p:sp>
    </p:spTree>
    <p:extLst>
      <p:ext uri="{BB962C8B-B14F-4D97-AF65-F5344CB8AC3E}">
        <p14:creationId xmlns:p14="http://schemas.microsoft.com/office/powerpoint/2010/main" val="23565736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D534D2F-36F7-66A4-51D0-91441BF119A9}"/>
              </a:ext>
            </a:extLst>
          </p:cNvPr>
          <p:cNvSpPr txBox="1"/>
          <p:nvPr userDrawn="1"/>
        </p:nvSpPr>
        <p:spPr>
          <a:xfrm>
            <a:off x="5438681" y="8024090"/>
            <a:ext cx="1681785" cy="246221"/>
          </a:xfrm>
          <a:prstGeom prst="rect">
            <a:avLst/>
          </a:prstGeom>
          <a:noFill/>
        </p:spPr>
        <p:txBody>
          <a:bodyPr wrap="square" rtlCol="0">
            <a:spAutoFit/>
          </a:bodyPr>
          <a:lstStyle/>
          <a:p>
            <a:r>
              <a:rPr lang="en-US" sz="1000" b="1" dirty="0">
                <a:latin typeface="Arial" panose="020B0604020202020204" pitchFamily="34" charset="0"/>
                <a:cs typeface="Arial" panose="020B0604020202020204" pitchFamily="34" charset="0"/>
              </a:rPr>
              <a:t>@</a:t>
            </a:r>
            <a:r>
              <a:rPr lang="en-US" sz="1000" b="1" dirty="0" err="1">
                <a:latin typeface="Arial" panose="020B0604020202020204" pitchFamily="34" charset="0"/>
                <a:cs typeface="Arial" panose="020B0604020202020204" pitchFamily="34" charset="0"/>
              </a:rPr>
              <a:t>heycastlight_health</a:t>
            </a:r>
            <a:endParaRPr lang="en-US" sz="1000" b="1" dirty="0">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B5A0ED59-2C17-B63D-1992-32BF4E057410}"/>
              </a:ext>
            </a:extLst>
          </p:cNvPr>
          <p:cNvPicPr>
            <a:picLocks noChangeAspect="1"/>
          </p:cNvPicPr>
          <p:nvPr userDrawn="1"/>
        </p:nvPicPr>
        <p:blipFill>
          <a:blip r:embed="rId2"/>
          <a:stretch>
            <a:fillRect/>
          </a:stretch>
        </p:blipFill>
        <p:spPr>
          <a:xfrm>
            <a:off x="5248018" y="8046018"/>
            <a:ext cx="211870" cy="217755"/>
          </a:xfrm>
          <a:prstGeom prst="rect">
            <a:avLst/>
          </a:prstGeom>
        </p:spPr>
      </p:pic>
    </p:spTree>
    <p:extLst>
      <p:ext uri="{BB962C8B-B14F-4D97-AF65-F5344CB8AC3E}">
        <p14:creationId xmlns:p14="http://schemas.microsoft.com/office/powerpoint/2010/main" val="26278193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7ABA24-FE3E-308E-848C-E3FCA581AA95}"/>
              </a:ext>
            </a:extLst>
          </p:cNvPr>
          <p:cNvSpPr/>
          <p:nvPr userDrawn="1"/>
        </p:nvSpPr>
        <p:spPr>
          <a:xfrm>
            <a:off x="0" y="0"/>
            <a:ext cx="7772400" cy="10058400"/>
          </a:xfrm>
          <a:prstGeom prst="rect">
            <a:avLst/>
          </a:prstGeom>
          <a:solidFill>
            <a:srgbClr val="EBED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doctor giving a shot to a person&#10;&#10;AI-generated content may be incorrect.">
            <a:extLst>
              <a:ext uri="{FF2B5EF4-FFF2-40B4-BE49-F238E27FC236}">
                <a16:creationId xmlns:a16="http://schemas.microsoft.com/office/drawing/2014/main" id="{A94A7548-DDC7-B383-CF02-3C48381A5520}"/>
              </a:ext>
            </a:extLst>
          </p:cNvPr>
          <p:cNvPicPr>
            <a:picLocks noChangeAspect="1"/>
          </p:cNvPicPr>
          <p:nvPr userDrawn="1"/>
        </p:nvPicPr>
        <p:blipFill>
          <a:blip r:embed="rId3" cstate="print">
            <a:extLst>
              <a:ext uri="{28A0092B-C50C-407E-A947-70E740481C1C}">
                <a14:useLocalDpi xmlns:a14="http://schemas.microsoft.com/office/drawing/2010/main"/>
              </a:ext>
            </a:extLst>
          </a:blip>
          <a:srcRect/>
          <a:stretch>
            <a:fillRect/>
          </a:stretch>
        </p:blipFill>
        <p:spPr>
          <a:xfrm>
            <a:off x="3311025" y="0"/>
            <a:ext cx="4461376" cy="2997977"/>
          </a:xfrm>
          <a:prstGeom prst="rect">
            <a:avLst/>
          </a:prstGeom>
        </p:spPr>
      </p:pic>
      <p:sp>
        <p:nvSpPr>
          <p:cNvPr id="6" name="Oval 5">
            <a:extLst>
              <a:ext uri="{FF2B5EF4-FFF2-40B4-BE49-F238E27FC236}">
                <a16:creationId xmlns:a16="http://schemas.microsoft.com/office/drawing/2014/main" id="{9F20966A-0D66-F08F-56D6-9220885302EA}"/>
              </a:ext>
            </a:extLst>
          </p:cNvPr>
          <p:cNvSpPr/>
          <p:nvPr userDrawn="1"/>
        </p:nvSpPr>
        <p:spPr>
          <a:xfrm>
            <a:off x="-2191484" y="-1696350"/>
            <a:ext cx="6510691" cy="6428000"/>
          </a:xfrm>
          <a:prstGeom prst="ellipse">
            <a:avLst/>
          </a:prstGeom>
          <a:gradFill>
            <a:gsLst>
              <a:gs pos="0">
                <a:srgbClr val="00C0F0"/>
              </a:gs>
              <a:gs pos="47000">
                <a:srgbClr val="2A27D6"/>
              </a:gs>
              <a:gs pos="91000">
                <a:srgbClr val="6E1EBC"/>
              </a:gs>
            </a:gsLst>
            <a:lin ang="189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FBE57927-8F71-32C4-FB75-62CAE8D49A0F}"/>
              </a:ext>
            </a:extLst>
          </p:cNvPr>
          <p:cNvSpPr/>
          <p:nvPr userDrawn="1"/>
        </p:nvSpPr>
        <p:spPr>
          <a:xfrm>
            <a:off x="-7815" y="2981694"/>
            <a:ext cx="7786039" cy="5667077"/>
          </a:xfrm>
          <a:prstGeom prst="rect">
            <a:avLst/>
          </a:prstGeom>
          <a:solidFill>
            <a:srgbClr val="EEF1F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82DA2BD8-9965-BD08-A19E-9B1A30C3AC3F}"/>
              </a:ext>
            </a:extLst>
          </p:cNvPr>
          <p:cNvSpPr/>
          <p:nvPr userDrawn="1"/>
        </p:nvSpPr>
        <p:spPr>
          <a:xfrm>
            <a:off x="-2409367" y="-1996863"/>
            <a:ext cx="10181766" cy="198521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9AC3453-1C18-DB90-A21E-E522FE131BD6}"/>
              </a:ext>
            </a:extLst>
          </p:cNvPr>
          <p:cNvSpPr/>
          <p:nvPr userDrawn="1"/>
        </p:nvSpPr>
        <p:spPr>
          <a:xfrm>
            <a:off x="-2405299" y="-254979"/>
            <a:ext cx="2395728" cy="10313378"/>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55C7C37-A885-3223-C941-B6760046B738}"/>
              </a:ext>
            </a:extLst>
          </p:cNvPr>
          <p:cNvSpPr/>
          <p:nvPr userDrawn="1"/>
        </p:nvSpPr>
        <p:spPr>
          <a:xfrm>
            <a:off x="-13640" y="8652932"/>
            <a:ext cx="7786039" cy="14054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F4B21BA0-4533-FD88-F3DD-5D4553E9A551}"/>
              </a:ext>
            </a:extLst>
          </p:cNvPr>
          <p:cNvGrpSpPr/>
          <p:nvPr userDrawn="1"/>
        </p:nvGrpSpPr>
        <p:grpSpPr>
          <a:xfrm>
            <a:off x="2003911" y="9106799"/>
            <a:ext cx="1831489" cy="589913"/>
            <a:chOff x="2054711" y="9108753"/>
            <a:chExt cx="1667706" cy="537159"/>
          </a:xfrm>
        </p:grpSpPr>
        <p:cxnSp>
          <p:nvCxnSpPr>
            <p:cNvPr id="13" name="Straight Connector 12">
              <a:extLst>
                <a:ext uri="{FF2B5EF4-FFF2-40B4-BE49-F238E27FC236}">
                  <a16:creationId xmlns:a16="http://schemas.microsoft.com/office/drawing/2014/main" id="{E268F586-1EA3-1BF8-BFF9-49F71425AFAF}"/>
                </a:ext>
              </a:extLst>
            </p:cNvPr>
            <p:cNvCxnSpPr/>
            <p:nvPr userDrawn="1"/>
          </p:nvCxnSpPr>
          <p:spPr>
            <a:xfrm>
              <a:off x="3722417" y="9108753"/>
              <a:ext cx="0" cy="537159"/>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E6A5C734-E253-525F-09DC-99BE9F55CAF0}"/>
                </a:ext>
              </a:extLst>
            </p:cNvPr>
            <p:cNvPicPr>
              <a:picLocks noChangeAspect="1"/>
            </p:cNvPicPr>
            <p:nvPr userDrawn="1"/>
          </p:nvPicPr>
          <p:blipFill>
            <a:blip r:embed="rId4"/>
            <a:stretch>
              <a:fillRect/>
            </a:stretch>
          </p:blipFill>
          <p:spPr>
            <a:xfrm>
              <a:off x="2054711" y="9124985"/>
              <a:ext cx="1371600" cy="457200"/>
            </a:xfrm>
            <a:prstGeom prst="rect">
              <a:avLst/>
            </a:prstGeom>
          </p:spPr>
        </p:pic>
      </p:grpSp>
    </p:spTree>
    <p:extLst>
      <p:ext uri="{BB962C8B-B14F-4D97-AF65-F5344CB8AC3E}">
        <p14:creationId xmlns:p14="http://schemas.microsoft.com/office/powerpoint/2010/main" val="2780023973"/>
      </p:ext>
    </p:extLst>
  </p:cSld>
  <p:clrMap bg1="lt1" tx1="dk1" bg2="lt2" tx2="dk2" accent1="accent1" accent2="accent2" accent3="accent3" accent4="accent4" accent5="accent5" accent6="accent6" hlink="hlink" folHlink="folHlink"/>
  <p:sldLayoutIdLst>
    <p:sldLayoutId id="2147483687" r:id="rId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A984882-3442-47A9-01B9-DD0DFF794B13}"/>
              </a:ext>
            </a:extLst>
          </p:cNvPr>
          <p:cNvSpPr txBox="1"/>
          <p:nvPr/>
        </p:nvSpPr>
        <p:spPr>
          <a:xfrm>
            <a:off x="308009" y="727098"/>
            <a:ext cx="3578192" cy="1446550"/>
          </a:xfrm>
          <a:prstGeom prst="rect">
            <a:avLst/>
          </a:prstGeom>
          <a:noFill/>
        </p:spPr>
        <p:txBody>
          <a:bodyPr wrap="square" rtlCol="0">
            <a:spAutoFit/>
          </a:bodyPr>
          <a:lstStyle/>
          <a:p>
            <a:r>
              <a:rPr lang="en-US" sz="4400" b="1" spc="-150" dirty="0">
                <a:solidFill>
                  <a:schemeClr val="bg1"/>
                </a:solidFill>
                <a:latin typeface="Arial" panose="020B0604020202020204" pitchFamily="34" charset="0"/>
                <a:cs typeface="Arial" panose="020B0604020202020204" pitchFamily="34" charset="0"/>
              </a:rPr>
              <a:t>Be ready,</a:t>
            </a:r>
            <a:br>
              <a:rPr lang="en-US" sz="4400" b="1" spc="-150" dirty="0">
                <a:solidFill>
                  <a:schemeClr val="bg1"/>
                </a:solidFill>
                <a:latin typeface="Arial" panose="020B0604020202020204" pitchFamily="34" charset="0"/>
                <a:cs typeface="Arial" panose="020B0604020202020204" pitchFamily="34" charset="0"/>
              </a:rPr>
            </a:br>
            <a:r>
              <a:rPr lang="en-US" sz="4400" b="1" spc="-150" dirty="0">
                <a:solidFill>
                  <a:schemeClr val="bg1"/>
                </a:solidFill>
                <a:latin typeface="Arial" panose="020B0604020202020204" pitchFamily="34" charset="0"/>
                <a:cs typeface="Arial" panose="020B0604020202020204" pitchFamily="34" charset="0"/>
              </a:rPr>
              <a:t>be protected</a:t>
            </a:r>
          </a:p>
        </p:txBody>
      </p:sp>
      <p:sp>
        <p:nvSpPr>
          <p:cNvPr id="10" name="Rounded Rectangle 9">
            <a:extLst>
              <a:ext uri="{FF2B5EF4-FFF2-40B4-BE49-F238E27FC236}">
                <a16:creationId xmlns:a16="http://schemas.microsoft.com/office/drawing/2014/main" id="{5188F540-2745-E0CE-51A5-0435C888369E}"/>
              </a:ext>
            </a:extLst>
          </p:cNvPr>
          <p:cNvSpPr/>
          <p:nvPr/>
        </p:nvSpPr>
        <p:spPr>
          <a:xfrm>
            <a:off x="4783131" y="4647590"/>
            <a:ext cx="2486026" cy="3142883"/>
          </a:xfrm>
          <a:prstGeom prst="roundRect">
            <a:avLst>
              <a:gd name="adj" fmla="val 8174"/>
            </a:avLst>
          </a:prstGeom>
          <a:solidFill>
            <a:schemeClr val="bg1"/>
          </a:solidFill>
          <a:ln>
            <a:solidFill>
              <a:srgbClr val="DEDEE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FE32E2D0-6F76-5272-B602-0BBC23FEAB52}"/>
              </a:ext>
            </a:extLst>
          </p:cNvPr>
          <p:cNvSpPr txBox="1"/>
          <p:nvPr/>
        </p:nvSpPr>
        <p:spPr>
          <a:xfrm>
            <a:off x="4874150" y="4777852"/>
            <a:ext cx="2296765" cy="307777"/>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Make your appointment</a:t>
            </a:r>
          </a:p>
        </p:txBody>
      </p:sp>
      <p:sp>
        <p:nvSpPr>
          <p:cNvPr id="14" name="TextBox 13">
            <a:extLst>
              <a:ext uri="{FF2B5EF4-FFF2-40B4-BE49-F238E27FC236}">
                <a16:creationId xmlns:a16="http://schemas.microsoft.com/office/drawing/2014/main" id="{F682B37A-180C-A77C-775C-6BA1778E95E4}"/>
              </a:ext>
            </a:extLst>
          </p:cNvPr>
          <p:cNvSpPr txBox="1"/>
          <p:nvPr/>
        </p:nvSpPr>
        <p:spPr>
          <a:xfrm>
            <a:off x="346507" y="4777852"/>
            <a:ext cx="3633381" cy="315471"/>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Be safe</a:t>
            </a:r>
          </a:p>
        </p:txBody>
      </p:sp>
      <p:sp>
        <p:nvSpPr>
          <p:cNvPr id="15" name="Title 1">
            <a:extLst>
              <a:ext uri="{FF2B5EF4-FFF2-40B4-BE49-F238E27FC236}">
                <a16:creationId xmlns:a16="http://schemas.microsoft.com/office/drawing/2014/main" id="{6DC8973F-9E5A-73A8-2DAF-1C3C91855BE0}"/>
              </a:ext>
            </a:extLst>
          </p:cNvPr>
          <p:cNvSpPr txBox="1">
            <a:spLocks/>
          </p:cNvSpPr>
          <p:nvPr/>
        </p:nvSpPr>
        <p:spPr>
          <a:xfrm>
            <a:off x="4881846" y="5140240"/>
            <a:ext cx="2387311" cy="623815"/>
          </a:xfrm>
          <a:prstGeom prst="rect">
            <a:avLst/>
          </a:prstGeom>
        </p:spPr>
        <p:txBody>
          <a:bodyPr>
            <a:noAutofit/>
          </a:bodyPr>
          <a:lstStyle>
            <a:lvl1pPr algn="l" defTabSz="777240" rtl="0" eaLnBrk="1" latinLnBrk="0" hangingPunct="1">
              <a:lnSpc>
                <a:spcPct val="90000"/>
              </a:lnSpc>
              <a:spcBef>
                <a:spcPct val="0"/>
              </a:spcBef>
              <a:buNone/>
              <a:defRPr sz="3740" kern="1200">
                <a:solidFill>
                  <a:schemeClr val="tx1"/>
                </a:solidFill>
                <a:latin typeface="+mj-lt"/>
                <a:ea typeface="+mj-ea"/>
                <a:cs typeface="+mj-cs"/>
              </a:defRPr>
            </a:lvl1pPr>
          </a:lstStyle>
          <a:p>
            <a:pPr>
              <a:lnSpc>
                <a:spcPts val="1600"/>
              </a:lnSpc>
            </a:pPr>
            <a:r>
              <a:rPr lang="en-US" sz="1200" dirty="0">
                <a:latin typeface="Arial" panose="020B0604020202020204" pitchFamily="34" charset="0"/>
                <a:ea typeface="Verdana" panose="020B0604030504040204" pitchFamily="34" charset="0"/>
                <a:cs typeface="Arial" panose="020B0604020202020204" pitchFamily="34" charset="0"/>
              </a:rPr>
              <a:t>A </a:t>
            </a:r>
            <a:r>
              <a:rPr lang="en-US" sz="1200" dirty="0" err="1">
                <a:latin typeface="Arial" panose="020B0604020202020204" pitchFamily="34" charset="0"/>
                <a:ea typeface="Verdana" panose="020B0604030504040204" pitchFamily="34" charset="0"/>
                <a:cs typeface="Arial" panose="020B0604020202020204" pitchFamily="34" charset="0"/>
              </a:rPr>
              <a:t>Castlight</a:t>
            </a:r>
            <a:r>
              <a:rPr lang="en-US" sz="1200" dirty="0">
                <a:latin typeface="Arial" panose="020B0604020202020204" pitchFamily="34" charset="0"/>
                <a:ea typeface="Verdana" panose="020B0604030504040204" pitchFamily="34" charset="0"/>
                <a:cs typeface="Arial" panose="020B0604020202020204" pitchFamily="34" charset="0"/>
              </a:rPr>
              <a:t> Care guide can help you find a provider – talk or </a:t>
            </a:r>
            <a:br>
              <a:rPr lang="en-US" sz="1200" dirty="0">
                <a:latin typeface="Arial" panose="020B0604020202020204" pitchFamily="34" charset="0"/>
                <a:ea typeface="Verdana" panose="020B0604030504040204" pitchFamily="34" charset="0"/>
                <a:cs typeface="Arial" panose="020B0604020202020204" pitchFamily="34" charset="0"/>
              </a:rPr>
            </a:br>
            <a:r>
              <a:rPr lang="en-US" sz="1200" dirty="0">
                <a:latin typeface="Arial" panose="020B0604020202020204" pitchFamily="34" charset="0"/>
                <a:ea typeface="Verdana" panose="020B0604030504040204" pitchFamily="34" charset="0"/>
                <a:cs typeface="Arial" panose="020B0604020202020204" pitchFamily="34" charset="0"/>
              </a:rPr>
              <a:t>chat with an expert in the app.</a:t>
            </a:r>
          </a:p>
        </p:txBody>
      </p:sp>
      <p:sp>
        <p:nvSpPr>
          <p:cNvPr id="18" name="Title 1">
            <a:extLst>
              <a:ext uri="{FF2B5EF4-FFF2-40B4-BE49-F238E27FC236}">
                <a16:creationId xmlns:a16="http://schemas.microsoft.com/office/drawing/2014/main" id="{0C6A2BC5-CC47-AD9D-5185-EC837FAC0A7A}"/>
              </a:ext>
            </a:extLst>
          </p:cNvPr>
          <p:cNvSpPr txBox="1">
            <a:spLocks/>
          </p:cNvSpPr>
          <p:nvPr/>
        </p:nvSpPr>
        <p:spPr>
          <a:xfrm>
            <a:off x="4895281" y="5886720"/>
            <a:ext cx="2214236" cy="683473"/>
          </a:xfrm>
          <a:prstGeom prst="rect">
            <a:avLst/>
          </a:prstGeom>
        </p:spPr>
        <p:txBody>
          <a:bodyPr>
            <a:noAutofit/>
          </a:bodyPr>
          <a:lstStyle>
            <a:lvl1pPr algn="l" defTabSz="777240" rtl="0" eaLnBrk="1" latinLnBrk="0" hangingPunct="1">
              <a:lnSpc>
                <a:spcPct val="90000"/>
              </a:lnSpc>
              <a:spcBef>
                <a:spcPct val="0"/>
              </a:spcBef>
              <a:buNone/>
              <a:defRPr sz="3740" kern="1200">
                <a:solidFill>
                  <a:schemeClr val="tx1"/>
                </a:solidFill>
                <a:latin typeface="+mj-lt"/>
                <a:ea typeface="+mj-ea"/>
                <a:cs typeface="+mj-cs"/>
              </a:defRPr>
            </a:lvl1pPr>
          </a:lstStyle>
          <a:p>
            <a:pPr>
              <a:lnSpc>
                <a:spcPts val="1600"/>
              </a:lnSpc>
            </a:pPr>
            <a:r>
              <a:rPr lang="en-US" sz="1200" b="1" dirty="0">
                <a:solidFill>
                  <a:srgbClr val="2A27D8"/>
                </a:solidFill>
                <a:latin typeface="Arial" panose="020B0604020202020204" pitchFamily="34" charset="0"/>
                <a:ea typeface="Verdana" panose="020B0604030504040204" pitchFamily="34" charset="0"/>
                <a:cs typeface="Arial" panose="020B0604020202020204" pitchFamily="34" charset="0"/>
              </a:rPr>
              <a:t>Not registered? </a:t>
            </a:r>
          </a:p>
          <a:p>
            <a:pPr>
              <a:lnSpc>
                <a:spcPts val="1600"/>
              </a:lnSpc>
            </a:pPr>
            <a:r>
              <a:rPr lang="en-US" sz="1200" dirty="0">
                <a:solidFill>
                  <a:srgbClr val="2A27D8"/>
                </a:solidFill>
                <a:latin typeface="Arial" panose="020B0604020202020204" pitchFamily="34" charset="0"/>
                <a:ea typeface="Verdana" panose="020B0604030504040204" pitchFamily="34" charset="0"/>
                <a:cs typeface="Arial" panose="020B0604020202020204" pitchFamily="34" charset="0"/>
              </a:rPr>
              <a:t>Download the mobile app or visit </a:t>
            </a:r>
            <a:r>
              <a:rPr lang="en-US" sz="1200" b="1" dirty="0" err="1">
                <a:solidFill>
                  <a:srgbClr val="2A27D8"/>
                </a:solidFill>
                <a:latin typeface="Arial" panose="020B0604020202020204" pitchFamily="34" charset="0"/>
                <a:ea typeface="Verdana" panose="020B0604030504040204" pitchFamily="34" charset="0"/>
                <a:cs typeface="Arial" panose="020B0604020202020204" pitchFamily="34" charset="0"/>
              </a:rPr>
              <a:t>mycastlighthealth.com</a:t>
            </a:r>
            <a:endParaRPr lang="en-US" sz="1200" b="1" dirty="0">
              <a:solidFill>
                <a:srgbClr val="2A27D8"/>
              </a:solidFill>
              <a:latin typeface="Arial" panose="020B0604020202020204" pitchFamily="34" charset="0"/>
              <a:ea typeface="Verdana" panose="020B060403050404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8B9D09D8-47FF-4631-BFFF-E82B53856923}"/>
              </a:ext>
            </a:extLst>
          </p:cNvPr>
          <p:cNvSpPr txBox="1"/>
          <p:nvPr/>
        </p:nvSpPr>
        <p:spPr>
          <a:xfrm>
            <a:off x="991203" y="5225128"/>
            <a:ext cx="3477669" cy="3039294"/>
          </a:xfrm>
          <a:prstGeom prst="rect">
            <a:avLst/>
          </a:prstGeom>
          <a:noFill/>
        </p:spPr>
        <p:txBody>
          <a:bodyPr wrap="square" rtlCol="0">
            <a:spAutoFit/>
          </a:bodyPr>
          <a:lstStyle/>
          <a:p>
            <a:pPr>
              <a:spcAft>
                <a:spcPts val="500"/>
              </a:spcAft>
            </a:pPr>
            <a:r>
              <a:rPr lang="en-US" sz="1200" b="1" dirty="0">
                <a:latin typeface="Arial" panose="020B0604020202020204" pitchFamily="34" charset="0"/>
                <a:cs typeface="Arial" panose="020B0604020202020204" pitchFamily="34" charset="0"/>
              </a:rPr>
              <a:t>Seasonal illnesses</a:t>
            </a:r>
          </a:p>
          <a:p>
            <a:pPr>
              <a:spcAft>
                <a:spcPts val="500"/>
              </a:spcAft>
            </a:pPr>
            <a:r>
              <a:rPr lang="en-US" sz="1200" dirty="0">
                <a:latin typeface="Arial" panose="020B0604020202020204" pitchFamily="34" charset="0"/>
                <a:cs typeface="Arial" panose="020B0604020202020204" pitchFamily="34" charset="0"/>
              </a:rPr>
              <a:t>Get the flu, COVID-19, pneumonia, and RSV (Respiratory Syncytial Virus) vaccines to protect yourself and others from sickness in winter</a:t>
            </a:r>
          </a:p>
          <a:p>
            <a:pPr>
              <a:spcBef>
                <a:spcPts val="1600"/>
              </a:spcBef>
              <a:spcAft>
                <a:spcPts val="500"/>
              </a:spcAft>
            </a:pPr>
            <a:r>
              <a:rPr lang="en-US" sz="1200" b="1" dirty="0">
                <a:latin typeface="Arial" panose="020B0604020202020204" pitchFamily="34" charset="0"/>
                <a:cs typeface="Arial" panose="020B0604020202020204" pitchFamily="34" charset="0"/>
              </a:rPr>
              <a:t>Serious diseases</a:t>
            </a:r>
          </a:p>
          <a:p>
            <a:pPr>
              <a:spcAft>
                <a:spcPts val="500"/>
              </a:spcAft>
            </a:pPr>
            <a:r>
              <a:rPr lang="en-US" sz="1200" dirty="0">
                <a:latin typeface="Arial" panose="020B0604020202020204" pitchFamily="34" charset="0"/>
                <a:cs typeface="Arial" panose="020B0604020202020204" pitchFamily="34" charset="0"/>
              </a:rPr>
              <a:t>Take steps to avoid health complications from serious diseases such as chicken pox, whooping cough, hepatitis, tetanus, and tuberculosis</a:t>
            </a:r>
          </a:p>
          <a:p>
            <a:pPr>
              <a:spcBef>
                <a:spcPts val="1600"/>
              </a:spcBef>
              <a:spcAft>
                <a:spcPts val="500"/>
              </a:spcAft>
            </a:pPr>
            <a:r>
              <a:rPr lang="en-US" sz="1200" b="1" dirty="0">
                <a:latin typeface="Arial" panose="020B0604020202020204" pitchFamily="34" charset="0"/>
                <a:cs typeface="Arial" panose="020B0604020202020204" pitchFamily="34" charset="0"/>
              </a:rPr>
              <a:t>Health history</a:t>
            </a:r>
          </a:p>
          <a:p>
            <a:pPr>
              <a:spcAft>
                <a:spcPts val="500"/>
              </a:spcAft>
            </a:pPr>
            <a:r>
              <a:rPr lang="en-US" sz="1200" dirty="0">
                <a:latin typeface="Arial" panose="020B0604020202020204" pitchFamily="34" charset="0"/>
                <a:cs typeface="Arial" panose="020B0604020202020204" pitchFamily="34" charset="0"/>
              </a:rPr>
              <a:t>Receive guidance on what vaccines you may need depending on your age, medical conditions, or travel plans</a:t>
            </a:r>
          </a:p>
        </p:txBody>
      </p:sp>
      <p:sp>
        <p:nvSpPr>
          <p:cNvPr id="25" name="Oval 24">
            <a:extLst>
              <a:ext uri="{FF2B5EF4-FFF2-40B4-BE49-F238E27FC236}">
                <a16:creationId xmlns:a16="http://schemas.microsoft.com/office/drawing/2014/main" id="{392DC028-83EF-333B-2181-3A6E42714C0C}"/>
              </a:ext>
            </a:extLst>
          </p:cNvPr>
          <p:cNvSpPr/>
          <p:nvPr/>
        </p:nvSpPr>
        <p:spPr>
          <a:xfrm>
            <a:off x="386348" y="7379686"/>
            <a:ext cx="452364" cy="45236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0234AC42-10BA-7318-D744-117657024C3E}"/>
              </a:ext>
            </a:extLst>
          </p:cNvPr>
          <p:cNvSpPr/>
          <p:nvPr/>
        </p:nvSpPr>
        <p:spPr>
          <a:xfrm>
            <a:off x="386348" y="6333003"/>
            <a:ext cx="452364" cy="45236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16182B66-C266-6531-5E33-52A44CE5A7B9}"/>
              </a:ext>
            </a:extLst>
          </p:cNvPr>
          <p:cNvSpPr/>
          <p:nvPr/>
        </p:nvSpPr>
        <p:spPr>
          <a:xfrm>
            <a:off x="386348" y="5283068"/>
            <a:ext cx="452364" cy="45236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F16BA986-2890-8D50-53BA-CAD4510D3224}"/>
              </a:ext>
            </a:extLst>
          </p:cNvPr>
          <p:cNvSpPr txBox="1"/>
          <p:nvPr/>
        </p:nvSpPr>
        <p:spPr>
          <a:xfrm>
            <a:off x="4081553" y="9235881"/>
            <a:ext cx="2486025" cy="246221"/>
          </a:xfrm>
          <a:prstGeom prst="rect">
            <a:avLst/>
          </a:prstGeom>
          <a:noFill/>
        </p:spPr>
        <p:txBody>
          <a:bodyPr wrap="square" rtlCol="0">
            <a:spAutoFit/>
          </a:bodyPr>
          <a:lstStyle/>
          <a:p>
            <a:r>
              <a:rPr lang="en-US" sz="1000" b="0" i="0" spc="200" baseline="0" dirty="0">
                <a:latin typeface="Arial" panose="020B0604020202020204" pitchFamily="34" charset="0"/>
                <a:cs typeface="Arial" panose="020B0604020202020204" pitchFamily="34" charset="0"/>
              </a:rPr>
              <a:t>[CUSTOMER LOGO]</a:t>
            </a:r>
          </a:p>
        </p:txBody>
      </p:sp>
      <p:sp>
        <p:nvSpPr>
          <p:cNvPr id="4" name="TextBox 3">
            <a:extLst>
              <a:ext uri="{FF2B5EF4-FFF2-40B4-BE49-F238E27FC236}">
                <a16:creationId xmlns:a16="http://schemas.microsoft.com/office/drawing/2014/main" id="{809FCB0F-8FA7-09B2-7272-4E6697EEB28A}"/>
              </a:ext>
            </a:extLst>
          </p:cNvPr>
          <p:cNvSpPr txBox="1"/>
          <p:nvPr/>
        </p:nvSpPr>
        <p:spPr>
          <a:xfrm>
            <a:off x="354003" y="3337677"/>
            <a:ext cx="6915154" cy="1152688"/>
          </a:xfrm>
          <a:prstGeom prst="rect">
            <a:avLst/>
          </a:prstGeom>
          <a:noFill/>
        </p:spPr>
        <p:txBody>
          <a:bodyPr wrap="square" rtlCol="0">
            <a:spAutoFit/>
          </a:bodyPr>
          <a:lstStyle/>
          <a:p>
            <a:pPr>
              <a:lnSpc>
                <a:spcPts val="1840"/>
              </a:lnSpc>
              <a:spcAft>
                <a:spcPts val="600"/>
              </a:spcAft>
            </a:pPr>
            <a:r>
              <a:rPr lang="en-US" sz="1400" dirty="0">
                <a:latin typeface="Arial" panose="020B0604020202020204" pitchFamily="34" charset="0"/>
                <a:cs typeface="Arial" panose="020B0604020202020204" pitchFamily="34" charset="0"/>
              </a:rPr>
              <a:t>Vaccines can help prevent serious diseases and seasonal illnesses. Before you say goodbye to the lazy days of summer and head back to your fall routine, review guidelines for important immunizations.</a:t>
            </a:r>
          </a:p>
          <a:p>
            <a:pPr>
              <a:lnSpc>
                <a:spcPts val="1840"/>
              </a:lnSpc>
              <a:spcBef>
                <a:spcPts val="600"/>
              </a:spcBef>
              <a:spcAft>
                <a:spcPts val="600"/>
              </a:spcAft>
            </a:pPr>
            <a:r>
              <a:rPr lang="en-US" sz="1400" b="1" dirty="0">
                <a:latin typeface="Arial" panose="020B0604020202020204" pitchFamily="34" charset="0"/>
                <a:cs typeface="Arial" panose="020B0604020202020204" pitchFamily="34" charset="0"/>
              </a:rPr>
              <a:t>Schedule a visit with your PCP.</a:t>
            </a:r>
          </a:p>
        </p:txBody>
      </p:sp>
      <p:pic>
        <p:nvPicPr>
          <p:cNvPr id="5" name="Picture 4">
            <a:extLst>
              <a:ext uri="{FF2B5EF4-FFF2-40B4-BE49-F238E27FC236}">
                <a16:creationId xmlns:a16="http://schemas.microsoft.com/office/drawing/2014/main" id="{E9279736-8014-069A-A362-3B76A1584478}"/>
              </a:ext>
            </a:extLst>
          </p:cNvPr>
          <p:cNvPicPr>
            <a:picLocks noChangeAspect="1"/>
          </p:cNvPicPr>
          <p:nvPr/>
        </p:nvPicPr>
        <p:blipFill>
          <a:blip r:embed="rId3"/>
          <a:stretch>
            <a:fillRect/>
          </a:stretch>
        </p:blipFill>
        <p:spPr>
          <a:xfrm>
            <a:off x="5584922" y="6692859"/>
            <a:ext cx="882445" cy="882445"/>
          </a:xfrm>
          <a:prstGeom prst="rect">
            <a:avLst/>
          </a:prstGeom>
        </p:spPr>
      </p:pic>
      <p:pic>
        <p:nvPicPr>
          <p:cNvPr id="13" name="Picture 12">
            <a:extLst>
              <a:ext uri="{FF2B5EF4-FFF2-40B4-BE49-F238E27FC236}">
                <a16:creationId xmlns:a16="http://schemas.microsoft.com/office/drawing/2014/main" id="{DEF8F10E-F865-71F0-604E-210F38358E7E}"/>
              </a:ext>
            </a:extLst>
          </p:cNvPr>
          <p:cNvPicPr>
            <a:picLocks noChangeAspect="1"/>
          </p:cNvPicPr>
          <p:nvPr/>
        </p:nvPicPr>
        <p:blipFill>
          <a:blip r:embed="rId4"/>
          <a:stretch>
            <a:fillRect/>
          </a:stretch>
        </p:blipFill>
        <p:spPr>
          <a:xfrm>
            <a:off x="496043" y="5381092"/>
            <a:ext cx="246905" cy="246905"/>
          </a:xfrm>
          <a:prstGeom prst="rect">
            <a:avLst/>
          </a:prstGeom>
        </p:spPr>
      </p:pic>
      <p:pic>
        <p:nvPicPr>
          <p:cNvPr id="17" name="Picture 16">
            <a:extLst>
              <a:ext uri="{FF2B5EF4-FFF2-40B4-BE49-F238E27FC236}">
                <a16:creationId xmlns:a16="http://schemas.microsoft.com/office/drawing/2014/main" id="{B52D51BA-3D5B-6DF9-78EC-66858C655B48}"/>
              </a:ext>
            </a:extLst>
          </p:cNvPr>
          <p:cNvPicPr>
            <a:picLocks noChangeAspect="1"/>
          </p:cNvPicPr>
          <p:nvPr/>
        </p:nvPicPr>
        <p:blipFill>
          <a:blip r:embed="rId5"/>
          <a:stretch>
            <a:fillRect/>
          </a:stretch>
        </p:blipFill>
        <p:spPr>
          <a:xfrm>
            <a:off x="469647" y="6419902"/>
            <a:ext cx="294097" cy="294097"/>
          </a:xfrm>
          <a:prstGeom prst="rect">
            <a:avLst/>
          </a:prstGeom>
        </p:spPr>
      </p:pic>
      <p:pic>
        <p:nvPicPr>
          <p:cNvPr id="19" name="Picture 18">
            <a:extLst>
              <a:ext uri="{FF2B5EF4-FFF2-40B4-BE49-F238E27FC236}">
                <a16:creationId xmlns:a16="http://schemas.microsoft.com/office/drawing/2014/main" id="{E8A8AA1D-B854-0FF2-3046-A6E7E78DCD69}"/>
              </a:ext>
            </a:extLst>
          </p:cNvPr>
          <p:cNvPicPr>
            <a:picLocks noChangeAspect="1"/>
          </p:cNvPicPr>
          <p:nvPr/>
        </p:nvPicPr>
        <p:blipFill>
          <a:blip r:embed="rId6"/>
          <a:stretch>
            <a:fillRect/>
          </a:stretch>
        </p:blipFill>
        <p:spPr>
          <a:xfrm>
            <a:off x="508510" y="7473786"/>
            <a:ext cx="223637" cy="265052"/>
          </a:xfrm>
          <a:prstGeom prst="rect">
            <a:avLst/>
          </a:prstGeom>
        </p:spPr>
      </p:pic>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1288</TotalTime>
  <Words>164</Words>
  <Application>Microsoft Macintosh PowerPoint</Application>
  <PresentationFormat>Custom</PresentationFormat>
  <Paragraphs>16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ann.asche@apree.health</cp:lastModifiedBy>
  <cp:revision>48</cp:revision>
  <dcterms:created xsi:type="dcterms:W3CDTF">2023-12-11T20:49:55Z</dcterms:created>
  <dcterms:modified xsi:type="dcterms:W3CDTF">2025-12-12T23:07:20Z</dcterms:modified>
</cp:coreProperties>
</file>