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3"/>
  </p:notes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F1FC"/>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62"/>
    <p:restoredTop sz="96164"/>
  </p:normalViewPr>
  <p:slideViewPr>
    <p:cSldViewPr snapToGrid="0">
      <p:cViewPr varScale="1">
        <p:scale>
          <a:sx n="83" d="100"/>
          <a:sy n="83" d="100"/>
        </p:scale>
        <p:origin x="3640" y="216"/>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DD1CC3-9B4E-8849-B686-A43D538D90FB}" type="datetimeFigureOut">
              <a:rPr lang="en-US" smtClean="0"/>
              <a:t>12/12/25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4194B-B526-8A4F-B487-90008C066FAD}" type="slidenum">
              <a:rPr lang="en-US" smtClean="0"/>
              <a:t>‹#›</a:t>
            </a:fld>
            <a:endParaRPr lang="en-US"/>
          </a:p>
        </p:txBody>
      </p:sp>
    </p:spTree>
    <p:extLst>
      <p:ext uri="{BB962C8B-B14F-4D97-AF65-F5344CB8AC3E}">
        <p14:creationId xmlns:p14="http://schemas.microsoft.com/office/powerpoint/2010/main" val="3779523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A4194B-B526-8A4F-B487-90008C066FAD}" type="slidenum">
              <a:rPr lang="en-US" smtClean="0"/>
              <a:t>1</a:t>
            </a:fld>
            <a:endParaRPr lang="en-US"/>
          </a:p>
        </p:txBody>
      </p:sp>
    </p:spTree>
    <p:extLst>
      <p:ext uri="{BB962C8B-B14F-4D97-AF65-F5344CB8AC3E}">
        <p14:creationId xmlns:p14="http://schemas.microsoft.com/office/powerpoint/2010/main" val="2356573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534D2F-36F7-66A4-51D0-91441BF119A9}"/>
              </a:ext>
            </a:extLst>
          </p:cNvPr>
          <p:cNvSpPr txBox="1"/>
          <p:nvPr userDrawn="1"/>
        </p:nvSpPr>
        <p:spPr>
          <a:xfrm>
            <a:off x="5438681" y="8024090"/>
            <a:ext cx="1681785"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a:t>
            </a:r>
            <a:r>
              <a:rPr lang="en-US" sz="1000" b="1" dirty="0" err="1">
                <a:latin typeface="Arial" panose="020B0604020202020204" pitchFamily="34" charset="0"/>
                <a:cs typeface="Arial" panose="020B0604020202020204" pitchFamily="34" charset="0"/>
              </a:rPr>
              <a:t>heycastlight_health</a:t>
            </a:r>
            <a:endParaRPr lang="en-US" sz="1000" b="1"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5A0ED59-2C17-B63D-1992-32BF4E057410}"/>
              </a:ext>
            </a:extLst>
          </p:cNvPr>
          <p:cNvPicPr>
            <a:picLocks noChangeAspect="1"/>
          </p:cNvPicPr>
          <p:nvPr userDrawn="1"/>
        </p:nvPicPr>
        <p:blipFill>
          <a:blip r:embed="rId2"/>
          <a:stretch>
            <a:fillRect/>
          </a:stretch>
        </p:blipFill>
        <p:spPr>
          <a:xfrm>
            <a:off x="5248018" y="8046018"/>
            <a:ext cx="211870" cy="217755"/>
          </a:xfrm>
          <a:prstGeom prst="rect">
            <a:avLst/>
          </a:prstGeom>
        </p:spPr>
      </p:pic>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doctor giving a shot to a person&#10;&#10;AI-generated content may be incorrect.">
            <a:extLst>
              <a:ext uri="{FF2B5EF4-FFF2-40B4-BE49-F238E27FC236}">
                <a16:creationId xmlns:a16="http://schemas.microsoft.com/office/drawing/2014/main" id="{A94A7548-DDC7-B383-CF02-3C48381A5520}"/>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a:fillRect/>
          </a:stretch>
        </p:blipFill>
        <p:spPr>
          <a:xfrm>
            <a:off x="3311025" y="0"/>
            <a:ext cx="4461376" cy="2997977"/>
          </a:xfrm>
          <a:prstGeom prst="rect">
            <a:avLst/>
          </a:prstGeom>
        </p:spPr>
      </p:pic>
      <p:sp>
        <p:nvSpPr>
          <p:cNvPr id="6" name="Oval 5">
            <a:extLst>
              <a:ext uri="{FF2B5EF4-FFF2-40B4-BE49-F238E27FC236}">
                <a16:creationId xmlns:a16="http://schemas.microsoft.com/office/drawing/2014/main" id="{9F20966A-0D66-F08F-56D6-9220885302EA}"/>
              </a:ext>
            </a:extLst>
          </p:cNvPr>
          <p:cNvSpPr/>
          <p:nvPr userDrawn="1"/>
        </p:nvSpPr>
        <p:spPr>
          <a:xfrm>
            <a:off x="-2191484" y="-1696350"/>
            <a:ext cx="6510691" cy="6428000"/>
          </a:xfrm>
          <a:prstGeom prst="ellipse">
            <a:avLst/>
          </a:prstGeom>
          <a:gradFill>
            <a:gsLst>
              <a:gs pos="0">
                <a:srgbClr val="00C0F0"/>
              </a:gs>
              <a:gs pos="47000">
                <a:srgbClr val="2A27D6"/>
              </a:gs>
              <a:gs pos="91000">
                <a:srgbClr val="6E1EBC"/>
              </a:gs>
            </a:gsLst>
            <a:lin ang="189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BE57927-8F71-32C4-FB75-62CAE8D49A0F}"/>
              </a:ext>
            </a:extLst>
          </p:cNvPr>
          <p:cNvSpPr/>
          <p:nvPr userDrawn="1"/>
        </p:nvSpPr>
        <p:spPr>
          <a:xfrm>
            <a:off x="-7815" y="2981694"/>
            <a:ext cx="7786039" cy="5667077"/>
          </a:xfrm>
          <a:prstGeom prst="rect">
            <a:avLst/>
          </a:prstGeom>
          <a:solidFill>
            <a:srgbClr val="EEF1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2DA2BD8-9965-BD08-A19E-9B1A30C3AC3F}"/>
              </a:ext>
            </a:extLst>
          </p:cNvPr>
          <p:cNvSpPr/>
          <p:nvPr userDrawn="1"/>
        </p:nvSpPr>
        <p:spPr>
          <a:xfrm>
            <a:off x="-2409367" y="-1996863"/>
            <a:ext cx="10181766" cy="19852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9AC3453-1C18-DB90-A21E-E522FE131BD6}"/>
              </a:ext>
            </a:extLst>
          </p:cNvPr>
          <p:cNvSpPr/>
          <p:nvPr userDrawn="1"/>
        </p:nvSpPr>
        <p:spPr>
          <a:xfrm>
            <a:off x="-2405299" y="-254979"/>
            <a:ext cx="2395728" cy="1031337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5C7C37-A885-3223-C941-B6760046B738}"/>
              </a:ext>
            </a:extLst>
          </p:cNvPr>
          <p:cNvSpPr/>
          <p:nvPr userDrawn="1"/>
        </p:nvSpPr>
        <p:spPr>
          <a:xfrm>
            <a:off x="-13640" y="8652932"/>
            <a:ext cx="7786039" cy="14054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4B21BA0-4533-FD88-F3DD-5D4553E9A551}"/>
              </a:ext>
            </a:extLst>
          </p:cNvPr>
          <p:cNvGrpSpPr/>
          <p:nvPr userDrawn="1"/>
        </p:nvGrpSpPr>
        <p:grpSpPr>
          <a:xfrm>
            <a:off x="2003911" y="9106799"/>
            <a:ext cx="1831489" cy="589913"/>
            <a:chOff x="2054711" y="9108753"/>
            <a:chExt cx="1667706" cy="537159"/>
          </a:xfrm>
        </p:grpSpPr>
        <p:cxnSp>
          <p:nvCxnSpPr>
            <p:cNvPr id="13" name="Straight Connector 12">
              <a:extLst>
                <a:ext uri="{FF2B5EF4-FFF2-40B4-BE49-F238E27FC236}">
                  <a16:creationId xmlns:a16="http://schemas.microsoft.com/office/drawing/2014/main" id="{E268F586-1EA3-1BF8-BFF9-49F71425AFAF}"/>
                </a:ext>
              </a:extLst>
            </p:cNvPr>
            <p:cNvCxnSpPr/>
            <p:nvPr userDrawn="1"/>
          </p:nvCxnSpPr>
          <p:spPr>
            <a:xfrm>
              <a:off x="3722417" y="9108753"/>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E6A5C734-E253-525F-09DC-99BE9F55CAF0}"/>
                </a:ext>
              </a:extLst>
            </p:cNvPr>
            <p:cNvPicPr>
              <a:picLocks noChangeAspect="1"/>
            </p:cNvPicPr>
            <p:nvPr userDrawn="1"/>
          </p:nvPicPr>
          <p:blipFill>
            <a:blip r:embed="rId4"/>
            <a:stretch>
              <a:fillRect/>
            </a:stretch>
          </p:blipFill>
          <p:spPr>
            <a:xfrm>
              <a:off x="2054711" y="9124985"/>
              <a:ext cx="1371600" cy="457200"/>
            </a:xfrm>
            <a:prstGeom prst="rect">
              <a:avLst/>
            </a:prstGeom>
          </p:spPr>
        </p:pic>
      </p:grpSp>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984882-3442-47A9-01B9-DD0DFF794B13}"/>
              </a:ext>
            </a:extLst>
          </p:cNvPr>
          <p:cNvSpPr txBox="1"/>
          <p:nvPr/>
        </p:nvSpPr>
        <p:spPr>
          <a:xfrm>
            <a:off x="308009" y="727098"/>
            <a:ext cx="3578192" cy="1446550"/>
          </a:xfrm>
          <a:prstGeom prst="rect">
            <a:avLst/>
          </a:prstGeom>
          <a:noFill/>
        </p:spPr>
        <p:txBody>
          <a:bodyPr wrap="square" rtlCol="0">
            <a:spAutoFit/>
          </a:bodyPr>
          <a:lstStyle/>
          <a:p>
            <a:r>
              <a:rPr lang="en-US" sz="4400" b="1" spc="-150" dirty="0">
                <a:solidFill>
                  <a:schemeClr val="bg1"/>
                </a:solidFill>
                <a:latin typeface="Arial" panose="020B0604020202020204" pitchFamily="34" charset="0"/>
                <a:cs typeface="Arial" panose="020B0604020202020204" pitchFamily="34" charset="0"/>
              </a:rPr>
              <a:t>Be ready,</a:t>
            </a:r>
            <a:br>
              <a:rPr lang="en-US" sz="4400" b="1" spc="-150" dirty="0">
                <a:solidFill>
                  <a:schemeClr val="bg1"/>
                </a:solidFill>
                <a:latin typeface="Arial" panose="020B0604020202020204" pitchFamily="34" charset="0"/>
                <a:cs typeface="Arial" panose="020B0604020202020204" pitchFamily="34" charset="0"/>
              </a:rPr>
            </a:br>
            <a:r>
              <a:rPr lang="en-US" sz="4400" b="1" spc="-150" dirty="0">
                <a:solidFill>
                  <a:schemeClr val="bg1"/>
                </a:solidFill>
                <a:latin typeface="Arial" panose="020B0604020202020204" pitchFamily="34" charset="0"/>
                <a:cs typeface="Arial" panose="020B0604020202020204" pitchFamily="34" charset="0"/>
              </a:rPr>
              <a:t>be protected</a:t>
            </a:r>
          </a:p>
        </p:txBody>
      </p:sp>
      <p:sp>
        <p:nvSpPr>
          <p:cNvPr id="10" name="Rounded Rectangle 9">
            <a:extLst>
              <a:ext uri="{FF2B5EF4-FFF2-40B4-BE49-F238E27FC236}">
                <a16:creationId xmlns:a16="http://schemas.microsoft.com/office/drawing/2014/main" id="{5188F540-2745-E0CE-51A5-0435C888369E}"/>
              </a:ext>
            </a:extLst>
          </p:cNvPr>
          <p:cNvSpPr/>
          <p:nvPr/>
        </p:nvSpPr>
        <p:spPr>
          <a:xfrm>
            <a:off x="4783131" y="4647590"/>
            <a:ext cx="2486026" cy="3142883"/>
          </a:xfrm>
          <a:prstGeom prst="roundRect">
            <a:avLst>
              <a:gd name="adj" fmla="val 8174"/>
            </a:avLst>
          </a:prstGeom>
          <a:solidFill>
            <a:schemeClr val="bg1"/>
          </a:solidFill>
          <a:ln>
            <a:solidFill>
              <a:srgbClr val="DED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E32E2D0-6F76-5272-B602-0BBC23FEAB52}"/>
              </a:ext>
            </a:extLst>
          </p:cNvPr>
          <p:cNvSpPr txBox="1"/>
          <p:nvPr/>
        </p:nvSpPr>
        <p:spPr>
          <a:xfrm>
            <a:off x="4874150" y="4777852"/>
            <a:ext cx="2296765" cy="30777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Make your appointment</a:t>
            </a:r>
          </a:p>
        </p:txBody>
      </p:sp>
      <p:sp>
        <p:nvSpPr>
          <p:cNvPr id="14" name="TextBox 13">
            <a:extLst>
              <a:ext uri="{FF2B5EF4-FFF2-40B4-BE49-F238E27FC236}">
                <a16:creationId xmlns:a16="http://schemas.microsoft.com/office/drawing/2014/main" id="{F682B37A-180C-A77C-775C-6BA1778E95E4}"/>
              </a:ext>
            </a:extLst>
          </p:cNvPr>
          <p:cNvSpPr txBox="1"/>
          <p:nvPr/>
        </p:nvSpPr>
        <p:spPr>
          <a:xfrm>
            <a:off x="346507" y="4777852"/>
            <a:ext cx="3633381" cy="315471"/>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Be safe</a:t>
            </a:r>
          </a:p>
        </p:txBody>
      </p:sp>
      <p:sp>
        <p:nvSpPr>
          <p:cNvPr id="18" name="Title 1">
            <a:extLst>
              <a:ext uri="{FF2B5EF4-FFF2-40B4-BE49-F238E27FC236}">
                <a16:creationId xmlns:a16="http://schemas.microsoft.com/office/drawing/2014/main" id="{0C6A2BC5-CC47-AD9D-5185-EC837FAC0A7A}"/>
              </a:ext>
            </a:extLst>
          </p:cNvPr>
          <p:cNvSpPr txBox="1">
            <a:spLocks/>
          </p:cNvSpPr>
          <p:nvPr/>
        </p:nvSpPr>
        <p:spPr>
          <a:xfrm>
            <a:off x="4895281" y="5886720"/>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600"/>
              </a:lnSpc>
            </a:pPr>
            <a:r>
              <a:rPr lang="en-US" sz="1200" b="1" dirty="0">
                <a:solidFill>
                  <a:srgbClr val="2A27D8"/>
                </a:solidFill>
                <a:latin typeface="Arial" panose="020B0604020202020204" pitchFamily="34" charset="0"/>
                <a:ea typeface="Verdana" panose="020B0604030504040204" pitchFamily="34" charset="0"/>
                <a:cs typeface="Arial" panose="020B0604020202020204" pitchFamily="34" charset="0"/>
              </a:rPr>
              <a:t>Not registered? </a:t>
            </a:r>
          </a:p>
          <a:p>
            <a:pPr>
              <a:lnSpc>
                <a:spcPts val="1600"/>
              </a:lnSpc>
            </a:pPr>
            <a:r>
              <a:rPr lang="en-US" sz="1200" dirty="0">
                <a:solidFill>
                  <a:srgbClr val="2A27D8"/>
                </a:solidFill>
                <a:latin typeface="Arial" panose="020B0604020202020204" pitchFamily="34" charset="0"/>
                <a:ea typeface="Verdana" panose="020B0604030504040204" pitchFamily="34" charset="0"/>
                <a:cs typeface="Arial" panose="020B0604020202020204" pitchFamily="34" charset="0"/>
              </a:rPr>
              <a:t>Download the mobile app or visit </a:t>
            </a:r>
            <a:r>
              <a:rPr lang="en-US" sz="1200" b="1" dirty="0" err="1">
                <a:solidFill>
                  <a:srgbClr val="2A27D8"/>
                </a:solidFill>
                <a:latin typeface="Arial" panose="020B0604020202020204" pitchFamily="34" charset="0"/>
                <a:ea typeface="Verdana" panose="020B0604030504040204" pitchFamily="34" charset="0"/>
                <a:cs typeface="Arial" panose="020B0604020202020204" pitchFamily="34" charset="0"/>
              </a:rPr>
              <a:t>mycastlighthealth.com</a:t>
            </a:r>
            <a:endParaRPr lang="en-US" sz="12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B9D09D8-47FF-4631-BFFF-E82B53856923}"/>
              </a:ext>
            </a:extLst>
          </p:cNvPr>
          <p:cNvSpPr txBox="1"/>
          <p:nvPr/>
        </p:nvSpPr>
        <p:spPr>
          <a:xfrm>
            <a:off x="991203" y="5225128"/>
            <a:ext cx="3477669" cy="3039294"/>
          </a:xfrm>
          <a:prstGeom prst="rect">
            <a:avLst/>
          </a:prstGeom>
          <a:noFill/>
        </p:spPr>
        <p:txBody>
          <a:bodyPr wrap="square" rtlCol="0">
            <a:spAutoFit/>
          </a:bodyPr>
          <a:lstStyle/>
          <a:p>
            <a:pPr>
              <a:spcAft>
                <a:spcPts val="500"/>
              </a:spcAft>
            </a:pPr>
            <a:r>
              <a:rPr lang="en-US" sz="1200" b="1" dirty="0">
                <a:latin typeface="Arial" panose="020B0604020202020204" pitchFamily="34" charset="0"/>
                <a:cs typeface="Arial" panose="020B0604020202020204" pitchFamily="34" charset="0"/>
              </a:rPr>
              <a:t>Seasonal illnesses</a:t>
            </a:r>
          </a:p>
          <a:p>
            <a:pPr>
              <a:spcAft>
                <a:spcPts val="500"/>
              </a:spcAft>
            </a:pPr>
            <a:r>
              <a:rPr lang="en-US" sz="1200" dirty="0">
                <a:latin typeface="Arial" panose="020B0604020202020204" pitchFamily="34" charset="0"/>
                <a:cs typeface="Arial" panose="020B0604020202020204" pitchFamily="34" charset="0"/>
              </a:rPr>
              <a:t>Get the flu, COVID-19, pneumonia, and RSV (Respiratory Syncytial Virus) vaccines to protect yourself and others from sickness in winter</a:t>
            </a:r>
          </a:p>
          <a:p>
            <a:pPr>
              <a:spcBef>
                <a:spcPts val="1600"/>
              </a:spcBef>
              <a:spcAft>
                <a:spcPts val="500"/>
              </a:spcAft>
            </a:pPr>
            <a:r>
              <a:rPr lang="en-US" sz="1200" b="1" dirty="0">
                <a:latin typeface="Arial" panose="020B0604020202020204" pitchFamily="34" charset="0"/>
                <a:cs typeface="Arial" panose="020B0604020202020204" pitchFamily="34" charset="0"/>
              </a:rPr>
              <a:t>Serious diseases</a:t>
            </a:r>
          </a:p>
          <a:p>
            <a:pPr>
              <a:spcAft>
                <a:spcPts val="500"/>
              </a:spcAft>
            </a:pPr>
            <a:r>
              <a:rPr lang="en-US" sz="1200" dirty="0">
                <a:latin typeface="Arial" panose="020B0604020202020204" pitchFamily="34" charset="0"/>
                <a:cs typeface="Arial" panose="020B0604020202020204" pitchFamily="34" charset="0"/>
              </a:rPr>
              <a:t>Take steps to avoid health complications from serious diseases such as chicken pox, whooping cough, hepatitis, tetanus, and tuberculosis</a:t>
            </a:r>
          </a:p>
          <a:p>
            <a:pPr>
              <a:spcBef>
                <a:spcPts val="1600"/>
              </a:spcBef>
              <a:spcAft>
                <a:spcPts val="500"/>
              </a:spcAft>
            </a:pPr>
            <a:r>
              <a:rPr lang="en-US" sz="1200" b="1" dirty="0">
                <a:latin typeface="Arial" panose="020B0604020202020204" pitchFamily="34" charset="0"/>
                <a:cs typeface="Arial" panose="020B0604020202020204" pitchFamily="34" charset="0"/>
              </a:rPr>
              <a:t>Health history</a:t>
            </a:r>
          </a:p>
          <a:p>
            <a:pPr>
              <a:spcAft>
                <a:spcPts val="500"/>
              </a:spcAft>
            </a:pPr>
            <a:r>
              <a:rPr lang="en-US" sz="1200" dirty="0">
                <a:latin typeface="Arial" panose="020B0604020202020204" pitchFamily="34" charset="0"/>
                <a:cs typeface="Arial" panose="020B0604020202020204" pitchFamily="34" charset="0"/>
              </a:rPr>
              <a:t>Receive guidance on what vaccines you may need depending on your age, medical conditions, or travel plans</a:t>
            </a:r>
          </a:p>
        </p:txBody>
      </p:sp>
      <p:sp>
        <p:nvSpPr>
          <p:cNvPr id="25" name="Oval 24">
            <a:extLst>
              <a:ext uri="{FF2B5EF4-FFF2-40B4-BE49-F238E27FC236}">
                <a16:creationId xmlns:a16="http://schemas.microsoft.com/office/drawing/2014/main" id="{392DC028-83EF-333B-2181-3A6E42714C0C}"/>
              </a:ext>
            </a:extLst>
          </p:cNvPr>
          <p:cNvSpPr/>
          <p:nvPr/>
        </p:nvSpPr>
        <p:spPr>
          <a:xfrm>
            <a:off x="386348" y="7379686"/>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0234AC42-10BA-7318-D744-117657024C3E}"/>
              </a:ext>
            </a:extLst>
          </p:cNvPr>
          <p:cNvSpPr/>
          <p:nvPr/>
        </p:nvSpPr>
        <p:spPr>
          <a:xfrm>
            <a:off x="386348" y="6333003"/>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6182B66-C266-6531-5E33-52A44CE5A7B9}"/>
              </a:ext>
            </a:extLst>
          </p:cNvPr>
          <p:cNvSpPr/>
          <p:nvPr/>
        </p:nvSpPr>
        <p:spPr>
          <a:xfrm>
            <a:off x="386348" y="5283068"/>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16BA986-2890-8D50-53BA-CAD4510D3224}"/>
              </a:ext>
            </a:extLst>
          </p:cNvPr>
          <p:cNvSpPr txBox="1"/>
          <p:nvPr/>
        </p:nvSpPr>
        <p:spPr>
          <a:xfrm>
            <a:off x="4081553" y="9235881"/>
            <a:ext cx="2486025" cy="246221"/>
          </a:xfrm>
          <a:prstGeom prst="rect">
            <a:avLst/>
          </a:prstGeom>
          <a:noFill/>
        </p:spPr>
        <p:txBody>
          <a:bodyPr wrap="square" rtlCol="0">
            <a:spAutoFit/>
          </a:bodyPr>
          <a:lstStyle/>
          <a:p>
            <a:r>
              <a:rPr lang="en-US" sz="1000" b="0" i="0" spc="200" baseline="0" dirty="0">
                <a:latin typeface="Arial" panose="020B0604020202020204" pitchFamily="34" charset="0"/>
                <a:cs typeface="Arial" panose="020B0604020202020204" pitchFamily="34" charset="0"/>
              </a:rPr>
              <a:t>[CUSTOMER LOGO]</a:t>
            </a:r>
          </a:p>
        </p:txBody>
      </p:sp>
      <p:sp>
        <p:nvSpPr>
          <p:cNvPr id="4" name="TextBox 3">
            <a:extLst>
              <a:ext uri="{FF2B5EF4-FFF2-40B4-BE49-F238E27FC236}">
                <a16:creationId xmlns:a16="http://schemas.microsoft.com/office/drawing/2014/main" id="{809FCB0F-8FA7-09B2-7272-4E6697EEB28A}"/>
              </a:ext>
            </a:extLst>
          </p:cNvPr>
          <p:cNvSpPr txBox="1"/>
          <p:nvPr/>
        </p:nvSpPr>
        <p:spPr>
          <a:xfrm>
            <a:off x="354003" y="3337677"/>
            <a:ext cx="6915154" cy="1152688"/>
          </a:xfrm>
          <a:prstGeom prst="rect">
            <a:avLst/>
          </a:prstGeom>
          <a:noFill/>
        </p:spPr>
        <p:txBody>
          <a:bodyPr wrap="square" rtlCol="0">
            <a:spAutoFit/>
          </a:bodyPr>
          <a:lstStyle/>
          <a:p>
            <a:pPr>
              <a:lnSpc>
                <a:spcPts val="1840"/>
              </a:lnSpc>
              <a:spcAft>
                <a:spcPts val="600"/>
              </a:spcAft>
            </a:pPr>
            <a:r>
              <a:rPr lang="en-US" sz="1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a:t>
            </a:r>
          </a:p>
          <a:p>
            <a:pPr>
              <a:lnSpc>
                <a:spcPts val="1840"/>
              </a:lnSpc>
              <a:spcBef>
                <a:spcPts val="600"/>
              </a:spcBef>
              <a:spcAft>
                <a:spcPts val="600"/>
              </a:spcAft>
            </a:pPr>
            <a:r>
              <a:rPr lang="en-US" sz="1400" b="1" dirty="0">
                <a:latin typeface="Arial" panose="020B0604020202020204" pitchFamily="34" charset="0"/>
                <a:cs typeface="Arial" panose="020B0604020202020204" pitchFamily="34" charset="0"/>
              </a:rPr>
              <a:t>Schedule a visit with your PCP.</a:t>
            </a:r>
          </a:p>
        </p:txBody>
      </p:sp>
      <p:pic>
        <p:nvPicPr>
          <p:cNvPr id="5" name="Picture 4">
            <a:extLst>
              <a:ext uri="{FF2B5EF4-FFF2-40B4-BE49-F238E27FC236}">
                <a16:creationId xmlns:a16="http://schemas.microsoft.com/office/drawing/2014/main" id="{E9279736-8014-069A-A362-3B76A1584478}"/>
              </a:ext>
            </a:extLst>
          </p:cNvPr>
          <p:cNvPicPr>
            <a:picLocks noChangeAspect="1"/>
          </p:cNvPicPr>
          <p:nvPr/>
        </p:nvPicPr>
        <p:blipFill>
          <a:blip r:embed="rId3"/>
          <a:stretch>
            <a:fillRect/>
          </a:stretch>
        </p:blipFill>
        <p:spPr>
          <a:xfrm>
            <a:off x="5584922" y="6692859"/>
            <a:ext cx="882445" cy="882445"/>
          </a:xfrm>
          <a:prstGeom prst="rect">
            <a:avLst/>
          </a:prstGeom>
        </p:spPr>
      </p:pic>
      <p:pic>
        <p:nvPicPr>
          <p:cNvPr id="13" name="Picture 12">
            <a:extLst>
              <a:ext uri="{FF2B5EF4-FFF2-40B4-BE49-F238E27FC236}">
                <a16:creationId xmlns:a16="http://schemas.microsoft.com/office/drawing/2014/main" id="{DEF8F10E-F865-71F0-604E-210F38358E7E}"/>
              </a:ext>
            </a:extLst>
          </p:cNvPr>
          <p:cNvPicPr>
            <a:picLocks noChangeAspect="1"/>
          </p:cNvPicPr>
          <p:nvPr/>
        </p:nvPicPr>
        <p:blipFill>
          <a:blip r:embed="rId4"/>
          <a:stretch>
            <a:fillRect/>
          </a:stretch>
        </p:blipFill>
        <p:spPr>
          <a:xfrm>
            <a:off x="499818" y="5387660"/>
            <a:ext cx="243338" cy="243338"/>
          </a:xfrm>
          <a:prstGeom prst="rect">
            <a:avLst/>
          </a:prstGeom>
        </p:spPr>
      </p:pic>
      <p:pic>
        <p:nvPicPr>
          <p:cNvPr id="17" name="Picture 16">
            <a:extLst>
              <a:ext uri="{FF2B5EF4-FFF2-40B4-BE49-F238E27FC236}">
                <a16:creationId xmlns:a16="http://schemas.microsoft.com/office/drawing/2014/main" id="{B52D51BA-3D5B-6DF9-78EC-66858C655B48}"/>
              </a:ext>
            </a:extLst>
          </p:cNvPr>
          <p:cNvPicPr>
            <a:picLocks noChangeAspect="1"/>
          </p:cNvPicPr>
          <p:nvPr/>
        </p:nvPicPr>
        <p:blipFill>
          <a:blip r:embed="rId5"/>
          <a:stretch>
            <a:fillRect/>
          </a:stretch>
        </p:blipFill>
        <p:spPr>
          <a:xfrm>
            <a:off x="471996" y="6422944"/>
            <a:ext cx="291241" cy="291241"/>
          </a:xfrm>
          <a:prstGeom prst="rect">
            <a:avLst/>
          </a:prstGeom>
        </p:spPr>
      </p:pic>
      <p:pic>
        <p:nvPicPr>
          <p:cNvPr id="19" name="Picture 18">
            <a:extLst>
              <a:ext uri="{FF2B5EF4-FFF2-40B4-BE49-F238E27FC236}">
                <a16:creationId xmlns:a16="http://schemas.microsoft.com/office/drawing/2014/main" id="{E8A8AA1D-B854-0FF2-3046-A6E7E78DCD69}"/>
              </a:ext>
            </a:extLst>
          </p:cNvPr>
          <p:cNvPicPr>
            <a:picLocks noChangeAspect="1"/>
          </p:cNvPicPr>
          <p:nvPr/>
        </p:nvPicPr>
        <p:blipFill>
          <a:blip r:embed="rId6"/>
          <a:stretch>
            <a:fillRect/>
          </a:stretch>
        </p:blipFill>
        <p:spPr>
          <a:xfrm>
            <a:off x="505594" y="7477098"/>
            <a:ext cx="223845" cy="265298"/>
          </a:xfrm>
          <a:prstGeom prst="rect">
            <a:avLst/>
          </a:prstGeom>
        </p:spPr>
      </p:pic>
      <p:sp>
        <p:nvSpPr>
          <p:cNvPr id="24" name="Title 1">
            <a:extLst>
              <a:ext uri="{FF2B5EF4-FFF2-40B4-BE49-F238E27FC236}">
                <a16:creationId xmlns:a16="http://schemas.microsoft.com/office/drawing/2014/main" id="{9EBFB16D-42B0-C1A5-201B-A6071FA821BE}"/>
              </a:ext>
            </a:extLst>
          </p:cNvPr>
          <p:cNvSpPr txBox="1">
            <a:spLocks/>
          </p:cNvSpPr>
          <p:nvPr/>
        </p:nvSpPr>
        <p:spPr>
          <a:xfrm>
            <a:off x="4881847" y="5140240"/>
            <a:ext cx="2214236" cy="623815"/>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600"/>
              </a:lnSpc>
            </a:pPr>
            <a:r>
              <a:rPr lang="en-US" sz="1200" dirty="0">
                <a:latin typeface="Arial" panose="020B0604020202020204" pitchFamily="34" charset="0"/>
                <a:ea typeface="Verdana" panose="020B0604030504040204" pitchFamily="34" charset="0"/>
                <a:cs typeface="Arial" panose="020B0604020202020204" pitchFamily="34" charset="0"/>
              </a:rPr>
              <a:t>Log in to </a:t>
            </a:r>
            <a:r>
              <a:rPr lang="en-US" sz="1200" dirty="0" err="1">
                <a:latin typeface="Arial" panose="020B0604020202020204" pitchFamily="34" charset="0"/>
                <a:ea typeface="Verdana" panose="020B0604030504040204" pitchFamily="34" charset="0"/>
                <a:cs typeface="Arial" panose="020B0604020202020204" pitchFamily="34" charset="0"/>
              </a:rPr>
              <a:t>Castlight</a:t>
            </a:r>
            <a:r>
              <a:rPr lang="en-US" sz="1200" dirty="0">
                <a:latin typeface="Arial" panose="020B0604020202020204" pitchFamily="34" charset="0"/>
                <a:ea typeface="Verdana" panose="020B0604030504040204" pitchFamily="34" charset="0"/>
                <a:cs typeface="Arial" panose="020B0604020202020204" pitchFamily="34" charset="0"/>
              </a:rPr>
              <a:t> to find a provider and schedule your appointment.</a:t>
            </a: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1288</TotalTime>
  <Words>155</Words>
  <Application>Microsoft Macintosh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ann.asche@apree.health</cp:lastModifiedBy>
  <cp:revision>49</cp:revision>
  <dcterms:created xsi:type="dcterms:W3CDTF">2023-12-11T20:49:55Z</dcterms:created>
  <dcterms:modified xsi:type="dcterms:W3CDTF">2025-12-12T23:07:38Z</dcterms:modified>
</cp:coreProperties>
</file>