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0F0"/>
    <a:srgbClr val="2A27D6"/>
    <a:srgbClr val="6E1EBC"/>
    <a:srgbClr val="EBEDED"/>
    <a:srgbClr val="2A27D8"/>
    <a:srgbClr val="00C187"/>
    <a:srgbClr val="FFD55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288"/>
    <p:restoredTop sz="96027"/>
  </p:normalViewPr>
  <p:slideViewPr>
    <p:cSldViewPr snapToGrid="0">
      <p:cViewPr varScale="1">
        <p:scale>
          <a:sx n="122" d="100"/>
          <a:sy n="122" d="100"/>
        </p:scale>
        <p:origin x="960"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E64F314-5DDB-D557-F5A5-A17D9B9753E4}"/>
              </a:ext>
            </a:extLst>
          </p:cNvPr>
          <p:cNvSpPr txBox="1"/>
          <p:nvPr userDrawn="1"/>
        </p:nvSpPr>
        <p:spPr>
          <a:xfrm>
            <a:off x="2564606" y="540067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40568819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emf"/><Relationship Id="rId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6" name="Picture 5" descr="A doctor putting a band aid on a person's arm&#10;&#10;AI-generated content may be incorrect.">
            <a:extLst>
              <a:ext uri="{FF2B5EF4-FFF2-40B4-BE49-F238E27FC236}">
                <a16:creationId xmlns:a16="http://schemas.microsoft.com/office/drawing/2014/main" id="{F2D4847C-A47B-9488-1630-E39A67A579CC}"/>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4493997" y="0"/>
            <a:ext cx="8499463" cy="5667750"/>
          </a:xfrm>
          <a:prstGeom prst="rect">
            <a:avLst/>
          </a:prstGeom>
        </p:spPr>
      </p:pic>
      <p:sp>
        <p:nvSpPr>
          <p:cNvPr id="2" name="Oval 1">
            <a:extLst>
              <a:ext uri="{FF2B5EF4-FFF2-40B4-BE49-F238E27FC236}">
                <a16:creationId xmlns:a16="http://schemas.microsoft.com/office/drawing/2014/main" id="{3D117EEE-5AAA-4F0C-1BA7-9E13D66187B1}"/>
              </a:ext>
            </a:extLst>
          </p:cNvPr>
          <p:cNvSpPr/>
          <p:nvPr userDrawn="1"/>
        </p:nvSpPr>
        <p:spPr>
          <a:xfrm>
            <a:off x="-3266494" y="-2446421"/>
            <a:ext cx="10291011" cy="10291011"/>
          </a:xfrm>
          <a:prstGeom prst="ellipse">
            <a:avLst/>
          </a:prstGeom>
          <a:gradFill>
            <a:gsLst>
              <a:gs pos="0">
                <a:srgbClr val="00C0F0"/>
              </a:gs>
              <a:gs pos="47000">
                <a:srgbClr val="2A27D6"/>
              </a:gs>
              <a:gs pos="91000">
                <a:srgbClr val="6E1EBC"/>
              </a:gs>
            </a:gsLst>
            <a:lin ang="189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F3F126E-20D8-093D-3CC5-8001A63D39AD}"/>
              </a:ext>
            </a:extLst>
          </p:cNvPr>
          <p:cNvSpPr/>
          <p:nvPr userDrawn="1"/>
        </p:nvSpPr>
        <p:spPr>
          <a:xfrm>
            <a:off x="1" y="5666874"/>
            <a:ext cx="12213530" cy="119112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0556969F-457F-18ED-5039-0FA87C5B8439}"/>
              </a:ext>
            </a:extLst>
          </p:cNvPr>
          <p:cNvCxnSpPr/>
          <p:nvPr userDrawn="1"/>
        </p:nvCxnSpPr>
        <p:spPr>
          <a:xfrm>
            <a:off x="2385583" y="6044061"/>
            <a:ext cx="0" cy="53715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620CD47D-143F-F72C-444B-1A6068129097}"/>
              </a:ext>
            </a:extLst>
          </p:cNvPr>
          <p:cNvPicPr>
            <a:picLocks noChangeAspect="1"/>
          </p:cNvPicPr>
          <p:nvPr userDrawn="1"/>
        </p:nvPicPr>
        <p:blipFill>
          <a:blip r:embed="rId4"/>
          <a:stretch>
            <a:fillRect/>
          </a:stretch>
        </p:blipFill>
        <p:spPr>
          <a:xfrm>
            <a:off x="694547" y="6072323"/>
            <a:ext cx="1373173" cy="457724"/>
          </a:xfrm>
          <a:prstGeom prst="rect">
            <a:avLst/>
          </a:prstGeom>
        </p:spPr>
      </p:pic>
      <p:sp>
        <p:nvSpPr>
          <p:cNvPr id="12" name="Rectangle 11">
            <a:extLst>
              <a:ext uri="{FF2B5EF4-FFF2-40B4-BE49-F238E27FC236}">
                <a16:creationId xmlns:a16="http://schemas.microsoft.com/office/drawing/2014/main" id="{7FD0A7F5-498D-18D6-0B50-43F7D0DF54B6}"/>
              </a:ext>
            </a:extLst>
          </p:cNvPr>
          <p:cNvSpPr/>
          <p:nvPr userDrawn="1"/>
        </p:nvSpPr>
        <p:spPr>
          <a:xfrm>
            <a:off x="-3317313" y="6858000"/>
            <a:ext cx="16052409" cy="1730578"/>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14A8F10F-FF20-F616-8F3B-E5096770F6F8}"/>
              </a:ext>
            </a:extLst>
          </p:cNvPr>
          <p:cNvSpPr/>
          <p:nvPr userDrawn="1"/>
        </p:nvSpPr>
        <p:spPr>
          <a:xfrm>
            <a:off x="-3764373" y="-2550695"/>
            <a:ext cx="19742277" cy="2550695"/>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1969591-B491-BD0B-60E8-D67E04D400AF}"/>
              </a:ext>
            </a:extLst>
          </p:cNvPr>
          <p:cNvSpPr/>
          <p:nvPr userDrawn="1"/>
        </p:nvSpPr>
        <p:spPr>
          <a:xfrm>
            <a:off x="-3764373" y="-2035306"/>
            <a:ext cx="3764373" cy="10623884"/>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85AD4303-CA04-7DE5-EDCA-6FDE107E588C}"/>
              </a:ext>
            </a:extLst>
          </p:cNvPr>
          <p:cNvSpPr txBox="1"/>
          <p:nvPr userDrawn="1"/>
        </p:nvSpPr>
        <p:spPr>
          <a:xfrm>
            <a:off x="9902529" y="6150596"/>
            <a:ext cx="1961484" cy="276999"/>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a:t>
            </a:r>
            <a:r>
              <a:rPr lang="en-US" sz="1200" b="1" dirty="0" err="1">
                <a:latin typeface="Arial" panose="020B0604020202020204" pitchFamily="34" charset="0"/>
                <a:cs typeface="Arial" panose="020B0604020202020204" pitchFamily="34" charset="0"/>
              </a:rPr>
              <a:t>heycastlight_health</a:t>
            </a:r>
            <a:endParaRPr lang="en-US" sz="1200" b="1"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22578344-4463-668B-8C1F-02EE995F0F27}"/>
              </a:ext>
            </a:extLst>
          </p:cNvPr>
          <p:cNvPicPr>
            <a:picLocks noChangeAspect="1"/>
          </p:cNvPicPr>
          <p:nvPr userDrawn="1"/>
        </p:nvPicPr>
        <p:blipFill>
          <a:blip r:embed="rId5"/>
          <a:stretch>
            <a:fillRect/>
          </a:stretch>
        </p:blipFill>
        <p:spPr>
          <a:xfrm>
            <a:off x="9653900" y="6182264"/>
            <a:ext cx="233161" cy="239638"/>
          </a:xfrm>
          <a:prstGeom prst="rect">
            <a:avLst/>
          </a:prstGeom>
        </p:spPr>
      </p:pic>
      <p:sp>
        <p:nvSpPr>
          <p:cNvPr id="10" name="Rectangle 9">
            <a:extLst>
              <a:ext uri="{FF2B5EF4-FFF2-40B4-BE49-F238E27FC236}">
                <a16:creationId xmlns:a16="http://schemas.microsoft.com/office/drawing/2014/main" id="{56BD955B-C208-46BF-DA13-68A0D72A3137}"/>
              </a:ext>
            </a:extLst>
          </p:cNvPr>
          <p:cNvSpPr/>
          <p:nvPr userDrawn="1"/>
        </p:nvSpPr>
        <p:spPr>
          <a:xfrm>
            <a:off x="12213531" y="-2035306"/>
            <a:ext cx="3764373" cy="10623884"/>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07708017"/>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E269FF0-3A53-78DC-CC27-07129609042F}"/>
              </a:ext>
            </a:extLst>
          </p:cNvPr>
          <p:cNvSpPr txBox="1"/>
          <p:nvPr/>
        </p:nvSpPr>
        <p:spPr>
          <a:xfrm>
            <a:off x="2627723" y="6172200"/>
            <a:ext cx="2486025" cy="246221"/>
          </a:xfrm>
          <a:prstGeom prst="rect">
            <a:avLst/>
          </a:prstGeom>
          <a:noFill/>
        </p:spPr>
        <p:txBody>
          <a:bodyPr wrap="square" rtlCol="0">
            <a:spAutoFit/>
          </a:bodyPr>
          <a:lstStyle/>
          <a:p>
            <a:r>
              <a:rPr lang="en-US" sz="1000" b="0" i="0" spc="200" baseline="0" dirty="0">
                <a:latin typeface="Arial" panose="020B0604020202020204" pitchFamily="34" charset="0"/>
                <a:cs typeface="Arial" panose="020B0604020202020204" pitchFamily="34" charset="0"/>
              </a:rPr>
              <a:t>[CUSTOMER LOGO]</a:t>
            </a:r>
          </a:p>
        </p:txBody>
      </p:sp>
      <p:sp>
        <p:nvSpPr>
          <p:cNvPr id="2" name="TextBox 1">
            <a:extLst>
              <a:ext uri="{FF2B5EF4-FFF2-40B4-BE49-F238E27FC236}">
                <a16:creationId xmlns:a16="http://schemas.microsoft.com/office/drawing/2014/main" id="{75D3525F-8D6E-953F-C0B7-FDC5A0E603CA}"/>
              </a:ext>
            </a:extLst>
          </p:cNvPr>
          <p:cNvSpPr txBox="1"/>
          <p:nvPr/>
        </p:nvSpPr>
        <p:spPr>
          <a:xfrm>
            <a:off x="581973" y="740824"/>
            <a:ext cx="5724698" cy="1759456"/>
          </a:xfrm>
          <a:prstGeom prst="rect">
            <a:avLst/>
          </a:prstGeom>
          <a:noFill/>
        </p:spPr>
        <p:txBody>
          <a:bodyPr wrap="square" rtlCol="0">
            <a:spAutoFit/>
          </a:bodyPr>
          <a:lstStyle/>
          <a:p>
            <a:pPr>
              <a:lnSpc>
                <a:spcPts val="6500"/>
              </a:lnSpc>
            </a:pPr>
            <a:r>
              <a:rPr lang="en-US" sz="6200" b="1" spc="-150" dirty="0">
                <a:solidFill>
                  <a:schemeClr val="bg1"/>
                </a:solidFill>
                <a:latin typeface="Arial" panose="020B0604020202020204" pitchFamily="34" charset="0"/>
                <a:cs typeface="Arial" panose="020B0604020202020204" pitchFamily="34" charset="0"/>
              </a:rPr>
              <a:t>Be ready, </a:t>
            </a:r>
            <a:br>
              <a:rPr lang="en-US" sz="6200" b="1" spc="-150" dirty="0">
                <a:solidFill>
                  <a:schemeClr val="bg1"/>
                </a:solidFill>
                <a:latin typeface="Arial" panose="020B0604020202020204" pitchFamily="34" charset="0"/>
                <a:cs typeface="Arial" panose="020B0604020202020204" pitchFamily="34" charset="0"/>
              </a:rPr>
            </a:br>
            <a:r>
              <a:rPr lang="en-US" sz="6200" b="1" spc="-150" dirty="0">
                <a:solidFill>
                  <a:schemeClr val="bg1"/>
                </a:solidFill>
                <a:latin typeface="Arial" panose="020B0604020202020204" pitchFamily="34" charset="0"/>
                <a:cs typeface="Arial" panose="020B0604020202020204" pitchFamily="34" charset="0"/>
              </a:rPr>
              <a:t>be protected</a:t>
            </a:r>
          </a:p>
        </p:txBody>
      </p:sp>
      <p:sp>
        <p:nvSpPr>
          <p:cNvPr id="11" name="TextBox 10">
            <a:extLst>
              <a:ext uri="{FF2B5EF4-FFF2-40B4-BE49-F238E27FC236}">
                <a16:creationId xmlns:a16="http://schemas.microsoft.com/office/drawing/2014/main" id="{FED19972-7866-5616-48C1-E456C41264F7}"/>
              </a:ext>
            </a:extLst>
          </p:cNvPr>
          <p:cNvSpPr txBox="1"/>
          <p:nvPr/>
        </p:nvSpPr>
        <p:spPr>
          <a:xfrm>
            <a:off x="605743" y="2515712"/>
            <a:ext cx="6023657" cy="1202830"/>
          </a:xfrm>
          <a:prstGeom prst="rect">
            <a:avLst/>
          </a:prstGeom>
          <a:noFill/>
        </p:spPr>
        <p:txBody>
          <a:bodyPr wrap="square" rtlCol="0">
            <a:spAutoFit/>
          </a:bodyPr>
          <a:lstStyle/>
          <a:p>
            <a:pPr>
              <a:lnSpc>
                <a:spcPts val="2200"/>
              </a:lnSpc>
            </a:pPr>
            <a:r>
              <a:rPr lang="en-US" dirty="0">
                <a:solidFill>
                  <a:schemeClr val="bg1"/>
                </a:solidFill>
                <a:latin typeface="Arial" panose="020B0604020202020204" pitchFamily="34" charset="0"/>
                <a:cs typeface="Arial" panose="020B0604020202020204" pitchFamily="34" charset="0"/>
              </a:rPr>
              <a:t>Vaccines can help prevent serious diseases and seasonal illnesses. Before you say goodbye to the lazy days of summer and head back to your fall routine, review guidelines for important immunizations.</a:t>
            </a:r>
          </a:p>
        </p:txBody>
      </p:sp>
      <p:sp>
        <p:nvSpPr>
          <p:cNvPr id="4" name="Rounded Rectangle 3">
            <a:extLst>
              <a:ext uri="{FF2B5EF4-FFF2-40B4-BE49-F238E27FC236}">
                <a16:creationId xmlns:a16="http://schemas.microsoft.com/office/drawing/2014/main" id="{EE6B7E53-3D26-980F-EC45-A01216D811E9}"/>
              </a:ext>
            </a:extLst>
          </p:cNvPr>
          <p:cNvSpPr/>
          <p:nvPr/>
        </p:nvSpPr>
        <p:spPr>
          <a:xfrm>
            <a:off x="709863" y="3909728"/>
            <a:ext cx="4992668" cy="128737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3F514F7B-B859-3676-9282-86C6EC2C7F71}"/>
              </a:ext>
            </a:extLst>
          </p:cNvPr>
          <p:cNvSpPr txBox="1"/>
          <p:nvPr/>
        </p:nvSpPr>
        <p:spPr>
          <a:xfrm>
            <a:off x="2026365" y="4116274"/>
            <a:ext cx="3486929" cy="923330"/>
          </a:xfrm>
          <a:prstGeom prst="rect">
            <a:avLst/>
          </a:prstGeom>
          <a:noFill/>
        </p:spPr>
        <p:txBody>
          <a:bodyPr wrap="square" rtlCol="0">
            <a:spAutoFit/>
          </a:bodyPr>
          <a:lstStyle/>
          <a:p>
            <a:r>
              <a:rPr lang="en-US" b="1" dirty="0">
                <a:solidFill>
                  <a:srgbClr val="2A27D6"/>
                </a:solidFill>
                <a:effectLst/>
                <a:latin typeface="Arial" panose="020B0604020202020204" pitchFamily="34" charset="0"/>
                <a:cs typeface="Arial" panose="020B0604020202020204" pitchFamily="34" charset="0"/>
              </a:rPr>
              <a:t>Scan to find a primary care provider (PCP) and stay </a:t>
            </a:r>
            <a:br>
              <a:rPr lang="en-US" b="1" dirty="0">
                <a:solidFill>
                  <a:srgbClr val="2A27D6"/>
                </a:solidFill>
                <a:effectLst/>
                <a:latin typeface="Arial" panose="020B0604020202020204" pitchFamily="34" charset="0"/>
                <a:cs typeface="Arial" panose="020B0604020202020204" pitchFamily="34" charset="0"/>
              </a:rPr>
            </a:br>
            <a:r>
              <a:rPr lang="en-US" b="1" dirty="0">
                <a:solidFill>
                  <a:srgbClr val="2A27D6"/>
                </a:solidFill>
                <a:effectLst/>
                <a:latin typeface="Arial" panose="020B0604020202020204" pitchFamily="34" charset="0"/>
                <a:cs typeface="Arial" panose="020B0604020202020204" pitchFamily="34" charset="0"/>
              </a:rPr>
              <a:t>up-to-date with your vaccines.</a:t>
            </a:r>
            <a:endParaRPr lang="en-US" b="1" dirty="0">
              <a:solidFill>
                <a:srgbClr val="2A27D6"/>
              </a:solidFill>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B75B3411-D581-A70D-7A67-CEE307269E98}"/>
              </a:ext>
            </a:extLst>
          </p:cNvPr>
          <p:cNvPicPr>
            <a:picLocks noChangeAspect="1"/>
          </p:cNvPicPr>
          <p:nvPr/>
        </p:nvPicPr>
        <p:blipFill>
          <a:blip r:embed="rId2"/>
          <a:stretch>
            <a:fillRect/>
          </a:stretch>
        </p:blipFill>
        <p:spPr>
          <a:xfrm>
            <a:off x="959225" y="4090148"/>
            <a:ext cx="923330" cy="923330"/>
          </a:xfrm>
          <a:prstGeom prst="rect">
            <a:avLst/>
          </a:prstGeom>
        </p:spPr>
      </p:pic>
    </p:spTree>
    <p:extLst>
      <p:ext uri="{BB962C8B-B14F-4D97-AF65-F5344CB8AC3E}">
        <p14:creationId xmlns:p14="http://schemas.microsoft.com/office/powerpoint/2010/main" val="5093172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473</TotalTime>
  <Words>62</Words>
  <Application>Microsoft Macintosh PowerPoint</Application>
  <PresentationFormat>Widescreen</PresentationFormat>
  <Paragraphs>4</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Dori Shields</dc:creator>
  <cp:lastModifiedBy>ann.asche@apree.health</cp:lastModifiedBy>
  <cp:revision>67</cp:revision>
  <dcterms:created xsi:type="dcterms:W3CDTF">2023-12-01T18:42:07Z</dcterms:created>
  <dcterms:modified xsi:type="dcterms:W3CDTF">2025-12-12T23:06:46Z</dcterms:modified>
</cp:coreProperties>
</file>