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8"/>
    <a:srgbClr val="EBEDED"/>
    <a:srgbClr val="6E1EBC"/>
    <a:srgbClr val="6E1EBE"/>
    <a:srgbClr val="00C389"/>
    <a:srgbClr val="B52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1"/>
    <p:restoredTop sz="96233"/>
  </p:normalViewPr>
  <p:slideViewPr>
    <p:cSldViewPr snapToGrid="0">
      <p:cViewPr>
        <p:scale>
          <a:sx n="51" d="100"/>
          <a:sy n="51" d="100"/>
        </p:scale>
        <p:origin x="2936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58354-4FE1-D848-863D-1091BF29DCEB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877A5-994E-FD49-B346-02801BAD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6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877A5-994E-FD49-B346-02801BADB8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37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sitting on a stone ledge&#10;&#10;AI-generated content may be incorrect.">
            <a:extLst>
              <a:ext uri="{FF2B5EF4-FFF2-40B4-BE49-F238E27FC236}">
                <a16:creationId xmlns:a16="http://schemas.microsoft.com/office/drawing/2014/main" id="{2395692D-3763-E66D-7993-E3F04A3E4B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5188322" y="-3369733"/>
            <a:ext cx="27867474" cy="1532711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1E8C12F-583D-AF48-BEC8-FCF28E54660D}"/>
              </a:ext>
            </a:extLst>
          </p:cNvPr>
          <p:cNvSpPr/>
          <p:nvPr userDrawn="1"/>
        </p:nvSpPr>
        <p:spPr>
          <a:xfrm>
            <a:off x="-12353386" y="-4854052"/>
            <a:ext cx="20673985" cy="21376641"/>
          </a:xfrm>
          <a:prstGeom prst="ellipse">
            <a:avLst/>
          </a:prstGeom>
          <a:gradFill>
            <a:gsLst>
              <a:gs pos="0">
                <a:srgbClr val="00C0F0"/>
              </a:gs>
              <a:gs pos="47000">
                <a:srgbClr val="2A27D6"/>
              </a:gs>
              <a:gs pos="91000">
                <a:srgbClr val="6E1EBC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4BE8E1-C860-7EF7-8333-C587DE585EBB}"/>
              </a:ext>
            </a:extLst>
          </p:cNvPr>
          <p:cNvSpPr/>
          <p:nvPr userDrawn="1"/>
        </p:nvSpPr>
        <p:spPr>
          <a:xfrm>
            <a:off x="1" y="11668538"/>
            <a:ext cx="13716000" cy="2047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2030B2-AE66-A65D-7969-BBF9E69EBC40}"/>
              </a:ext>
            </a:extLst>
          </p:cNvPr>
          <p:cNvCxnSpPr>
            <a:cxnSpLocks/>
          </p:cNvCxnSpPr>
          <p:nvPr userDrawn="1"/>
        </p:nvCxnSpPr>
        <p:spPr>
          <a:xfrm>
            <a:off x="3368400" y="12443927"/>
            <a:ext cx="0" cy="687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830A59B-909B-67F0-70B6-43D4453846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3950" y="12443927"/>
            <a:ext cx="2060661" cy="6868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B03E67-0042-2970-7B5F-81B95227910D}"/>
              </a:ext>
            </a:extLst>
          </p:cNvPr>
          <p:cNvSpPr/>
          <p:nvPr userDrawn="1"/>
        </p:nvSpPr>
        <p:spPr>
          <a:xfrm>
            <a:off x="-13672448" y="-827313"/>
            <a:ext cx="13672447" cy="17381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15C8F1-6FBD-136F-CFF0-87A4062455F1}"/>
              </a:ext>
            </a:extLst>
          </p:cNvPr>
          <p:cNvSpPr/>
          <p:nvPr userDrawn="1"/>
        </p:nvSpPr>
        <p:spPr>
          <a:xfrm>
            <a:off x="-13672447" y="13716000"/>
            <a:ext cx="27388447" cy="28386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B9F678-AD72-2FE9-7DE1-6F45ECBE1F98}"/>
              </a:ext>
            </a:extLst>
          </p:cNvPr>
          <p:cNvSpPr txBox="1"/>
          <p:nvPr userDrawn="1"/>
        </p:nvSpPr>
        <p:spPr>
          <a:xfrm>
            <a:off x="10891320" y="12589496"/>
            <a:ext cx="2401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5CF1C3-4450-FD87-1EFB-09B85BD48DB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59945" y="12628028"/>
            <a:ext cx="291442" cy="2995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9B451A-A3E0-BA77-EC10-DB6A8027D94B}"/>
              </a:ext>
            </a:extLst>
          </p:cNvPr>
          <p:cNvSpPr/>
          <p:nvPr userDrawn="1"/>
        </p:nvSpPr>
        <p:spPr>
          <a:xfrm>
            <a:off x="-13672447" y="-4854052"/>
            <a:ext cx="37317534" cy="4854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D79A46-0B22-909E-FFC8-F1CC0F142AAA}"/>
              </a:ext>
            </a:extLst>
          </p:cNvPr>
          <p:cNvSpPr/>
          <p:nvPr userDrawn="1"/>
        </p:nvSpPr>
        <p:spPr>
          <a:xfrm>
            <a:off x="13716000" y="-827313"/>
            <a:ext cx="9929087" cy="17381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0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F8EC70-8DF3-8D87-735A-36CF0AD3D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8560382"/>
            <a:ext cx="6263640" cy="16850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F18F3-CB0F-1E70-C8B3-0E8E1984F03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356639" y="8851036"/>
            <a:ext cx="4673748" cy="1066844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400" b="1" dirty="0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 registered? </a:t>
            </a:r>
            <a:br>
              <a:rPr lang="en-US" sz="2400" b="1" dirty="0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Download the mobile app or visit </a:t>
            </a:r>
            <a:r>
              <a:rPr lang="en-US" sz="2400" b="1" dirty="0" err="1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my.castlighthealth.com</a:t>
            </a:r>
            <a:endParaRPr lang="en-US" sz="2400" b="1" dirty="0">
              <a:solidFill>
                <a:srgbClr val="2A27D8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84A44-D438-29B4-A75F-8EE391F03679}"/>
              </a:ext>
            </a:extLst>
          </p:cNvPr>
          <p:cNvSpPr txBox="1"/>
          <p:nvPr/>
        </p:nvSpPr>
        <p:spPr>
          <a:xfrm>
            <a:off x="3796962" y="12615334"/>
            <a:ext cx="248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spc="2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383143-7A22-937E-2F72-004C7DE9E438}"/>
              </a:ext>
            </a:extLst>
          </p:cNvPr>
          <p:cNvSpPr txBox="1"/>
          <p:nvPr/>
        </p:nvSpPr>
        <p:spPr>
          <a:xfrm>
            <a:off x="594360" y="1402169"/>
            <a:ext cx="7132320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600"/>
              </a:lnSpc>
            </a:pPr>
            <a:r>
              <a:rPr lang="en-US" sz="82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br>
              <a:rPr lang="en-US" sz="82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2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ABCs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B9134-737C-D1F1-08B3-34AE830AEB5F}"/>
              </a:ext>
            </a:extLst>
          </p:cNvPr>
          <p:cNvSpPr txBox="1"/>
          <p:nvPr/>
        </p:nvSpPr>
        <p:spPr>
          <a:xfrm>
            <a:off x="594360" y="3946405"/>
            <a:ext cx="7132320" cy="2749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 is complicated and it takes practice </a:t>
            </a:r>
            <a:b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manage it in your everyday life. Whether you’re high risk or have diabetes, it’s important to manage your ABCs – A1C, blood pressure, and cholesterol. Visit your primary care provider (PCP) to know your numbers.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138FA-D4D0-B3C7-F8C1-E42715B2C25F}"/>
              </a:ext>
            </a:extLst>
          </p:cNvPr>
          <p:cNvSpPr txBox="1"/>
          <p:nvPr/>
        </p:nvSpPr>
        <p:spPr>
          <a:xfrm>
            <a:off x="594361" y="7008241"/>
            <a:ext cx="6652260" cy="99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20"/>
              </a:lnSpc>
            </a:pP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to </a:t>
            </a:r>
            <a:r>
              <a:rPr lang="en-US" sz="2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find a provider and schedule your appointment.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ACA641-7621-D0C2-E75B-E2612AB43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72" y="8785952"/>
            <a:ext cx="1264170" cy="126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7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2990</TotalTime>
  <Words>89</Words>
  <Application>Microsoft Macintosh PowerPoint</Application>
  <PresentationFormat>Custom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Not registered?  Download the mobile app or visit my.castlighthealth.com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registered? Download the mobile app or visit mycastlight.com</dc:title>
  <dc:creator>Dori Shields</dc:creator>
  <cp:lastModifiedBy>ann.asche@apree.health</cp:lastModifiedBy>
  <cp:revision>56</cp:revision>
  <dcterms:created xsi:type="dcterms:W3CDTF">2023-12-11T20:49:55Z</dcterms:created>
  <dcterms:modified xsi:type="dcterms:W3CDTF">2025-12-16T18:06:09Z</dcterms:modified>
</cp:coreProperties>
</file>