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72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1FC"/>
    <a:srgbClr val="2A27D8"/>
    <a:srgbClr val="DEDEEF"/>
    <a:srgbClr val="EBEDED"/>
    <a:srgbClr val="6E1EBE"/>
    <a:srgbClr val="6E1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806"/>
    <p:restoredTop sz="96027"/>
  </p:normalViewPr>
  <p:slideViewPr>
    <p:cSldViewPr snapToGrid="0">
      <p:cViewPr varScale="1">
        <p:scale>
          <a:sx n="83" d="100"/>
          <a:sy n="83" d="100"/>
        </p:scale>
        <p:origin x="3664" y="216"/>
      </p:cViewPr>
      <p:guideLst>
        <p:guide orient="horz" pos="4272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73FDF-3D80-744F-9DFA-7BB2CF0A619A}" type="datetimeFigureOut">
              <a:rPr lang="en-US" smtClean="0"/>
              <a:t>12/16/25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D7923-955F-2348-80DC-B396457D3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8364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5D7923-955F-2348-80DC-B396457D30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53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B431E4-603D-6938-C909-8854A7795CAA}"/>
              </a:ext>
            </a:extLst>
          </p:cNvPr>
          <p:cNvSpPr txBox="1"/>
          <p:nvPr userDrawn="1"/>
        </p:nvSpPr>
        <p:spPr>
          <a:xfrm>
            <a:off x="5438681" y="8024090"/>
            <a:ext cx="16817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68AE71-CC82-9979-0539-CAA7837835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48018" y="8046018"/>
            <a:ext cx="211870" cy="217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819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erson sitting on a stone ledge&#10;&#10;AI-generated content may be incorrect.">
            <a:extLst>
              <a:ext uri="{FF2B5EF4-FFF2-40B4-BE49-F238E27FC236}">
                <a16:creationId xmlns:a16="http://schemas.microsoft.com/office/drawing/2014/main" id="{FDFE13FD-E86F-B10F-97C3-3A320FF5AF5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flipH="1">
            <a:off x="3896359" y="-11650"/>
            <a:ext cx="3886198" cy="3287506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840AD04A-B473-3E22-121E-F7330CF1B39B}"/>
              </a:ext>
            </a:extLst>
          </p:cNvPr>
          <p:cNvSpPr/>
          <p:nvPr userDrawn="1"/>
        </p:nvSpPr>
        <p:spPr>
          <a:xfrm>
            <a:off x="-2191484" y="-1696350"/>
            <a:ext cx="6510691" cy="6428000"/>
          </a:xfrm>
          <a:prstGeom prst="ellipse">
            <a:avLst/>
          </a:prstGeom>
          <a:gradFill>
            <a:gsLst>
              <a:gs pos="0">
                <a:srgbClr val="00C0F0"/>
              </a:gs>
              <a:gs pos="47000">
                <a:srgbClr val="2A27D6"/>
              </a:gs>
              <a:gs pos="91000">
                <a:srgbClr val="6E1EBC"/>
              </a:gs>
            </a:gsLst>
            <a:lin ang="18900000" scaled="0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F7ABA24-FE3E-308E-848C-E3FCA581AA95}"/>
              </a:ext>
            </a:extLst>
          </p:cNvPr>
          <p:cNvSpPr/>
          <p:nvPr userDrawn="1"/>
        </p:nvSpPr>
        <p:spPr>
          <a:xfrm>
            <a:off x="-7815" y="2981694"/>
            <a:ext cx="7786039" cy="5667077"/>
          </a:xfrm>
          <a:prstGeom prst="rect">
            <a:avLst/>
          </a:prstGeom>
          <a:solidFill>
            <a:srgbClr val="EEF1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64600F-D050-BDA5-CBD3-E13F9F13113A}"/>
              </a:ext>
            </a:extLst>
          </p:cNvPr>
          <p:cNvSpPr/>
          <p:nvPr userDrawn="1"/>
        </p:nvSpPr>
        <p:spPr>
          <a:xfrm>
            <a:off x="-2409367" y="-2001024"/>
            <a:ext cx="10181766" cy="19852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DDA4561-CECB-7207-2DED-2042F84FAFD8}"/>
              </a:ext>
            </a:extLst>
          </p:cNvPr>
          <p:cNvSpPr/>
          <p:nvPr userDrawn="1"/>
        </p:nvSpPr>
        <p:spPr>
          <a:xfrm>
            <a:off x="-2405299" y="-254979"/>
            <a:ext cx="2395728" cy="1031337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E3EA2FF-4764-57CB-C752-3574DB9C656E}"/>
              </a:ext>
            </a:extLst>
          </p:cNvPr>
          <p:cNvSpPr/>
          <p:nvPr userDrawn="1"/>
        </p:nvSpPr>
        <p:spPr>
          <a:xfrm>
            <a:off x="-13640" y="8652932"/>
            <a:ext cx="7786039" cy="14054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8FE6CDD9-9638-484B-DC26-B5B47ADEA172}"/>
              </a:ext>
            </a:extLst>
          </p:cNvPr>
          <p:cNvGrpSpPr/>
          <p:nvPr userDrawn="1"/>
        </p:nvGrpSpPr>
        <p:grpSpPr>
          <a:xfrm>
            <a:off x="2003911" y="9106799"/>
            <a:ext cx="1831489" cy="589913"/>
            <a:chOff x="2054711" y="9108753"/>
            <a:chExt cx="1667706" cy="537159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8CBE877-72F4-C911-79E9-3AEC61F91970}"/>
                </a:ext>
              </a:extLst>
            </p:cNvPr>
            <p:cNvCxnSpPr/>
            <p:nvPr userDrawn="1"/>
          </p:nvCxnSpPr>
          <p:spPr>
            <a:xfrm>
              <a:off x="3722417" y="9108753"/>
              <a:ext cx="0" cy="537159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7583421A-85C4-F5D9-6B7C-7A80BADE85E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054711" y="9124985"/>
              <a:ext cx="1371600" cy="457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80023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>
            <a:extLst>
              <a:ext uri="{FF2B5EF4-FFF2-40B4-BE49-F238E27FC236}">
                <a16:creationId xmlns:a16="http://schemas.microsoft.com/office/drawing/2014/main" id="{E50D1F37-F527-80A4-AB72-17E54D488BA4}"/>
              </a:ext>
            </a:extLst>
          </p:cNvPr>
          <p:cNvSpPr/>
          <p:nvPr/>
        </p:nvSpPr>
        <p:spPr>
          <a:xfrm>
            <a:off x="386348" y="7413582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101CF6E-92F4-A75F-F1C6-AB1157570579}"/>
              </a:ext>
            </a:extLst>
          </p:cNvPr>
          <p:cNvSpPr/>
          <p:nvPr/>
        </p:nvSpPr>
        <p:spPr>
          <a:xfrm>
            <a:off x="386348" y="6161096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42DAD7-D0BE-F843-E8D1-ADF9CDDECA4F}"/>
              </a:ext>
            </a:extLst>
          </p:cNvPr>
          <p:cNvSpPr txBox="1"/>
          <p:nvPr/>
        </p:nvSpPr>
        <p:spPr>
          <a:xfrm>
            <a:off x="354003" y="3337677"/>
            <a:ext cx="6907458" cy="115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40"/>
              </a:lnSpc>
              <a:spcAft>
                <a:spcPts val="600"/>
              </a:spcAft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Diabetes is complicated and it takes practice to manage it in your everyday life. Whether you’re high risk or have diabetes, it’s important to manage your ABCs – A1C, blood pressure, and cholesterol. </a:t>
            </a:r>
          </a:p>
          <a:p>
            <a:pPr>
              <a:lnSpc>
                <a:spcPts val="184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Schedule a visit with your primary care provider (PCP) to know your numbers.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9243A55-817D-6E28-A343-D609D61B4467}"/>
              </a:ext>
            </a:extLst>
          </p:cNvPr>
          <p:cNvSpPr/>
          <p:nvPr/>
        </p:nvSpPr>
        <p:spPr>
          <a:xfrm>
            <a:off x="4783131" y="4647590"/>
            <a:ext cx="2486026" cy="3142883"/>
          </a:xfrm>
          <a:prstGeom prst="roundRect">
            <a:avLst>
              <a:gd name="adj" fmla="val 8174"/>
            </a:avLst>
          </a:prstGeom>
          <a:solidFill>
            <a:schemeClr val="bg1"/>
          </a:solidFill>
          <a:ln>
            <a:solidFill>
              <a:srgbClr val="DEDEE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3C3275-6C99-556E-78A5-2C5575720F7E}"/>
              </a:ext>
            </a:extLst>
          </p:cNvPr>
          <p:cNvSpPr txBox="1"/>
          <p:nvPr/>
        </p:nvSpPr>
        <p:spPr>
          <a:xfrm>
            <a:off x="4874150" y="4777852"/>
            <a:ext cx="22967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Make your appointment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4BC4C290-622F-3848-2A6C-6C1D3C64ACD1}"/>
              </a:ext>
            </a:extLst>
          </p:cNvPr>
          <p:cNvSpPr txBox="1">
            <a:spLocks/>
          </p:cNvSpPr>
          <p:nvPr/>
        </p:nvSpPr>
        <p:spPr>
          <a:xfrm>
            <a:off x="4874150" y="5886720"/>
            <a:ext cx="2214236" cy="683473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b="1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</a:p>
          <a:p>
            <a:pPr>
              <a:lnSpc>
                <a:spcPts val="1600"/>
              </a:lnSpc>
            </a:pPr>
            <a:r>
              <a:rPr lang="en-US" sz="1200" dirty="0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or visit </a:t>
            </a:r>
            <a:r>
              <a:rPr lang="en-US" sz="1200" b="1" dirty="0" err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mycastlighthealth.com</a:t>
            </a:r>
            <a:endParaRPr lang="en-US" sz="12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FBFF89E-0081-7606-4D30-929AA22DFCBB}"/>
              </a:ext>
            </a:extLst>
          </p:cNvPr>
          <p:cNvSpPr txBox="1"/>
          <p:nvPr/>
        </p:nvSpPr>
        <p:spPr>
          <a:xfrm>
            <a:off x="308008" y="727098"/>
            <a:ext cx="37194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</a:t>
            </a:r>
            <a:b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400" b="1" spc="-1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ABCs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2F9C13D-78E2-4444-FF93-BBB8FD0F4B4C}"/>
              </a:ext>
            </a:extLst>
          </p:cNvPr>
          <p:cNvSpPr txBox="1"/>
          <p:nvPr/>
        </p:nvSpPr>
        <p:spPr>
          <a:xfrm>
            <a:off x="991203" y="5179408"/>
            <a:ext cx="3479197" cy="322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A1C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Get your blood sugar checked with a simple blood test and get advice to keep levels in your target range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Blood pressure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Find out if you have high blood pressure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b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often has no symptoms, but can lead </a:t>
            </a: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b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many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complications of diabetes, including eye disease, kidney disease, and other heart and </a:t>
            </a:r>
            <a:b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circulation problems</a:t>
            </a:r>
          </a:p>
          <a:p>
            <a:pPr>
              <a:spcBef>
                <a:spcPts val="1000"/>
              </a:spcBef>
              <a:spcAft>
                <a:spcPts val="500"/>
              </a:spcAft>
            </a:pP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Cholesterol</a:t>
            </a:r>
          </a:p>
          <a:p>
            <a:pPr>
              <a:lnSpc>
                <a:spcPts val="1340"/>
              </a:lnSpc>
              <a:spcAft>
                <a:spcPts val="500"/>
              </a:spcAft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Check your cholesterol as high cholesterol can be a cause of diabetes and vice versa – either way you’re more prone to heart disease and further health issues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6A9611-4ABD-EC15-5151-0CA722AE3D45}"/>
              </a:ext>
            </a:extLst>
          </p:cNvPr>
          <p:cNvSpPr txBox="1"/>
          <p:nvPr/>
        </p:nvSpPr>
        <p:spPr>
          <a:xfrm>
            <a:off x="346507" y="4777852"/>
            <a:ext cx="3633381" cy="3154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Screenings you need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456EC3-AF83-1F6D-BFD3-6AF511861A6D}"/>
              </a:ext>
            </a:extLst>
          </p:cNvPr>
          <p:cNvSpPr/>
          <p:nvPr/>
        </p:nvSpPr>
        <p:spPr>
          <a:xfrm>
            <a:off x="386348" y="5227188"/>
            <a:ext cx="452364" cy="45236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6EDEDF4-D700-D244-EF4F-006A8AB45F83}"/>
              </a:ext>
            </a:extLst>
          </p:cNvPr>
          <p:cNvSpPr txBox="1"/>
          <p:nvPr/>
        </p:nvSpPr>
        <p:spPr>
          <a:xfrm>
            <a:off x="4081553" y="9235881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0714487-F5EB-3993-B195-6F5B98B320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595" y="5304610"/>
            <a:ext cx="231871" cy="27481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F14A42-C26B-9BC6-A966-B4D24FD8C6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125" y="6283335"/>
            <a:ext cx="274810" cy="24045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C34BD87-123E-33B3-CC11-8F13553F59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125" y="7539854"/>
            <a:ext cx="274810" cy="24045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F90D315-0D98-BBDD-35AD-66C38D9F1D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84922" y="6684036"/>
            <a:ext cx="882445" cy="882445"/>
          </a:xfrm>
          <a:prstGeom prst="rect">
            <a:avLst/>
          </a:prstGeom>
        </p:spPr>
      </p:pic>
      <p:sp>
        <p:nvSpPr>
          <p:cNvPr id="18" name="Title 1">
            <a:extLst>
              <a:ext uri="{FF2B5EF4-FFF2-40B4-BE49-F238E27FC236}">
                <a16:creationId xmlns:a16="http://schemas.microsoft.com/office/drawing/2014/main" id="{89987F13-C489-EA4F-B989-0EBADBDB4386}"/>
              </a:ext>
            </a:extLst>
          </p:cNvPr>
          <p:cNvSpPr txBox="1">
            <a:spLocks/>
          </p:cNvSpPr>
          <p:nvPr/>
        </p:nvSpPr>
        <p:spPr>
          <a:xfrm>
            <a:off x="4881847" y="5140240"/>
            <a:ext cx="2214236" cy="6238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7772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74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1600"/>
              </a:lnSpc>
            </a:pP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Log in to </a:t>
            </a:r>
            <a:r>
              <a:rPr lang="en-US" sz="12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12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1804</TotalTime>
  <Words>186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ann.asche@apree.health</cp:lastModifiedBy>
  <cp:revision>56</cp:revision>
  <dcterms:created xsi:type="dcterms:W3CDTF">2023-12-11T20:49:55Z</dcterms:created>
  <dcterms:modified xsi:type="dcterms:W3CDTF">2025-12-16T16:55:16Z</dcterms:modified>
</cp:coreProperties>
</file>