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147377012" r:id="rId3"/>
    <p:sldId id="2147376809" r:id="rId4"/>
    <p:sldId id="2147376727" r:id="rId5"/>
    <p:sldId id="2147377006" r:id="rId6"/>
    <p:sldId id="275" r:id="rId7"/>
    <p:sldId id="448" r:id="rId8"/>
    <p:sldId id="2147376725" r:id="rId9"/>
    <p:sldId id="2147376779" r:id="rId10"/>
    <p:sldId id="2147376797" r:id="rId11"/>
    <p:sldId id="2147376798" r:id="rId12"/>
    <p:sldId id="2147376801" r:id="rId13"/>
    <p:sldId id="2147377005" r:id="rId14"/>
    <p:sldId id="2147376722" r:id="rId15"/>
    <p:sldId id="2147376805" r:id="rId16"/>
    <p:sldId id="2147376782" r:id="rId17"/>
    <p:sldId id="2147376802" r:id="rId18"/>
    <p:sldId id="468" r:id="rId19"/>
    <p:sldId id="2147376784" r:id="rId20"/>
    <p:sldId id="2147377008" r:id="rId21"/>
    <p:sldId id="2147376786" r:id="rId22"/>
    <p:sldId id="2147376785" r:id="rId23"/>
    <p:sldId id="2147376787" r:id="rId24"/>
    <p:sldId id="271" r:id="rId25"/>
    <p:sldId id="2147377004" r:id="rId26"/>
    <p:sldId id="2147376789" r:id="rId27"/>
    <p:sldId id="2147377014" r:id="rId28"/>
    <p:sldId id="2147376791" r:id="rId29"/>
    <p:sldId id="2147376788" r:id="rId30"/>
    <p:sldId id="2147376806" r:id="rId31"/>
    <p:sldId id="270" r:id="rId32"/>
    <p:sldId id="473" r:id="rId33"/>
    <p:sldId id="474" r:id="rId34"/>
    <p:sldId id="2147376780" r:id="rId35"/>
    <p:sldId id="2147376781" r:id="rId36"/>
    <p:sldId id="475" r:id="rId37"/>
    <p:sldId id="476" r:id="rId38"/>
    <p:sldId id="2147377013" r:id="rId39"/>
    <p:sldId id="2147377009" r:id="rId4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3" pos="10416" userDrawn="1">
          <p15:clr>
            <a:srgbClr val="A4A3A4"/>
          </p15:clr>
        </p15:guide>
        <p15:guide id="5" orient="horz" pos="5928" userDrawn="1">
          <p15:clr>
            <a:srgbClr val="A4A3A4"/>
          </p15:clr>
        </p15:guide>
        <p15:guide id="6" pos="10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68E32C-881A-FE8D-E968-709A88723EDC}" name="Hannah Thompson" initials="HT" userId="9KIXuHMtwphywK7LS+KV1G3rC+koyRFSdMiYTnOL2PE=" providerId="None"/>
  <p188:author id="{B2E60970-D4E2-FAF8-F292-EBCB5B7044DF}" name="Fanton d'Andon, Cecile" initials="FdC" userId="S::cf2781@cumc.columbia.edu::89940f71-b1e5-439c-815c-0467b473d46b" providerId="AD"/>
  <p188:author id="{15BC64F7-942E-5203-01FA-43CB104ABC4B}" name="Ware, Matthew R." initials="MW" userId="S::mrw2203@cumc.columbia.edu::75d2c082-8fba-49a3-9943-1ce1a420cd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AD7F1"/>
    <a:srgbClr val="002345"/>
    <a:srgbClr val="F78E27"/>
    <a:srgbClr val="00ADE4"/>
    <a:srgbClr val="163758"/>
    <a:srgbClr val="FDB714"/>
    <a:srgbClr val="3D536C"/>
    <a:srgbClr val="292C32"/>
    <a:srgbClr val="EC1B2D"/>
    <a:srgbClr val="374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94CF3-A0A6-433A-9CC5-6BE7F938247D}" v="15" dt="2025-01-31T11:54:24.908"/>
    <p1510:client id="{8EE9A7D9-6026-4E97-8804-45E5C93B8428}" v="76" dt="2025-01-31T12:14:49.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737"/>
  </p:normalViewPr>
  <p:slideViewPr>
    <p:cSldViewPr snapToGrid="0">
      <p:cViewPr varScale="1">
        <p:scale>
          <a:sx n="68" d="100"/>
          <a:sy n="68" d="100"/>
        </p:scale>
        <p:origin x="792" y="216"/>
      </p:cViewPr>
      <p:guideLst>
        <p:guide orient="horz" pos="840"/>
        <p:guide pos="10416"/>
        <p:guide orient="horz" pos="5928"/>
        <p:guide pos="10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00ADE4"/>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36</c:v>
                </c:pt>
                <c:pt idx="1">
                  <c:v>64</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00ADE4"/>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15</c:v>
                </c:pt>
                <c:pt idx="1">
                  <c:v>85</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9AD7F1"/>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48</c:v>
                </c:pt>
                <c:pt idx="1">
                  <c:v>52</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9AD7F1"/>
              </a:solidFill>
              <a:ln w="19050">
                <a:noFill/>
              </a:ln>
              <a:effectLst/>
            </c:spPr>
            <c:extLst>
              <c:ext xmlns:c16="http://schemas.microsoft.com/office/drawing/2014/chart" uri="{C3380CC4-5D6E-409C-BE32-E72D297353CC}">
                <c16:uniqueId val="{00000003-EF69-3141-983D-BE92FEE48C55}"/>
              </c:ext>
            </c:extLst>
          </c:dPt>
          <c:dPt>
            <c:idx val="1"/>
            <c:bubble3D val="0"/>
            <c:spPr>
              <a:solidFill>
                <a:srgbClr val="163758"/>
              </a:solidFill>
              <a:ln w="19050">
                <a:noFill/>
              </a:ln>
              <a:effectLst/>
            </c:spPr>
            <c:extLst>
              <c:ext xmlns:c16="http://schemas.microsoft.com/office/drawing/2014/chart" uri="{C3380CC4-5D6E-409C-BE32-E72D297353CC}">
                <c16:uniqueId val="{00000002-EF69-3141-983D-BE92FEE48C55}"/>
              </c:ext>
            </c:extLst>
          </c:dPt>
          <c:cat>
            <c:numRef>
              <c:f>Sheet1!$A$2:$A$3</c:f>
              <c:numCache>
                <c:formatCode>General</c:formatCode>
                <c:ptCount val="2"/>
              </c:numCache>
            </c:numRef>
          </c:cat>
          <c:val>
            <c:numRef>
              <c:f>Sheet1!$B$2:$B$3</c:f>
              <c:numCache>
                <c:formatCode>General</c:formatCode>
                <c:ptCount val="2"/>
                <c:pt idx="0">
                  <c:v>65</c:v>
                </c:pt>
                <c:pt idx="1">
                  <c:v>35</c:v>
                </c:pt>
              </c:numCache>
            </c:numRef>
          </c:val>
          <c:extLst>
            <c:ext xmlns:c16="http://schemas.microsoft.com/office/drawing/2014/chart" uri="{C3380CC4-5D6E-409C-BE32-E72D297353CC}">
              <c16:uniqueId val="{00000000-EF69-3141-983D-BE92FEE48C55}"/>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2053B15-AF5F-A74F-979C-3B1D857BC8A9}" type="datetimeFigureOut">
              <a:rPr lang="en-US" smtClean="0"/>
              <a:pPr/>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C76BD89-9516-F146-AA21-C20DFB124730}" type="slidenum">
              <a:rPr lang="en-US" smtClean="0"/>
              <a:pPr/>
              <a:t>‹#›</a:t>
            </a:fld>
            <a:endParaRPr lang="en-US"/>
          </a:p>
        </p:txBody>
      </p:sp>
    </p:spTree>
    <p:extLst>
      <p:ext uri="{BB962C8B-B14F-4D97-AF65-F5344CB8AC3E}">
        <p14:creationId xmlns:p14="http://schemas.microsoft.com/office/powerpoint/2010/main" val="298169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azBMVFpxeFIzOU5KZXpsdHFIVUJnUWVVYnJzd3xBQ3Jtc0trUW9uT3pMXzh4SjRmaDJSb1BDN3l0SXVPQXdwVDJQczhXRVZrdkZzM193R0tMVmtJa2lheEZYNVZtUGtSMnp2UUFKZWR4LUNJdnJoYWxESXBKN0RUY3pGWjAtVHlXUzZHOXR3RjVqOFNRdmdkWWdpcw&amp;q=https%3A%2F%2Ftogethercreative.co.uk%2F&amp;v=0GWkcNmzST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1</a:t>
            </a:fld>
            <a:endParaRPr lang="en-US"/>
          </a:p>
        </p:txBody>
      </p:sp>
    </p:spTree>
    <p:extLst>
      <p:ext uri="{BB962C8B-B14F-4D97-AF65-F5344CB8AC3E}">
        <p14:creationId xmlns:p14="http://schemas.microsoft.com/office/powerpoint/2010/main" val="336410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DC6-6BF4-6ECF-BDEC-BDA48A983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89848-755E-999F-8906-C4A336893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E59F5-1B46-8AB1-D58E-DCBFB6982644}"/>
              </a:ext>
            </a:extLst>
          </p:cNvPr>
          <p:cNvSpPr>
            <a:spLocks noGrp="1"/>
          </p:cNvSpPr>
          <p:nvPr>
            <p:ph type="body" idx="1"/>
          </p:nvPr>
        </p:nvSpPr>
        <p:spPr/>
        <p:txBody>
          <a:bodyPr/>
          <a:lstStyle/>
          <a:p>
            <a:r>
              <a:rPr lang="en-US" sz="1200" u="none" strike="noStrike" kern="1200" baseline="0">
                <a:solidFill>
                  <a:schemeClr val="tx1"/>
                </a:solidFill>
                <a:ea typeface="+mn-ea"/>
                <a:cs typeface="+mn-cs"/>
              </a:rPr>
              <a:t>Children can only be considered to consent to sexual activity when (I) they are adolescent (ii) activity is with someone close in age and (iii) it is with someone unrelated to the project.</a:t>
            </a:r>
          </a:p>
        </p:txBody>
      </p:sp>
      <p:sp>
        <p:nvSpPr>
          <p:cNvPr id="4" name="Slide Number Placeholder 3">
            <a:extLst>
              <a:ext uri="{FF2B5EF4-FFF2-40B4-BE49-F238E27FC236}">
                <a16:creationId xmlns:a16="http://schemas.microsoft.com/office/drawing/2014/main" id="{7BAE73C4-C6FF-60A2-E860-EB75C2022B39}"/>
              </a:ext>
            </a:extLst>
          </p:cNvPr>
          <p:cNvSpPr>
            <a:spLocks noGrp="1"/>
          </p:cNvSpPr>
          <p:nvPr>
            <p:ph type="sldNum" sz="quarter" idx="5"/>
          </p:nvPr>
        </p:nvSpPr>
        <p:spPr/>
        <p:txBody>
          <a:bodyPr/>
          <a:lstStyle/>
          <a:p>
            <a:fld id="{DC76BD89-9516-F146-AA21-C20DFB124730}" type="slidenum">
              <a:rPr lang="en-US" smtClean="0"/>
              <a:t>12</a:t>
            </a:fld>
            <a:endParaRPr lang="en-US"/>
          </a:p>
        </p:txBody>
      </p:sp>
    </p:spTree>
    <p:extLst>
      <p:ext uri="{BB962C8B-B14F-4D97-AF65-F5344CB8AC3E}">
        <p14:creationId xmlns:p14="http://schemas.microsoft.com/office/powerpoint/2010/main" val="400717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DC6-6BF4-6ECF-BDEC-BDA48A983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89848-755E-999F-8906-C4A336893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E59F5-1B46-8AB1-D58E-DCBFB6982644}"/>
              </a:ext>
            </a:extLst>
          </p:cNvPr>
          <p:cNvSpPr>
            <a:spLocks noGrp="1"/>
          </p:cNvSpPr>
          <p:nvPr>
            <p:ph type="body" idx="1"/>
          </p:nvPr>
        </p:nvSpPr>
        <p:spPr/>
        <p:txBody>
          <a:bodyPr/>
          <a:lstStyle/>
          <a:p>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Click to reveal the first short scenario:</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Ask a participant to volunteer to read the short scenario aloud.</a:t>
            </a:r>
            <a:endParaRPr lang="en-GB" sz="1800">
              <a:effectLst/>
              <a:latin typeface="Arial" panose="020B0604020202020204" pitchFamily="34" charset="0"/>
              <a:ea typeface="Noto Sans Symbols"/>
              <a:cs typeface="Arial" panose="020B0604020202020204" pitchFamily="34" charset="0"/>
            </a:endParaRPr>
          </a:p>
          <a:p>
            <a:pPr marL="342900" lvl="0" indent="-342900">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Then, ask participants ‘is this a CSEA concern?’ YES or NO.</a:t>
            </a:r>
            <a:endParaRPr lang="en-GB" sz="1800">
              <a:effectLst/>
              <a:latin typeface="Arial" panose="020B0604020202020204" pitchFamily="34" charset="0"/>
              <a:ea typeface="Noto Sans Symbols"/>
              <a:cs typeface="Arial" panose="020B0604020202020204" pitchFamily="34" charset="0"/>
            </a:endParaRPr>
          </a:p>
          <a:p>
            <a:pPr marL="342900" lvl="0" indent="-342900">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Vote on the question ‘is this a Child Sexual Abuse? (depending on energy level in the room can vote with the feet - moving to one part of the room for yes and one part of the room for no - or vote by raising the hand. </a:t>
            </a:r>
            <a:endParaRPr lang="en-GB" sz="1800">
              <a:effectLst/>
              <a:latin typeface="Arial" panose="020B0604020202020204" pitchFamily="34" charset="0"/>
              <a:ea typeface="Noto Sans Symbols"/>
              <a:cs typeface="Arial" panose="020B0604020202020204" pitchFamily="34" charset="0"/>
            </a:endParaRPr>
          </a:p>
          <a:p>
            <a:pPr marL="342900" lvl="0" indent="-342900">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Count the votes</a:t>
            </a:r>
            <a:endParaRPr lang="en-GB" sz="1800">
              <a:effectLst/>
              <a:latin typeface="Arial" panose="020B0604020202020204" pitchFamily="34" charset="0"/>
              <a:ea typeface="Noto Sans Symbols"/>
              <a:cs typeface="Arial" panose="020B0604020202020204" pitchFamily="34" charset="0"/>
            </a:endParaRPr>
          </a:p>
          <a:p>
            <a:pPr marL="342900" lvl="0" indent="-342900">
              <a:buFont typeface="Arial" panose="020B0604020202020204" pitchFamily="34" charset="0"/>
              <a:buChar char="●"/>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Give the short explanation (and move to the next short scenario). </a:t>
            </a:r>
            <a:endParaRPr lang="en-GB" sz="1800">
              <a:effectLst/>
              <a:latin typeface="Arial" panose="020B0604020202020204" pitchFamily="34" charset="0"/>
              <a:ea typeface="Noto Sans Symbols"/>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Facilitator Note</a:t>
            </a:r>
          </a:p>
          <a:p>
            <a:r>
              <a:rPr lang="en-GB" sz="1800">
                <a:effectLst/>
                <a:latin typeface="Arial" panose="020B0604020202020204" pitchFamily="34" charset="0"/>
                <a:ea typeface="Times New Roman" panose="02020603050405020304" pitchFamily="18" charset="0"/>
                <a:cs typeface="Arial" panose="020B0604020202020204" pitchFamily="34" charset="0"/>
              </a:rPr>
              <a:t>A project worker engages in sexual acts with a girl who is 16. He  gives her gifts – like soap, perfume, make-up and telephone credit.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–any sexual activity with a child is sexual abuse, a child cannot consent to sexual activity and not knowing the age of a child is never an excuse.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Workers shout sexual comments at girls who walk past on their way to school. “Hey pretty girl, I like your body”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any form of sexual comment to a child is sexual abuse.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project worker notices a child walking barefoot near the construction site and gives the child a pair of sandals.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worker starts a relationship with a 15-year-old girl living in the home where he rents a room, with the parent’s permission.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child falls over walking past the construction side and a worker helps him up by the hand.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project worker touches a young boy who is an apprentice on the bottom. When he does not say no, he is asked to perform a sexual act.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A project worker shows a child pornographic images.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a:t>
            </a:r>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Workers shout sexual comments at girls who walk past on their way to school. “Hey pretty girl, I like your body”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any form of sexual comment to a child is sexual abuse.</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worker tells a 16-year-old girl that he wants to marry her.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young boy who is an apprentice is touched on the bottom. When he does not say no, he is asked to perform a sexual act.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On the way to school a child falls over and a worker helps the child to get up and checks if they are ok.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girl who cleans the contractors’ offices is touched on the breasts and bottom by an engineer.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r>
              <a:rPr lang="en-GB" sz="1800">
                <a:effectLst/>
                <a:latin typeface="Arial" panose="020B0604020202020204" pitchFamily="34" charset="0"/>
                <a:ea typeface="Times New Roman" panose="02020603050405020304" pitchFamily="18" charset="0"/>
                <a:cs typeface="Arial" panose="020B0604020202020204" pitchFamily="34" charset="0"/>
              </a:rPr>
              <a:t> </a:t>
            </a:r>
          </a:p>
          <a:p>
            <a:r>
              <a:rPr lang="en-GB" sz="1800">
                <a:effectLst/>
                <a:latin typeface="Arial" panose="020B0604020202020204" pitchFamily="34" charset="0"/>
                <a:ea typeface="Times New Roman" panose="02020603050405020304" pitchFamily="18" charset="0"/>
                <a:cs typeface="Arial" panose="020B0604020202020204" pitchFamily="34" charset="0"/>
              </a:rPr>
              <a:t>A girl performs sexual acts on a worker she likes and is given gifts – like soap, , make-up and telephone credit by the worker. </a:t>
            </a:r>
            <a:r>
              <a:rPr lang="en-GB" sz="1800">
                <a:solidFill>
                  <a:srgbClr val="FF0000"/>
                </a:solidFill>
                <a:effectLst/>
                <a:latin typeface="Arial" panose="020B0604020202020204" pitchFamily="34" charset="0"/>
                <a:ea typeface="Times New Roman" panose="02020603050405020304" pitchFamily="18" charset="0"/>
                <a:cs typeface="Arial" panose="020B0604020202020204" pitchFamily="34" charset="0"/>
              </a:rPr>
              <a:t>YES – any sexual activity with a child is sexual abuse, a child cannot consent to sexual activity and not knowing the age of a child is never an excuse.</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endParaRPr lang="en-US" sz="120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BAE73C4-C6FF-60A2-E860-EB75C2022B39}"/>
              </a:ext>
            </a:extLst>
          </p:cNvPr>
          <p:cNvSpPr>
            <a:spLocks noGrp="1"/>
          </p:cNvSpPr>
          <p:nvPr>
            <p:ph type="sldNum" sz="quarter" idx="5"/>
          </p:nvPr>
        </p:nvSpPr>
        <p:spPr/>
        <p:txBody>
          <a:bodyPr/>
          <a:lstStyle/>
          <a:p>
            <a:fld id="{DC76BD89-9516-F146-AA21-C20DFB124730}" type="slidenum">
              <a:rPr lang="en-US" smtClean="0"/>
              <a:t>13</a:t>
            </a:fld>
            <a:endParaRPr lang="en-US"/>
          </a:p>
        </p:txBody>
      </p:sp>
    </p:spTree>
    <p:extLst>
      <p:ext uri="{BB962C8B-B14F-4D97-AF65-F5344CB8AC3E}">
        <p14:creationId xmlns:p14="http://schemas.microsoft.com/office/powerpoint/2010/main" val="116175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participants can call out </a:t>
            </a:r>
          </a:p>
          <a:p>
            <a:r>
              <a:rPr lang="en-US"/>
              <a:t>They should not name an individual person or place, just describe what happens, what kind of abuse or exploitation it was </a:t>
            </a:r>
          </a:p>
          <a:p>
            <a:r>
              <a:rPr lang="en-US"/>
              <a:t>Maybe it is things they have heard about in the news or in their communities </a:t>
            </a:r>
          </a:p>
        </p:txBody>
      </p:sp>
      <p:sp>
        <p:nvSpPr>
          <p:cNvPr id="4" name="Slide Number Placeholder 3"/>
          <p:cNvSpPr>
            <a:spLocks noGrp="1"/>
          </p:cNvSpPr>
          <p:nvPr>
            <p:ph type="sldNum" sz="quarter" idx="5"/>
          </p:nvPr>
        </p:nvSpPr>
        <p:spPr/>
        <p:txBody>
          <a:bodyPr/>
          <a:lstStyle/>
          <a:p>
            <a:pPr>
              <a:defRPr/>
            </a:pPr>
            <a:fld id="{10F856FB-9C34-5547-90E3-1DB4493AE42D}" type="slidenum">
              <a:rPr lang="en-US" smtClean="0"/>
              <a:pPr>
                <a:defRPr/>
              </a:pPr>
              <a:t>14</a:t>
            </a:fld>
            <a:endParaRPr lang="en-US"/>
          </a:p>
        </p:txBody>
      </p:sp>
    </p:spTree>
    <p:extLst>
      <p:ext uri="{BB962C8B-B14F-4D97-AF65-F5344CB8AC3E}">
        <p14:creationId xmlns:p14="http://schemas.microsoft.com/office/powerpoint/2010/main" val="274394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15</a:t>
            </a:fld>
            <a:endParaRPr lang="en-US"/>
          </a:p>
        </p:txBody>
      </p:sp>
    </p:spTree>
    <p:extLst>
      <p:ext uri="{BB962C8B-B14F-4D97-AF65-F5344CB8AC3E}">
        <p14:creationId xmlns:p14="http://schemas.microsoft.com/office/powerpoint/2010/main" val="225111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16</a:t>
            </a:fld>
            <a:endParaRPr lang="en-US"/>
          </a:p>
        </p:txBody>
      </p:sp>
    </p:spTree>
    <p:extLst>
      <p:ext uri="{BB962C8B-B14F-4D97-AF65-F5344CB8AC3E}">
        <p14:creationId xmlns:p14="http://schemas.microsoft.com/office/powerpoint/2010/main" val="381764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indent="-383540"/>
            <a:endParaRPr lang="en-US" sz="1200" noProof="0"/>
          </a:p>
          <a:p>
            <a:endParaRPr lang="en-US"/>
          </a:p>
        </p:txBody>
      </p:sp>
      <p:sp>
        <p:nvSpPr>
          <p:cNvPr id="4" name="Slide Number Placeholder 3"/>
          <p:cNvSpPr>
            <a:spLocks noGrp="1"/>
          </p:cNvSpPr>
          <p:nvPr>
            <p:ph type="sldNum" sz="quarter" idx="5"/>
          </p:nvPr>
        </p:nvSpPr>
        <p:spPr/>
        <p:txBody>
          <a:bodyPr/>
          <a:lstStyle/>
          <a:p>
            <a:fld id="{549143FE-8798-D64D-9E31-05C25E4926F8}" type="slidenum">
              <a:rPr lang="en-US" smtClean="0"/>
              <a:t>17</a:t>
            </a:fld>
            <a:endParaRPr lang="en-US"/>
          </a:p>
        </p:txBody>
      </p:sp>
    </p:spTree>
    <p:extLst>
      <p:ext uri="{BB962C8B-B14F-4D97-AF65-F5344CB8AC3E}">
        <p14:creationId xmlns:p14="http://schemas.microsoft.com/office/powerpoint/2010/main" val="429401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highlight>
                  <a:srgbClr val="FFFF00"/>
                </a:highlight>
              </a:rPr>
              <a:t>Strategic - Contribute to Twin Goals – Business case – strategic imperative</a:t>
            </a:r>
          </a:p>
          <a:p>
            <a:pPr marL="171450" indent="-171450">
              <a:buFont typeface="Arial" panose="020B0604020202020204" pitchFamily="34" charset="0"/>
              <a:buChar char="•"/>
            </a:pPr>
            <a:r>
              <a:rPr lang="en-US">
                <a:highlight>
                  <a:srgbClr val="FFFF00"/>
                </a:highlight>
              </a:rPr>
              <a:t>Financial costs and risks – costs to nations/GDP </a:t>
            </a:r>
            <a:r>
              <a:rPr lang="en-US" err="1">
                <a:highlight>
                  <a:srgbClr val="FFFF00"/>
                </a:highlight>
              </a:rPr>
              <a:t>etc</a:t>
            </a:r>
            <a:r>
              <a:rPr lang="en-US">
                <a:highlight>
                  <a:srgbClr val="FFFF00"/>
                </a:highlight>
              </a:rPr>
              <a:t>, may need to compensate survivors </a:t>
            </a:r>
            <a:r>
              <a:rPr lang="en-US" err="1">
                <a:highlight>
                  <a:srgbClr val="FFFF00"/>
                </a:highlight>
              </a:rPr>
              <a:t>etc</a:t>
            </a:r>
            <a:endParaRPr lang="en-US">
              <a:highlight>
                <a:srgbClr val="FFFF00"/>
              </a:highlight>
              <a:cs typeface="Calibri"/>
            </a:endParaRPr>
          </a:p>
          <a:p>
            <a:pPr marL="171450" indent="-171450">
              <a:buFont typeface="Arial" panose="020B0604020202020204" pitchFamily="34" charset="0"/>
              <a:buChar char="•"/>
            </a:pPr>
            <a:r>
              <a:rPr lang="en-US">
                <a:highlight>
                  <a:srgbClr val="FFFF00"/>
                </a:highlight>
              </a:rPr>
              <a:t>Criminal / legal protection</a:t>
            </a:r>
          </a:p>
          <a:p>
            <a:pPr marL="171450" indent="-171450">
              <a:buFont typeface="Arial" panose="020B0604020202020204" pitchFamily="34" charset="0"/>
              <a:buChar char="•"/>
            </a:pPr>
            <a:r>
              <a:rPr lang="en-US">
                <a:highlight>
                  <a:srgbClr val="FFFF00"/>
                </a:highlight>
              </a:rPr>
              <a:t>Reputational - Reduce risks to reputation – where incidents do arise and are associated with Bank project media attention can be very negative and undo good work done by the Bank - Inspection panel investigations in Uganda and DRC</a:t>
            </a:r>
            <a:endParaRPr lang="en-US">
              <a:highlight>
                <a:srgbClr val="FFFF00"/>
              </a:highligh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highlight>
                  <a:srgbClr val="FFFF00"/>
                </a:highlight>
              </a:rPr>
              <a:t>Do No Harm – Moral imperative</a:t>
            </a:r>
          </a:p>
          <a:p>
            <a:pPr marL="171450" indent="-171450">
              <a:buFont typeface="Arial" panose="020B0604020202020204" pitchFamily="34" charset="0"/>
              <a:buChar char="•"/>
            </a:pPr>
            <a:r>
              <a:rPr lang="en-US">
                <a:highlight>
                  <a:srgbClr val="FFFF00"/>
                </a:highlight>
                <a:cs typeface="Calibri" panose="020F0502020204030204"/>
              </a:rPr>
              <a:t>Proportional – children – especially adolescents – make up a significant proportion of those impacted by SEA</a:t>
            </a:r>
          </a:p>
        </p:txBody>
      </p:sp>
      <p:sp>
        <p:nvSpPr>
          <p:cNvPr id="4" name="Slide Number Placeholder 3"/>
          <p:cNvSpPr>
            <a:spLocks noGrp="1"/>
          </p:cNvSpPr>
          <p:nvPr>
            <p:ph type="sldNum" sz="quarter" idx="5"/>
          </p:nvPr>
        </p:nvSpPr>
        <p:spPr/>
        <p:txBody>
          <a:bodyPr/>
          <a:lstStyle/>
          <a:p>
            <a:fld id="{DC76BD89-9516-F146-AA21-C20DFB124730}" type="slidenum">
              <a:rPr lang="en-US" smtClean="0"/>
              <a:t>18</a:t>
            </a:fld>
            <a:endParaRPr lang="en-US"/>
          </a:p>
        </p:txBody>
      </p:sp>
    </p:spTree>
    <p:extLst>
      <p:ext uri="{BB962C8B-B14F-4D97-AF65-F5344CB8AC3E}">
        <p14:creationId xmlns:p14="http://schemas.microsoft.com/office/powerpoint/2010/main" val="63081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19</a:t>
            </a:fld>
            <a:endParaRPr lang="en-US"/>
          </a:p>
        </p:txBody>
      </p:sp>
    </p:spTree>
    <p:extLst>
      <p:ext uri="{BB962C8B-B14F-4D97-AF65-F5344CB8AC3E}">
        <p14:creationId xmlns:p14="http://schemas.microsoft.com/office/powerpoint/2010/main" val="434498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3DB75-4258-5431-2FCE-D3C482CD0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D3584-3CE9-BACC-8CD1-F75EC4373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08BCD-1C6C-50DE-8A58-4251981E1394}"/>
              </a:ext>
            </a:extLst>
          </p:cNvPr>
          <p:cNvSpPr>
            <a:spLocks noGrp="1"/>
          </p:cNvSpPr>
          <p:nvPr>
            <p:ph type="body" idx="1"/>
          </p:nvPr>
        </p:nvSpPr>
        <p:spPr/>
        <p:txBody>
          <a:bodyPr/>
          <a:lstStyle/>
          <a:p>
            <a:r>
              <a:rPr lang="en-US">
                <a:latin typeface="Arial" panose="020B0604020202020204" pitchFamily="34" charset="0"/>
                <a:cs typeface="Arial" panose="020B0604020202020204" pitchFamily="34" charset="0"/>
              </a:rPr>
              <a:t>https://</a:t>
            </a:r>
            <a:r>
              <a:rPr lang="en-US" err="1">
                <a:latin typeface="Arial" panose="020B0604020202020204" pitchFamily="34" charset="0"/>
                <a:cs typeface="Arial" panose="020B0604020202020204" pitchFamily="34" charset="0"/>
              </a:rPr>
              <a:t>www.youtube.com</a:t>
            </a:r>
            <a:r>
              <a:rPr lang="en-US">
                <a:latin typeface="Arial" panose="020B0604020202020204" pitchFamily="34" charset="0"/>
                <a:cs typeface="Arial" panose="020B0604020202020204" pitchFamily="34" charset="0"/>
              </a:rPr>
              <a:t>/</a:t>
            </a:r>
            <a:r>
              <a:rPr lang="en-US" err="1">
                <a:latin typeface="Arial" panose="020B0604020202020204" pitchFamily="34" charset="0"/>
                <a:cs typeface="Arial" panose="020B0604020202020204" pitchFamily="34" charset="0"/>
              </a:rPr>
              <a:t>watch?v</a:t>
            </a:r>
            <a:r>
              <a:rPr lang="en-US">
                <a:latin typeface="Arial" panose="020B0604020202020204" pitchFamily="34" charset="0"/>
                <a:cs typeface="Arial" panose="020B0604020202020204" pitchFamily="34" charset="0"/>
              </a:rPr>
              <a:t>=0GWkcNmzST0</a:t>
            </a:r>
          </a:p>
          <a:p>
            <a:endParaRPr lang="en-US">
              <a:latin typeface="Arial" panose="020B0604020202020204" pitchFamily="34" charset="0"/>
              <a:cs typeface="Arial" panose="020B0604020202020204" pitchFamily="34" charset="0"/>
            </a:endParaRPr>
          </a:p>
          <a:p>
            <a:pPr algn="l"/>
            <a:r>
              <a:rPr lang="en-US">
                <a:solidFill>
                  <a:srgbClr val="131313"/>
                </a:solidFill>
                <a:effectLst/>
                <a:latin typeface="Arial" panose="020B0604020202020204" pitchFamily="34" charset="0"/>
                <a:cs typeface="Arial" panose="020B0604020202020204" pitchFamily="34" charset="0"/>
              </a:rPr>
              <a:t>What is child sexual exploitation and abuse, and how do development projects increase risks for children? Learn more in this video, part 1 of a 3-part series, developed through CPC Learning Network’s work with the World Bank on preventing harm to children in their projects.</a:t>
            </a:r>
          </a:p>
          <a:p>
            <a:pPr algn="l"/>
            <a:endParaRPr lang="en-US">
              <a:solidFill>
                <a:srgbClr val="131313"/>
              </a:solidFill>
              <a:effectLst/>
              <a:latin typeface="Arial" panose="020B0604020202020204" pitchFamily="34" charset="0"/>
              <a:cs typeface="Arial" panose="020B0604020202020204" pitchFamily="34" charset="0"/>
            </a:endParaRPr>
          </a:p>
          <a:p>
            <a:pPr algn="l"/>
            <a:r>
              <a:rPr lang="en-US">
                <a:solidFill>
                  <a:srgbClr val="131313"/>
                </a:solidFill>
                <a:effectLst/>
                <a:latin typeface="Arial" panose="020B0604020202020204" pitchFamily="34" charset="0"/>
                <a:cs typeface="Arial" panose="020B0604020202020204" pitchFamily="34" charset="0"/>
              </a:rPr>
              <a:t>'1 in 5' statistic source: CHS Alliance (2023). Harmonized Reporting Scheme on Sexual Exploitation, Abuse and Harassment. Retrieved from </a:t>
            </a:r>
            <a:r>
              <a:rPr lang="en-US" u="none" strike="noStrike">
                <a:solidFill>
                  <a:srgbClr val="065FD4"/>
                </a:solidFill>
                <a:effectLst/>
                <a:latin typeface="Arial" panose="020B0604020202020204" pitchFamily="34" charset="0"/>
                <a:cs typeface="Arial" panose="020B0604020202020204" pitchFamily="34" charset="0"/>
              </a:rPr>
              <a:t>https://</a:t>
            </a:r>
            <a:r>
              <a:rPr lang="en-US" u="none" strike="noStrike" err="1">
                <a:solidFill>
                  <a:srgbClr val="065FD4"/>
                </a:solidFill>
                <a:effectLst/>
                <a:latin typeface="Arial" panose="020B0604020202020204" pitchFamily="34" charset="0"/>
                <a:cs typeface="Arial" panose="020B0604020202020204" pitchFamily="34" charset="0"/>
              </a:rPr>
              <a:t>www.chsalliance.org</a:t>
            </a:r>
            <a:r>
              <a:rPr lang="en-US" u="none" strike="noStrike">
                <a:solidFill>
                  <a:srgbClr val="065FD4"/>
                </a:solidFill>
                <a:effectLst/>
                <a:latin typeface="Arial" panose="020B0604020202020204" pitchFamily="34" charset="0"/>
                <a:cs typeface="Arial" panose="020B0604020202020204" pitchFamily="34" charset="0"/>
              </a:rPr>
              <a:t>/get-support/resource/harmonised-reporting-scheme-on-sexual-exploitation-abuse-and-harassment-findings-from-a-year-of-piloting/</a:t>
            </a:r>
          </a:p>
          <a:p>
            <a:pPr algn="l"/>
            <a:endParaRPr lang="en-US" u="none" strike="noStrike">
              <a:solidFill>
                <a:srgbClr val="065FD4"/>
              </a:solidFill>
              <a:effectLst/>
              <a:latin typeface="Arial" panose="020B0604020202020204" pitchFamily="34" charset="0"/>
              <a:cs typeface="Arial" panose="020B0604020202020204" pitchFamily="34" charset="0"/>
            </a:endParaRPr>
          </a:p>
          <a:p>
            <a:pPr algn="l"/>
            <a:r>
              <a:rPr lang="en-US">
                <a:solidFill>
                  <a:srgbClr val="131313"/>
                </a:solidFill>
                <a:effectLst/>
                <a:latin typeface="Arial" panose="020B0604020202020204" pitchFamily="34" charset="0"/>
                <a:cs typeface="Arial" panose="020B0604020202020204" pitchFamily="34" charset="0"/>
              </a:rPr>
              <a:t>Script by CPC Learning Network, Animation by Together Creative </a:t>
            </a:r>
            <a:r>
              <a:rPr lang="en-US" u="none" strike="noStrike">
                <a:solidFill>
                  <a:srgbClr val="065FD4"/>
                </a:solidFill>
                <a:effectLst/>
                <a:latin typeface="Arial" panose="020B0604020202020204" pitchFamily="34" charset="0"/>
                <a:cs typeface="Arial" panose="020B0604020202020204" pitchFamily="34" charset="0"/>
                <a:hlinkClick r:id="rId3"/>
              </a:rPr>
              <a:t>https://togethercreative.co.uk</a:t>
            </a:r>
            <a:endParaRPr lang="en-US" b="0" i="0">
              <a:solidFill>
                <a:srgbClr val="0F0F0F"/>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44D688-0740-DD3A-A564-5B6F625F7460}"/>
              </a:ext>
            </a:extLst>
          </p:cNvPr>
          <p:cNvSpPr>
            <a:spLocks noGrp="1"/>
          </p:cNvSpPr>
          <p:nvPr>
            <p:ph type="sldNum" sz="quarter" idx="5"/>
          </p:nvPr>
        </p:nvSpPr>
        <p:spPr/>
        <p:txBody>
          <a:bodyPr/>
          <a:lstStyle/>
          <a:p>
            <a:pPr>
              <a:defRPr/>
            </a:pPr>
            <a:fld id="{10F856FB-9C34-5547-90E3-1DB4493AE42D}" type="slidenum">
              <a:rPr lang="en-US" smtClean="0"/>
              <a:pPr>
                <a:defRPr/>
              </a:pPr>
              <a:t>20</a:t>
            </a:fld>
            <a:endParaRPr lang="en-US"/>
          </a:p>
        </p:txBody>
      </p:sp>
    </p:spTree>
    <p:extLst>
      <p:ext uri="{BB962C8B-B14F-4D97-AF65-F5344CB8AC3E}">
        <p14:creationId xmlns:p14="http://schemas.microsoft.com/office/powerpoint/2010/main" val="145272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ea typeface="+mn-lt"/>
                <a:cs typeface="Arial" panose="020B0604020202020204" pitchFamily="34" charset="0"/>
              </a:rPr>
              <a:t>Activity: discuss the four points with the participants </a:t>
            </a:r>
          </a:p>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21</a:t>
            </a:fld>
            <a:endParaRPr lang="en-US"/>
          </a:p>
        </p:txBody>
      </p:sp>
    </p:spTree>
    <p:extLst>
      <p:ext uri="{BB962C8B-B14F-4D97-AF65-F5344CB8AC3E}">
        <p14:creationId xmlns:p14="http://schemas.microsoft.com/office/powerpoint/2010/main" val="276275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pPr>
            <a:r>
              <a:rPr lang="en-US" sz="1800">
                <a:effectLst/>
                <a:latin typeface="Arial" panose="020B0604020202020204" pitchFamily="34" charset="0"/>
                <a:ea typeface="Calibri" panose="020F0502020204030204" pitchFamily="34" charset="0"/>
                <a:cs typeface="Arial" panose="020B0604020202020204" pitchFamily="34" charset="0"/>
              </a:rPr>
              <a:t>Learning objective:</a:t>
            </a:r>
            <a:r>
              <a:rPr lang="en-GB" sz="1800">
                <a:effectLst/>
                <a:latin typeface="Arial" panose="020B0604020202020204" pitchFamily="34" charset="0"/>
                <a:ea typeface="Helvetica Neue" panose="02000503000000020004" pitchFamily="2" charset="0"/>
                <a:cs typeface="Arial" panose="020B0604020202020204" pitchFamily="34" charset="0"/>
              </a:rPr>
              <a:t> By the end of the workshop participants will be able to:</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Font typeface="Arial" panose="020B0604020202020204" pitchFamily="34" charset="0"/>
              <a:buChar char="●"/>
            </a:pPr>
            <a:r>
              <a:rPr lang="en-GB" sz="1800" u="none" strike="noStrike">
                <a:effectLst/>
                <a:latin typeface="Arial" panose="020B0604020202020204" pitchFamily="34" charset="0"/>
                <a:ea typeface="Helvetica Neue" panose="02000503000000020004" pitchFamily="2" charset="0"/>
                <a:cs typeface="Arial" panose="020B0604020202020204" pitchFamily="34" charset="0"/>
              </a:rPr>
              <a:t>Describe what child sexual exploitation and abuse is</a:t>
            </a:r>
            <a:endParaRPr lang="en-US" sz="1800" u="none" strike="noStrike">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Font typeface="Arial" panose="020B0604020202020204" pitchFamily="34" charset="0"/>
              <a:buChar char="●"/>
            </a:pPr>
            <a:r>
              <a:rPr lang="en-GB" sz="1800" u="none" strike="noStrike">
                <a:effectLst/>
                <a:latin typeface="Arial" panose="020B0604020202020204" pitchFamily="34" charset="0"/>
                <a:ea typeface="Helvetica Neue" panose="02000503000000020004" pitchFamily="2" charset="0"/>
                <a:cs typeface="Arial" panose="020B0604020202020204" pitchFamily="34" charset="0"/>
              </a:rPr>
              <a:t>Explain how development programs can increase risk of CSEA</a:t>
            </a:r>
            <a:endParaRPr lang="en-US" sz="1800" u="none" strike="noStrike">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Font typeface="Arial" panose="020B0604020202020204" pitchFamily="34" charset="0"/>
              <a:buChar char="●"/>
            </a:pPr>
            <a:r>
              <a:rPr lang="en-GB" sz="1800" u="none" strike="noStrike">
                <a:effectLst/>
                <a:latin typeface="Arial" panose="020B0604020202020204" pitchFamily="34" charset="0"/>
                <a:ea typeface="Helvetica Neue" panose="02000503000000020004" pitchFamily="2" charset="0"/>
                <a:cs typeface="Arial" panose="020B0604020202020204" pitchFamily="34" charset="0"/>
              </a:rPr>
              <a:t>Recognize the importance of prevention and response to CSEA</a:t>
            </a:r>
            <a:endParaRPr lang="en-US" sz="1800" u="none" strike="noStrike">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Font typeface="Arial" panose="020B0604020202020204" pitchFamily="34" charset="0"/>
              <a:buChar char="●"/>
            </a:pPr>
            <a:r>
              <a:rPr lang="en-GB" sz="1800" u="none" strike="noStrike">
                <a:effectLst/>
                <a:latin typeface="Arial" panose="020B0604020202020204" pitchFamily="34" charset="0"/>
                <a:ea typeface="Helvetica Neue" panose="02000503000000020004" pitchFamily="2" charset="0"/>
                <a:cs typeface="Arial" panose="020B0604020202020204" pitchFamily="34" charset="0"/>
              </a:rPr>
              <a:t>List the conduct required of employees and contractors at all times</a:t>
            </a:r>
            <a:endParaRPr lang="en-US" sz="1800" u="none" strike="noStrike">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20000"/>
              </a:lnSpc>
              <a:buFont typeface="Arial" panose="020B0604020202020204" pitchFamily="34" charset="0"/>
              <a:buChar char="●"/>
            </a:pPr>
            <a:r>
              <a:rPr lang="en-GB" sz="1800" u="none" strike="noStrike">
                <a:effectLst/>
                <a:latin typeface="Arial" panose="020B0604020202020204" pitchFamily="34" charset="0"/>
                <a:ea typeface="Helvetica Neue" panose="02000503000000020004" pitchFamily="2" charset="0"/>
                <a:cs typeface="Arial" panose="020B0604020202020204" pitchFamily="34" charset="0"/>
              </a:rPr>
              <a:t>Describe how to report SEA safely and confidentially</a:t>
            </a:r>
            <a:endParaRPr lang="en-US" sz="1800" u="none" strike="noStrike">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0F856FB-9C34-5547-90E3-1DB4493AE42D}" type="slidenum">
              <a:rPr lang="en-US" smtClean="0"/>
              <a:pPr>
                <a:defRPr/>
              </a:pPr>
              <a:t>4</a:t>
            </a:fld>
            <a:endParaRPr lang="en-US"/>
          </a:p>
        </p:txBody>
      </p:sp>
    </p:spTree>
    <p:extLst>
      <p:ext uri="{BB962C8B-B14F-4D97-AF65-F5344CB8AC3E}">
        <p14:creationId xmlns:p14="http://schemas.microsoft.com/office/powerpoint/2010/main" val="428401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a:highlight>
                <a:srgbClr val="FFFF00"/>
              </a:highlight>
              <a:cs typeface="Calibri" panose="020F0502020204030204"/>
            </a:endParaRPr>
          </a:p>
        </p:txBody>
      </p:sp>
      <p:sp>
        <p:nvSpPr>
          <p:cNvPr id="4" name="Slide Number Placeholder 3"/>
          <p:cNvSpPr>
            <a:spLocks noGrp="1"/>
          </p:cNvSpPr>
          <p:nvPr>
            <p:ph type="sldNum" sz="quarter" idx="5"/>
          </p:nvPr>
        </p:nvSpPr>
        <p:spPr/>
        <p:txBody>
          <a:bodyPr/>
          <a:lstStyle/>
          <a:p>
            <a:fld id="{DC76BD89-9516-F146-AA21-C20DFB124730}" type="slidenum">
              <a:rPr lang="en-US" smtClean="0"/>
              <a:t>22</a:t>
            </a:fld>
            <a:endParaRPr lang="en-US"/>
          </a:p>
        </p:txBody>
      </p:sp>
    </p:spTree>
    <p:extLst>
      <p:ext uri="{BB962C8B-B14F-4D97-AF65-F5344CB8AC3E}">
        <p14:creationId xmlns:p14="http://schemas.microsoft.com/office/powerpoint/2010/main" val="4182193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a:highlight>
                <a:srgbClr val="FFFF00"/>
              </a:highlight>
              <a:cs typeface="Calibri" panose="020F0502020204030204"/>
            </a:endParaRPr>
          </a:p>
        </p:txBody>
      </p:sp>
      <p:sp>
        <p:nvSpPr>
          <p:cNvPr id="4" name="Slide Number Placeholder 3"/>
          <p:cNvSpPr>
            <a:spLocks noGrp="1"/>
          </p:cNvSpPr>
          <p:nvPr>
            <p:ph type="sldNum" sz="quarter" idx="5"/>
          </p:nvPr>
        </p:nvSpPr>
        <p:spPr/>
        <p:txBody>
          <a:bodyPr/>
          <a:lstStyle/>
          <a:p>
            <a:fld id="{DC76BD89-9516-F146-AA21-C20DFB124730}" type="slidenum">
              <a:rPr lang="en-US" smtClean="0"/>
              <a:t>23</a:t>
            </a:fld>
            <a:endParaRPr lang="en-US"/>
          </a:p>
        </p:txBody>
      </p:sp>
    </p:spTree>
    <p:extLst>
      <p:ext uri="{BB962C8B-B14F-4D97-AF65-F5344CB8AC3E}">
        <p14:creationId xmlns:p14="http://schemas.microsoft.com/office/powerpoint/2010/main" val="1907709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To be completed with local numbers </a:t>
            </a:r>
          </a:p>
        </p:txBody>
      </p:sp>
      <p:sp>
        <p:nvSpPr>
          <p:cNvPr id="4" name="Espace réservé du numéro de diapositive 3"/>
          <p:cNvSpPr>
            <a:spLocks noGrp="1"/>
          </p:cNvSpPr>
          <p:nvPr>
            <p:ph type="sldNum" sz="quarter" idx="5"/>
          </p:nvPr>
        </p:nvSpPr>
        <p:spPr/>
        <p:txBody>
          <a:bodyPr/>
          <a:lstStyle/>
          <a:p>
            <a:fld id="{DC76BD89-9516-F146-AA21-C20DFB124730}" type="slidenum">
              <a:rPr lang="en-US" smtClean="0"/>
              <a:t>24</a:t>
            </a:fld>
            <a:endParaRPr lang="en-US"/>
          </a:p>
        </p:txBody>
      </p:sp>
    </p:spTree>
    <p:extLst>
      <p:ext uri="{BB962C8B-B14F-4D97-AF65-F5344CB8AC3E}">
        <p14:creationId xmlns:p14="http://schemas.microsoft.com/office/powerpoint/2010/main" val="18531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3B36-A226-E7BD-A15D-5D3E3635D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09D6C-46A7-4521-BA96-556AD2374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7EB40-1033-2996-3EF7-1F030D6174F1}"/>
              </a:ext>
            </a:extLst>
          </p:cNvPr>
          <p:cNvSpPr>
            <a:spLocks noGrp="1"/>
          </p:cNvSpPr>
          <p:nvPr>
            <p:ph type="body" idx="1"/>
          </p:nvPr>
        </p:nvSpPr>
        <p:spPr/>
        <p:txBody>
          <a:bodyPr/>
          <a:lstStyle/>
          <a:p>
            <a:r>
              <a:rPr lang="en-US">
                <a:solidFill>
                  <a:srgbClr val="1C1B1C"/>
                </a:solidFill>
              </a:rPr>
              <a:t>An accessible and inclusive system, process, or procedure that receives and acts on complaints and suggestions in a timely fashion and that facilitates resolution of concerns arising from a project. An effective grievance mechanism (GM) provides project-affected parties with redress and tackles issues at an early stage (World Bank 2018b: 12).</a:t>
            </a:r>
            <a:endParaRPr lang="en-US">
              <a:solidFill>
                <a:srgbClr val="000000"/>
              </a:solidFill>
            </a:endParaRPr>
          </a:p>
          <a:p>
            <a:endParaRPr lang="en-US">
              <a:solidFill>
                <a:srgbClr val="1C1B1C"/>
              </a:solidFill>
            </a:endParaRPr>
          </a:p>
          <a:p>
            <a:r>
              <a:rPr lang="en-US" i="1">
                <a:solidFill>
                  <a:srgbClr val="1C1B1C"/>
                </a:solidFill>
              </a:rPr>
              <a:t>This is linked to the </a:t>
            </a:r>
            <a:r>
              <a:rPr lang="en-US" b="1" i="1">
                <a:solidFill>
                  <a:srgbClr val="1C1B1C"/>
                </a:solidFill>
              </a:rPr>
              <a:t>accountability and response framework </a:t>
            </a:r>
            <a:r>
              <a:rPr lang="en-US" i="1">
                <a:solidFill>
                  <a:srgbClr val="1C1B1C"/>
                </a:solidFill>
              </a:rPr>
              <a:t>that details how allegations of sexual exploitation and abuse/sexual harassment will be handled (investigation procedures) and disciplinary action for violation of the codes of conduct by workers.</a:t>
            </a:r>
            <a:endParaRPr lang="en-US"/>
          </a:p>
        </p:txBody>
      </p:sp>
      <p:sp>
        <p:nvSpPr>
          <p:cNvPr id="4" name="Slide Number Placeholder 3">
            <a:extLst>
              <a:ext uri="{FF2B5EF4-FFF2-40B4-BE49-F238E27FC236}">
                <a16:creationId xmlns:a16="http://schemas.microsoft.com/office/drawing/2014/main" id="{DA49EC24-7E6B-A04C-9979-BF89B1590090}"/>
              </a:ext>
            </a:extLst>
          </p:cNvPr>
          <p:cNvSpPr>
            <a:spLocks noGrp="1"/>
          </p:cNvSpPr>
          <p:nvPr>
            <p:ph type="sldNum" sz="quarter" idx="5"/>
          </p:nvPr>
        </p:nvSpPr>
        <p:spPr/>
        <p:txBody>
          <a:bodyPr/>
          <a:lstStyle/>
          <a:p>
            <a:fld id="{DC76BD89-9516-F146-AA21-C20DFB124730}" type="slidenum">
              <a:rPr lang="en-US" smtClean="0"/>
              <a:t>25</a:t>
            </a:fld>
            <a:endParaRPr lang="en-US"/>
          </a:p>
        </p:txBody>
      </p:sp>
    </p:spTree>
    <p:extLst>
      <p:ext uri="{BB962C8B-B14F-4D97-AF65-F5344CB8AC3E}">
        <p14:creationId xmlns:p14="http://schemas.microsoft.com/office/powerpoint/2010/main" val="3812788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C1B1C"/>
                </a:solidFill>
                <a:effectLst/>
              </a:rPr>
              <a:t>Relevant for GBV personnel from the contractor company.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Child-friendly grievance mechanisms should build on and be integrated into existing grievance mechanisms.</a:t>
            </a:r>
            <a:endParaRPr lang="en-US" sz="1200">
              <a:latin typeface="Arial" panose="020B0604020202020204" pitchFamily="34" charset="0"/>
              <a:cs typeface="Arial" panose="020B0604020202020204" pitchFamily="34" charset="0"/>
            </a:endParaRPr>
          </a:p>
          <a:p>
            <a:endParaRPr lang="en-US">
              <a:solidFill>
                <a:srgbClr val="1C1B1C"/>
              </a:solidFill>
              <a:effectLst/>
            </a:endParaRPr>
          </a:p>
        </p:txBody>
      </p:sp>
      <p:sp>
        <p:nvSpPr>
          <p:cNvPr id="4" name="Slide Number Placeholder 3"/>
          <p:cNvSpPr>
            <a:spLocks noGrp="1"/>
          </p:cNvSpPr>
          <p:nvPr>
            <p:ph type="sldNum" sz="quarter" idx="5"/>
          </p:nvPr>
        </p:nvSpPr>
        <p:spPr/>
        <p:txBody>
          <a:bodyPr/>
          <a:lstStyle/>
          <a:p>
            <a:fld id="{DC76BD89-9516-F146-AA21-C20DFB124730}" type="slidenum">
              <a:rPr lang="en-US" smtClean="0"/>
              <a:t>26</a:t>
            </a:fld>
            <a:endParaRPr lang="en-US"/>
          </a:p>
        </p:txBody>
      </p:sp>
    </p:spTree>
    <p:extLst>
      <p:ext uri="{BB962C8B-B14F-4D97-AF65-F5344CB8AC3E}">
        <p14:creationId xmlns:p14="http://schemas.microsoft.com/office/powerpoint/2010/main" val="515992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DC6-6BF4-6ECF-BDEC-BDA48A983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89848-755E-999F-8906-C4A336893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E59F5-1B46-8AB1-D58E-DCBFB6982644}"/>
              </a:ext>
            </a:extLst>
          </p:cNvPr>
          <p:cNvSpPr>
            <a:spLocks noGrp="1"/>
          </p:cNvSpPr>
          <p:nvPr>
            <p:ph type="body" idx="1"/>
          </p:nvPr>
        </p:nvSpPr>
        <p:spPr/>
        <p:txBody>
          <a:bodyPr/>
          <a:lstStyle/>
          <a:p>
            <a:endParaRPr lang="en-US" sz="120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7BAE73C4-C6FF-60A2-E860-EB75C2022B39}"/>
              </a:ext>
            </a:extLst>
          </p:cNvPr>
          <p:cNvSpPr>
            <a:spLocks noGrp="1"/>
          </p:cNvSpPr>
          <p:nvPr>
            <p:ph type="sldNum" sz="quarter" idx="5"/>
          </p:nvPr>
        </p:nvSpPr>
        <p:spPr/>
        <p:txBody>
          <a:bodyPr/>
          <a:lstStyle/>
          <a:p>
            <a:fld id="{DC76BD89-9516-F146-AA21-C20DFB124730}" type="slidenum">
              <a:rPr lang="en-US" smtClean="0"/>
              <a:t>27</a:t>
            </a:fld>
            <a:endParaRPr lang="en-US"/>
          </a:p>
        </p:txBody>
      </p:sp>
    </p:spTree>
    <p:extLst>
      <p:ext uri="{BB962C8B-B14F-4D97-AF65-F5344CB8AC3E}">
        <p14:creationId xmlns:p14="http://schemas.microsoft.com/office/powerpoint/2010/main" val="2111816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1C1B1C"/>
              </a:solidFill>
              <a:effectLst/>
            </a:endParaRPr>
          </a:p>
        </p:txBody>
      </p:sp>
      <p:sp>
        <p:nvSpPr>
          <p:cNvPr id="4" name="Slide Number Placeholder 3"/>
          <p:cNvSpPr>
            <a:spLocks noGrp="1"/>
          </p:cNvSpPr>
          <p:nvPr>
            <p:ph type="sldNum" sz="quarter" idx="5"/>
          </p:nvPr>
        </p:nvSpPr>
        <p:spPr/>
        <p:txBody>
          <a:bodyPr/>
          <a:lstStyle/>
          <a:p>
            <a:fld id="{DC76BD89-9516-F146-AA21-C20DFB124730}" type="slidenum">
              <a:rPr lang="en-US" smtClean="0"/>
              <a:t>28</a:t>
            </a:fld>
            <a:endParaRPr lang="en-US"/>
          </a:p>
        </p:txBody>
      </p:sp>
    </p:spTree>
    <p:extLst>
      <p:ext uri="{BB962C8B-B14F-4D97-AF65-F5344CB8AC3E}">
        <p14:creationId xmlns:p14="http://schemas.microsoft.com/office/powerpoint/2010/main" val="18295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29</a:t>
            </a:fld>
            <a:endParaRPr lang="en-US"/>
          </a:p>
        </p:txBody>
      </p:sp>
    </p:spTree>
    <p:extLst>
      <p:ext uri="{BB962C8B-B14F-4D97-AF65-F5344CB8AC3E}">
        <p14:creationId xmlns:p14="http://schemas.microsoft.com/office/powerpoint/2010/main" val="272537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30</a:t>
            </a:fld>
            <a:endParaRPr lang="en-US"/>
          </a:p>
        </p:txBody>
      </p:sp>
    </p:spTree>
    <p:extLst>
      <p:ext uri="{BB962C8B-B14F-4D97-AF65-F5344CB8AC3E}">
        <p14:creationId xmlns:p14="http://schemas.microsoft.com/office/powerpoint/2010/main" val="374680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To be completed with local numbers </a:t>
            </a:r>
          </a:p>
        </p:txBody>
      </p:sp>
      <p:sp>
        <p:nvSpPr>
          <p:cNvPr id="4" name="Espace réservé du numéro de diapositive 3"/>
          <p:cNvSpPr>
            <a:spLocks noGrp="1"/>
          </p:cNvSpPr>
          <p:nvPr>
            <p:ph type="sldNum" sz="quarter" idx="5"/>
          </p:nvPr>
        </p:nvSpPr>
        <p:spPr/>
        <p:txBody>
          <a:bodyPr/>
          <a:lstStyle/>
          <a:p>
            <a:fld id="{DC76BD89-9516-F146-AA21-C20DFB124730}" type="slidenum">
              <a:rPr lang="en-US" smtClean="0"/>
              <a:t>38</a:t>
            </a:fld>
            <a:endParaRPr lang="en-US"/>
          </a:p>
        </p:txBody>
      </p:sp>
    </p:spTree>
    <p:extLst>
      <p:ext uri="{BB962C8B-B14F-4D97-AF65-F5344CB8AC3E}">
        <p14:creationId xmlns:p14="http://schemas.microsoft.com/office/powerpoint/2010/main" val="363243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rgbClr val="3F3F3F"/>
                </a:solidFill>
                <a:effectLst/>
                <a:latin typeface="Arial" panose="020B0604020202020204" pitchFamily="34" charset="0"/>
                <a:cs typeface="Arial" panose="020B0604020202020204" pitchFamily="34" charset="0"/>
              </a:rPr>
              <a:t>https://</a:t>
            </a:r>
            <a:r>
              <a:rPr lang="en-US" err="1">
                <a:solidFill>
                  <a:srgbClr val="3F3F3F"/>
                </a:solidFill>
                <a:effectLst/>
                <a:latin typeface="Arial" panose="020B0604020202020204" pitchFamily="34" charset="0"/>
                <a:cs typeface="Arial" panose="020B0604020202020204" pitchFamily="34" charset="0"/>
              </a:rPr>
              <a:t>www.unicef.org</a:t>
            </a:r>
            <a:r>
              <a:rPr lang="en-US">
                <a:solidFill>
                  <a:srgbClr val="3F3F3F"/>
                </a:solidFill>
                <a:effectLst/>
                <a:latin typeface="Arial" panose="020B0604020202020204" pitchFamily="34" charset="0"/>
                <a:cs typeface="Arial" panose="020B0604020202020204" pitchFamily="34" charset="0"/>
              </a:rPr>
              <a:t>/press-releases/over-370-million-girls-and-women-globally-subjected-rape-or-sexual-assault-children </a:t>
            </a:r>
          </a:p>
          <a:p>
            <a:endParaRPr lang="en-US">
              <a:solidFill>
                <a:srgbClr val="3F3F3F"/>
              </a:solidFill>
              <a:effectLst/>
              <a:latin typeface="Arial" panose="020B0604020202020204" pitchFamily="34" charset="0"/>
              <a:cs typeface="Arial" panose="020B0604020202020204" pitchFamily="34" charset="0"/>
            </a:endParaRPr>
          </a:p>
          <a:p>
            <a:r>
              <a:rPr lang="en-US">
                <a:solidFill>
                  <a:srgbClr val="3F3F3F"/>
                </a:solidFill>
                <a:effectLst/>
                <a:latin typeface="Arial" panose="020B0604020202020204" pitchFamily="34" charset="0"/>
                <a:cs typeface="Arial" panose="020B0604020202020204" pitchFamily="34" charset="0"/>
              </a:rPr>
              <a:t>Globally, over 370 million girls and 240 million boys are estimated to have experienced rape or sexual assault before the age of 18.</a:t>
            </a:r>
          </a:p>
          <a:p>
            <a:r>
              <a:rPr lang="en-US" b="0" i="0">
                <a:solidFill>
                  <a:srgbClr val="111111"/>
                </a:solidFill>
                <a:effectLst/>
                <a:latin typeface="Arial" panose="020B0604020202020204" pitchFamily="34" charset="0"/>
                <a:cs typeface="Arial" panose="020B0604020202020204" pitchFamily="34" charset="0"/>
              </a:rPr>
              <a:t>When ‘non-contact’ forms of sexual violence, such as online or verbal abuse are included, the number of girls and women affected rises to 650 million globally – or 1 in 5, underscoring the urgent need for comprehensive prevention and support strategies to effectively address all forms of violence and abuse.</a:t>
            </a:r>
          </a:p>
          <a:p>
            <a:endParaRPr lang="en-US" b="0" i="0">
              <a:solidFill>
                <a:srgbClr val="11111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panose="020B0604020202020204" pitchFamily="34" charset="0"/>
                <a:cs typeface="Arial" panose="020B0604020202020204" pitchFamily="34" charset="0"/>
              </a:rPr>
              <a:t>Violence occurs in many settings, including where children should be safe </a:t>
            </a:r>
            <a:r>
              <a:rPr lang="mr-IN" sz="1200">
                <a:solidFill>
                  <a:schemeClr val="bg1"/>
                </a:solidFill>
                <a:latin typeface="Arial" panose="020B0604020202020204" pitchFamily="34" charset="0"/>
              </a:rPr>
              <a:t>–</a:t>
            </a:r>
            <a:r>
              <a:rPr lang="en-US" sz="1200">
                <a:solidFill>
                  <a:schemeClr val="bg1"/>
                </a:solidFill>
                <a:latin typeface="Arial" panose="020B0604020202020204" pitchFamily="34" charset="0"/>
                <a:cs typeface="Arial" panose="020B0604020202020204" pitchFamily="34" charset="0"/>
              </a:rPr>
              <a:t> travelling to/from school and in their communities (WHO: Lifetime prevalence of sexual abuse of children aged &lt;18 years)</a:t>
            </a:r>
          </a:p>
        </p:txBody>
      </p:sp>
      <p:sp>
        <p:nvSpPr>
          <p:cNvPr id="4" name="Slide Number Placeholder 3"/>
          <p:cNvSpPr>
            <a:spLocks noGrp="1"/>
          </p:cNvSpPr>
          <p:nvPr>
            <p:ph type="sldNum" sz="quarter" idx="5"/>
          </p:nvPr>
        </p:nvSpPr>
        <p:spPr/>
        <p:txBody>
          <a:bodyPr/>
          <a:lstStyle/>
          <a:p>
            <a:fld id="{A55AD773-B3EF-44D8-8468-D90425405F3D}" type="slidenum">
              <a:rPr lang="en-US" smtClean="0"/>
              <a:t>5</a:t>
            </a:fld>
            <a:endParaRPr lang="en-US"/>
          </a:p>
        </p:txBody>
      </p:sp>
    </p:spTree>
    <p:extLst>
      <p:ext uri="{BB962C8B-B14F-4D97-AF65-F5344CB8AC3E}">
        <p14:creationId xmlns:p14="http://schemas.microsoft.com/office/powerpoint/2010/main" val="3526952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39</a:t>
            </a:fld>
            <a:endParaRPr lang="en-US"/>
          </a:p>
        </p:txBody>
      </p:sp>
    </p:spTree>
    <p:extLst>
      <p:ext uri="{BB962C8B-B14F-4D97-AF65-F5344CB8AC3E}">
        <p14:creationId xmlns:p14="http://schemas.microsoft.com/office/powerpoint/2010/main" val="39394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FEEA-0E12-9F23-BCDF-F8CD7C8C8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88CC9-4EAC-DB75-F237-3174F972D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A61B1-9946-BD00-503C-07A78D64B2A2}"/>
              </a:ext>
            </a:extLst>
          </p:cNvPr>
          <p:cNvSpPr>
            <a:spLocks noGrp="1"/>
          </p:cNvSpPr>
          <p:nvPr>
            <p:ph type="body" idx="1"/>
          </p:nvPr>
        </p:nvSpPr>
        <p:spPr/>
        <p:txBody>
          <a:bodyPr/>
          <a:lstStyle/>
          <a:p>
            <a:endParaRPr lang="en-US" sz="1200" u="none" strike="noStrike" kern="1200" baseline="0">
              <a:solidFill>
                <a:schemeClr val="tx1"/>
              </a:solidFill>
              <a:ea typeface="+mn-ea"/>
              <a:cs typeface="+mn-cs"/>
            </a:endParaRPr>
          </a:p>
        </p:txBody>
      </p:sp>
      <p:sp>
        <p:nvSpPr>
          <p:cNvPr id="4" name="Slide Number Placeholder 3">
            <a:extLst>
              <a:ext uri="{FF2B5EF4-FFF2-40B4-BE49-F238E27FC236}">
                <a16:creationId xmlns:a16="http://schemas.microsoft.com/office/drawing/2014/main" id="{02AD6D07-B3AE-0C37-3E9F-BC686B6D18A2}"/>
              </a:ext>
            </a:extLst>
          </p:cNvPr>
          <p:cNvSpPr>
            <a:spLocks noGrp="1"/>
          </p:cNvSpPr>
          <p:nvPr>
            <p:ph type="sldNum" sz="quarter" idx="5"/>
          </p:nvPr>
        </p:nvSpPr>
        <p:spPr/>
        <p:txBody>
          <a:bodyPr/>
          <a:lstStyle/>
          <a:p>
            <a:fld id="{DC76BD89-9516-F146-AA21-C20DFB124730}" type="slidenum">
              <a:rPr lang="en-US" smtClean="0"/>
              <a:t>6</a:t>
            </a:fld>
            <a:endParaRPr lang="en-US"/>
          </a:p>
        </p:txBody>
      </p:sp>
    </p:spTree>
    <p:extLst>
      <p:ext uri="{BB962C8B-B14F-4D97-AF65-F5344CB8AC3E}">
        <p14:creationId xmlns:p14="http://schemas.microsoft.com/office/powerpoint/2010/main" val="196348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AF40-BE52-023F-995C-2E4E4CFAA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C11A2-47D2-978A-8E30-7043C1C0D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840A1-4791-3E4C-8866-DE193CDCC53E}"/>
              </a:ext>
            </a:extLst>
          </p:cNvPr>
          <p:cNvSpPr>
            <a:spLocks noGrp="1"/>
          </p:cNvSpPr>
          <p:nvPr>
            <p:ph type="body" idx="1"/>
          </p:nvPr>
        </p:nvSpPr>
        <p:spPr/>
        <p:txBody>
          <a:bodyPr/>
          <a:lstStyle/>
          <a:p>
            <a:endParaRPr lang="es-ES" sz="1800">
              <a:effectLst/>
              <a:latin typeface="Arial" panose="020B0604020202020204" pitchFamily="34" charset="0"/>
            </a:endParaRPr>
          </a:p>
          <a:p>
            <a:endParaRPr lang="en-US">
              <a:cs typeface="Calibri"/>
            </a:endParaRPr>
          </a:p>
        </p:txBody>
      </p:sp>
      <p:sp>
        <p:nvSpPr>
          <p:cNvPr id="4" name="Slide Number Placeholder 3">
            <a:extLst>
              <a:ext uri="{FF2B5EF4-FFF2-40B4-BE49-F238E27FC236}">
                <a16:creationId xmlns:a16="http://schemas.microsoft.com/office/drawing/2014/main" id="{63FB6EA1-BFD9-7D18-D4D2-2C138A635988}"/>
              </a:ext>
            </a:extLst>
          </p:cNvPr>
          <p:cNvSpPr>
            <a:spLocks noGrp="1"/>
          </p:cNvSpPr>
          <p:nvPr>
            <p:ph type="sldNum" sz="quarter" idx="5"/>
          </p:nvPr>
        </p:nvSpPr>
        <p:spPr/>
        <p:txBody>
          <a:bodyPr/>
          <a:lstStyle/>
          <a:p>
            <a:fld id="{DC76BD89-9516-F146-AA21-C20DFB124730}" type="slidenum">
              <a:rPr lang="en-US" smtClean="0"/>
              <a:t>7</a:t>
            </a:fld>
            <a:endParaRPr lang="en-US"/>
          </a:p>
        </p:txBody>
      </p:sp>
    </p:spTree>
    <p:extLst>
      <p:ext uri="{BB962C8B-B14F-4D97-AF65-F5344CB8AC3E}">
        <p14:creationId xmlns:p14="http://schemas.microsoft.com/office/powerpoint/2010/main" val="286063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76BD89-9516-F146-AA21-C20DFB124730}" type="slidenum">
              <a:rPr lang="en-US" smtClean="0"/>
              <a:t>8</a:t>
            </a:fld>
            <a:endParaRPr lang="en-US"/>
          </a:p>
        </p:txBody>
      </p:sp>
    </p:spTree>
    <p:extLst>
      <p:ext uri="{BB962C8B-B14F-4D97-AF65-F5344CB8AC3E}">
        <p14:creationId xmlns:p14="http://schemas.microsoft.com/office/powerpoint/2010/main" val="397154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participants the question</a:t>
            </a:r>
          </a:p>
          <a:p>
            <a:r>
              <a:rPr lang="en-US"/>
              <a:t>Note answers on flip chart paper </a:t>
            </a:r>
          </a:p>
        </p:txBody>
      </p:sp>
      <p:sp>
        <p:nvSpPr>
          <p:cNvPr id="4" name="Slide Number Placeholder 3"/>
          <p:cNvSpPr>
            <a:spLocks noGrp="1"/>
          </p:cNvSpPr>
          <p:nvPr>
            <p:ph type="sldNum" sz="quarter" idx="5"/>
          </p:nvPr>
        </p:nvSpPr>
        <p:spPr/>
        <p:txBody>
          <a:bodyPr/>
          <a:lstStyle/>
          <a:p>
            <a:pPr>
              <a:defRPr/>
            </a:pPr>
            <a:fld id="{10F856FB-9C34-5547-90E3-1DB4493AE42D}" type="slidenum">
              <a:rPr lang="en-US" smtClean="0"/>
              <a:pPr>
                <a:defRPr/>
              </a:pPr>
              <a:t>9</a:t>
            </a:fld>
            <a:endParaRPr lang="en-US"/>
          </a:p>
        </p:txBody>
      </p:sp>
    </p:spTree>
    <p:extLst>
      <p:ext uri="{BB962C8B-B14F-4D97-AF65-F5344CB8AC3E}">
        <p14:creationId xmlns:p14="http://schemas.microsoft.com/office/powerpoint/2010/main" val="334239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3540" indent="-383540"/>
            <a:r>
              <a:rPr lang="en-GB" sz="3800" b="1">
                <a:solidFill>
                  <a:schemeClr val="bg1"/>
                </a:solidFill>
                <a:latin typeface="Arial" panose="020B0604020202020204" pitchFamily="34" charset="0"/>
                <a:ea typeface="+mn-lt"/>
                <a:cs typeface="Arial" panose="020B0604020202020204" pitchFamily="34" charset="0"/>
              </a:rPr>
              <a:t>Child sexual abuse: </a:t>
            </a:r>
            <a:r>
              <a:rPr lang="en-GB" sz="3800">
                <a:solidFill>
                  <a:schemeClr val="bg1"/>
                </a:solidFill>
                <a:latin typeface="Arial" panose="020B0604020202020204" pitchFamily="34" charset="0"/>
                <a:ea typeface="+mn-lt"/>
                <a:cs typeface="Arial" panose="020B0604020202020204" pitchFamily="34" charset="0"/>
              </a:rPr>
              <a:t>forcing a child to take part in sexual activities they don’t fully understand/when they have little choice. </a:t>
            </a:r>
            <a:r>
              <a:rPr lang="en-AU" sz="3800">
                <a:solidFill>
                  <a:schemeClr val="bg1"/>
                </a:solidFill>
                <a:latin typeface="Arial" panose="020B0604020202020204" pitchFamily="34" charset="0"/>
                <a:ea typeface="+mn-lt"/>
                <a:cs typeface="Arial" panose="020B0604020202020204" pitchFamily="34" charset="0"/>
              </a:rPr>
              <a:t>Child sexual abuse involves a wide range of sexual activity. </a:t>
            </a:r>
            <a:r>
              <a:rPr lang="en-AU" sz="3800">
                <a:solidFill>
                  <a:schemeClr val="bg1"/>
                </a:solidFill>
                <a:effectLst/>
                <a:latin typeface="Arial" panose="020B0604020202020204" pitchFamily="34" charset="0"/>
                <a:ea typeface="+mn-lt"/>
                <a:cs typeface="Arial" panose="020B0604020202020204" pitchFamily="34" charset="0"/>
              </a:rPr>
              <a:t>It is </a:t>
            </a:r>
            <a:r>
              <a:rPr lang="en-US" sz="5400">
                <a:solidFill>
                  <a:srgbClr val="363036"/>
                </a:solidFill>
                <a:effectLst/>
                <a:latin typeface="Arial" panose="020B0604020202020204" pitchFamily="34" charset="0"/>
              </a:rPr>
              <a:t>“the involvement of a child [anyone under 18] in sexual activity that he or she does not fully comprehend, is unable to give informed consent to, or for which the child is not developmentally prepared and cannot give consent” (World Health Organization).</a:t>
            </a:r>
            <a:br>
              <a:rPr lang="en-US" sz="5400"/>
            </a:br>
            <a:endParaRPr lang="en-GB" sz="3800" noProof="0">
              <a:solidFill>
                <a:schemeClr val="bg1"/>
              </a:solidFill>
              <a:latin typeface="Arial" panose="020B0604020202020204" pitchFamily="34" charset="0"/>
              <a:ea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a:solidFill>
                  <a:schemeClr val="bg1"/>
                </a:solidFill>
                <a:latin typeface="Arial" panose="020B0604020202020204" pitchFamily="34" charset="0"/>
                <a:ea typeface="+mn-lt"/>
                <a:cs typeface="Arial" panose="020B0604020202020204" pitchFamily="34" charset="0"/>
              </a:rPr>
              <a:t>Child sexual exploitation: </a:t>
            </a:r>
            <a:r>
              <a:rPr lang="en-GB" sz="1200">
                <a:solidFill>
                  <a:schemeClr val="bg1"/>
                </a:solidFill>
                <a:latin typeface="Arial" panose="020B0604020202020204" pitchFamily="34" charset="0"/>
                <a:ea typeface="+mn-lt"/>
                <a:cs typeface="Arial" panose="020B0604020202020204" pitchFamily="34" charset="0"/>
              </a:rPr>
              <a:t>engaging children in any sexual activity in exchange for money, gifts, food, accommodation, affection, status, or anything else that they or their families need</a:t>
            </a:r>
            <a:endParaRPr lang="en-US" sz="1200" noProof="0"/>
          </a:p>
          <a:p>
            <a:pPr>
              <a:lnSpc>
                <a:spcPct val="150000"/>
              </a:lnSpc>
            </a:pPr>
            <a:endParaRPr lang="en-US" sz="1200" noProof="0"/>
          </a:p>
          <a:p>
            <a:pPr>
              <a:lnSpc>
                <a:spcPct val="150000"/>
              </a:lnSpc>
            </a:pPr>
            <a:r>
              <a:rPr lang="en-US" sz="1200" noProof="0"/>
              <a:t>“All sexual activity with a child is considered as sexual abuse.” (United Nations, 2017a)</a:t>
            </a:r>
          </a:p>
        </p:txBody>
      </p:sp>
      <p:sp>
        <p:nvSpPr>
          <p:cNvPr id="4" name="Slide Number Placeholder 3"/>
          <p:cNvSpPr>
            <a:spLocks noGrp="1"/>
          </p:cNvSpPr>
          <p:nvPr>
            <p:ph type="sldNum" sz="quarter" idx="5"/>
          </p:nvPr>
        </p:nvSpPr>
        <p:spPr/>
        <p:txBody>
          <a:bodyPr/>
          <a:lstStyle/>
          <a:p>
            <a:fld id="{549143FE-8798-D64D-9E31-05C25E4926F8}" type="slidenum">
              <a:rPr lang="en-US" smtClean="0"/>
              <a:t>10</a:t>
            </a:fld>
            <a:endParaRPr lang="en-US"/>
          </a:p>
        </p:txBody>
      </p:sp>
    </p:spTree>
    <p:extLst>
      <p:ext uri="{BB962C8B-B14F-4D97-AF65-F5344CB8AC3E}">
        <p14:creationId xmlns:p14="http://schemas.microsoft.com/office/powerpoint/2010/main" val="201480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AFDC6-6BF4-6ECF-BDEC-BDA48A983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89848-755E-999F-8906-C4A336893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E59F5-1B46-8AB1-D58E-DCBFB6982644}"/>
              </a:ext>
            </a:extLst>
          </p:cNvPr>
          <p:cNvSpPr>
            <a:spLocks noGrp="1"/>
          </p:cNvSpPr>
          <p:nvPr>
            <p:ph type="body" idx="1"/>
          </p:nvPr>
        </p:nvSpPr>
        <p:spPr/>
        <p:txBody>
          <a:bodyPr/>
          <a:lstStyle/>
          <a:p>
            <a:r>
              <a:rPr lang="en-US">
                <a:solidFill>
                  <a:srgbClr val="363036"/>
                </a:solidFill>
                <a:effectLst/>
                <a:latin typeface="Arial" panose="020B0604020202020204" pitchFamily="34" charset="0"/>
              </a:rPr>
              <a:t>Child sexual exploitation and abuse online happens when these forms of abuse are partly or entirely facilitated by technology, i.e. the internet or other wireless communications.</a:t>
            </a:r>
          </a:p>
          <a:p>
            <a:endParaRPr lang="en-US" sz="1200" u="none" strike="noStrike" kern="1200" baseline="0">
              <a:solidFill>
                <a:schemeClr val="tx1"/>
              </a:solidFill>
              <a:ea typeface="+mn-ea"/>
              <a:cs typeface="+mn-cs"/>
            </a:endParaRPr>
          </a:p>
          <a:p>
            <a:r>
              <a:rPr lang="en-US" sz="1200" u="none" strike="noStrike" kern="1200" baseline="0">
                <a:solidFill>
                  <a:schemeClr val="tx1"/>
                </a:solidFill>
                <a:ea typeface="+mn-ea"/>
                <a:cs typeface="+mn-cs"/>
              </a:rPr>
              <a:t>https://</a:t>
            </a:r>
            <a:r>
              <a:rPr lang="en-US" sz="1200" u="none" strike="noStrike" kern="1200" baseline="0" err="1">
                <a:solidFill>
                  <a:schemeClr val="tx1"/>
                </a:solidFill>
                <a:ea typeface="+mn-ea"/>
                <a:cs typeface="+mn-cs"/>
              </a:rPr>
              <a:t>www.weprotect.org</a:t>
            </a:r>
            <a:r>
              <a:rPr lang="en-US" sz="1200" u="none" strike="noStrike" kern="1200" baseline="0">
                <a:solidFill>
                  <a:schemeClr val="tx1"/>
                </a:solidFill>
                <a:ea typeface="+mn-ea"/>
                <a:cs typeface="+mn-cs"/>
              </a:rPr>
              <a:t>/issue/</a:t>
            </a:r>
          </a:p>
        </p:txBody>
      </p:sp>
      <p:sp>
        <p:nvSpPr>
          <p:cNvPr id="4" name="Slide Number Placeholder 3">
            <a:extLst>
              <a:ext uri="{FF2B5EF4-FFF2-40B4-BE49-F238E27FC236}">
                <a16:creationId xmlns:a16="http://schemas.microsoft.com/office/drawing/2014/main" id="{7BAE73C4-C6FF-60A2-E860-EB75C2022B39}"/>
              </a:ext>
            </a:extLst>
          </p:cNvPr>
          <p:cNvSpPr>
            <a:spLocks noGrp="1"/>
          </p:cNvSpPr>
          <p:nvPr>
            <p:ph type="sldNum" sz="quarter" idx="5"/>
          </p:nvPr>
        </p:nvSpPr>
        <p:spPr/>
        <p:txBody>
          <a:bodyPr/>
          <a:lstStyle/>
          <a:p>
            <a:fld id="{DC76BD89-9516-F146-AA21-C20DFB124730}" type="slidenum">
              <a:rPr lang="en-US" smtClean="0"/>
              <a:t>11</a:t>
            </a:fld>
            <a:endParaRPr lang="en-US"/>
          </a:p>
        </p:txBody>
      </p:sp>
    </p:spTree>
    <p:extLst>
      <p:ext uri="{BB962C8B-B14F-4D97-AF65-F5344CB8AC3E}">
        <p14:creationId xmlns:p14="http://schemas.microsoft.com/office/powerpoint/2010/main" val="2863332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790EA-FC1E-B544-A14C-B84709F211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3" name="Title 1">
            <a:extLst>
              <a:ext uri="{FF2B5EF4-FFF2-40B4-BE49-F238E27FC236}">
                <a16:creationId xmlns:a16="http://schemas.microsoft.com/office/drawing/2014/main" id="{AD54D5DD-9C86-B946-BE2A-DBC7E4970392}"/>
              </a:ext>
            </a:extLst>
          </p:cNvPr>
          <p:cNvSpPr>
            <a:spLocks noGrp="1"/>
          </p:cNvSpPr>
          <p:nvPr>
            <p:ph type="title"/>
          </p:nvPr>
        </p:nvSpPr>
        <p:spPr>
          <a:xfrm>
            <a:off x="1600200" y="2476500"/>
            <a:ext cx="10441983" cy="3733800"/>
          </a:xfrm>
          <a:prstGeom prst="rect">
            <a:avLst/>
          </a:prstGeom>
        </p:spPr>
        <p:txBody>
          <a:bodyPr anchor="t"/>
          <a:lstStyle>
            <a:lvl1pPr algn="l">
              <a:lnSpc>
                <a:spcPts val="9040"/>
              </a:lnSpc>
              <a:defRPr sz="7200" b="1">
                <a:solidFill>
                  <a:schemeClr val="bg1"/>
                </a:solidFill>
              </a:defRPr>
            </a:lvl1pPr>
          </a:lstStyle>
          <a:p>
            <a:r>
              <a:rPr lang="en-US"/>
              <a:t>Click to edit Master title style</a:t>
            </a:r>
          </a:p>
        </p:txBody>
      </p:sp>
      <p:sp>
        <p:nvSpPr>
          <p:cNvPr id="14" name="Subtitle 2">
            <a:extLst>
              <a:ext uri="{FF2B5EF4-FFF2-40B4-BE49-F238E27FC236}">
                <a16:creationId xmlns:a16="http://schemas.microsoft.com/office/drawing/2014/main" id="{13CE5EB2-770A-DC4E-AA82-C982120D5AB7}"/>
              </a:ext>
            </a:extLst>
          </p:cNvPr>
          <p:cNvSpPr>
            <a:spLocks noGrp="1"/>
          </p:cNvSpPr>
          <p:nvPr>
            <p:ph type="subTitle" idx="1" hasCustomPrompt="1"/>
          </p:nvPr>
        </p:nvSpPr>
        <p:spPr>
          <a:xfrm>
            <a:off x="1564037" y="9029700"/>
            <a:ext cx="7698782" cy="609599"/>
          </a:xfrm>
          <a:prstGeom prst="rect">
            <a:avLst/>
          </a:prstGeom>
        </p:spPr>
        <p:txBody>
          <a:bodyPr>
            <a:normAutofit/>
          </a:bodyPr>
          <a:lstStyle>
            <a:lvl1pPr marL="0" indent="0" algn="l">
              <a:buNone/>
              <a:defRPr sz="2000" b="0" spc="300">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ADE4"/>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2345"/>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F33BEBA-6C1B-E8E0-E043-583EE117BF46}"/>
              </a:ext>
            </a:extLst>
          </p:cNvPr>
          <p:cNvSpPr>
            <a:spLocks noGrp="1"/>
          </p:cNvSpPr>
          <p:nvPr>
            <p:ph type="body" sz="quarter" idx="10" hasCustomPrompt="1"/>
          </p:nvPr>
        </p:nvSpPr>
        <p:spPr>
          <a:xfrm>
            <a:off x="5486400" y="2997200"/>
            <a:ext cx="7315200" cy="3338513"/>
          </a:xfrm>
          <a:prstGeom prst="rect">
            <a:avLst/>
          </a:prstGeom>
        </p:spPr>
        <p:txBody>
          <a:bodyPr/>
          <a:lstStyle>
            <a:lvl1pPr marL="0" indent="0" algn="ctr">
              <a:buNone/>
              <a:defRPr sz="10000">
                <a:solidFill>
                  <a:schemeClr val="bg1"/>
                </a:solidFill>
                <a:latin typeface="Arial" panose="020B0604020202020204" pitchFamily="34" charset="0"/>
                <a:cs typeface="Arial" panose="020B0604020202020204" pitchFamily="34" charset="0"/>
              </a:defRPr>
            </a:lvl1pPr>
          </a:lstStyle>
          <a:p>
            <a:pPr lvl="0"/>
            <a:r>
              <a:rPr lang="en-US"/>
              <a:t>Insert subtitle here</a:t>
            </a:r>
          </a:p>
        </p:txBody>
      </p:sp>
    </p:spTree>
    <p:extLst>
      <p:ext uri="{BB962C8B-B14F-4D97-AF65-F5344CB8AC3E}">
        <p14:creationId xmlns:p14="http://schemas.microsoft.com/office/powerpoint/2010/main" val="37217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34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6D248-410B-F945-B383-0EDEC2D90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94668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2D80EAB-09BF-DA4C-0864-7664041E820A}"/>
              </a:ext>
            </a:extLst>
          </p:cNvPr>
          <p:cNvSpPr>
            <a:spLocks noGrp="1"/>
          </p:cNvSpPr>
          <p:nvPr>
            <p:ph type="dt" sz="half" idx="10"/>
          </p:nvPr>
        </p:nvSpPr>
        <p:spPr>
          <a:xfrm>
            <a:off x="1219200" y="6356350"/>
            <a:ext cx="2133600" cy="365125"/>
          </a:xfrm>
          <a:prstGeom prst="rect">
            <a:avLst/>
          </a:prstGeom>
        </p:spPr>
        <p:txBody>
          <a:bodyPr/>
          <a:lstStyle/>
          <a:p>
            <a:pPr>
              <a:defRPr/>
            </a:pPr>
            <a:fld id="{02AA02F9-9BD1-0040-B1B9-8A006EA0F6D9}" type="datetime5">
              <a:rPr lang="en-GB" smtClean="0"/>
              <a:t>23-Jun-25</a:t>
            </a:fld>
            <a:endParaRPr lang="en-US"/>
          </a:p>
        </p:txBody>
      </p:sp>
      <p:sp>
        <p:nvSpPr>
          <p:cNvPr id="4" name="Slide Number Placeholder 3">
            <a:extLst>
              <a:ext uri="{FF2B5EF4-FFF2-40B4-BE49-F238E27FC236}">
                <a16:creationId xmlns:a16="http://schemas.microsoft.com/office/drawing/2014/main" id="{605E26CF-3369-1360-E9AB-93935D1070A5}"/>
              </a:ext>
            </a:extLst>
          </p:cNvPr>
          <p:cNvSpPr>
            <a:spLocks noGrp="1"/>
          </p:cNvSpPr>
          <p:nvPr>
            <p:ph type="sldNum" sz="quarter" idx="11"/>
          </p:nvPr>
        </p:nvSpPr>
        <p:spPr>
          <a:xfrm>
            <a:off x="7315200" y="6356350"/>
            <a:ext cx="2133600" cy="365125"/>
          </a:xfrm>
          <a:prstGeom prst="rect">
            <a:avLst/>
          </a:prstGeom>
        </p:spPr>
        <p:txBody>
          <a:bodyPr/>
          <a:lstStyle/>
          <a:p>
            <a:pPr>
              <a:defRPr/>
            </a:pPr>
            <a:fld id="{EF592DE6-B43D-EC4A-A15B-BF4A6A5169EE}" type="slidenum">
              <a:rPr lang="en-US" smtClean="0"/>
              <a:pPr>
                <a:defRPr/>
              </a:pPr>
              <a:t>‹#›</a:t>
            </a:fld>
            <a:endParaRPr lang="en-US"/>
          </a:p>
        </p:txBody>
      </p:sp>
      <p:pic>
        <p:nvPicPr>
          <p:cNvPr id="5" name="Picture 4">
            <a:extLst>
              <a:ext uri="{FF2B5EF4-FFF2-40B4-BE49-F238E27FC236}">
                <a16:creationId xmlns:a16="http://schemas.microsoft.com/office/drawing/2014/main" id="{A459E936-FFCD-0544-B6CD-5F2FDD64A6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4860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181600" cy="3930650"/>
          </a:xfrm>
          <a:prstGeom prst="rect">
            <a:avLst/>
          </a:prstGeom>
        </p:spPr>
      </p:pic>
    </p:spTree>
    <p:extLst>
      <p:ext uri="{BB962C8B-B14F-4D97-AF65-F5344CB8AC3E}">
        <p14:creationId xmlns:p14="http://schemas.microsoft.com/office/powerpoint/2010/main" val="5970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430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A - no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20FC0-8C6A-444F-B2FA-A04EDCB743D1}"/>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r="78333" b="61790"/>
          <a:stretch/>
        </p:blipFill>
        <p:spPr>
          <a:xfrm>
            <a:off x="0" y="0"/>
            <a:ext cx="3962400" cy="3930650"/>
          </a:xfrm>
          <a:prstGeom prst="rect">
            <a:avLst/>
          </a:prstGeom>
        </p:spPr>
      </p:pic>
      <p:pic>
        <p:nvPicPr>
          <p:cNvPr id="7" name="Picture 6">
            <a:extLst>
              <a:ext uri="{FF2B5EF4-FFF2-40B4-BE49-F238E27FC236}">
                <a16:creationId xmlns:a16="http://schemas.microsoft.com/office/drawing/2014/main" id="{FB4D4866-E090-AC45-BC08-BF271EF89EC9}"/>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l="65417" t="25555"/>
          <a:stretch/>
        </p:blipFill>
        <p:spPr>
          <a:xfrm>
            <a:off x="13780811" y="4864100"/>
            <a:ext cx="4478614" cy="5422900"/>
          </a:xfrm>
          <a:prstGeom prst="rect">
            <a:avLst/>
          </a:prstGeom>
        </p:spPr>
      </p:pic>
      <p:sp>
        <p:nvSpPr>
          <p:cNvPr id="9" name="Title 1">
            <a:extLst>
              <a:ext uri="{FF2B5EF4-FFF2-40B4-BE49-F238E27FC236}">
                <a16:creationId xmlns:a16="http://schemas.microsoft.com/office/drawing/2014/main" id="{0A08FC1F-545E-AD41-BB2D-CD5C3D045F46}"/>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0" name="Subtitle 2">
            <a:extLst>
              <a:ext uri="{FF2B5EF4-FFF2-40B4-BE49-F238E27FC236}">
                <a16:creationId xmlns:a16="http://schemas.microsoft.com/office/drawing/2014/main" id="{0BD28A21-D1DD-EF4A-A2DB-0E7A31E6964E}"/>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CAC15D31-F510-EF41-A40A-957DB666E86E}"/>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10" name="Title 1">
            <a:extLst>
              <a:ext uri="{FF2B5EF4-FFF2-40B4-BE49-F238E27FC236}">
                <a16:creationId xmlns:a16="http://schemas.microsoft.com/office/drawing/2014/main" id="{3E8117BD-2B8E-2143-A518-E33250C7BEB4}"/>
              </a:ext>
            </a:extLst>
          </p:cNvPr>
          <p:cNvSpPr>
            <a:spLocks noGrp="1"/>
          </p:cNvSpPr>
          <p:nvPr>
            <p:ph type="title"/>
          </p:nvPr>
        </p:nvSpPr>
        <p:spPr>
          <a:xfrm>
            <a:off x="1673817" y="1227263"/>
            <a:ext cx="7698783" cy="1904429"/>
          </a:xfrm>
          <a:prstGeom prst="rect">
            <a:avLst/>
          </a:prstGeom>
        </p:spPr>
        <p:txBody>
          <a:bodyPr/>
          <a:lstStyle>
            <a:lvl1pPr algn="l">
              <a:defRPr sz="6000" b="1">
                <a:solidFill>
                  <a:srgbClr val="002345"/>
                </a:solidFill>
              </a:defRPr>
            </a:lvl1pPr>
          </a:lstStyle>
          <a:p>
            <a:r>
              <a:rPr lang="en-US"/>
              <a:t>Click to edit Master title style</a:t>
            </a:r>
          </a:p>
        </p:txBody>
      </p:sp>
      <p:sp>
        <p:nvSpPr>
          <p:cNvPr id="11" name="Subtitle 2">
            <a:extLst>
              <a:ext uri="{FF2B5EF4-FFF2-40B4-BE49-F238E27FC236}">
                <a16:creationId xmlns:a16="http://schemas.microsoft.com/office/drawing/2014/main" id="{4CB3A4B4-0FB0-044A-A9C5-2D4C84410389}"/>
              </a:ext>
            </a:extLst>
          </p:cNvPr>
          <p:cNvSpPr>
            <a:spLocks noGrp="1"/>
          </p:cNvSpPr>
          <p:nvPr>
            <p:ph type="subTitle" idx="1"/>
          </p:nvPr>
        </p:nvSpPr>
        <p:spPr>
          <a:xfrm>
            <a:off x="1673817" y="3488053"/>
            <a:ext cx="7698782" cy="870901"/>
          </a:xfrm>
          <a:prstGeom prst="rect">
            <a:avLst/>
          </a:prstGeom>
        </p:spPr>
        <p:txBody>
          <a:bodyPr/>
          <a:lstStyle>
            <a:lvl1pPr marL="0" indent="0" algn="l">
              <a:buNone/>
              <a:defRPr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Content Placeholder 3">
            <a:extLst>
              <a:ext uri="{FF2B5EF4-FFF2-40B4-BE49-F238E27FC236}">
                <a16:creationId xmlns:a16="http://schemas.microsoft.com/office/drawing/2014/main" id="{461628A7-BC39-2C4E-987A-ADC06800E802}"/>
              </a:ext>
            </a:extLst>
          </p:cNvPr>
          <p:cNvSpPr>
            <a:spLocks noGrp="1"/>
          </p:cNvSpPr>
          <p:nvPr>
            <p:ph sz="half" idx="2"/>
          </p:nvPr>
        </p:nvSpPr>
        <p:spPr>
          <a:xfrm>
            <a:off x="1673816" y="4610100"/>
            <a:ext cx="7698782" cy="3951288"/>
          </a:xfrm>
          <a:prstGeom prst="rect">
            <a:avLst/>
          </a:prstGeom>
        </p:spPr>
        <p:txBody>
          <a:bodyPr>
            <a:normAutofit/>
          </a:bodyPr>
          <a:lstStyle>
            <a:lvl1pPr>
              <a:lnSpc>
                <a:spcPts val="3840"/>
              </a:lnSpc>
              <a:spcAft>
                <a:spcPts val="1200"/>
              </a:spcAft>
              <a:buClr>
                <a:srgbClr val="00ADE4"/>
              </a:buClr>
              <a:defRPr sz="2800"/>
            </a:lvl1pPr>
            <a:lvl2pPr>
              <a:lnSpc>
                <a:spcPts val="3840"/>
              </a:lnSpc>
              <a:spcAft>
                <a:spcPts val="1200"/>
              </a:spcAft>
              <a:buClr>
                <a:srgbClr val="00ADE4"/>
              </a:buClr>
              <a:defRPr sz="2800"/>
            </a:lvl2pPr>
            <a:lvl3pPr>
              <a:lnSpc>
                <a:spcPts val="3840"/>
              </a:lnSpc>
              <a:spcAft>
                <a:spcPts val="1200"/>
              </a:spcAft>
              <a:buClr>
                <a:srgbClr val="00ADE4"/>
              </a:buClr>
              <a:defRPr sz="2800"/>
            </a:lvl3pPr>
            <a:lvl4pPr>
              <a:lnSpc>
                <a:spcPts val="3840"/>
              </a:lnSpc>
              <a:spcAft>
                <a:spcPts val="1200"/>
              </a:spcAft>
              <a:buClr>
                <a:srgbClr val="00ADE4"/>
              </a:buClr>
              <a:defRPr sz="2800"/>
            </a:lvl4pPr>
            <a:lvl5pPr>
              <a:lnSpc>
                <a:spcPts val="3840"/>
              </a:lnSpc>
              <a:spcAft>
                <a:spcPts val="1200"/>
              </a:spcAft>
              <a:buClr>
                <a:srgbClr val="00ADE4"/>
              </a:buClr>
              <a:defRPr sz="2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55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lue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5E922-BAF4-274A-BFD8-614C5B6E63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extLst>
      <p:ext uri="{BB962C8B-B14F-4D97-AF65-F5344CB8AC3E}">
        <p14:creationId xmlns:p14="http://schemas.microsoft.com/office/powerpoint/2010/main" val="18826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ackground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7A6BC1-ABB8-0C42-A15A-D7FF81E687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Title 1">
            <a:extLst>
              <a:ext uri="{FF2B5EF4-FFF2-40B4-BE49-F238E27FC236}">
                <a16:creationId xmlns:a16="http://schemas.microsoft.com/office/drawing/2014/main" id="{9BEC203F-18C4-B045-9AD0-D1A3E6BD1451}"/>
              </a:ext>
            </a:extLst>
          </p:cNvPr>
          <p:cNvSpPr>
            <a:spLocks noGrp="1"/>
          </p:cNvSpPr>
          <p:nvPr>
            <p:ph type="title"/>
          </p:nvPr>
        </p:nvSpPr>
        <p:spPr>
          <a:xfrm>
            <a:off x="1600200" y="3276600"/>
            <a:ext cx="10441983" cy="3733800"/>
          </a:xfrm>
          <a:prstGeom prst="rect">
            <a:avLst/>
          </a:prstGeom>
        </p:spPr>
        <p:txBody>
          <a:bodyPr anchor="ctr"/>
          <a:lstStyle>
            <a:lvl1pPr algn="l">
              <a:lnSpc>
                <a:spcPct val="100000"/>
              </a:lnSpc>
              <a:defRPr sz="7200" b="1">
                <a:solidFill>
                  <a:schemeClr val="bg1"/>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ackground 2">
    <p:bg>
      <p:bgPr>
        <a:solidFill>
          <a:srgbClr val="002345"/>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F30067-DF56-9D49-B45B-CDDF2A8EDD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583" b="62895"/>
          <a:stretch/>
        </p:blipFill>
        <p:spPr>
          <a:xfrm>
            <a:off x="0" y="0"/>
            <a:ext cx="3733800" cy="3816949"/>
          </a:xfrm>
          <a:prstGeom prst="rect">
            <a:avLst/>
          </a:prstGeom>
        </p:spPr>
      </p:pic>
      <p:sp>
        <p:nvSpPr>
          <p:cNvPr id="4" name="Rectangle 3">
            <a:extLst>
              <a:ext uri="{FF2B5EF4-FFF2-40B4-BE49-F238E27FC236}">
                <a16:creationId xmlns:a16="http://schemas.microsoft.com/office/drawing/2014/main" id="{744063FD-E436-464F-9F4C-CE750D194418}"/>
              </a:ext>
            </a:extLst>
          </p:cNvPr>
          <p:cNvSpPr/>
          <p:nvPr userDrawn="1"/>
        </p:nvSpPr>
        <p:spPr>
          <a:xfrm>
            <a:off x="16764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 name="Rectangle 4">
            <a:extLst>
              <a:ext uri="{FF2B5EF4-FFF2-40B4-BE49-F238E27FC236}">
                <a16:creationId xmlns:a16="http://schemas.microsoft.com/office/drawing/2014/main" id="{E56B09A4-F3F4-1143-9A9F-94D96DC4E2C9}"/>
              </a:ext>
            </a:extLst>
          </p:cNvPr>
          <p:cNvSpPr/>
          <p:nvPr userDrawn="1"/>
        </p:nvSpPr>
        <p:spPr>
          <a:xfrm>
            <a:off x="80772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B681B1F4-A1C3-4348-9784-B9F4CE7C1630}"/>
              </a:ext>
            </a:extLst>
          </p:cNvPr>
          <p:cNvSpPr>
            <a:spLocks noGrp="1"/>
          </p:cNvSpPr>
          <p:nvPr>
            <p:ph type="title"/>
          </p:nvPr>
        </p:nvSpPr>
        <p:spPr>
          <a:xfrm>
            <a:off x="1676400" y="1158857"/>
            <a:ext cx="12420600" cy="2512576"/>
          </a:xfrm>
          <a:prstGeom prst="rect">
            <a:avLst/>
          </a:prstGeom>
        </p:spPr>
        <p:txBody>
          <a:bodyPr anchor="t"/>
          <a:lstStyle>
            <a:lvl1pPr algn="l">
              <a:defRPr sz="6000" b="1">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436E57B7-D145-1345-BF57-C496658E21C7}"/>
              </a:ext>
            </a:extLst>
          </p:cNvPr>
          <p:cNvSpPr>
            <a:spLocks noGrp="1"/>
          </p:cNvSpPr>
          <p:nvPr>
            <p:ph type="subTitle" idx="1"/>
          </p:nvPr>
        </p:nvSpPr>
        <p:spPr>
          <a:xfrm>
            <a:off x="1676400" y="3816949"/>
            <a:ext cx="12420600" cy="1013341"/>
          </a:xfrm>
          <a:prstGeom prst="rect">
            <a:avLst/>
          </a:prstGeom>
        </p:spPr>
        <p:txBody>
          <a:bodyPr>
            <a:noAutofit/>
          </a:bodyPr>
          <a:lstStyle>
            <a:lvl1pPr marL="0" indent="0" algn="l">
              <a:buNone/>
              <a:defRPr sz="3400" b="1">
                <a:solidFill>
                  <a:srgbClr val="00ADE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Content Placeholder 3">
            <a:extLst>
              <a:ext uri="{FF2B5EF4-FFF2-40B4-BE49-F238E27FC236}">
                <a16:creationId xmlns:a16="http://schemas.microsoft.com/office/drawing/2014/main" id="{8721163A-6000-3441-AAEE-46A5C6EF8F79}"/>
              </a:ext>
            </a:extLst>
          </p:cNvPr>
          <p:cNvSpPr>
            <a:spLocks noGrp="1"/>
          </p:cNvSpPr>
          <p:nvPr>
            <p:ph sz="half" idx="2"/>
          </p:nvPr>
        </p:nvSpPr>
        <p:spPr>
          <a:xfrm>
            <a:off x="2092918"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0111AEAA-6CF7-B04E-81C0-5909C1A49692}"/>
              </a:ext>
            </a:extLst>
          </p:cNvPr>
          <p:cNvSpPr>
            <a:spLocks noGrp="1"/>
          </p:cNvSpPr>
          <p:nvPr>
            <p:ph sz="half" idx="10"/>
          </p:nvPr>
        </p:nvSpPr>
        <p:spPr>
          <a:xfrm>
            <a:off x="8358252" y="5164667"/>
            <a:ext cx="5374682" cy="3091488"/>
          </a:xfrm>
          <a:prstGeom prst="rect">
            <a:avLst/>
          </a:prstGeom>
        </p:spPr>
        <p:txBody>
          <a:bodyPr>
            <a:normAutofit/>
          </a:bodyPr>
          <a:lstStyle>
            <a:lvl1pPr>
              <a:lnSpc>
                <a:spcPts val="3840"/>
              </a:lnSpc>
              <a:spcAft>
                <a:spcPts val="1200"/>
              </a:spcAft>
              <a:buClr>
                <a:srgbClr val="00ADE4"/>
              </a:buClr>
              <a:defRPr sz="2800">
                <a:solidFill>
                  <a:schemeClr val="bg1"/>
                </a:solidFill>
              </a:defRPr>
            </a:lvl1pPr>
            <a:lvl2pPr>
              <a:lnSpc>
                <a:spcPts val="3840"/>
              </a:lnSpc>
              <a:spcAft>
                <a:spcPts val="1200"/>
              </a:spcAft>
              <a:buClr>
                <a:srgbClr val="00ADE4"/>
              </a:buClr>
              <a:defRPr sz="2800">
                <a:solidFill>
                  <a:schemeClr val="bg1"/>
                </a:solidFill>
              </a:defRPr>
            </a:lvl2pPr>
            <a:lvl3pPr>
              <a:lnSpc>
                <a:spcPts val="3840"/>
              </a:lnSpc>
              <a:spcAft>
                <a:spcPts val="1200"/>
              </a:spcAft>
              <a:buClr>
                <a:srgbClr val="00ADE4"/>
              </a:buClr>
              <a:defRPr sz="2800">
                <a:solidFill>
                  <a:schemeClr val="bg1"/>
                </a:solidFill>
              </a:defRPr>
            </a:lvl3pPr>
            <a:lvl4pPr>
              <a:lnSpc>
                <a:spcPts val="3840"/>
              </a:lnSpc>
              <a:spcAft>
                <a:spcPts val="1200"/>
              </a:spcAft>
              <a:buClr>
                <a:srgbClr val="00ADE4"/>
              </a:buClr>
              <a:defRPr sz="2800">
                <a:solidFill>
                  <a:schemeClr val="bg1"/>
                </a:solidFill>
              </a:defRPr>
            </a:lvl4pPr>
            <a:lvl5pPr>
              <a:lnSpc>
                <a:spcPts val="3840"/>
              </a:lnSpc>
              <a:spcAft>
                <a:spcPts val="1200"/>
              </a:spcAft>
              <a:buClr>
                <a:srgbClr val="00ADE4"/>
              </a:buClr>
              <a:defRPr sz="28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65FA7F18-D0A5-6E4D-893F-D0E8097793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000" t="30000"/>
          <a:stretch/>
        </p:blipFill>
        <p:spPr>
          <a:xfrm>
            <a:off x="13716000" y="5143501"/>
            <a:ext cx="4571999" cy="5143499"/>
          </a:xfrm>
          <a:prstGeom prst="rect">
            <a:avLst/>
          </a:prstGeom>
        </p:spPr>
      </p:pic>
    </p:spTree>
    <p:extLst>
      <p:ext uri="{BB962C8B-B14F-4D97-AF65-F5344CB8AC3E}">
        <p14:creationId xmlns:p14="http://schemas.microsoft.com/office/powerpoint/2010/main" val="17321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
    <p:bg>
      <p:bgPr>
        <a:solidFill>
          <a:srgbClr val="9AD7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B - with figure">
    <p:bg>
      <p:bgPr>
        <a:solidFill>
          <a:schemeClr val="bg1"/>
        </a:solidFill>
        <a:effectLst/>
      </p:bgPr>
    </p:bg>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ADE4"/>
          </a:solidFill>
        </p:spPr>
        <p:txBody>
          <a:bodyPr/>
          <a:lstStyle/>
          <a:p>
            <a:endParaRPr lang="en-US"/>
          </a:p>
        </p:txBody>
      </p:sp>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593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ayout B - with figur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80430-E688-DD47-A50C-30A785A50E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1667" b="61790"/>
          <a:stretch/>
        </p:blipFill>
        <p:spPr>
          <a:xfrm>
            <a:off x="0" y="0"/>
            <a:ext cx="5181600" cy="3930650"/>
          </a:xfrm>
          <a:prstGeom prst="rect">
            <a:avLst/>
          </a:prstGeom>
        </p:spPr>
      </p:pic>
      <p:sp>
        <p:nvSpPr>
          <p:cNvPr id="7" name="AutoShape 4">
            <a:extLst>
              <a:ext uri="{FF2B5EF4-FFF2-40B4-BE49-F238E27FC236}">
                <a16:creationId xmlns:a16="http://schemas.microsoft.com/office/drawing/2014/main" id="{72BC33F8-7E31-E241-B709-56C409B9AD08}"/>
              </a:ext>
            </a:extLst>
          </p:cNvPr>
          <p:cNvSpPr/>
          <p:nvPr userDrawn="1"/>
        </p:nvSpPr>
        <p:spPr>
          <a:xfrm>
            <a:off x="0" y="-58335"/>
            <a:ext cx="18288000" cy="2639293"/>
          </a:xfrm>
          <a:prstGeom prst="rect">
            <a:avLst/>
          </a:prstGeom>
          <a:solidFill>
            <a:srgbClr val="002345"/>
          </a:solidFill>
        </p:spPr>
        <p:txBody>
          <a:bodyPr/>
          <a:lstStyle/>
          <a:p>
            <a:endParaRPr lang="en-US"/>
          </a:p>
        </p:txBody>
      </p:sp>
      <p:grpSp>
        <p:nvGrpSpPr>
          <p:cNvPr id="29" name="Group 14">
            <a:extLst>
              <a:ext uri="{FF2B5EF4-FFF2-40B4-BE49-F238E27FC236}">
                <a16:creationId xmlns:a16="http://schemas.microsoft.com/office/drawing/2014/main" id="{C3B090DD-E05C-864B-96E4-6C70412AF7F4}"/>
              </a:ext>
            </a:extLst>
          </p:cNvPr>
          <p:cNvGrpSpPr/>
          <p:nvPr/>
        </p:nvGrpSpPr>
        <p:grpSpPr>
          <a:xfrm>
            <a:off x="1287699" y="2949983"/>
            <a:ext cx="625001" cy="620978"/>
            <a:chOff x="0" y="0"/>
            <a:chExt cx="735568" cy="730836"/>
          </a:xfrm>
        </p:grpSpPr>
        <p:sp>
          <p:nvSpPr>
            <p:cNvPr id="30" name="Freeform 15">
              <a:extLst>
                <a:ext uri="{FF2B5EF4-FFF2-40B4-BE49-F238E27FC236}">
                  <a16:creationId xmlns:a16="http://schemas.microsoft.com/office/drawing/2014/main" id="{5B4AC205-E32A-E54D-A411-2364EFA0F87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31" name="TextBox 16">
              <a:extLst>
                <a:ext uri="{FF2B5EF4-FFF2-40B4-BE49-F238E27FC236}">
                  <a16:creationId xmlns:a16="http://schemas.microsoft.com/office/drawing/2014/main" id="{D520E99F-FAC0-E84F-A65F-664F6B85E03A}"/>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1</a:t>
              </a:r>
            </a:p>
          </p:txBody>
        </p:sp>
      </p:grpSp>
      <p:grpSp>
        <p:nvGrpSpPr>
          <p:cNvPr id="34" name="Group 14">
            <a:extLst>
              <a:ext uri="{FF2B5EF4-FFF2-40B4-BE49-F238E27FC236}">
                <a16:creationId xmlns:a16="http://schemas.microsoft.com/office/drawing/2014/main" id="{360AD9CE-5FA8-9448-9CA3-8084819AA12D}"/>
              </a:ext>
            </a:extLst>
          </p:cNvPr>
          <p:cNvGrpSpPr/>
          <p:nvPr/>
        </p:nvGrpSpPr>
        <p:grpSpPr>
          <a:xfrm>
            <a:off x="1287699" y="4736253"/>
            <a:ext cx="625001" cy="620978"/>
            <a:chOff x="0" y="0"/>
            <a:chExt cx="735568" cy="730836"/>
          </a:xfrm>
        </p:grpSpPr>
        <p:sp>
          <p:nvSpPr>
            <p:cNvPr id="35" name="Freeform 15">
              <a:extLst>
                <a:ext uri="{FF2B5EF4-FFF2-40B4-BE49-F238E27FC236}">
                  <a16:creationId xmlns:a16="http://schemas.microsoft.com/office/drawing/2014/main" id="{EC928CC4-18FE-C048-BA9D-62C8F70A9855}"/>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alpha val="70000"/>
              </a:srgbClr>
            </a:solidFill>
            <a:ln w="38100" cap="sq">
              <a:noFill/>
              <a:prstDash val="solid"/>
              <a:miter/>
            </a:ln>
          </p:spPr>
          <p:txBody>
            <a:bodyPr/>
            <a:lstStyle/>
            <a:p>
              <a:endParaRPr lang="en-US" sz="2800"/>
            </a:p>
          </p:txBody>
        </p:sp>
        <p:sp>
          <p:nvSpPr>
            <p:cNvPr id="36" name="TextBox 16">
              <a:extLst>
                <a:ext uri="{FF2B5EF4-FFF2-40B4-BE49-F238E27FC236}">
                  <a16:creationId xmlns:a16="http://schemas.microsoft.com/office/drawing/2014/main" id="{537064AC-4E0A-2648-B5D6-962F4F60089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2</a:t>
              </a:r>
            </a:p>
          </p:txBody>
        </p:sp>
      </p:grpSp>
      <p:grpSp>
        <p:nvGrpSpPr>
          <p:cNvPr id="39" name="Group 14">
            <a:extLst>
              <a:ext uri="{FF2B5EF4-FFF2-40B4-BE49-F238E27FC236}">
                <a16:creationId xmlns:a16="http://schemas.microsoft.com/office/drawing/2014/main" id="{E0D3FACB-9F88-794B-BB97-5D53926BD626}"/>
              </a:ext>
            </a:extLst>
          </p:cNvPr>
          <p:cNvGrpSpPr/>
          <p:nvPr/>
        </p:nvGrpSpPr>
        <p:grpSpPr>
          <a:xfrm>
            <a:off x="1287699" y="6458727"/>
            <a:ext cx="625001" cy="620978"/>
            <a:chOff x="0" y="0"/>
            <a:chExt cx="735568" cy="730836"/>
          </a:xfrm>
        </p:grpSpPr>
        <p:sp>
          <p:nvSpPr>
            <p:cNvPr id="40" name="Freeform 15">
              <a:extLst>
                <a:ext uri="{FF2B5EF4-FFF2-40B4-BE49-F238E27FC236}">
                  <a16:creationId xmlns:a16="http://schemas.microsoft.com/office/drawing/2014/main" id="{1D835DD9-38C2-DA4D-A0C9-58046EC7BB5B}"/>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3D536C"/>
            </a:solidFill>
            <a:ln w="38100" cap="sq">
              <a:noFill/>
              <a:prstDash val="solid"/>
              <a:miter/>
            </a:ln>
          </p:spPr>
          <p:txBody>
            <a:bodyPr/>
            <a:lstStyle/>
            <a:p>
              <a:endParaRPr lang="en-US" sz="2800"/>
            </a:p>
          </p:txBody>
        </p:sp>
        <p:sp>
          <p:nvSpPr>
            <p:cNvPr id="41" name="TextBox 16">
              <a:extLst>
                <a:ext uri="{FF2B5EF4-FFF2-40B4-BE49-F238E27FC236}">
                  <a16:creationId xmlns:a16="http://schemas.microsoft.com/office/drawing/2014/main" id="{625DCDB7-02CF-A94F-ACDA-5BA8C27E377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3</a:t>
              </a:r>
            </a:p>
          </p:txBody>
        </p:sp>
      </p:grpSp>
      <p:grpSp>
        <p:nvGrpSpPr>
          <p:cNvPr id="44" name="Group 14">
            <a:extLst>
              <a:ext uri="{FF2B5EF4-FFF2-40B4-BE49-F238E27FC236}">
                <a16:creationId xmlns:a16="http://schemas.microsoft.com/office/drawing/2014/main" id="{81418032-233E-144D-90DD-293E6A09810B}"/>
              </a:ext>
            </a:extLst>
          </p:cNvPr>
          <p:cNvGrpSpPr/>
          <p:nvPr/>
        </p:nvGrpSpPr>
        <p:grpSpPr>
          <a:xfrm>
            <a:off x="1287699" y="8223731"/>
            <a:ext cx="625001" cy="620978"/>
            <a:chOff x="0" y="0"/>
            <a:chExt cx="735568" cy="730836"/>
          </a:xfrm>
        </p:grpSpPr>
        <p:sp>
          <p:nvSpPr>
            <p:cNvPr id="45" name="Freeform 15">
              <a:extLst>
                <a:ext uri="{FF2B5EF4-FFF2-40B4-BE49-F238E27FC236}">
                  <a16:creationId xmlns:a16="http://schemas.microsoft.com/office/drawing/2014/main" id="{FB4B0F14-0EF1-2A4A-8F38-AE475CB83B4F}"/>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163758"/>
            </a:solidFill>
            <a:ln w="38100" cap="sq">
              <a:noFill/>
              <a:prstDash val="solid"/>
              <a:miter/>
            </a:ln>
          </p:spPr>
          <p:txBody>
            <a:bodyPr/>
            <a:lstStyle/>
            <a:p>
              <a:endParaRPr lang="en-US" sz="2800"/>
            </a:p>
          </p:txBody>
        </p:sp>
        <p:sp>
          <p:nvSpPr>
            <p:cNvPr id="46" name="TextBox 16">
              <a:extLst>
                <a:ext uri="{FF2B5EF4-FFF2-40B4-BE49-F238E27FC236}">
                  <a16:creationId xmlns:a16="http://schemas.microsoft.com/office/drawing/2014/main" id="{C875D3EC-4A24-FB42-89C6-C838EAE741F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3600" b="1" spc="-59">
                  <a:solidFill>
                    <a:schemeClr val="bg1"/>
                  </a:solidFill>
                  <a:latin typeface="Arial" panose="020B0604020202020204" pitchFamily="34" charset="0"/>
                  <a:cs typeface="Arial" panose="020B0604020202020204" pitchFamily="34" charset="0"/>
                </a:rPr>
                <a:t>4</a:t>
              </a:r>
            </a:p>
          </p:txBody>
        </p:sp>
      </p:grpSp>
      <p:sp>
        <p:nvSpPr>
          <p:cNvPr id="47" name="Title 1">
            <a:extLst>
              <a:ext uri="{FF2B5EF4-FFF2-40B4-BE49-F238E27FC236}">
                <a16:creationId xmlns:a16="http://schemas.microsoft.com/office/drawing/2014/main" id="{729E817F-EC60-6B49-A9E2-739216AF8744}"/>
              </a:ext>
            </a:extLst>
          </p:cNvPr>
          <p:cNvSpPr>
            <a:spLocks noGrp="1"/>
          </p:cNvSpPr>
          <p:nvPr>
            <p:ph type="title"/>
          </p:nvPr>
        </p:nvSpPr>
        <p:spPr>
          <a:xfrm>
            <a:off x="1524000" y="416641"/>
            <a:ext cx="12954000" cy="2123538"/>
          </a:xfrm>
          <a:prstGeom prst="rect">
            <a:avLst/>
          </a:prstGeom>
        </p:spPr>
        <p:txBody>
          <a:bodyPr anchor="t"/>
          <a:lstStyle>
            <a:lvl1pPr algn="l">
              <a:defRPr sz="60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24364E-D779-CA4E-A1BE-6FFBF66C1333}"/>
              </a:ext>
            </a:extLst>
          </p:cNvPr>
          <p:cNvSpPr>
            <a:spLocks noGrp="1"/>
          </p:cNvSpPr>
          <p:nvPr>
            <p:ph sz="quarter" idx="10"/>
          </p:nvPr>
        </p:nvSpPr>
        <p:spPr>
          <a:xfrm>
            <a:off x="2157903" y="294957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EBC35369-BA8B-A647-AC6E-268855B14A90}"/>
              </a:ext>
            </a:extLst>
          </p:cNvPr>
          <p:cNvSpPr>
            <a:spLocks noGrp="1"/>
          </p:cNvSpPr>
          <p:nvPr>
            <p:ph sz="quarter" idx="11"/>
          </p:nvPr>
        </p:nvSpPr>
        <p:spPr>
          <a:xfrm>
            <a:off x="2157903" y="4643795"/>
            <a:ext cx="14935200" cy="13971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E28E9862-963A-714C-81AB-04AE9CBC41DE}"/>
              </a:ext>
            </a:extLst>
          </p:cNvPr>
          <p:cNvSpPr>
            <a:spLocks noGrp="1"/>
          </p:cNvSpPr>
          <p:nvPr>
            <p:ph sz="quarter" idx="12"/>
          </p:nvPr>
        </p:nvSpPr>
        <p:spPr>
          <a:xfrm>
            <a:off x="2157903" y="6354062"/>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992B8E9-CF40-5044-BE50-6B8F437BA8FD}"/>
              </a:ext>
            </a:extLst>
          </p:cNvPr>
          <p:cNvSpPr>
            <a:spLocks noGrp="1"/>
          </p:cNvSpPr>
          <p:nvPr>
            <p:ph sz="quarter" idx="13"/>
          </p:nvPr>
        </p:nvSpPr>
        <p:spPr>
          <a:xfrm>
            <a:off x="2157903" y="8115129"/>
            <a:ext cx="14935200" cy="1447971"/>
          </a:xfrm>
          <a:prstGeom prst="rect">
            <a:avLst/>
          </a:prstGeom>
        </p:spPr>
        <p:txBody>
          <a:bodyPr/>
          <a:lstStyle>
            <a:lvl1pPr marL="0" indent="0">
              <a:lnSpc>
                <a:spcPts val="3660"/>
              </a:lnSpc>
              <a:spcBef>
                <a:spcPts val="0"/>
              </a:spcBef>
              <a:buNone/>
              <a:defRPr/>
            </a:lvl1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5715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 id="2147483664" r:id="rId3"/>
    <p:sldLayoutId id="2147483667" r:id="rId4"/>
    <p:sldLayoutId id="2147483651" r:id="rId5"/>
    <p:sldLayoutId id="2147483666" r:id="rId6"/>
    <p:sldLayoutId id="2147483652" r:id="rId7"/>
    <p:sldLayoutId id="2147483668" r:id="rId8"/>
    <p:sldLayoutId id="2147483669" r:id="rId9"/>
    <p:sldLayoutId id="2147483654" r:id="rId10"/>
    <p:sldLayoutId id="2147483662" r:id="rId11"/>
    <p:sldLayoutId id="2147483665" r:id="rId12"/>
    <p:sldLayoutId id="2147483663" r:id="rId13"/>
    <p:sldLayoutId id="2147483670" r:id="rId14"/>
    <p:sldLayoutId id="2147483671" r:id="rId15"/>
  </p:sldLayoutIdLst>
  <p:txStyles>
    <p:titleStyle>
      <a:lvl1pPr algn="ctr" defTabSz="914400" rtl="0" eaLnBrk="1" latinLnBrk="0" hangingPunct="1">
        <a:spcBef>
          <a:spcPct val="0"/>
        </a:spcBef>
        <a:buNone/>
        <a:defRPr sz="6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0GWkcNmzST0?feature=oembed"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chart" Target="../charts/chart4.xml"/><Relationship Id="rId4" Type="http://schemas.openxmlformats.org/officeDocument/2006/relationships/chart" Target="../charts/chart2.xml"/><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76400" y="2476500"/>
            <a:ext cx="10668000" cy="3290709"/>
          </a:xfrm>
          <a:prstGeom prst="rect">
            <a:avLst/>
          </a:prstGeom>
        </p:spPr>
        <p:txBody>
          <a:bodyPr wrap="square" lIns="0" tIns="0" rIns="0" bIns="0" rtlCol="0" anchor="t">
            <a:spAutoFit/>
          </a:bodyPr>
          <a:lstStyle/>
          <a:p>
            <a:pPr>
              <a:lnSpc>
                <a:spcPts val="9040"/>
              </a:lnSpc>
            </a:pPr>
            <a:r>
              <a:rPr lang="en-US" sz="7200" b="1">
                <a:solidFill>
                  <a:srgbClr val="FFFFFF"/>
                </a:solidFill>
                <a:latin typeface="Arial"/>
                <a:cs typeface="Arial"/>
              </a:rPr>
              <a:t>Preventing Child Sexual Exploitation and Abuse </a:t>
            </a:r>
            <a:br>
              <a:rPr lang="en-US" sz="7200" b="1">
                <a:latin typeface="Arial" panose="020B0604020202020204" pitchFamily="34" charset="0"/>
                <a:cs typeface="Arial" panose="020B0604020202020204" pitchFamily="34" charset="0"/>
              </a:rPr>
            </a:br>
            <a:r>
              <a:rPr lang="en-US" sz="4400" b="1">
                <a:solidFill>
                  <a:srgbClr val="FFFFFF"/>
                </a:solidFill>
                <a:latin typeface="Arial"/>
                <a:cs typeface="Arial"/>
              </a:rPr>
              <a:t>Training For Contractors</a:t>
            </a:r>
            <a:endParaRPr lang="en-US" sz="4400" b="1">
              <a:solidFill>
                <a:srgbClr val="FFFFFF"/>
              </a:solidFill>
              <a:latin typeface="Arial" panose="020B0604020202020204" pitchFamily="34" charset="0"/>
              <a:cs typeface="Arial" panose="020B0604020202020204" pitchFamily="34" charset="0"/>
            </a:endParaRPr>
          </a:p>
        </p:txBody>
      </p:sp>
      <p:sp>
        <p:nvSpPr>
          <p:cNvPr id="12" name="TextBox 2">
            <a:extLst>
              <a:ext uri="{FF2B5EF4-FFF2-40B4-BE49-F238E27FC236}">
                <a16:creationId xmlns:a16="http://schemas.microsoft.com/office/drawing/2014/main" id="{BC6EE65E-F8AF-6441-B580-16ADE8FDD698}"/>
              </a:ext>
            </a:extLst>
          </p:cNvPr>
          <p:cNvSpPr txBox="1"/>
          <p:nvPr/>
        </p:nvSpPr>
        <p:spPr>
          <a:xfrm>
            <a:off x="1655064" y="9105900"/>
            <a:ext cx="3048000" cy="307777"/>
          </a:xfrm>
          <a:prstGeom prst="rect">
            <a:avLst/>
          </a:prstGeom>
        </p:spPr>
        <p:txBody>
          <a:bodyPr wrap="square" lIns="0" tIns="0" rIns="0" bIns="0" rtlCol="0" anchor="t">
            <a:spAutoFit/>
          </a:bodyPr>
          <a:lstStyle/>
          <a:p>
            <a:r>
              <a:rPr lang="en-US" sz="2000" spc="300">
                <a:solidFill>
                  <a:srgbClr val="00ADE4"/>
                </a:solidFill>
                <a:latin typeface="Arial" panose="020B0604020202020204" pitchFamily="34" charset="0"/>
                <a:cs typeface="Arial" panose="020B0604020202020204" pitchFamily="34" charset="0"/>
              </a:rPr>
              <a:t>DECEMBER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3E8AF98-365B-BA40-AB7D-A3B372D0DC91}"/>
              </a:ext>
            </a:extLst>
          </p:cNvPr>
          <p:cNvSpPr/>
          <p:nvPr/>
        </p:nvSpPr>
        <p:spPr>
          <a:xfrm>
            <a:off x="1600200" y="3695700"/>
            <a:ext cx="1371600" cy="446583"/>
          </a:xfrm>
          <a:prstGeom prst="rect">
            <a:avLst/>
          </a:prstGeom>
          <a:solidFill>
            <a:srgbClr val="00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7" name="Rectangle 36">
            <a:extLst>
              <a:ext uri="{FF2B5EF4-FFF2-40B4-BE49-F238E27FC236}">
                <a16:creationId xmlns:a16="http://schemas.microsoft.com/office/drawing/2014/main" id="{3914D6E1-F331-6E41-BEE8-B6540EEA1427}"/>
              </a:ext>
            </a:extLst>
          </p:cNvPr>
          <p:cNvSpPr/>
          <p:nvPr/>
        </p:nvSpPr>
        <p:spPr>
          <a:xfrm>
            <a:off x="1600200" y="4537843"/>
            <a:ext cx="3429000" cy="446583"/>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6" name="Rectangle 35">
            <a:extLst>
              <a:ext uri="{FF2B5EF4-FFF2-40B4-BE49-F238E27FC236}">
                <a16:creationId xmlns:a16="http://schemas.microsoft.com/office/drawing/2014/main" id="{89658F4A-F173-574C-95D8-CBD4FAF337A3}"/>
              </a:ext>
            </a:extLst>
          </p:cNvPr>
          <p:cNvSpPr/>
          <p:nvPr/>
        </p:nvSpPr>
        <p:spPr>
          <a:xfrm>
            <a:off x="1600200" y="5826569"/>
            <a:ext cx="4343400" cy="446583"/>
          </a:xfrm>
          <a:prstGeom prst="rect">
            <a:avLst/>
          </a:prstGeom>
          <a:solidFill>
            <a:srgbClr val="00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5" name="Rectangle 34">
            <a:extLst>
              <a:ext uri="{FF2B5EF4-FFF2-40B4-BE49-F238E27FC236}">
                <a16:creationId xmlns:a16="http://schemas.microsoft.com/office/drawing/2014/main" id="{6A80A77B-7E81-8541-992F-CAE44A184C06}"/>
              </a:ext>
            </a:extLst>
          </p:cNvPr>
          <p:cNvSpPr/>
          <p:nvPr/>
        </p:nvSpPr>
        <p:spPr>
          <a:xfrm>
            <a:off x="1601569" y="8885279"/>
            <a:ext cx="2667000" cy="446583"/>
          </a:xfrm>
          <a:prstGeom prst="rect">
            <a:avLst/>
          </a:prstGeom>
          <a:solidFill>
            <a:srgbClr val="00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3" name="Rectangle 22">
            <a:extLst>
              <a:ext uri="{FF2B5EF4-FFF2-40B4-BE49-F238E27FC236}">
                <a16:creationId xmlns:a16="http://schemas.microsoft.com/office/drawing/2014/main" id="{D95A4965-9936-FC45-812B-D4E651A9BFC1}"/>
              </a:ext>
            </a:extLst>
          </p:cNvPr>
          <p:cNvSpPr/>
          <p:nvPr/>
        </p:nvSpPr>
        <p:spPr>
          <a:xfrm>
            <a:off x="1600200" y="7573443"/>
            <a:ext cx="3429000" cy="446583"/>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TextBox 13"/>
          <p:cNvSpPr txBox="1"/>
          <p:nvPr/>
        </p:nvSpPr>
        <p:spPr>
          <a:xfrm>
            <a:off x="1676400" y="3695700"/>
            <a:ext cx="14401800" cy="5624617"/>
          </a:xfrm>
          <a:prstGeom prst="rect">
            <a:avLst/>
          </a:prstGeom>
        </p:spPr>
        <p:txBody>
          <a:bodyPr wrap="square" lIns="0" tIns="0" rIns="0" bIns="0" rtlCol="0" anchor="t">
            <a:spAutoFit/>
          </a:bodyPr>
          <a:lstStyle/>
          <a:p>
            <a:pPr>
              <a:lnSpc>
                <a:spcPts val="3560"/>
              </a:lnSpc>
              <a:spcAft>
                <a:spcPts val="3000"/>
              </a:spcAft>
            </a:pPr>
            <a:r>
              <a:rPr lang="en-US" sz="2800" b="1" noProof="0">
                <a:solidFill>
                  <a:schemeClr val="bg1"/>
                </a:solidFill>
                <a:latin typeface="Arial" panose="020B0604020202020204" pitchFamily="34" charset="0"/>
                <a:cs typeface="Arial" panose="020B0604020202020204" pitchFamily="34" charset="0"/>
              </a:rPr>
              <a:t>A child</a:t>
            </a:r>
            <a:r>
              <a:rPr lang="en-US" sz="2800" b="1">
                <a:solidFill>
                  <a:schemeClr val="bg1"/>
                </a:solidFill>
                <a:latin typeface="Arial" panose="020B0604020202020204" pitchFamily="34" charset="0"/>
                <a:cs typeface="Arial" panose="020B0604020202020204" pitchFamily="34" charset="0"/>
              </a:rPr>
              <a:t>  </a:t>
            </a:r>
            <a:r>
              <a:rPr lang="en-US" sz="2800" noProof="0">
                <a:solidFill>
                  <a:srgbClr val="002345"/>
                </a:solidFill>
                <a:latin typeface="Arial" panose="020B0604020202020204" pitchFamily="34" charset="0"/>
                <a:cs typeface="Arial" panose="020B0604020202020204" pitchFamily="34" charset="0"/>
              </a:rPr>
              <a:t>is anyone under the age of 18 years old. </a:t>
            </a:r>
          </a:p>
          <a:p>
            <a:pPr>
              <a:lnSpc>
                <a:spcPts val="3560"/>
              </a:lnSpc>
              <a:spcAft>
                <a:spcPts val="3000"/>
              </a:spcAft>
            </a:pPr>
            <a:r>
              <a:rPr lang="en-US" sz="2800" b="1" noProof="0">
                <a:solidFill>
                  <a:schemeClr val="bg1"/>
                </a:solidFill>
                <a:latin typeface="Arial" panose="020B0604020202020204" pitchFamily="34" charset="0"/>
                <a:cs typeface="Arial" panose="020B0604020202020204" pitchFamily="34" charset="0"/>
              </a:rPr>
              <a:t>Child sexual abuse</a:t>
            </a:r>
            <a:r>
              <a:rPr lang="en-US" sz="2800" b="1">
                <a:solidFill>
                  <a:schemeClr val="bg1"/>
                </a:solidFill>
                <a:latin typeface="Arial" panose="020B0604020202020204" pitchFamily="34" charset="0"/>
                <a:cs typeface="Arial" panose="020B0604020202020204" pitchFamily="34" charset="0"/>
              </a:rPr>
              <a:t>  </a:t>
            </a:r>
            <a:r>
              <a:rPr lang="en-US" sz="2800">
                <a:solidFill>
                  <a:srgbClr val="002345"/>
                </a:solidFill>
                <a:latin typeface="Arial" panose="020B0604020202020204" pitchFamily="34" charset="0"/>
                <a:cs typeface="Arial" panose="020B0604020202020204" pitchFamily="34" charset="0"/>
              </a:rPr>
              <a:t>is forcing </a:t>
            </a:r>
            <a:r>
              <a:rPr lang="en-US" sz="2800" noProof="0">
                <a:solidFill>
                  <a:srgbClr val="002345"/>
                </a:solidFill>
                <a:latin typeface="Arial" panose="020B0604020202020204" pitchFamily="34" charset="0"/>
                <a:cs typeface="Arial" panose="020B0604020202020204" pitchFamily="34" charset="0"/>
              </a:rPr>
              <a:t>a child to take part in sexual activities. All sexual activity with a child is considered sexual abuse. </a:t>
            </a:r>
          </a:p>
          <a:p>
            <a:pPr>
              <a:lnSpc>
                <a:spcPts val="3560"/>
              </a:lnSpc>
              <a:spcAft>
                <a:spcPts val="3000"/>
              </a:spcAft>
            </a:pPr>
            <a:r>
              <a:rPr lang="en-GB" sz="2800" b="1">
                <a:solidFill>
                  <a:schemeClr val="bg1"/>
                </a:solidFill>
                <a:latin typeface="Arial" panose="020B0604020202020204" pitchFamily="34" charset="0"/>
                <a:cs typeface="Arial" panose="020B0604020202020204" pitchFamily="34" charset="0"/>
              </a:rPr>
              <a:t>Child sexual exploitation  </a:t>
            </a:r>
            <a:r>
              <a:rPr lang="en-GB" sz="2800">
                <a:solidFill>
                  <a:srgbClr val="002345"/>
                </a:solidFill>
                <a:latin typeface="Arial" panose="020B0604020202020204" pitchFamily="34" charset="0"/>
                <a:cs typeface="Arial" panose="020B0604020202020204" pitchFamily="34" charset="0"/>
              </a:rPr>
              <a:t>is the act of engaging children in any sexual activity in exchange for money, gifts, food, accommodation, affection, status, or anything else that they or their families need. </a:t>
            </a:r>
          </a:p>
          <a:p>
            <a:pPr>
              <a:lnSpc>
                <a:spcPts val="3560"/>
              </a:lnSpc>
              <a:spcAft>
                <a:spcPts val="3000"/>
              </a:spcAft>
            </a:pPr>
            <a:r>
              <a:rPr lang="en-GB" sz="2800" b="1">
                <a:solidFill>
                  <a:schemeClr val="bg1"/>
                </a:solidFill>
                <a:latin typeface="Arial" panose="020B0604020202020204" pitchFamily="34" charset="0"/>
                <a:cs typeface="Arial" panose="020B0604020202020204" pitchFamily="34" charset="0"/>
              </a:rPr>
              <a:t>Sexual harassment  </a:t>
            </a:r>
            <a:r>
              <a:rPr lang="en-GB" sz="2800">
                <a:solidFill>
                  <a:srgbClr val="002345"/>
                </a:solidFill>
                <a:latin typeface="Arial" panose="020B0604020202020204" pitchFamily="34" charset="0"/>
                <a:cs typeface="Arial" panose="020B0604020202020204" pitchFamily="34" charset="0"/>
              </a:rPr>
              <a:t>cases involving children should always be treated as sexual exploitation and abuse, given the legal status of children.</a:t>
            </a:r>
          </a:p>
          <a:p>
            <a:pPr>
              <a:lnSpc>
                <a:spcPts val="3560"/>
              </a:lnSpc>
              <a:spcAft>
                <a:spcPts val="3000"/>
              </a:spcAft>
            </a:pPr>
            <a:r>
              <a:rPr lang="en-US" sz="2800" b="1">
                <a:solidFill>
                  <a:schemeClr val="bg1"/>
                </a:solidFill>
                <a:latin typeface="Arial" panose="020B0604020202020204" pitchFamily="34" charset="0"/>
                <a:cs typeface="Arial" panose="020B0604020202020204" pitchFamily="34" charset="0"/>
              </a:rPr>
              <a:t>C</a:t>
            </a:r>
            <a:r>
              <a:rPr lang="en-US" sz="2800" b="1" noProof="0" err="1">
                <a:solidFill>
                  <a:schemeClr val="bg1"/>
                </a:solidFill>
                <a:latin typeface="Arial" panose="020B0604020202020204" pitchFamily="34" charset="0"/>
                <a:cs typeface="Arial" panose="020B0604020202020204" pitchFamily="34" charset="0"/>
              </a:rPr>
              <a:t>hild</a:t>
            </a:r>
            <a:r>
              <a:rPr lang="en-US" sz="2800" b="1" noProof="0">
                <a:solidFill>
                  <a:schemeClr val="bg1"/>
                </a:solidFill>
                <a:latin typeface="Arial" panose="020B0604020202020204" pitchFamily="34" charset="0"/>
                <a:cs typeface="Arial" panose="020B0604020202020204" pitchFamily="34" charset="0"/>
              </a:rPr>
              <a:t> marriage  </a:t>
            </a:r>
            <a:r>
              <a:rPr lang="en-US" sz="2800" noProof="0">
                <a:solidFill>
                  <a:srgbClr val="002345"/>
                </a:solidFill>
                <a:latin typeface="Arial" panose="020B0604020202020204" pitchFamily="34" charset="0"/>
                <a:cs typeface="Arial" panose="020B0604020202020204" pitchFamily="34" charset="0"/>
              </a:rPr>
              <a:t>is when someone gets married before 18 years old and it is illegal.</a:t>
            </a:r>
            <a:endParaRPr lang="en-US" sz="2800">
              <a:solidFill>
                <a:srgbClr val="002345"/>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C7E96AC-9C61-B441-8C51-8866D3462ABD}"/>
              </a:ext>
            </a:extLst>
          </p:cNvPr>
          <p:cNvSpPr txBox="1"/>
          <p:nvPr/>
        </p:nvSpPr>
        <p:spPr>
          <a:xfrm>
            <a:off x="1676400" y="1192700"/>
            <a:ext cx="11506200"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What is child sexual exploitation and abuse?</a:t>
            </a:r>
            <a:endParaRPr lang="en-US" sz="6000">
              <a:solidFill>
                <a:srgbClr val="0023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74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307BABCB-A1FC-4104-F8C2-9AC3177E41F3}"/>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E8DB12C7-5416-A6FC-3848-3D558B0AA1EB}"/>
              </a:ext>
            </a:extLst>
          </p:cNvPr>
          <p:cNvSpPr txBox="1"/>
          <p:nvPr/>
        </p:nvSpPr>
        <p:spPr>
          <a:xfrm>
            <a:off x="1676400" y="3903481"/>
            <a:ext cx="14364628" cy="512833"/>
          </a:xfrm>
          <a:prstGeom prst="rect">
            <a:avLst/>
          </a:prstGeom>
        </p:spPr>
        <p:txBody>
          <a:bodyPr wrap="square" lIns="0" tIns="0" rIns="0" bIns="0" rtlCol="0" anchor="t">
            <a:spAutoFit/>
          </a:bodyPr>
          <a:lstStyle/>
          <a:p>
            <a:pPr>
              <a:lnSpc>
                <a:spcPts val="4260"/>
              </a:lnSpc>
              <a:spcAft>
                <a:spcPts val="3000"/>
              </a:spcAft>
            </a:pPr>
            <a:r>
              <a:rPr lang="en-AU" sz="3400" b="1">
                <a:solidFill>
                  <a:srgbClr val="00ADE4"/>
                </a:solidFill>
                <a:latin typeface="Arial" panose="020B0604020202020204" pitchFamily="34" charset="0"/>
                <a:ea typeface="+mn-lt"/>
                <a:cs typeface="Arial" panose="020B0604020202020204" pitchFamily="34" charset="0"/>
              </a:rPr>
              <a:t>Cases of child sexual exploitation and abuse can also happen online:</a:t>
            </a:r>
          </a:p>
        </p:txBody>
      </p:sp>
      <p:sp>
        <p:nvSpPr>
          <p:cNvPr id="10" name="TextBox 9">
            <a:extLst>
              <a:ext uri="{FF2B5EF4-FFF2-40B4-BE49-F238E27FC236}">
                <a16:creationId xmlns:a16="http://schemas.microsoft.com/office/drawing/2014/main" id="{46AD9369-885B-C44A-9881-5219F3062E0D}"/>
              </a:ext>
            </a:extLst>
          </p:cNvPr>
          <p:cNvSpPr txBox="1"/>
          <p:nvPr/>
        </p:nvSpPr>
        <p:spPr>
          <a:xfrm>
            <a:off x="1676400" y="1192700"/>
            <a:ext cx="11506200" cy="1938992"/>
          </a:xfrm>
          <a:prstGeom prst="rect">
            <a:avLst/>
          </a:prstGeom>
          <a:noFill/>
        </p:spPr>
        <p:txBody>
          <a:bodyPr wrap="square" rtlCol="0">
            <a:spAutoFit/>
          </a:bodyPr>
          <a:lstStyle/>
          <a:p>
            <a:r>
              <a:rPr lang="en-US" sz="6000" b="1">
                <a:solidFill>
                  <a:schemeClr val="bg1"/>
                </a:solidFill>
                <a:latin typeface="Arial" panose="020B0604020202020204" pitchFamily="34" charset="0"/>
                <a:cs typeface="Arial" panose="020B0604020202020204" pitchFamily="34" charset="0"/>
              </a:rPr>
              <a:t>What else is considered child sexual exploitation and abuse?</a:t>
            </a:r>
            <a:endParaRPr lang="en-US" sz="60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40C0732-506D-5E4B-A2D0-D2A2F2452DC5}"/>
              </a:ext>
            </a:extLst>
          </p:cNvPr>
          <p:cNvSpPr/>
          <p:nvPr/>
        </p:nvSpPr>
        <p:spPr>
          <a:xfrm>
            <a:off x="2148839" y="7417312"/>
            <a:ext cx="2895600" cy="531567"/>
          </a:xfrm>
          <a:prstGeom prst="rect">
            <a:avLst/>
          </a:prstGeom>
          <a:solidFill>
            <a:srgbClr val="00ADE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 name="Rectangle 10">
            <a:extLst>
              <a:ext uri="{FF2B5EF4-FFF2-40B4-BE49-F238E27FC236}">
                <a16:creationId xmlns:a16="http://schemas.microsoft.com/office/drawing/2014/main" id="{3D9C6286-AC71-A444-B6C4-76CC5E713883}"/>
              </a:ext>
            </a:extLst>
          </p:cNvPr>
          <p:cNvSpPr/>
          <p:nvPr/>
        </p:nvSpPr>
        <p:spPr>
          <a:xfrm>
            <a:off x="2148839" y="6885745"/>
            <a:ext cx="3581400" cy="531567"/>
          </a:xfrm>
          <a:prstGeom prst="rect">
            <a:avLst/>
          </a:prstGeom>
          <a:solidFill>
            <a:srgbClr val="00ADE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extBox 8">
            <a:extLst>
              <a:ext uri="{FF2B5EF4-FFF2-40B4-BE49-F238E27FC236}">
                <a16:creationId xmlns:a16="http://schemas.microsoft.com/office/drawing/2014/main" id="{5FBDEC94-3B25-5346-952B-CAB8458293FA}"/>
              </a:ext>
            </a:extLst>
          </p:cNvPr>
          <p:cNvSpPr txBox="1"/>
          <p:nvPr/>
        </p:nvSpPr>
        <p:spPr>
          <a:xfrm>
            <a:off x="1920240" y="5219700"/>
            <a:ext cx="5867400" cy="2718565"/>
          </a:xfrm>
          <a:prstGeom prst="rect">
            <a:avLst/>
          </a:prstGeom>
        </p:spPr>
        <p:txBody>
          <a:bodyPr wrap="square" lIns="0" tIns="0" rIns="0" bIns="0" rtlCol="0" anchor="t">
            <a:spAutoFit/>
          </a:bodyPr>
          <a:lstStyle/>
          <a:p>
            <a:pPr marL="457200" indent="-457200">
              <a:lnSpc>
                <a:spcPts val="4260"/>
              </a:lnSpc>
              <a:spcAft>
                <a:spcPts val="3000"/>
              </a:spcAft>
              <a:buFont typeface="Arial" panose="020B0604020202020204" pitchFamily="34" charset="0"/>
              <a:buChar char="•"/>
            </a:pPr>
            <a:r>
              <a:rPr lang="en-AU" sz="3400">
                <a:solidFill>
                  <a:schemeClr val="bg1"/>
                </a:solidFill>
                <a:latin typeface="Arial" panose="020B0604020202020204" pitchFamily="34" charset="0"/>
                <a:ea typeface="+mn-lt"/>
                <a:cs typeface="Arial" panose="020B0604020202020204" pitchFamily="34" charset="0"/>
              </a:rPr>
              <a:t>Exposing the child to pornography or using the </a:t>
            </a:r>
            <a:br>
              <a:rPr lang="en-AU" sz="3400">
                <a:solidFill>
                  <a:schemeClr val="bg1"/>
                </a:solidFill>
                <a:latin typeface="Arial" panose="020B0604020202020204" pitchFamily="34" charset="0"/>
                <a:ea typeface="+mn-lt"/>
                <a:cs typeface="Arial" panose="020B0604020202020204" pitchFamily="34" charset="0"/>
              </a:rPr>
            </a:br>
            <a:r>
              <a:rPr lang="en-AU" sz="3400">
                <a:solidFill>
                  <a:schemeClr val="bg1"/>
                </a:solidFill>
                <a:latin typeface="Arial" panose="020B0604020202020204" pitchFamily="34" charset="0"/>
                <a:ea typeface="+mn-lt"/>
                <a:cs typeface="Arial" panose="020B0604020202020204" pitchFamily="34" charset="0"/>
              </a:rPr>
              <a:t>child for the purposes of </a:t>
            </a:r>
            <a:r>
              <a:rPr lang="en-AU" sz="3400" b="1">
                <a:solidFill>
                  <a:schemeClr val="bg1"/>
                </a:solidFill>
                <a:latin typeface="Arial" panose="020B0604020202020204" pitchFamily="34" charset="0"/>
                <a:ea typeface="+mn-lt"/>
                <a:cs typeface="Arial" panose="020B0604020202020204" pitchFamily="34" charset="0"/>
              </a:rPr>
              <a:t>pornography or prostitution</a:t>
            </a:r>
          </a:p>
        </p:txBody>
      </p:sp>
      <p:sp>
        <p:nvSpPr>
          <p:cNvPr id="7" name="Rectangle 6">
            <a:extLst>
              <a:ext uri="{FF2B5EF4-FFF2-40B4-BE49-F238E27FC236}">
                <a16:creationId xmlns:a16="http://schemas.microsoft.com/office/drawing/2014/main" id="{CD2D590F-E9D2-3843-A612-520D0D798640}"/>
              </a:ext>
            </a:extLst>
          </p:cNvPr>
          <p:cNvSpPr/>
          <p:nvPr/>
        </p:nvSpPr>
        <p:spPr>
          <a:xfrm>
            <a:off x="11506200" y="5751833"/>
            <a:ext cx="1676400" cy="723900"/>
          </a:xfrm>
          <a:prstGeom prst="rect">
            <a:avLst/>
          </a:prstGeom>
          <a:solidFill>
            <a:srgbClr val="00ADE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400" b="1">
                <a:solidFill>
                  <a:schemeClr val="bg1"/>
                </a:solidFill>
                <a:latin typeface="Arial" panose="020B0604020202020204" pitchFamily="34" charset="0"/>
                <a:ea typeface="+mn-lt"/>
                <a:cs typeface="Arial" panose="020B0604020202020204" pitchFamily="34" charset="0"/>
              </a:rPr>
              <a:t>images</a:t>
            </a:r>
            <a:endParaRPr lang="en-BR" sz="3400" b="1"/>
          </a:p>
        </p:txBody>
      </p:sp>
      <p:sp>
        <p:nvSpPr>
          <p:cNvPr id="8" name="TextBox 8">
            <a:extLst>
              <a:ext uri="{FF2B5EF4-FFF2-40B4-BE49-F238E27FC236}">
                <a16:creationId xmlns:a16="http://schemas.microsoft.com/office/drawing/2014/main" id="{86FBE825-5BBB-EB4F-941B-0AA4A0899918}"/>
              </a:ext>
            </a:extLst>
          </p:cNvPr>
          <p:cNvSpPr txBox="1"/>
          <p:nvPr/>
        </p:nvSpPr>
        <p:spPr>
          <a:xfrm>
            <a:off x="8260080" y="5219700"/>
            <a:ext cx="5608320" cy="1064266"/>
          </a:xfrm>
          <a:prstGeom prst="rect">
            <a:avLst/>
          </a:prstGeom>
        </p:spPr>
        <p:txBody>
          <a:bodyPr wrap="square" lIns="0" tIns="0" rIns="0" bIns="0" rtlCol="0" anchor="t">
            <a:spAutoFit/>
          </a:bodyPr>
          <a:lstStyle/>
          <a:p>
            <a:pPr marL="457200" indent="-457200">
              <a:lnSpc>
                <a:spcPts val="4260"/>
              </a:lnSpc>
              <a:spcAft>
                <a:spcPts val="3000"/>
              </a:spcAft>
              <a:buFont typeface="Arial" panose="020B0604020202020204" pitchFamily="34" charset="0"/>
              <a:buChar char="•"/>
            </a:pPr>
            <a:r>
              <a:rPr lang="en-AU" sz="3400">
                <a:solidFill>
                  <a:schemeClr val="bg1"/>
                </a:solidFill>
                <a:latin typeface="Arial" panose="020B0604020202020204" pitchFamily="34" charset="0"/>
                <a:ea typeface="+mn-lt"/>
                <a:cs typeface="Arial" panose="020B0604020202020204" pitchFamily="34" charset="0"/>
              </a:rPr>
              <a:t>Coercing a child to share self generated</a:t>
            </a:r>
            <a:endParaRPr lang="en-AU" sz="3400" b="1">
              <a:solidFill>
                <a:schemeClr val="bg1"/>
              </a:solidFill>
              <a:latin typeface="Arial" panose="020B0604020202020204" pitchFamily="34" charset="0"/>
              <a:ea typeface="+mn-lt"/>
              <a:cs typeface="Arial" panose="020B0604020202020204" pitchFamily="34" charset="0"/>
            </a:endParaRPr>
          </a:p>
        </p:txBody>
      </p:sp>
      <p:sp>
        <p:nvSpPr>
          <p:cNvPr id="5" name="Rectangle 4">
            <a:extLst>
              <a:ext uri="{FF2B5EF4-FFF2-40B4-BE49-F238E27FC236}">
                <a16:creationId xmlns:a16="http://schemas.microsoft.com/office/drawing/2014/main" id="{1B458FAE-63A8-8A4C-8252-54A6F0BEFABD}"/>
              </a:ext>
            </a:extLst>
          </p:cNvPr>
          <p:cNvSpPr/>
          <p:nvPr/>
        </p:nvSpPr>
        <p:spPr>
          <a:xfrm>
            <a:off x="16764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Rectangle 12">
            <a:extLst>
              <a:ext uri="{FF2B5EF4-FFF2-40B4-BE49-F238E27FC236}">
                <a16:creationId xmlns:a16="http://schemas.microsoft.com/office/drawing/2014/main" id="{C3ECA2A8-1B34-7242-9563-D41DFA82040F}"/>
              </a:ext>
            </a:extLst>
          </p:cNvPr>
          <p:cNvSpPr/>
          <p:nvPr/>
        </p:nvSpPr>
        <p:spPr>
          <a:xfrm>
            <a:off x="8077200" y="4914900"/>
            <a:ext cx="6019800" cy="3505200"/>
          </a:xfrm>
          <a:prstGeom prst="rect">
            <a:avLst/>
          </a:prstGeom>
          <a:no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199007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7BABCB-A1FC-4104-F8C2-9AC3177E41F3}"/>
            </a:ext>
          </a:extLst>
        </p:cNvPr>
        <p:cNvGrpSpPr/>
        <p:nvPr/>
      </p:nvGrpSpPr>
      <p:grpSpPr>
        <a:xfrm>
          <a:off x="0" y="0"/>
          <a:ext cx="0" cy="0"/>
          <a:chOff x="0" y="0"/>
          <a:chExt cx="0" cy="0"/>
        </a:xfrm>
      </p:grpSpPr>
      <p:sp>
        <p:nvSpPr>
          <p:cNvPr id="11" name="Rounded Rectangular Callout 10">
            <a:extLst>
              <a:ext uri="{FF2B5EF4-FFF2-40B4-BE49-F238E27FC236}">
                <a16:creationId xmlns:a16="http://schemas.microsoft.com/office/drawing/2014/main" id="{C2200239-5CE1-9744-A69A-B9E17F3EEBE5}"/>
              </a:ext>
            </a:extLst>
          </p:cNvPr>
          <p:cNvSpPr/>
          <p:nvPr/>
        </p:nvSpPr>
        <p:spPr>
          <a:xfrm rot="16200000" flipH="1">
            <a:off x="4542058" y="-1896840"/>
            <a:ext cx="2498284" cy="8229600"/>
          </a:xfrm>
          <a:prstGeom prst="wedgeRoundRectCallout">
            <a:avLst>
              <a:gd name="adj1" fmla="val -20833"/>
              <a:gd name="adj2" fmla="val 54494"/>
              <a:gd name="adj3" fmla="val 16667"/>
            </a:avLst>
          </a:prstGeom>
          <a:solidFill>
            <a:srgbClr val="9A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 name="TextBox 9">
            <a:extLst>
              <a:ext uri="{FF2B5EF4-FFF2-40B4-BE49-F238E27FC236}">
                <a16:creationId xmlns:a16="http://schemas.microsoft.com/office/drawing/2014/main" id="{46AD9369-885B-C44A-9881-5219F3062E0D}"/>
              </a:ext>
            </a:extLst>
          </p:cNvPr>
          <p:cNvSpPr txBox="1"/>
          <p:nvPr/>
        </p:nvSpPr>
        <p:spPr>
          <a:xfrm>
            <a:off x="2209799" y="1063797"/>
            <a:ext cx="7162800" cy="2123658"/>
          </a:xfrm>
          <a:prstGeom prst="rect">
            <a:avLst/>
          </a:prstGeom>
          <a:noFill/>
        </p:spPr>
        <p:txBody>
          <a:bodyPr wrap="square" rtlCol="0">
            <a:spAutoFit/>
          </a:bodyPr>
          <a:lstStyle/>
          <a:p>
            <a:r>
              <a:rPr lang="en-US" sz="4400" b="1">
                <a:solidFill>
                  <a:srgbClr val="002345"/>
                </a:solidFill>
                <a:latin typeface="Arial" panose="020B0604020202020204" pitchFamily="34" charset="0"/>
                <a:cs typeface="Arial" panose="020B0604020202020204" pitchFamily="34" charset="0"/>
              </a:rPr>
              <a:t>Can a child or adolescent agree to sexual contact with a project worker?</a:t>
            </a:r>
            <a:endParaRPr lang="en-US" sz="4400">
              <a:solidFill>
                <a:srgbClr val="002345"/>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B3A3A26-0DD4-C84C-BB56-FA6079943952}"/>
              </a:ext>
            </a:extLst>
          </p:cNvPr>
          <p:cNvGrpSpPr/>
          <p:nvPr/>
        </p:nvGrpSpPr>
        <p:grpSpPr>
          <a:xfrm>
            <a:off x="1687138" y="4502021"/>
            <a:ext cx="1905000" cy="1679809"/>
            <a:chOff x="1687138" y="4502021"/>
            <a:chExt cx="1905000" cy="1679809"/>
          </a:xfrm>
        </p:grpSpPr>
        <p:sp>
          <p:nvSpPr>
            <p:cNvPr id="9" name="Rounded Rectangular Callout 8">
              <a:extLst>
                <a:ext uri="{FF2B5EF4-FFF2-40B4-BE49-F238E27FC236}">
                  <a16:creationId xmlns:a16="http://schemas.microsoft.com/office/drawing/2014/main" id="{F3C57B41-2F25-1442-9BE8-04B09C4435B0}"/>
                </a:ext>
              </a:extLst>
            </p:cNvPr>
            <p:cNvSpPr/>
            <p:nvPr/>
          </p:nvSpPr>
          <p:spPr>
            <a:xfrm rot="5400000">
              <a:off x="1799733" y="4389426"/>
              <a:ext cx="1679809" cy="1905000"/>
            </a:xfrm>
            <a:prstGeom prst="wedgeRoundRectCallout">
              <a:avLst/>
            </a:prstGeom>
            <a:solidFill>
              <a:srgbClr val="EC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 name="TextBox 8">
              <a:extLst>
                <a:ext uri="{FF2B5EF4-FFF2-40B4-BE49-F238E27FC236}">
                  <a16:creationId xmlns:a16="http://schemas.microsoft.com/office/drawing/2014/main" id="{E8DB12C7-5416-A6FC-3848-3D558B0AA1EB}"/>
                </a:ext>
              </a:extLst>
            </p:cNvPr>
            <p:cNvSpPr txBox="1"/>
            <p:nvPr/>
          </p:nvSpPr>
          <p:spPr>
            <a:xfrm>
              <a:off x="1687138" y="5143500"/>
              <a:ext cx="1894263" cy="645847"/>
            </a:xfrm>
            <a:prstGeom prst="rect">
              <a:avLst/>
            </a:prstGeom>
          </p:spPr>
          <p:txBody>
            <a:bodyPr wrap="square" lIns="0" tIns="0" rIns="0" bIns="0" rtlCol="0" anchor="ctr">
              <a:spAutoFit/>
            </a:bodyPr>
            <a:lstStyle/>
            <a:p>
              <a:pPr algn="ctr">
                <a:lnSpc>
                  <a:spcPts val="4260"/>
                </a:lnSpc>
                <a:spcAft>
                  <a:spcPts val="3000"/>
                </a:spcAft>
              </a:pPr>
              <a:r>
                <a:rPr lang="en-AU" sz="5400" b="1">
                  <a:solidFill>
                    <a:srgbClr val="FFFFF9"/>
                  </a:solidFill>
                  <a:latin typeface="Arial" panose="020B0604020202020204" pitchFamily="34" charset="0"/>
                  <a:ea typeface="+mn-lt"/>
                  <a:cs typeface="Arial" panose="020B0604020202020204" pitchFamily="34" charset="0"/>
                </a:rPr>
                <a:t>NO</a:t>
              </a:r>
            </a:p>
          </p:txBody>
        </p:sp>
      </p:grpSp>
      <p:sp>
        <p:nvSpPr>
          <p:cNvPr id="14" name="TextBox 12">
            <a:extLst>
              <a:ext uri="{FF2B5EF4-FFF2-40B4-BE49-F238E27FC236}">
                <a16:creationId xmlns:a16="http://schemas.microsoft.com/office/drawing/2014/main" id="{318389E0-68AF-7D48-9645-961A5F34D530}"/>
              </a:ext>
            </a:extLst>
          </p:cNvPr>
          <p:cNvSpPr txBox="1"/>
          <p:nvPr/>
        </p:nvSpPr>
        <p:spPr>
          <a:xfrm>
            <a:off x="4040155" y="4381500"/>
            <a:ext cx="12560707" cy="3799566"/>
          </a:xfrm>
          <a:prstGeom prst="rect">
            <a:avLst/>
          </a:prstGeom>
        </p:spPr>
        <p:txBody>
          <a:bodyPr wrap="square" lIns="0" tIns="0" rIns="0" bIns="0" rtlCol="0" anchor="t">
            <a:spAutoFit/>
          </a:bodyPr>
          <a:lstStyle/>
          <a:p>
            <a:pPr>
              <a:lnSpc>
                <a:spcPts val="4420"/>
              </a:lnSpc>
              <a:spcAft>
                <a:spcPts val="1800"/>
              </a:spcAft>
            </a:pPr>
            <a:r>
              <a:rPr lang="en-GB" sz="3200">
                <a:latin typeface="Arial" panose="020B0604020202020204" pitchFamily="34" charset="0"/>
                <a:ea typeface="+mn-lt"/>
                <a:cs typeface="Arial" panose="020B0604020202020204" pitchFamily="34" charset="0"/>
              </a:rPr>
              <a:t>In general, children are considered</a:t>
            </a:r>
            <a:r>
              <a:rPr lang="en-GB" sz="3200" b="1">
                <a:latin typeface="Arial" panose="020B0604020202020204" pitchFamily="34" charset="0"/>
                <a:ea typeface="+mn-lt"/>
                <a:cs typeface="Arial" panose="020B0604020202020204" pitchFamily="34" charset="0"/>
              </a:rPr>
              <a:t> unable to provide consent </a:t>
            </a:r>
            <a:r>
              <a:rPr lang="en-GB" sz="3200">
                <a:latin typeface="Arial" panose="020B0604020202020204" pitchFamily="34" charset="0"/>
                <a:ea typeface="+mn-lt"/>
                <a:cs typeface="Arial" panose="020B0604020202020204" pitchFamily="34" charset="0"/>
              </a:rPr>
              <a:t>because they may not be able to anticipate the implications of an action, and they may not understand or be empowered to exercise their right to refuse</a:t>
            </a:r>
          </a:p>
          <a:p>
            <a:pPr marL="1485900" lvl="2" indent="-571500">
              <a:lnSpc>
                <a:spcPts val="4420"/>
              </a:lnSpc>
              <a:spcAft>
                <a:spcPts val="1800"/>
              </a:spcAft>
              <a:buClr>
                <a:srgbClr val="FF0000"/>
              </a:buClr>
              <a:buFont typeface="Arial" panose="020B0604020202020204" pitchFamily="34" charset="0"/>
              <a:buChar char="•"/>
            </a:pPr>
            <a:r>
              <a:rPr lang="en-US" sz="3200">
                <a:latin typeface="Arial"/>
                <a:cs typeface="Arial"/>
              </a:rPr>
              <a:t>Saying "yes" under duress is NOT genuine consent</a:t>
            </a:r>
          </a:p>
          <a:p>
            <a:pPr marL="1485900" lvl="2" indent="-571500">
              <a:lnSpc>
                <a:spcPts val="4420"/>
              </a:lnSpc>
              <a:spcAft>
                <a:spcPts val="1800"/>
              </a:spcAft>
              <a:buClr>
                <a:srgbClr val="FF0000"/>
              </a:buClr>
              <a:buFont typeface="Arial" panose="020B0604020202020204" pitchFamily="34" charset="0"/>
              <a:buChar char="•"/>
            </a:pPr>
            <a:r>
              <a:rPr lang="en-US" sz="3200">
                <a:latin typeface="Arial"/>
                <a:cs typeface="Arial"/>
              </a:rPr>
              <a:t>Mistaken belief regarding the age of the child is not a defense</a:t>
            </a:r>
          </a:p>
        </p:txBody>
      </p:sp>
    </p:spTree>
    <p:extLst>
      <p:ext uri="{BB962C8B-B14F-4D97-AF65-F5344CB8AC3E}">
        <p14:creationId xmlns:p14="http://schemas.microsoft.com/office/powerpoint/2010/main" val="216080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ABCB-A1FC-4104-F8C2-9AC3177E41F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46AD9369-885B-C44A-9881-5219F3062E0D}"/>
              </a:ext>
            </a:extLst>
          </p:cNvPr>
          <p:cNvSpPr txBox="1"/>
          <p:nvPr/>
        </p:nvSpPr>
        <p:spPr>
          <a:xfrm>
            <a:off x="1676400" y="1192700"/>
            <a:ext cx="14020800"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Is this a child sexual abuse concern?</a:t>
            </a:r>
          </a:p>
        </p:txBody>
      </p:sp>
      <p:grpSp>
        <p:nvGrpSpPr>
          <p:cNvPr id="8" name="Group 7">
            <a:extLst>
              <a:ext uri="{FF2B5EF4-FFF2-40B4-BE49-F238E27FC236}">
                <a16:creationId xmlns:a16="http://schemas.microsoft.com/office/drawing/2014/main" id="{2AE3BAF5-5F50-524E-BA57-6AE5252E46FD}"/>
              </a:ext>
            </a:extLst>
          </p:cNvPr>
          <p:cNvGrpSpPr/>
          <p:nvPr/>
        </p:nvGrpSpPr>
        <p:grpSpPr>
          <a:xfrm>
            <a:off x="1376791" y="3261185"/>
            <a:ext cx="4690818" cy="2521043"/>
            <a:chOff x="1376791" y="3261185"/>
            <a:chExt cx="4690818" cy="2521043"/>
          </a:xfrm>
        </p:grpSpPr>
        <p:sp>
          <p:nvSpPr>
            <p:cNvPr id="27" name="Rectangle 26">
              <a:extLst>
                <a:ext uri="{FF2B5EF4-FFF2-40B4-BE49-F238E27FC236}">
                  <a16:creationId xmlns:a16="http://schemas.microsoft.com/office/drawing/2014/main" id="{FE40C01A-D36F-4840-B0CE-D75C0866D171}"/>
                </a:ext>
              </a:extLst>
            </p:cNvPr>
            <p:cNvSpPr/>
            <p:nvPr/>
          </p:nvSpPr>
          <p:spPr>
            <a:xfrm>
              <a:off x="1376791" y="3261185"/>
              <a:ext cx="4690818" cy="2521043"/>
            </a:xfrm>
            <a:prstGeom prst="rect">
              <a:avLst/>
            </a:prstGeom>
            <a:solidFill>
              <a:srgbClr val="EC1B2D">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16" name="TextBox 15">
              <a:extLst>
                <a:ext uri="{FF2B5EF4-FFF2-40B4-BE49-F238E27FC236}">
                  <a16:creationId xmlns:a16="http://schemas.microsoft.com/office/drawing/2014/main" id="{B2CFBA73-BF47-1441-AF3A-88F6C9C6395B}"/>
                </a:ext>
              </a:extLst>
            </p:cNvPr>
            <p:cNvSpPr txBox="1"/>
            <p:nvPr/>
          </p:nvSpPr>
          <p:spPr>
            <a:xfrm>
              <a:off x="1529189" y="3565386"/>
              <a:ext cx="4343401" cy="1938992"/>
            </a:xfrm>
            <a:prstGeom prst="rect">
              <a:avLst/>
            </a:prstGeom>
            <a:noFill/>
          </p:spPr>
          <p:txBody>
            <a:bodyPr wrap="square" anchor="ctr">
              <a:spAutoFit/>
            </a:bodyPr>
            <a:lstStyle/>
            <a:p>
              <a:pPr algn="ctr"/>
              <a:r>
                <a:rPr lang="en-GB" sz="2400">
                  <a:latin typeface="Arial" panose="020B0604020202020204" pitchFamily="34" charset="0"/>
                  <a:cs typeface="Arial" panose="020B0604020202020204" pitchFamily="34" charset="0"/>
                </a:rPr>
                <a:t>A project worker engages in sexual acts with a girl who is 16. He gives her gifts – like soap, perfume, make-up and telephone credit..</a:t>
              </a:r>
              <a:endParaRPr lang="en-US" sz="240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0F90F78-FE05-7E42-8B49-67709B94B530}"/>
              </a:ext>
            </a:extLst>
          </p:cNvPr>
          <p:cNvGrpSpPr/>
          <p:nvPr/>
        </p:nvGrpSpPr>
        <p:grpSpPr>
          <a:xfrm>
            <a:off x="1376790" y="7158739"/>
            <a:ext cx="3986226" cy="2356646"/>
            <a:chOff x="1376790" y="7158739"/>
            <a:chExt cx="3986226" cy="2356646"/>
          </a:xfrm>
        </p:grpSpPr>
        <p:sp>
          <p:nvSpPr>
            <p:cNvPr id="28" name="Rectangle 27">
              <a:extLst>
                <a:ext uri="{FF2B5EF4-FFF2-40B4-BE49-F238E27FC236}">
                  <a16:creationId xmlns:a16="http://schemas.microsoft.com/office/drawing/2014/main" id="{E33620F7-FD32-7C45-8D47-1C2B2A1CFF4B}"/>
                </a:ext>
              </a:extLst>
            </p:cNvPr>
            <p:cNvSpPr/>
            <p:nvPr/>
          </p:nvSpPr>
          <p:spPr>
            <a:xfrm>
              <a:off x="1376790" y="7158739"/>
              <a:ext cx="3985893" cy="2356646"/>
            </a:xfrm>
            <a:prstGeom prst="rect">
              <a:avLst/>
            </a:prstGeom>
            <a:solidFill>
              <a:srgbClr val="F7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chemeClr val="bg1"/>
                </a:solidFill>
              </a:endParaRPr>
            </a:p>
          </p:txBody>
        </p:sp>
        <p:sp>
          <p:nvSpPr>
            <p:cNvPr id="18" name="TextBox 17">
              <a:extLst>
                <a:ext uri="{FF2B5EF4-FFF2-40B4-BE49-F238E27FC236}">
                  <a16:creationId xmlns:a16="http://schemas.microsoft.com/office/drawing/2014/main" id="{3E071E05-6E71-C74B-BAE6-536E7D2E1E4F}"/>
                </a:ext>
              </a:extLst>
            </p:cNvPr>
            <p:cNvSpPr txBox="1"/>
            <p:nvPr/>
          </p:nvSpPr>
          <p:spPr>
            <a:xfrm>
              <a:off x="1376790" y="7353300"/>
              <a:ext cx="3986226" cy="1938992"/>
            </a:xfrm>
            <a:prstGeom prst="rect">
              <a:avLst/>
            </a:prstGeom>
            <a:noFill/>
          </p:spPr>
          <p:txBody>
            <a:bodyPr wrap="square">
              <a:spAutoFit/>
            </a:bodyPr>
            <a:lstStyle/>
            <a:p>
              <a:pPr algn="ctr"/>
              <a:r>
                <a:rPr lang="en-GB" sz="2400" b="0" i="0">
                  <a:solidFill>
                    <a:schemeClr val="bg1"/>
                  </a:solidFill>
                  <a:effectLst/>
                  <a:latin typeface="Arial" panose="020B0604020202020204" pitchFamily="34" charset="0"/>
                  <a:cs typeface="Arial" panose="020B0604020202020204" pitchFamily="34" charset="0"/>
                </a:rPr>
                <a:t>A worker </a:t>
              </a:r>
              <a:r>
                <a:rPr lang="en-GB" sz="2400">
                  <a:solidFill>
                    <a:schemeClr val="bg1"/>
                  </a:solidFill>
                  <a:latin typeface="Arial" panose="020B0604020202020204" pitchFamily="34" charset="0"/>
                  <a:cs typeface="Arial" panose="020B0604020202020204" pitchFamily="34" charset="0"/>
                </a:rPr>
                <a:t>starts a relationship</a:t>
              </a:r>
              <a:r>
                <a:rPr lang="en-GB" sz="2400" b="0" i="0">
                  <a:solidFill>
                    <a:schemeClr val="bg1"/>
                  </a:solidFill>
                  <a:effectLst/>
                  <a:latin typeface="Arial" panose="020B0604020202020204" pitchFamily="34" charset="0"/>
                  <a:cs typeface="Arial" panose="020B0604020202020204" pitchFamily="34" charset="0"/>
                </a:rPr>
                <a:t> with a 15-year-old girl living in the home where he rents a room, with the parent’s permission.  </a:t>
              </a:r>
              <a:endParaRPr lang="en-US" sz="2400">
                <a:solidFill>
                  <a:schemeClr val="bg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D7A0436F-902C-9949-9B2A-531E7BB45C6B}"/>
              </a:ext>
            </a:extLst>
          </p:cNvPr>
          <p:cNvGrpSpPr/>
          <p:nvPr/>
        </p:nvGrpSpPr>
        <p:grpSpPr>
          <a:xfrm>
            <a:off x="6250717" y="3261185"/>
            <a:ext cx="3745206" cy="2521043"/>
            <a:chOff x="6250717" y="3261185"/>
            <a:chExt cx="3745206" cy="2521043"/>
          </a:xfrm>
        </p:grpSpPr>
        <p:sp>
          <p:nvSpPr>
            <p:cNvPr id="30" name="Rectangle 29">
              <a:extLst>
                <a:ext uri="{FF2B5EF4-FFF2-40B4-BE49-F238E27FC236}">
                  <a16:creationId xmlns:a16="http://schemas.microsoft.com/office/drawing/2014/main" id="{30EFE7BE-2F4E-DC47-AA04-D0ED64A78AD5}"/>
                </a:ext>
              </a:extLst>
            </p:cNvPr>
            <p:cNvSpPr/>
            <p:nvPr/>
          </p:nvSpPr>
          <p:spPr>
            <a:xfrm>
              <a:off x="6250717" y="3261185"/>
              <a:ext cx="3745206" cy="2521043"/>
            </a:xfrm>
            <a:prstGeom prst="rect">
              <a:avLst/>
            </a:prstGeom>
            <a:solidFill>
              <a:srgbClr val="EC1B2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0" name="TextBox 19">
              <a:extLst>
                <a:ext uri="{FF2B5EF4-FFF2-40B4-BE49-F238E27FC236}">
                  <a16:creationId xmlns:a16="http://schemas.microsoft.com/office/drawing/2014/main" id="{78476701-B9B1-E04A-8C62-3068524FAAC2}"/>
                </a:ext>
              </a:extLst>
            </p:cNvPr>
            <p:cNvSpPr txBox="1"/>
            <p:nvPr/>
          </p:nvSpPr>
          <p:spPr>
            <a:xfrm>
              <a:off x="6326917" y="3565386"/>
              <a:ext cx="3602783" cy="1938992"/>
            </a:xfrm>
            <a:prstGeom prst="rect">
              <a:avLst/>
            </a:prstGeom>
            <a:noFill/>
          </p:spPr>
          <p:txBody>
            <a:bodyPr wrap="square" lIns="91440" tIns="45720" rIns="91440" bIns="45720" anchor="ctr">
              <a:spAutoFit/>
            </a:bodyPr>
            <a:lstStyle/>
            <a:p>
              <a:pPr algn="ctr"/>
              <a:r>
                <a:rPr lang="en-GB" sz="2400" b="0" i="0">
                  <a:solidFill>
                    <a:schemeClr val="bg1"/>
                  </a:solidFill>
                  <a:effectLst/>
                  <a:latin typeface="Arial"/>
                  <a:cs typeface="Arial"/>
                </a:rPr>
                <a:t>Workers shout sexual comments at girls who walk past on their way to school</a:t>
              </a:r>
              <a:r>
                <a:rPr lang="en-GB" sz="2400">
                  <a:solidFill>
                    <a:schemeClr val="bg1"/>
                  </a:solidFill>
                  <a:latin typeface="Arial"/>
                  <a:cs typeface="Arial"/>
                </a:rPr>
                <a:t>. “Hey pretty girl, I like your body.”</a:t>
              </a:r>
              <a:endParaRPr lang="en-US" sz="2400">
                <a:solidFill>
                  <a:schemeClr val="bg1"/>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2B2C62E3-FBD5-D043-9AF4-68EF197DB0DF}"/>
              </a:ext>
            </a:extLst>
          </p:cNvPr>
          <p:cNvGrpSpPr/>
          <p:nvPr/>
        </p:nvGrpSpPr>
        <p:grpSpPr>
          <a:xfrm>
            <a:off x="9164037" y="7158738"/>
            <a:ext cx="4612459" cy="2356647"/>
            <a:chOff x="9164037" y="7158738"/>
            <a:chExt cx="4612459" cy="2356647"/>
          </a:xfrm>
        </p:grpSpPr>
        <p:sp>
          <p:nvSpPr>
            <p:cNvPr id="12" name="Rectangle 11">
              <a:extLst>
                <a:ext uri="{FF2B5EF4-FFF2-40B4-BE49-F238E27FC236}">
                  <a16:creationId xmlns:a16="http://schemas.microsoft.com/office/drawing/2014/main" id="{E9D9DC4A-D698-AD13-BD73-2EE639DDB527}"/>
                </a:ext>
              </a:extLst>
            </p:cNvPr>
            <p:cNvSpPr/>
            <p:nvPr/>
          </p:nvSpPr>
          <p:spPr>
            <a:xfrm>
              <a:off x="9164037" y="7158738"/>
              <a:ext cx="4612459" cy="2356647"/>
            </a:xfrm>
            <a:prstGeom prst="rect">
              <a:avLst/>
            </a:prstGeom>
            <a:solidFill>
              <a:srgbClr val="EC1B2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2" name="TextBox 21">
              <a:extLst>
                <a:ext uri="{FF2B5EF4-FFF2-40B4-BE49-F238E27FC236}">
                  <a16:creationId xmlns:a16="http://schemas.microsoft.com/office/drawing/2014/main" id="{760D0A26-F516-624A-8CE0-D927884009DA}"/>
                </a:ext>
              </a:extLst>
            </p:cNvPr>
            <p:cNvSpPr txBox="1"/>
            <p:nvPr/>
          </p:nvSpPr>
          <p:spPr>
            <a:xfrm>
              <a:off x="9364572" y="7353300"/>
              <a:ext cx="4219547" cy="1938992"/>
            </a:xfrm>
            <a:prstGeom prst="rect">
              <a:avLst/>
            </a:prstGeom>
            <a:noFill/>
          </p:spPr>
          <p:txBody>
            <a:bodyPr wrap="square">
              <a:spAutoFit/>
            </a:bodyPr>
            <a:lstStyle/>
            <a:p>
              <a:pPr algn="ctr"/>
              <a:r>
                <a:rPr lang="en-GB" sz="2400" b="0" i="0">
                  <a:solidFill>
                    <a:schemeClr val="bg1"/>
                  </a:solidFill>
                  <a:effectLst/>
                  <a:latin typeface="Arial" panose="020B0604020202020204" pitchFamily="34" charset="0"/>
                  <a:cs typeface="Arial" panose="020B0604020202020204" pitchFamily="34" charset="0"/>
                </a:rPr>
                <a:t>A project worker touches a young boy apprentice on the bottom. When </a:t>
              </a:r>
              <a:r>
                <a:rPr lang="en-GB" sz="2400">
                  <a:solidFill>
                    <a:schemeClr val="bg1"/>
                  </a:solidFill>
                  <a:latin typeface="Arial" panose="020B0604020202020204" pitchFamily="34" charset="0"/>
                  <a:cs typeface="Arial" panose="020B0604020202020204" pitchFamily="34" charset="0"/>
                </a:rPr>
                <a:t>the boy</a:t>
              </a:r>
              <a:r>
                <a:rPr lang="en-GB" sz="2400" b="0" i="0">
                  <a:solidFill>
                    <a:schemeClr val="bg1"/>
                  </a:solidFill>
                  <a:effectLst/>
                  <a:latin typeface="Arial" panose="020B0604020202020204" pitchFamily="34" charset="0"/>
                  <a:cs typeface="Arial" panose="020B0604020202020204" pitchFamily="34" charset="0"/>
                </a:rPr>
                <a:t> does not say no, he is asked to perform a sexual act. </a:t>
              </a:r>
              <a:endParaRPr lang="en-US" sz="2400">
                <a:solidFill>
                  <a:schemeClr val="bg1"/>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772A0CC-4D93-9942-9D75-E7B556F96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76496" y="2442934"/>
            <a:ext cx="4919418" cy="3965068"/>
          </a:xfrm>
          <a:prstGeom prst="rect">
            <a:avLst/>
          </a:prstGeom>
        </p:spPr>
      </p:pic>
      <p:grpSp>
        <p:nvGrpSpPr>
          <p:cNvPr id="39" name="Group 38">
            <a:extLst>
              <a:ext uri="{FF2B5EF4-FFF2-40B4-BE49-F238E27FC236}">
                <a16:creationId xmlns:a16="http://schemas.microsoft.com/office/drawing/2014/main" id="{E1613CA5-47F0-2940-B4D2-057CBF22B4AA}"/>
              </a:ext>
            </a:extLst>
          </p:cNvPr>
          <p:cNvGrpSpPr/>
          <p:nvPr/>
        </p:nvGrpSpPr>
        <p:grpSpPr>
          <a:xfrm>
            <a:off x="13910608" y="7158738"/>
            <a:ext cx="3005792" cy="2339451"/>
            <a:chOff x="13910608" y="7158738"/>
            <a:chExt cx="3005792" cy="2339451"/>
          </a:xfrm>
        </p:grpSpPr>
        <p:sp>
          <p:nvSpPr>
            <p:cNvPr id="2" name="Rectangle 1">
              <a:extLst>
                <a:ext uri="{FF2B5EF4-FFF2-40B4-BE49-F238E27FC236}">
                  <a16:creationId xmlns:a16="http://schemas.microsoft.com/office/drawing/2014/main" id="{39C6E5C0-AD7B-1FC0-B44E-3299243FACEC}"/>
                </a:ext>
              </a:extLst>
            </p:cNvPr>
            <p:cNvSpPr/>
            <p:nvPr/>
          </p:nvSpPr>
          <p:spPr>
            <a:xfrm>
              <a:off x="13910608" y="7158738"/>
              <a:ext cx="3005792" cy="2339451"/>
            </a:xfrm>
            <a:prstGeom prst="rect">
              <a:avLst/>
            </a:prstGeom>
            <a:solidFill>
              <a:srgbClr val="EC1B2D">
                <a:alpha val="44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4" name="TextBox 8">
              <a:extLst>
                <a:ext uri="{FF2B5EF4-FFF2-40B4-BE49-F238E27FC236}">
                  <a16:creationId xmlns:a16="http://schemas.microsoft.com/office/drawing/2014/main" id="{41B01149-3B48-1F21-8553-81B547DBF9D7}"/>
                </a:ext>
              </a:extLst>
            </p:cNvPr>
            <p:cNvSpPr txBox="1"/>
            <p:nvPr/>
          </p:nvSpPr>
          <p:spPr>
            <a:xfrm>
              <a:off x="14048101" y="7353300"/>
              <a:ext cx="2730806" cy="1938992"/>
            </a:xfrm>
            <a:prstGeom prst="rect">
              <a:avLst/>
            </a:prstGeom>
            <a:noFill/>
          </p:spPr>
          <p:txBody>
            <a:bodyPr wrap="square">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r>
                <a:rPr lang="en-AU" sz="2400"/>
                <a:t>A project worker shows a child some pornographic images. </a:t>
              </a:r>
            </a:p>
          </p:txBody>
        </p:sp>
      </p:grpSp>
      <p:sp>
        <p:nvSpPr>
          <p:cNvPr id="5" name="TextBox 4">
            <a:extLst>
              <a:ext uri="{FF2B5EF4-FFF2-40B4-BE49-F238E27FC236}">
                <a16:creationId xmlns:a16="http://schemas.microsoft.com/office/drawing/2014/main" id="{1DC87750-4CA7-525C-4D8A-D387F26379EA}"/>
              </a:ext>
            </a:extLst>
          </p:cNvPr>
          <p:cNvSpPr txBox="1"/>
          <p:nvPr/>
        </p:nvSpPr>
        <p:spPr>
          <a:xfrm>
            <a:off x="1371600" y="2552700"/>
            <a:ext cx="1585278" cy="707886"/>
          </a:xfrm>
          <a:prstGeom prst="rect">
            <a:avLst/>
          </a:prstGeom>
          <a:solidFill>
            <a:srgbClr val="00ADE4"/>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Yes</a:t>
            </a:r>
            <a:endParaRPr lang="en-US" sz="4000" b="1">
              <a:solidFill>
                <a:schemeClr val="bg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77AED11A-BBCB-FA42-96A0-959204B0C31A}"/>
              </a:ext>
            </a:extLst>
          </p:cNvPr>
          <p:cNvGrpSpPr/>
          <p:nvPr/>
        </p:nvGrpSpPr>
        <p:grpSpPr>
          <a:xfrm>
            <a:off x="10179031" y="3261184"/>
            <a:ext cx="4075559" cy="2529177"/>
            <a:chOff x="10179031" y="3261184"/>
            <a:chExt cx="4075559" cy="2529177"/>
          </a:xfrm>
        </p:grpSpPr>
        <p:sp>
          <p:nvSpPr>
            <p:cNvPr id="9" name="Rectangle 8">
              <a:extLst>
                <a:ext uri="{FF2B5EF4-FFF2-40B4-BE49-F238E27FC236}">
                  <a16:creationId xmlns:a16="http://schemas.microsoft.com/office/drawing/2014/main" id="{C1A0BE4E-48F0-719B-2928-2AC499EE217C}"/>
                </a:ext>
              </a:extLst>
            </p:cNvPr>
            <p:cNvSpPr/>
            <p:nvPr/>
          </p:nvSpPr>
          <p:spPr>
            <a:xfrm>
              <a:off x="10179031" y="3261184"/>
              <a:ext cx="4075559" cy="2529177"/>
            </a:xfrm>
            <a:prstGeom prst="rect">
              <a:avLst/>
            </a:prstGeom>
            <a:solidFill>
              <a:srgbClr val="FDB714">
                <a:alpha val="882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1" name="TextBox 8">
              <a:extLst>
                <a:ext uri="{FF2B5EF4-FFF2-40B4-BE49-F238E27FC236}">
                  <a16:creationId xmlns:a16="http://schemas.microsoft.com/office/drawing/2014/main" id="{811A6048-1DBF-D5E1-242F-D573E7674A73}"/>
                </a:ext>
              </a:extLst>
            </p:cNvPr>
            <p:cNvSpPr txBox="1"/>
            <p:nvPr/>
          </p:nvSpPr>
          <p:spPr>
            <a:xfrm>
              <a:off x="10283255" y="3565386"/>
              <a:ext cx="3971335" cy="1938992"/>
            </a:xfrm>
            <a:prstGeom prst="rect">
              <a:avLst/>
            </a:prstGeom>
            <a:noFill/>
          </p:spPr>
          <p:txBody>
            <a:bodyPr wrap="square" anchor="ctr">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r>
                <a:rPr lang="en-GB" sz="2400"/>
                <a:t>A project worker notices a child walking barefoot near the construction site and gives the child a pair of sandals.</a:t>
              </a:r>
              <a:endParaRPr lang="en-AU" sz="2400"/>
            </a:p>
          </p:txBody>
        </p:sp>
      </p:grpSp>
      <p:grpSp>
        <p:nvGrpSpPr>
          <p:cNvPr id="37" name="Group 36">
            <a:extLst>
              <a:ext uri="{FF2B5EF4-FFF2-40B4-BE49-F238E27FC236}">
                <a16:creationId xmlns:a16="http://schemas.microsoft.com/office/drawing/2014/main" id="{43564CC3-8D6E-BC4B-9727-DD4C53FBD48C}"/>
              </a:ext>
            </a:extLst>
          </p:cNvPr>
          <p:cNvGrpSpPr/>
          <p:nvPr/>
        </p:nvGrpSpPr>
        <p:grpSpPr>
          <a:xfrm>
            <a:off x="5482206" y="7158739"/>
            <a:ext cx="3544671" cy="2356646"/>
            <a:chOff x="5482206" y="7158739"/>
            <a:chExt cx="3544671" cy="2356646"/>
          </a:xfrm>
        </p:grpSpPr>
        <p:sp>
          <p:nvSpPr>
            <p:cNvPr id="32" name="Rectangle 31">
              <a:extLst>
                <a:ext uri="{FF2B5EF4-FFF2-40B4-BE49-F238E27FC236}">
                  <a16:creationId xmlns:a16="http://schemas.microsoft.com/office/drawing/2014/main" id="{61D5CAA7-FA73-4045-B399-AE61D443FECE}"/>
                </a:ext>
              </a:extLst>
            </p:cNvPr>
            <p:cNvSpPr/>
            <p:nvPr/>
          </p:nvSpPr>
          <p:spPr>
            <a:xfrm>
              <a:off x="5482206" y="7158739"/>
              <a:ext cx="3544671" cy="2356646"/>
            </a:xfrm>
            <a:prstGeom prst="rect">
              <a:avLst/>
            </a:prstGeom>
            <a:solidFill>
              <a:srgbClr val="FDB714">
                <a:alpha val="882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 name="TextBox 13">
              <a:extLst>
                <a:ext uri="{FF2B5EF4-FFF2-40B4-BE49-F238E27FC236}">
                  <a16:creationId xmlns:a16="http://schemas.microsoft.com/office/drawing/2014/main" id="{B35475DC-83F1-3D07-DC1C-D121B8B33E13}"/>
                </a:ext>
              </a:extLst>
            </p:cNvPr>
            <p:cNvSpPr txBox="1"/>
            <p:nvPr/>
          </p:nvSpPr>
          <p:spPr>
            <a:xfrm>
              <a:off x="5619366" y="7353300"/>
              <a:ext cx="3239871" cy="1938992"/>
            </a:xfrm>
            <a:prstGeom prst="rect">
              <a:avLst/>
            </a:prstGeom>
            <a:noFill/>
          </p:spPr>
          <p:txBody>
            <a:bodyPr wrap="square">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r>
                <a:rPr lang="en-GB" sz="2400"/>
                <a:t>A child falls over walking past the construction site. </a:t>
              </a:r>
              <a:br>
                <a:rPr lang="en-GB" sz="2400"/>
              </a:br>
              <a:r>
                <a:rPr lang="en-GB" sz="2400"/>
                <a:t>A worker helps him up by the hand. </a:t>
              </a:r>
            </a:p>
          </p:txBody>
        </p:sp>
      </p:grpSp>
      <p:sp>
        <p:nvSpPr>
          <p:cNvPr id="26" name="TextBox 25">
            <a:extLst>
              <a:ext uri="{FF2B5EF4-FFF2-40B4-BE49-F238E27FC236}">
                <a16:creationId xmlns:a16="http://schemas.microsoft.com/office/drawing/2014/main" id="{8E1707DA-2B2E-A041-8D39-8B7DF866F1CE}"/>
              </a:ext>
            </a:extLst>
          </p:cNvPr>
          <p:cNvSpPr txBox="1"/>
          <p:nvPr/>
        </p:nvSpPr>
        <p:spPr>
          <a:xfrm>
            <a:off x="10179031" y="2552700"/>
            <a:ext cx="1585278" cy="707886"/>
          </a:xfrm>
          <a:prstGeom prst="rect">
            <a:avLst/>
          </a:prstGeom>
          <a:solidFill>
            <a:srgbClr val="EC1B2D"/>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No</a:t>
            </a:r>
            <a:endParaRPr lang="en-US" sz="4000" b="1">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395B549-1793-7145-A6DD-43C08221F6C2}"/>
              </a:ext>
            </a:extLst>
          </p:cNvPr>
          <p:cNvSpPr txBox="1"/>
          <p:nvPr/>
        </p:nvSpPr>
        <p:spPr>
          <a:xfrm>
            <a:off x="5482206" y="6450852"/>
            <a:ext cx="1585278" cy="707886"/>
          </a:xfrm>
          <a:prstGeom prst="rect">
            <a:avLst/>
          </a:prstGeom>
          <a:solidFill>
            <a:srgbClr val="EC1B2D"/>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No</a:t>
            </a:r>
            <a:endParaRPr lang="en-US" sz="4000" b="1">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33C3F1F-564E-DA44-9F05-E657528EFAE9}"/>
              </a:ext>
            </a:extLst>
          </p:cNvPr>
          <p:cNvSpPr txBox="1"/>
          <p:nvPr/>
        </p:nvSpPr>
        <p:spPr>
          <a:xfrm>
            <a:off x="6250717" y="2552700"/>
            <a:ext cx="1585278" cy="707886"/>
          </a:xfrm>
          <a:prstGeom prst="rect">
            <a:avLst/>
          </a:prstGeom>
          <a:solidFill>
            <a:srgbClr val="00ADE4"/>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Yes</a:t>
            </a:r>
            <a:endParaRPr lang="en-US" sz="4000" b="1">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94C39AC-5CE3-C84D-98FB-670E92C9BE2A}"/>
              </a:ext>
            </a:extLst>
          </p:cNvPr>
          <p:cNvSpPr txBox="1"/>
          <p:nvPr/>
        </p:nvSpPr>
        <p:spPr>
          <a:xfrm>
            <a:off x="1371600" y="6450852"/>
            <a:ext cx="1585278" cy="707886"/>
          </a:xfrm>
          <a:prstGeom prst="rect">
            <a:avLst/>
          </a:prstGeom>
          <a:solidFill>
            <a:srgbClr val="00ADE4"/>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Yes</a:t>
            </a:r>
            <a:endParaRPr lang="en-US" sz="4000" b="1">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7EA1959-B21B-934D-995B-0214F0D23BEC}"/>
              </a:ext>
            </a:extLst>
          </p:cNvPr>
          <p:cNvSpPr txBox="1"/>
          <p:nvPr/>
        </p:nvSpPr>
        <p:spPr>
          <a:xfrm>
            <a:off x="9161189" y="6450852"/>
            <a:ext cx="1585278" cy="707886"/>
          </a:xfrm>
          <a:prstGeom prst="rect">
            <a:avLst/>
          </a:prstGeom>
          <a:solidFill>
            <a:srgbClr val="00ADE4"/>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Yes</a:t>
            </a:r>
            <a:endParaRPr lang="en-US" sz="4000" b="1">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FCCD8FD-DB3B-5545-AF8B-00808EA7F826}"/>
              </a:ext>
            </a:extLst>
          </p:cNvPr>
          <p:cNvSpPr txBox="1"/>
          <p:nvPr/>
        </p:nvSpPr>
        <p:spPr>
          <a:xfrm>
            <a:off x="13910608" y="6450852"/>
            <a:ext cx="1585278" cy="707886"/>
          </a:xfrm>
          <a:prstGeom prst="rect">
            <a:avLst/>
          </a:prstGeom>
          <a:solidFill>
            <a:srgbClr val="00ADE4"/>
          </a:solidFill>
        </p:spPr>
        <p:txBody>
          <a:bodyPr wrap="square">
            <a:spAutoFit/>
          </a:bodyPr>
          <a:lstStyle/>
          <a:p>
            <a:pPr algn="ctr"/>
            <a:r>
              <a:rPr lang="en-GB" sz="4000" b="1">
                <a:solidFill>
                  <a:schemeClr val="bg1"/>
                </a:solidFill>
                <a:effectLst/>
                <a:latin typeface="Arial" panose="020B0604020202020204" pitchFamily="34" charset="0"/>
                <a:cs typeface="Arial" panose="020B0604020202020204" pitchFamily="34" charset="0"/>
              </a:rPr>
              <a:t>Yes</a:t>
            </a:r>
            <a:endParaRPr lang="en-US" sz="4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3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9" grpId="0" animBg="1"/>
      <p:bldP spid="31"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a:extLst>
              <a:ext uri="{FF2B5EF4-FFF2-40B4-BE49-F238E27FC236}">
                <a16:creationId xmlns:a16="http://schemas.microsoft.com/office/drawing/2014/main" id="{6203BB48-8C07-A7EE-6148-7E504DBB5BAD}"/>
              </a:ext>
            </a:extLst>
          </p:cNvPr>
          <p:cNvSpPr/>
          <p:nvPr/>
        </p:nvSpPr>
        <p:spPr>
          <a:xfrm>
            <a:off x="1600200" y="1143000"/>
            <a:ext cx="10185176" cy="7353300"/>
          </a:xfrm>
          <a:prstGeom prst="wedgeRectCallout">
            <a:avLst/>
          </a:prstGeom>
          <a:solidFill>
            <a:srgbClr val="9AD7F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800">
              <a:latin typeface="Arial" panose="020B0604020202020204" pitchFamily="34" charset="0"/>
            </a:endParaRPr>
          </a:p>
        </p:txBody>
      </p:sp>
      <p:sp>
        <p:nvSpPr>
          <p:cNvPr id="3" name="TextBox 2">
            <a:extLst>
              <a:ext uri="{FF2B5EF4-FFF2-40B4-BE49-F238E27FC236}">
                <a16:creationId xmlns:a16="http://schemas.microsoft.com/office/drawing/2014/main" id="{E7B130FA-1D18-4FD7-4727-631984A54C86}"/>
              </a:ext>
            </a:extLst>
          </p:cNvPr>
          <p:cNvSpPr txBox="1"/>
          <p:nvPr/>
        </p:nvSpPr>
        <p:spPr>
          <a:xfrm>
            <a:off x="2006488" y="1634162"/>
            <a:ext cx="9372600" cy="6370975"/>
          </a:xfrm>
          <a:prstGeom prst="rect">
            <a:avLst/>
          </a:prstGeom>
          <a:noFill/>
        </p:spPr>
        <p:txBody>
          <a:bodyPr wrap="square" rtlCol="0" anchor="ctr">
            <a:spAutoFit/>
          </a:bodyPr>
          <a:lstStyle/>
          <a:p>
            <a:pPr algn="ctr"/>
            <a:r>
              <a:rPr lang="en-US" sz="6800" b="1">
                <a:solidFill>
                  <a:srgbClr val="002345"/>
                </a:solidFill>
                <a:latin typeface="Arial" panose="020B0604020202020204" pitchFamily="34" charset="0"/>
              </a:rPr>
              <a:t>Can you share examples of child sexual exploitation and abuse that you have heard of in </a:t>
            </a:r>
            <a:r>
              <a:rPr lang="en-US" sz="6800" b="1">
                <a:solidFill>
                  <a:srgbClr val="002345"/>
                </a:solidFill>
                <a:highlight>
                  <a:srgbClr val="FFFF00"/>
                </a:highlight>
                <a:latin typeface="Arial" panose="020B0604020202020204" pitchFamily="34" charset="0"/>
              </a:rPr>
              <a:t>[country/location]</a:t>
            </a:r>
            <a:r>
              <a:rPr lang="en-US" sz="6800" b="1">
                <a:solidFill>
                  <a:srgbClr val="002345"/>
                </a:solidFill>
                <a:latin typeface="Arial" panose="020B0604020202020204" pitchFamily="34" charset="0"/>
              </a:rPr>
              <a:t>?</a:t>
            </a:r>
          </a:p>
        </p:txBody>
      </p:sp>
      <p:pic>
        <p:nvPicPr>
          <p:cNvPr id="5" name="Picture 4">
            <a:extLst>
              <a:ext uri="{FF2B5EF4-FFF2-40B4-BE49-F238E27FC236}">
                <a16:creationId xmlns:a16="http://schemas.microsoft.com/office/drawing/2014/main" id="{E290B8AB-D101-E1C1-E244-89E90F6CE3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09" t="26000" r="29206" b="14074"/>
          <a:stretch/>
        </p:blipFill>
        <p:spPr>
          <a:xfrm>
            <a:off x="12039600" y="2683054"/>
            <a:ext cx="5085318" cy="4920891"/>
          </a:xfrm>
          <a:prstGeom prst="rect">
            <a:avLst/>
          </a:prstGeom>
        </p:spPr>
      </p:pic>
    </p:spTree>
    <p:extLst>
      <p:ext uri="{BB962C8B-B14F-4D97-AF65-F5344CB8AC3E}">
        <p14:creationId xmlns:p14="http://schemas.microsoft.com/office/powerpoint/2010/main" val="322401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D6148-3AC7-BFB5-790D-1F84BA9F5A10}"/>
            </a:ext>
          </a:extLst>
        </p:cNvPr>
        <p:cNvGrpSpPr/>
        <p:nvPr/>
      </p:nvGrpSpPr>
      <p:grpSpPr>
        <a:xfrm>
          <a:off x="0" y="0"/>
          <a:ext cx="0" cy="0"/>
          <a:chOff x="0" y="0"/>
          <a:chExt cx="0" cy="0"/>
        </a:xfrm>
      </p:grpSpPr>
      <p:sp>
        <p:nvSpPr>
          <p:cNvPr id="69" name="Rectangle 68">
            <a:extLst>
              <a:ext uri="{FF2B5EF4-FFF2-40B4-BE49-F238E27FC236}">
                <a16:creationId xmlns:a16="http://schemas.microsoft.com/office/drawing/2014/main" id="{A564149D-9FD4-4040-A201-E3786D529AE3}"/>
              </a:ext>
            </a:extLst>
          </p:cNvPr>
          <p:cNvSpPr/>
          <p:nvPr/>
        </p:nvSpPr>
        <p:spPr>
          <a:xfrm>
            <a:off x="10086857" y="6568494"/>
            <a:ext cx="5898616" cy="2842206"/>
          </a:xfrm>
          <a:prstGeom prst="rect">
            <a:avLst/>
          </a:prstGeom>
          <a:solidFill>
            <a:srgbClr val="9AD7F1">
              <a:alpha val="17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3" name="Rectangle 62">
            <a:extLst>
              <a:ext uri="{FF2B5EF4-FFF2-40B4-BE49-F238E27FC236}">
                <a16:creationId xmlns:a16="http://schemas.microsoft.com/office/drawing/2014/main" id="{77C21F4C-D113-3D49-8262-088F3BF40710}"/>
              </a:ext>
            </a:extLst>
          </p:cNvPr>
          <p:cNvSpPr/>
          <p:nvPr/>
        </p:nvSpPr>
        <p:spPr>
          <a:xfrm>
            <a:off x="10086856" y="3816798"/>
            <a:ext cx="5898617" cy="2751696"/>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4" name="Down Arrow 63">
            <a:extLst>
              <a:ext uri="{FF2B5EF4-FFF2-40B4-BE49-F238E27FC236}">
                <a16:creationId xmlns:a16="http://schemas.microsoft.com/office/drawing/2014/main" id="{ABE2A7DB-7132-F74E-90B8-40B2CDAA7777}"/>
              </a:ext>
            </a:extLst>
          </p:cNvPr>
          <p:cNvSpPr/>
          <p:nvPr/>
        </p:nvSpPr>
        <p:spPr>
          <a:xfrm>
            <a:off x="9670425" y="4260171"/>
            <a:ext cx="832862" cy="2308323"/>
          </a:xfrm>
          <a:prstGeom prst="downArrow">
            <a:avLst/>
          </a:prstGeom>
          <a:solidFill>
            <a:srgbClr val="9AD7F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4" name="TextBox 33">
            <a:extLst>
              <a:ext uri="{FF2B5EF4-FFF2-40B4-BE49-F238E27FC236}">
                <a16:creationId xmlns:a16="http://schemas.microsoft.com/office/drawing/2014/main" id="{A035004C-E057-E14B-A6AF-AE1C1A18B0C8}"/>
              </a:ext>
            </a:extLst>
          </p:cNvPr>
          <p:cNvSpPr txBox="1"/>
          <p:nvPr/>
        </p:nvSpPr>
        <p:spPr>
          <a:xfrm>
            <a:off x="1676400" y="1192700"/>
            <a:ext cx="15392400" cy="1754326"/>
          </a:xfrm>
          <a:prstGeom prst="rect">
            <a:avLst/>
          </a:prstGeom>
          <a:noFill/>
        </p:spPr>
        <p:txBody>
          <a:bodyPr wrap="square" rtlCol="0">
            <a:spAutoFit/>
          </a:bodyPr>
          <a:lstStyle/>
          <a:p>
            <a:r>
              <a:rPr lang="en-US" sz="5400" b="1">
                <a:solidFill>
                  <a:srgbClr val="002345"/>
                </a:solidFill>
                <a:latin typeface="Arial" panose="020B0604020202020204" pitchFamily="34" charset="0"/>
                <a:cs typeface="Arial" panose="020B0604020202020204" pitchFamily="34" charset="0"/>
              </a:rPr>
              <a:t>Additional examples of inappropriate behaviors between project workers &amp; children</a:t>
            </a:r>
            <a:endParaRPr lang="en-US" sz="5400">
              <a:solidFill>
                <a:srgbClr val="002345"/>
              </a:solidFill>
              <a:latin typeface="Arial" panose="020B0604020202020204" pitchFamily="34" charset="0"/>
              <a:cs typeface="Arial" panose="020B0604020202020204" pitchFamily="34" charset="0"/>
            </a:endParaRPr>
          </a:p>
        </p:txBody>
      </p:sp>
      <p:sp>
        <p:nvSpPr>
          <p:cNvPr id="47" name="TextBox 33">
            <a:extLst>
              <a:ext uri="{FF2B5EF4-FFF2-40B4-BE49-F238E27FC236}">
                <a16:creationId xmlns:a16="http://schemas.microsoft.com/office/drawing/2014/main" id="{37CAC118-B340-1146-A4AD-3634DF812B16}"/>
              </a:ext>
            </a:extLst>
          </p:cNvPr>
          <p:cNvSpPr txBox="1"/>
          <p:nvPr/>
        </p:nvSpPr>
        <p:spPr>
          <a:xfrm>
            <a:off x="11184087" y="4146708"/>
            <a:ext cx="3979714" cy="1384995"/>
          </a:xfrm>
          <a:prstGeom prst="rect">
            <a:avLst/>
          </a:prstGeom>
        </p:spPr>
        <p:txBody>
          <a:bodyPr wrap="square" lIns="0" tIns="0" rIns="0" bIns="0" rtlCol="0" anchor="t">
            <a:spAutoFit/>
          </a:bodyPr>
          <a:lstStyle/>
          <a:p>
            <a:r>
              <a:rPr lang="en-US" sz="3000" b="1">
                <a:solidFill>
                  <a:srgbClr val="9AD7F1"/>
                </a:solidFill>
                <a:latin typeface="Arial" panose="020B0604020202020204" pitchFamily="34" charset="0"/>
                <a:cs typeface="Arial" panose="020B0604020202020204" pitchFamily="34" charset="0"/>
              </a:rPr>
              <a:t>Inappropriate relationships </a:t>
            </a:r>
            <a:r>
              <a:rPr lang="en-US" sz="3000">
                <a:solidFill>
                  <a:srgbClr val="FFFFFF"/>
                </a:solidFill>
                <a:latin typeface="Arial" panose="020B0604020202020204" pitchFamily="34" charset="0"/>
                <a:cs typeface="Arial" panose="020B0604020202020204" pitchFamily="34" charset="0"/>
              </a:rPr>
              <a:t>with children, including:</a:t>
            </a:r>
          </a:p>
        </p:txBody>
      </p:sp>
      <p:sp>
        <p:nvSpPr>
          <p:cNvPr id="48" name="TextBox 34">
            <a:extLst>
              <a:ext uri="{FF2B5EF4-FFF2-40B4-BE49-F238E27FC236}">
                <a16:creationId xmlns:a16="http://schemas.microsoft.com/office/drawing/2014/main" id="{2D49694C-2724-9047-8AE7-7D50B8AF4FA2}"/>
              </a:ext>
            </a:extLst>
          </p:cNvPr>
          <p:cNvSpPr txBox="1"/>
          <p:nvPr/>
        </p:nvSpPr>
        <p:spPr>
          <a:xfrm>
            <a:off x="10635614" y="6797576"/>
            <a:ext cx="4528188" cy="2261196"/>
          </a:xfrm>
          <a:prstGeom prst="rect">
            <a:avLst/>
          </a:prstGeom>
        </p:spPr>
        <p:txBody>
          <a:bodyPr wrap="square" lIns="0" tIns="0" rIns="0" bIns="0" rtlCol="0" anchor="t">
            <a:spAutoFit/>
          </a:bodyPr>
          <a:lstStyle/>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Dating</a:t>
            </a:r>
          </a:p>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Keeping secrets with children</a:t>
            </a:r>
          </a:p>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Displaying favoritism</a:t>
            </a:r>
          </a:p>
        </p:txBody>
      </p:sp>
      <p:grpSp>
        <p:nvGrpSpPr>
          <p:cNvPr id="16" name="Group 15">
            <a:extLst>
              <a:ext uri="{FF2B5EF4-FFF2-40B4-BE49-F238E27FC236}">
                <a16:creationId xmlns:a16="http://schemas.microsoft.com/office/drawing/2014/main" id="{E49A10BC-8A13-4641-9F0A-18C74CD31E90}"/>
              </a:ext>
            </a:extLst>
          </p:cNvPr>
          <p:cNvGrpSpPr/>
          <p:nvPr/>
        </p:nvGrpSpPr>
        <p:grpSpPr>
          <a:xfrm>
            <a:off x="1292506" y="3398571"/>
            <a:ext cx="7541965" cy="6012128"/>
            <a:chOff x="1292506" y="3398571"/>
            <a:chExt cx="7541965" cy="6012128"/>
          </a:xfrm>
        </p:grpSpPr>
        <p:sp>
          <p:nvSpPr>
            <p:cNvPr id="15" name="Rectangle 14">
              <a:extLst>
                <a:ext uri="{FF2B5EF4-FFF2-40B4-BE49-F238E27FC236}">
                  <a16:creationId xmlns:a16="http://schemas.microsoft.com/office/drawing/2014/main" id="{46366B7F-63B4-A446-B25B-7D8C9C47A26E}"/>
                </a:ext>
              </a:extLst>
            </p:cNvPr>
            <p:cNvSpPr/>
            <p:nvPr/>
          </p:nvSpPr>
          <p:spPr>
            <a:xfrm>
              <a:off x="1857256" y="6125120"/>
              <a:ext cx="6977215" cy="3285579"/>
            </a:xfrm>
            <a:prstGeom prst="rect">
              <a:avLst/>
            </a:prstGeom>
            <a:solidFill>
              <a:srgbClr val="9AD7F1">
                <a:alpha val="17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4" name="Rectangle 43">
              <a:extLst>
                <a:ext uri="{FF2B5EF4-FFF2-40B4-BE49-F238E27FC236}">
                  <a16:creationId xmlns:a16="http://schemas.microsoft.com/office/drawing/2014/main" id="{0CFE0601-6A42-C746-9E89-26302E7B4499}"/>
                </a:ext>
              </a:extLst>
            </p:cNvPr>
            <p:cNvSpPr/>
            <p:nvPr/>
          </p:nvSpPr>
          <p:spPr>
            <a:xfrm>
              <a:off x="1857256" y="3816798"/>
              <a:ext cx="6977215" cy="2308323"/>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5" name="TextBox 29">
              <a:extLst>
                <a:ext uri="{FF2B5EF4-FFF2-40B4-BE49-F238E27FC236}">
                  <a16:creationId xmlns:a16="http://schemas.microsoft.com/office/drawing/2014/main" id="{7A692432-1A5C-554E-8510-33AF43526342}"/>
                </a:ext>
              </a:extLst>
            </p:cNvPr>
            <p:cNvSpPr txBox="1"/>
            <p:nvPr/>
          </p:nvSpPr>
          <p:spPr>
            <a:xfrm>
              <a:off x="2819400" y="4146709"/>
              <a:ext cx="5632600" cy="1384995"/>
            </a:xfrm>
            <a:prstGeom prst="rect">
              <a:avLst/>
            </a:prstGeom>
          </p:spPr>
          <p:txBody>
            <a:bodyPr wrap="square" lIns="0" tIns="0" rIns="0" bIns="0" rtlCol="0" anchor="t">
              <a:spAutoFit/>
            </a:bodyPr>
            <a:lstStyle/>
            <a:p>
              <a:r>
                <a:rPr lang="en-US" sz="3000" b="1">
                  <a:solidFill>
                    <a:srgbClr val="9AD7F1"/>
                  </a:solidFill>
                  <a:latin typeface="Arial" panose="020B0604020202020204" pitchFamily="34" charset="0"/>
                  <a:cs typeface="Arial" panose="020B0604020202020204" pitchFamily="34" charset="0"/>
                </a:rPr>
                <a:t>Inappropriate physical contact </a:t>
              </a:r>
              <a:r>
                <a:rPr lang="en-US" sz="3000">
                  <a:solidFill>
                    <a:srgbClr val="FFFFFF"/>
                  </a:solidFill>
                  <a:latin typeface="Arial" panose="020B0604020202020204" pitchFamily="34" charset="0"/>
                  <a:cs typeface="Arial" panose="020B0604020202020204" pitchFamily="34" charset="0"/>
                </a:rPr>
                <a:t>between children and adults in the project, including:</a:t>
              </a:r>
            </a:p>
          </p:txBody>
        </p:sp>
        <p:sp>
          <p:nvSpPr>
            <p:cNvPr id="46" name="TextBox 30">
              <a:extLst>
                <a:ext uri="{FF2B5EF4-FFF2-40B4-BE49-F238E27FC236}">
                  <a16:creationId xmlns:a16="http://schemas.microsoft.com/office/drawing/2014/main" id="{827268F1-B0A2-864E-A14B-E7575E879A54}"/>
                </a:ext>
              </a:extLst>
            </p:cNvPr>
            <p:cNvSpPr txBox="1"/>
            <p:nvPr/>
          </p:nvSpPr>
          <p:spPr>
            <a:xfrm>
              <a:off x="2310777" y="6370371"/>
              <a:ext cx="5919640" cy="2799805"/>
            </a:xfrm>
            <a:prstGeom prst="rect">
              <a:avLst/>
            </a:prstGeom>
          </p:spPr>
          <p:txBody>
            <a:bodyPr wrap="square" lIns="0" tIns="0" rIns="0" bIns="0" rtlCol="0" anchor="t">
              <a:spAutoFit/>
            </a:bodyPr>
            <a:lstStyle/>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Kissing</a:t>
              </a:r>
            </a:p>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Touch that seems focused on intimate areas of the body</a:t>
              </a:r>
            </a:p>
            <a:p>
              <a:pPr marL="571500" indent="-571500">
                <a:lnSpc>
                  <a:spcPts val="4220"/>
                </a:lnSpc>
                <a:spcAft>
                  <a:spcPts val="600"/>
                </a:spcAft>
                <a:buClr>
                  <a:srgbClr val="00ADE4"/>
                </a:buClr>
                <a:buFont typeface="Arial" panose="020B0604020202020204" pitchFamily="34" charset="0"/>
                <a:buChar char="•"/>
              </a:pPr>
              <a:r>
                <a:rPr lang="en-US" sz="3000">
                  <a:solidFill>
                    <a:srgbClr val="000000"/>
                  </a:solidFill>
                  <a:latin typeface="Arial"/>
                </a:rPr>
                <a:t>Any other physical touch the child does not want</a:t>
              </a:r>
            </a:p>
          </p:txBody>
        </p:sp>
        <p:sp>
          <p:nvSpPr>
            <p:cNvPr id="49" name="Down Arrow 48">
              <a:extLst>
                <a:ext uri="{FF2B5EF4-FFF2-40B4-BE49-F238E27FC236}">
                  <a16:creationId xmlns:a16="http://schemas.microsoft.com/office/drawing/2014/main" id="{A216A3A5-874A-6C44-B3CF-0C134122DA51}"/>
                </a:ext>
              </a:extLst>
            </p:cNvPr>
            <p:cNvSpPr/>
            <p:nvPr/>
          </p:nvSpPr>
          <p:spPr>
            <a:xfrm>
              <a:off x="1440825" y="4146708"/>
              <a:ext cx="832862" cy="2430447"/>
            </a:xfrm>
            <a:prstGeom prst="downArrow">
              <a:avLst/>
            </a:prstGeom>
            <a:solidFill>
              <a:srgbClr val="9AD7F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nvGrpSpPr>
            <p:cNvPr id="50" name="Group 14">
              <a:extLst>
                <a:ext uri="{FF2B5EF4-FFF2-40B4-BE49-F238E27FC236}">
                  <a16:creationId xmlns:a16="http://schemas.microsoft.com/office/drawing/2014/main" id="{46ACA276-88C7-714F-9C26-D088048CBDBE}"/>
                </a:ext>
              </a:extLst>
            </p:cNvPr>
            <p:cNvGrpSpPr/>
            <p:nvPr/>
          </p:nvGrpSpPr>
          <p:grpSpPr>
            <a:xfrm>
              <a:off x="1292506" y="3398571"/>
              <a:ext cx="1073710" cy="1066800"/>
              <a:chOff x="0" y="0"/>
              <a:chExt cx="735568" cy="730836"/>
            </a:xfrm>
          </p:grpSpPr>
          <p:sp>
            <p:nvSpPr>
              <p:cNvPr id="51" name="Freeform 15">
                <a:extLst>
                  <a:ext uri="{FF2B5EF4-FFF2-40B4-BE49-F238E27FC236}">
                    <a16:creationId xmlns:a16="http://schemas.microsoft.com/office/drawing/2014/main" id="{D2379523-614C-984A-9EB8-CDFD0D1305CD}"/>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52" name="TextBox 16">
                <a:extLst>
                  <a:ext uri="{FF2B5EF4-FFF2-40B4-BE49-F238E27FC236}">
                    <a16:creationId xmlns:a16="http://schemas.microsoft.com/office/drawing/2014/main" id="{75C236F1-D5C8-F041-BA0E-7089F7F57FD3}"/>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b="1" spc="-59">
                    <a:solidFill>
                      <a:schemeClr val="bg1"/>
                    </a:solidFill>
                    <a:latin typeface="Arial" panose="020B0604020202020204" pitchFamily="34" charset="0"/>
                    <a:cs typeface="Arial" panose="020B0604020202020204" pitchFamily="34" charset="0"/>
                  </a:rPr>
                  <a:t>1</a:t>
                </a:r>
              </a:p>
            </p:txBody>
          </p:sp>
        </p:grpSp>
      </p:grpSp>
      <p:grpSp>
        <p:nvGrpSpPr>
          <p:cNvPr id="70" name="Group 14">
            <a:extLst>
              <a:ext uri="{FF2B5EF4-FFF2-40B4-BE49-F238E27FC236}">
                <a16:creationId xmlns:a16="http://schemas.microsoft.com/office/drawing/2014/main" id="{88B84288-C7AE-1E48-AEF5-372666C9048A}"/>
              </a:ext>
            </a:extLst>
          </p:cNvPr>
          <p:cNvGrpSpPr/>
          <p:nvPr/>
        </p:nvGrpSpPr>
        <p:grpSpPr>
          <a:xfrm>
            <a:off x="9550000" y="3398571"/>
            <a:ext cx="1073710" cy="1066800"/>
            <a:chOff x="0" y="0"/>
            <a:chExt cx="735568" cy="730836"/>
          </a:xfrm>
        </p:grpSpPr>
        <p:sp>
          <p:nvSpPr>
            <p:cNvPr id="71" name="Freeform 15">
              <a:extLst>
                <a:ext uri="{FF2B5EF4-FFF2-40B4-BE49-F238E27FC236}">
                  <a16:creationId xmlns:a16="http://schemas.microsoft.com/office/drawing/2014/main" id="{38F5F52B-2237-7A48-8044-B1F748A86E40}"/>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72" name="TextBox 16">
              <a:extLst>
                <a:ext uri="{FF2B5EF4-FFF2-40B4-BE49-F238E27FC236}">
                  <a16:creationId xmlns:a16="http://schemas.microsoft.com/office/drawing/2014/main" id="{C7E65C42-5C7A-B148-858A-32960E40D564}"/>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b="1" spc="-59">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55560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D6148-3AC7-BFB5-790D-1F84BA9F5A10}"/>
            </a:ext>
          </a:extLst>
        </p:cNvPr>
        <p:cNvGrpSpPr/>
        <p:nvPr/>
      </p:nvGrpSpPr>
      <p:grpSpPr>
        <a:xfrm>
          <a:off x="0" y="0"/>
          <a:ext cx="0" cy="0"/>
          <a:chOff x="0" y="0"/>
          <a:chExt cx="0" cy="0"/>
        </a:xfrm>
      </p:grpSpPr>
      <p:sp>
        <p:nvSpPr>
          <p:cNvPr id="34" name="TextBox 33">
            <a:extLst>
              <a:ext uri="{FF2B5EF4-FFF2-40B4-BE49-F238E27FC236}">
                <a16:creationId xmlns:a16="http://schemas.microsoft.com/office/drawing/2014/main" id="{A035004C-E057-E14B-A6AF-AE1C1A18B0C8}"/>
              </a:ext>
            </a:extLst>
          </p:cNvPr>
          <p:cNvSpPr txBox="1"/>
          <p:nvPr/>
        </p:nvSpPr>
        <p:spPr>
          <a:xfrm>
            <a:off x="1676400" y="1192700"/>
            <a:ext cx="15392400" cy="1754326"/>
          </a:xfrm>
          <a:prstGeom prst="rect">
            <a:avLst/>
          </a:prstGeom>
          <a:noFill/>
        </p:spPr>
        <p:txBody>
          <a:bodyPr wrap="square" rtlCol="0">
            <a:spAutoFit/>
          </a:bodyPr>
          <a:lstStyle/>
          <a:p>
            <a:r>
              <a:rPr lang="en-US" sz="5400" b="1">
                <a:solidFill>
                  <a:srgbClr val="002345"/>
                </a:solidFill>
                <a:latin typeface="Arial" panose="020B0604020202020204" pitchFamily="34" charset="0"/>
                <a:cs typeface="Arial" panose="020B0604020202020204" pitchFamily="34" charset="0"/>
              </a:rPr>
              <a:t>Additional examples of inappropriate behaviors between project workers &amp; children</a:t>
            </a:r>
            <a:endParaRPr lang="en-US" sz="5400">
              <a:solidFill>
                <a:srgbClr val="002345"/>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6366B7F-63B4-A446-B25B-7D8C9C47A26E}"/>
              </a:ext>
            </a:extLst>
          </p:cNvPr>
          <p:cNvSpPr/>
          <p:nvPr/>
        </p:nvSpPr>
        <p:spPr>
          <a:xfrm>
            <a:off x="1857257" y="6568493"/>
            <a:ext cx="4672235" cy="2596991"/>
          </a:xfrm>
          <a:prstGeom prst="rect">
            <a:avLst/>
          </a:prstGeom>
          <a:solidFill>
            <a:srgbClr val="9AD7F1">
              <a:alpha val="17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4" name="Rectangle 43">
            <a:extLst>
              <a:ext uri="{FF2B5EF4-FFF2-40B4-BE49-F238E27FC236}">
                <a16:creationId xmlns:a16="http://schemas.microsoft.com/office/drawing/2014/main" id="{0CFE0601-6A42-C746-9E89-26302E7B4499}"/>
              </a:ext>
            </a:extLst>
          </p:cNvPr>
          <p:cNvSpPr/>
          <p:nvPr/>
        </p:nvSpPr>
        <p:spPr>
          <a:xfrm>
            <a:off x="1857257" y="3816798"/>
            <a:ext cx="4672235" cy="3231702"/>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5" name="TextBox 29">
            <a:extLst>
              <a:ext uri="{FF2B5EF4-FFF2-40B4-BE49-F238E27FC236}">
                <a16:creationId xmlns:a16="http://schemas.microsoft.com/office/drawing/2014/main" id="{7A692432-1A5C-554E-8510-33AF43526342}"/>
              </a:ext>
            </a:extLst>
          </p:cNvPr>
          <p:cNvSpPr txBox="1"/>
          <p:nvPr/>
        </p:nvSpPr>
        <p:spPr>
          <a:xfrm>
            <a:off x="2704585" y="4146708"/>
            <a:ext cx="3451608" cy="2596991"/>
          </a:xfrm>
          <a:prstGeom prst="rect">
            <a:avLst/>
          </a:prstGeom>
        </p:spPr>
        <p:txBody>
          <a:bodyPr wrap="square" lIns="0" tIns="0" rIns="0" bIns="0" rtlCol="0" anchor="t">
            <a:spAutoFit/>
          </a:bodyPr>
          <a:lstStyle/>
          <a:p>
            <a:r>
              <a:rPr lang="en-US" sz="2800">
                <a:solidFill>
                  <a:schemeClr val="bg1"/>
                </a:solidFill>
                <a:latin typeface="Arial" panose="020B0604020202020204" pitchFamily="34" charset="0"/>
                <a:cs typeface="Arial" panose="020B0604020202020204" pitchFamily="34" charset="0"/>
              </a:rPr>
              <a:t>Behavior such as </a:t>
            </a:r>
            <a:r>
              <a:rPr lang="en-US" sz="2800" b="1">
                <a:solidFill>
                  <a:srgbClr val="9AD7F1"/>
                </a:solidFill>
                <a:latin typeface="Arial" panose="020B0604020202020204" pitchFamily="34" charset="0"/>
                <a:cs typeface="Arial" panose="020B0604020202020204" pitchFamily="34" charset="0"/>
              </a:rPr>
              <a:t>holding private electronic communication with children</a:t>
            </a:r>
            <a:r>
              <a:rPr lang="en-US" sz="2800">
                <a:solidFill>
                  <a:schemeClr val="bg1"/>
                </a:solidFill>
                <a:latin typeface="Arial" panose="020B0604020202020204" pitchFamily="34" charset="0"/>
                <a:cs typeface="Arial" panose="020B0604020202020204" pitchFamily="34" charset="0"/>
              </a:rPr>
              <a:t>, including via social media</a:t>
            </a:r>
          </a:p>
        </p:txBody>
      </p:sp>
      <p:sp>
        <p:nvSpPr>
          <p:cNvPr id="46" name="TextBox 30">
            <a:extLst>
              <a:ext uri="{FF2B5EF4-FFF2-40B4-BE49-F238E27FC236}">
                <a16:creationId xmlns:a16="http://schemas.microsoft.com/office/drawing/2014/main" id="{827268F1-B0A2-864E-A14B-E7575E879A54}"/>
              </a:ext>
            </a:extLst>
          </p:cNvPr>
          <p:cNvSpPr txBox="1"/>
          <p:nvPr/>
        </p:nvSpPr>
        <p:spPr>
          <a:xfrm>
            <a:off x="2160777" y="7353300"/>
            <a:ext cx="4201408" cy="1457066"/>
          </a:xfrm>
          <a:prstGeom prst="rect">
            <a:avLst/>
          </a:prstGeom>
        </p:spPr>
        <p:txBody>
          <a:bodyPr wrap="square" lIns="0" tIns="0" rIns="0" bIns="0" rtlCol="0" anchor="t">
            <a:spAutoFit/>
          </a:bodyPr>
          <a:lstStyle/>
          <a:p>
            <a:pPr marL="571500" indent="-571500">
              <a:lnSpc>
                <a:spcPts val="3860"/>
              </a:lnSpc>
              <a:buClr>
                <a:srgbClr val="00ADE4"/>
              </a:buClr>
              <a:buFont typeface="Arial" panose="020B0604020202020204" pitchFamily="34" charset="0"/>
              <a:buChar char="•"/>
            </a:pPr>
            <a:r>
              <a:rPr lang="en-US" sz="2800">
                <a:solidFill>
                  <a:srgbClr val="000000"/>
                </a:solidFill>
                <a:latin typeface="Arial"/>
              </a:rPr>
              <a:t>Messenger - Instagram - Viber - WhatsApp - TikTok</a:t>
            </a:r>
          </a:p>
        </p:txBody>
      </p:sp>
      <p:sp>
        <p:nvSpPr>
          <p:cNvPr id="49" name="Down Arrow 48">
            <a:extLst>
              <a:ext uri="{FF2B5EF4-FFF2-40B4-BE49-F238E27FC236}">
                <a16:creationId xmlns:a16="http://schemas.microsoft.com/office/drawing/2014/main" id="{A216A3A5-874A-6C44-B3CF-0C134122DA51}"/>
              </a:ext>
            </a:extLst>
          </p:cNvPr>
          <p:cNvSpPr/>
          <p:nvPr/>
        </p:nvSpPr>
        <p:spPr>
          <a:xfrm>
            <a:off x="1440825" y="4146708"/>
            <a:ext cx="832862" cy="2901791"/>
          </a:xfrm>
          <a:prstGeom prst="downArrow">
            <a:avLst/>
          </a:prstGeom>
          <a:solidFill>
            <a:srgbClr val="9AD7F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nvGrpSpPr>
          <p:cNvPr id="50" name="Group 14">
            <a:extLst>
              <a:ext uri="{FF2B5EF4-FFF2-40B4-BE49-F238E27FC236}">
                <a16:creationId xmlns:a16="http://schemas.microsoft.com/office/drawing/2014/main" id="{46ACA276-88C7-714F-9C26-D088048CBDBE}"/>
              </a:ext>
            </a:extLst>
          </p:cNvPr>
          <p:cNvGrpSpPr/>
          <p:nvPr/>
        </p:nvGrpSpPr>
        <p:grpSpPr>
          <a:xfrm>
            <a:off x="1292506" y="3398571"/>
            <a:ext cx="1073710" cy="1066800"/>
            <a:chOff x="0" y="0"/>
            <a:chExt cx="735568" cy="730836"/>
          </a:xfrm>
        </p:grpSpPr>
        <p:sp>
          <p:nvSpPr>
            <p:cNvPr id="51" name="Freeform 15">
              <a:extLst>
                <a:ext uri="{FF2B5EF4-FFF2-40B4-BE49-F238E27FC236}">
                  <a16:creationId xmlns:a16="http://schemas.microsoft.com/office/drawing/2014/main" id="{D2379523-614C-984A-9EB8-CDFD0D1305CD}"/>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52" name="TextBox 16">
              <a:extLst>
                <a:ext uri="{FF2B5EF4-FFF2-40B4-BE49-F238E27FC236}">
                  <a16:creationId xmlns:a16="http://schemas.microsoft.com/office/drawing/2014/main" id="{75C236F1-D5C8-F041-BA0E-7089F7F57FD3}"/>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b="1" spc="-59">
                  <a:solidFill>
                    <a:schemeClr val="bg1"/>
                  </a:solidFill>
                  <a:latin typeface="Arial" panose="020B0604020202020204" pitchFamily="34" charset="0"/>
                  <a:cs typeface="Arial" panose="020B0604020202020204" pitchFamily="34" charset="0"/>
                </a:rPr>
                <a:t>3</a:t>
              </a:r>
            </a:p>
          </p:txBody>
        </p:sp>
      </p:grpSp>
      <p:grpSp>
        <p:nvGrpSpPr>
          <p:cNvPr id="17" name="Group 16">
            <a:extLst>
              <a:ext uri="{FF2B5EF4-FFF2-40B4-BE49-F238E27FC236}">
                <a16:creationId xmlns:a16="http://schemas.microsoft.com/office/drawing/2014/main" id="{0F2E8C31-675D-F34A-A07F-875CE3DC9285}"/>
              </a:ext>
            </a:extLst>
          </p:cNvPr>
          <p:cNvGrpSpPr/>
          <p:nvPr/>
        </p:nvGrpSpPr>
        <p:grpSpPr>
          <a:xfrm>
            <a:off x="6798547" y="3331365"/>
            <a:ext cx="4250453" cy="2722561"/>
            <a:chOff x="9550000" y="3398571"/>
            <a:chExt cx="4250453" cy="2722561"/>
          </a:xfrm>
        </p:grpSpPr>
        <p:sp>
          <p:nvSpPr>
            <p:cNvPr id="63" name="Rectangle 62">
              <a:extLst>
                <a:ext uri="{FF2B5EF4-FFF2-40B4-BE49-F238E27FC236}">
                  <a16:creationId xmlns:a16="http://schemas.microsoft.com/office/drawing/2014/main" id="{77C21F4C-D113-3D49-8262-088F3BF40710}"/>
                </a:ext>
              </a:extLst>
            </p:cNvPr>
            <p:cNvSpPr/>
            <p:nvPr/>
          </p:nvSpPr>
          <p:spPr>
            <a:xfrm>
              <a:off x="10086857" y="3816798"/>
              <a:ext cx="3713596" cy="2304334"/>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7" name="TextBox 33">
              <a:extLst>
                <a:ext uri="{FF2B5EF4-FFF2-40B4-BE49-F238E27FC236}">
                  <a16:creationId xmlns:a16="http://schemas.microsoft.com/office/drawing/2014/main" id="{37CAC118-B340-1146-A4AD-3634DF812B16}"/>
                </a:ext>
              </a:extLst>
            </p:cNvPr>
            <p:cNvSpPr txBox="1"/>
            <p:nvPr/>
          </p:nvSpPr>
          <p:spPr>
            <a:xfrm>
              <a:off x="10819998" y="4146707"/>
              <a:ext cx="2548673" cy="1527598"/>
            </a:xfrm>
            <a:prstGeom prst="rect">
              <a:avLst/>
            </a:prstGeom>
          </p:spPr>
          <p:txBody>
            <a:bodyPr wrap="square" lIns="0" tIns="0" rIns="0" bIns="0" rtlCol="0" anchor="t">
              <a:spAutoFit/>
            </a:bodyPr>
            <a:lstStyle/>
            <a:p>
              <a:pPr>
                <a:lnSpc>
                  <a:spcPts val="4060"/>
                </a:lnSpc>
              </a:pPr>
              <a:r>
                <a:rPr lang="en-US" sz="2800">
                  <a:solidFill>
                    <a:srgbClr val="FFFFFF"/>
                  </a:solidFill>
                  <a:latin typeface="Arial" panose="020B0604020202020204" pitchFamily="34" charset="0"/>
                  <a:cs typeface="Arial" panose="020B0604020202020204" pitchFamily="34" charset="0"/>
                </a:rPr>
                <a:t>Interactions with children in an isolated area</a:t>
              </a:r>
            </a:p>
          </p:txBody>
        </p:sp>
        <p:grpSp>
          <p:nvGrpSpPr>
            <p:cNvPr id="70" name="Group 14">
              <a:extLst>
                <a:ext uri="{FF2B5EF4-FFF2-40B4-BE49-F238E27FC236}">
                  <a16:creationId xmlns:a16="http://schemas.microsoft.com/office/drawing/2014/main" id="{88B84288-C7AE-1E48-AEF5-372666C9048A}"/>
                </a:ext>
              </a:extLst>
            </p:cNvPr>
            <p:cNvGrpSpPr/>
            <p:nvPr/>
          </p:nvGrpSpPr>
          <p:grpSpPr>
            <a:xfrm>
              <a:off x="9550000" y="3398571"/>
              <a:ext cx="1073710" cy="1066800"/>
              <a:chOff x="0" y="0"/>
              <a:chExt cx="735568" cy="730836"/>
            </a:xfrm>
          </p:grpSpPr>
          <p:sp>
            <p:nvSpPr>
              <p:cNvPr id="71" name="Freeform 15">
                <a:extLst>
                  <a:ext uri="{FF2B5EF4-FFF2-40B4-BE49-F238E27FC236}">
                    <a16:creationId xmlns:a16="http://schemas.microsoft.com/office/drawing/2014/main" id="{38F5F52B-2237-7A48-8044-B1F748A86E40}"/>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72" name="TextBox 16">
                <a:extLst>
                  <a:ext uri="{FF2B5EF4-FFF2-40B4-BE49-F238E27FC236}">
                    <a16:creationId xmlns:a16="http://schemas.microsoft.com/office/drawing/2014/main" id="{C7E65C42-5C7A-B148-858A-32960E40D564}"/>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b="1" spc="-59">
                    <a:solidFill>
                      <a:schemeClr val="bg1"/>
                    </a:solidFill>
                    <a:latin typeface="Arial" panose="020B0604020202020204" pitchFamily="34" charset="0"/>
                    <a:cs typeface="Arial" panose="020B0604020202020204" pitchFamily="34" charset="0"/>
                  </a:rPr>
                  <a:t>4</a:t>
                </a:r>
              </a:p>
            </p:txBody>
          </p:sp>
        </p:grpSp>
      </p:grpSp>
      <p:grpSp>
        <p:nvGrpSpPr>
          <p:cNvPr id="78" name="Group 77">
            <a:extLst>
              <a:ext uri="{FF2B5EF4-FFF2-40B4-BE49-F238E27FC236}">
                <a16:creationId xmlns:a16="http://schemas.microsoft.com/office/drawing/2014/main" id="{A9485748-A0CD-7743-B66C-1EC93C1DFB97}"/>
              </a:ext>
            </a:extLst>
          </p:cNvPr>
          <p:cNvGrpSpPr/>
          <p:nvPr/>
        </p:nvGrpSpPr>
        <p:grpSpPr>
          <a:xfrm>
            <a:off x="11302125" y="3404014"/>
            <a:ext cx="5545050" cy="5766913"/>
            <a:chOff x="1292506" y="3398571"/>
            <a:chExt cx="5545050" cy="5766913"/>
          </a:xfrm>
        </p:grpSpPr>
        <p:sp>
          <p:nvSpPr>
            <p:cNvPr id="79" name="Rectangle 78">
              <a:extLst>
                <a:ext uri="{FF2B5EF4-FFF2-40B4-BE49-F238E27FC236}">
                  <a16:creationId xmlns:a16="http://schemas.microsoft.com/office/drawing/2014/main" id="{13214614-0CF4-B141-9DF8-20C0D585C771}"/>
                </a:ext>
              </a:extLst>
            </p:cNvPr>
            <p:cNvSpPr/>
            <p:nvPr/>
          </p:nvSpPr>
          <p:spPr>
            <a:xfrm>
              <a:off x="1857257" y="6568494"/>
              <a:ext cx="4929043" cy="2596990"/>
            </a:xfrm>
            <a:prstGeom prst="rect">
              <a:avLst/>
            </a:prstGeom>
            <a:solidFill>
              <a:srgbClr val="9AD7F1">
                <a:alpha val="1730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0" name="Rectangle 79">
              <a:extLst>
                <a:ext uri="{FF2B5EF4-FFF2-40B4-BE49-F238E27FC236}">
                  <a16:creationId xmlns:a16="http://schemas.microsoft.com/office/drawing/2014/main" id="{64645B53-A9E0-4A43-A35F-2E4C54AC3F95}"/>
                </a:ext>
              </a:extLst>
            </p:cNvPr>
            <p:cNvSpPr/>
            <p:nvPr/>
          </p:nvSpPr>
          <p:spPr>
            <a:xfrm>
              <a:off x="1857258" y="3816798"/>
              <a:ext cx="4929043" cy="3231702"/>
            </a:xfrm>
            <a:prstGeom prst="rect">
              <a:avLst/>
            </a:prstGeom>
            <a:solidFill>
              <a:srgbClr val="00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81" name="TextBox 29">
              <a:extLst>
                <a:ext uri="{FF2B5EF4-FFF2-40B4-BE49-F238E27FC236}">
                  <a16:creationId xmlns:a16="http://schemas.microsoft.com/office/drawing/2014/main" id="{8474BD4E-3EDB-4C4F-9487-273EB952F5E9}"/>
                </a:ext>
              </a:extLst>
            </p:cNvPr>
            <p:cNvSpPr txBox="1"/>
            <p:nvPr/>
          </p:nvSpPr>
          <p:spPr>
            <a:xfrm>
              <a:off x="2592129" y="4146709"/>
              <a:ext cx="3987860" cy="2154436"/>
            </a:xfrm>
            <a:prstGeom prst="rect">
              <a:avLst/>
            </a:prstGeom>
          </p:spPr>
          <p:txBody>
            <a:bodyPr wrap="square" lIns="0" tIns="0" rIns="0" bIns="0" rtlCol="0" anchor="t">
              <a:spAutoFit/>
            </a:bodyPr>
            <a:lstStyle/>
            <a:p>
              <a:r>
                <a:rPr lang="en-US" sz="2800">
                  <a:solidFill>
                    <a:schemeClr val="bg1"/>
                  </a:solidFill>
                  <a:latin typeface="Arial" panose="020B0604020202020204" pitchFamily="34" charset="0"/>
                  <a:cs typeface="Arial" panose="020B0604020202020204" pitchFamily="34" charset="0"/>
                </a:rPr>
                <a:t>One-on-one interactions between adults on the project and children should be avoided as much as possible</a:t>
              </a:r>
            </a:p>
          </p:txBody>
        </p:sp>
        <p:sp>
          <p:nvSpPr>
            <p:cNvPr id="82" name="TextBox 30">
              <a:extLst>
                <a:ext uri="{FF2B5EF4-FFF2-40B4-BE49-F238E27FC236}">
                  <a16:creationId xmlns:a16="http://schemas.microsoft.com/office/drawing/2014/main" id="{21A91BE8-DB3F-7C4E-A209-ED0E492EDAE9}"/>
                </a:ext>
              </a:extLst>
            </p:cNvPr>
            <p:cNvSpPr txBox="1"/>
            <p:nvPr/>
          </p:nvSpPr>
          <p:spPr>
            <a:xfrm>
              <a:off x="2048320" y="7411598"/>
              <a:ext cx="4789236" cy="1292662"/>
            </a:xfrm>
            <a:prstGeom prst="rect">
              <a:avLst/>
            </a:prstGeom>
          </p:spPr>
          <p:txBody>
            <a:bodyPr wrap="square" lIns="0" tIns="0" rIns="0" bIns="0" rtlCol="0" anchor="t">
              <a:spAutoFit/>
            </a:bodyPr>
            <a:lstStyle/>
            <a:p>
              <a:pPr marL="1028700" lvl="1" indent="-571500">
                <a:buClr>
                  <a:srgbClr val="00ADE4"/>
                </a:buClr>
                <a:buFont typeface="Arial" panose="020B0604020202020204" pitchFamily="34" charset="0"/>
                <a:buChar char="•"/>
              </a:pPr>
              <a:r>
                <a:rPr lang="en-US" sz="2800">
                  <a:latin typeface="Arial" panose="020B0604020202020204" pitchFamily="34" charset="0"/>
                  <a:cs typeface="Arial" panose="020B0604020202020204" pitchFamily="34" charset="0"/>
                </a:rPr>
                <a:t>Consider locations like guest houses, restaurants, and bars</a:t>
              </a:r>
            </a:p>
          </p:txBody>
        </p:sp>
        <p:sp>
          <p:nvSpPr>
            <p:cNvPr id="83" name="Down Arrow 82">
              <a:extLst>
                <a:ext uri="{FF2B5EF4-FFF2-40B4-BE49-F238E27FC236}">
                  <a16:creationId xmlns:a16="http://schemas.microsoft.com/office/drawing/2014/main" id="{D82180E2-3710-D64F-94BB-1AA99D9DBFA0}"/>
                </a:ext>
              </a:extLst>
            </p:cNvPr>
            <p:cNvSpPr/>
            <p:nvPr/>
          </p:nvSpPr>
          <p:spPr>
            <a:xfrm>
              <a:off x="1440825" y="4146708"/>
              <a:ext cx="832862" cy="2901791"/>
            </a:xfrm>
            <a:prstGeom prst="downArrow">
              <a:avLst/>
            </a:prstGeom>
            <a:solidFill>
              <a:srgbClr val="9AD7F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grpSp>
          <p:nvGrpSpPr>
            <p:cNvPr id="84" name="Group 14">
              <a:extLst>
                <a:ext uri="{FF2B5EF4-FFF2-40B4-BE49-F238E27FC236}">
                  <a16:creationId xmlns:a16="http://schemas.microsoft.com/office/drawing/2014/main" id="{23C2E066-18E9-5541-8331-22899E117F65}"/>
                </a:ext>
              </a:extLst>
            </p:cNvPr>
            <p:cNvGrpSpPr/>
            <p:nvPr/>
          </p:nvGrpSpPr>
          <p:grpSpPr>
            <a:xfrm>
              <a:off x="1292506" y="3398571"/>
              <a:ext cx="1073710" cy="1066800"/>
              <a:chOff x="0" y="0"/>
              <a:chExt cx="735568" cy="730836"/>
            </a:xfrm>
          </p:grpSpPr>
          <p:sp>
            <p:nvSpPr>
              <p:cNvPr id="85" name="Freeform 15">
                <a:extLst>
                  <a:ext uri="{FF2B5EF4-FFF2-40B4-BE49-F238E27FC236}">
                    <a16:creationId xmlns:a16="http://schemas.microsoft.com/office/drawing/2014/main" id="{4771B1F7-C8C0-BD49-BEE6-3D6E52E559A7}"/>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86" name="TextBox 16">
                <a:extLst>
                  <a:ext uri="{FF2B5EF4-FFF2-40B4-BE49-F238E27FC236}">
                    <a16:creationId xmlns:a16="http://schemas.microsoft.com/office/drawing/2014/main" id="{017ECA67-B8F3-CA49-922F-119CC8A1B49D}"/>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b="1" spc="-59">
                    <a:solidFill>
                      <a:schemeClr val="bg1"/>
                    </a:solidFill>
                    <a:latin typeface="Arial" panose="020B0604020202020204" pitchFamily="34" charset="0"/>
                    <a:cs typeface="Arial" panose="020B0604020202020204" pitchFamily="34" charset="0"/>
                  </a:rPr>
                  <a:t>3</a:t>
                </a:r>
              </a:p>
            </p:txBody>
          </p:sp>
        </p:grpSp>
      </p:grpSp>
      <p:pic>
        <p:nvPicPr>
          <p:cNvPr id="3" name="Picture 2">
            <a:extLst>
              <a:ext uri="{FF2B5EF4-FFF2-40B4-BE49-F238E27FC236}">
                <a16:creationId xmlns:a16="http://schemas.microsoft.com/office/drawing/2014/main" id="{0BD24C2D-E2E5-7C48-9336-EC560793B4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12" t="13856" r="32533" b="3652"/>
          <a:stretch/>
        </p:blipFill>
        <p:spPr>
          <a:xfrm>
            <a:off x="7349061" y="6213008"/>
            <a:ext cx="3281814" cy="3860090"/>
          </a:xfrm>
          <a:prstGeom prst="rect">
            <a:avLst/>
          </a:prstGeom>
        </p:spPr>
      </p:pic>
    </p:spTree>
    <p:extLst>
      <p:ext uri="{BB962C8B-B14F-4D97-AF65-F5344CB8AC3E}">
        <p14:creationId xmlns:p14="http://schemas.microsoft.com/office/powerpoint/2010/main" val="186770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C7E96AC-9C61-B441-8C51-8866D3462ABD}"/>
              </a:ext>
            </a:extLst>
          </p:cNvPr>
          <p:cNvSpPr txBox="1"/>
          <p:nvPr/>
        </p:nvSpPr>
        <p:spPr>
          <a:xfrm>
            <a:off x="1676400" y="1192700"/>
            <a:ext cx="11506200"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a:t>
            </a:r>
            <a:r>
              <a:rPr lang="en-US" sz="6000" b="1">
                <a:solidFill>
                  <a:srgbClr val="002345"/>
                </a:solidFill>
                <a:highlight>
                  <a:srgbClr val="FFFF00"/>
                </a:highlight>
                <a:latin typeface="Arial" panose="020B0604020202020204" pitchFamily="34" charset="0"/>
                <a:cs typeface="Arial" panose="020B0604020202020204" pitchFamily="34" charset="0"/>
              </a:rPr>
              <a:t>Insert country here</a:t>
            </a:r>
            <a:r>
              <a:rPr lang="en-US" sz="6000" b="1">
                <a:solidFill>
                  <a:srgbClr val="002345"/>
                </a:solidFill>
                <a:latin typeface="Arial" panose="020B0604020202020204" pitchFamily="34" charset="0"/>
                <a:cs typeface="Arial" panose="020B0604020202020204" pitchFamily="34" charset="0"/>
              </a:rPr>
              <a:t>] Laws</a:t>
            </a:r>
            <a:endParaRPr lang="en-US" sz="6000">
              <a:solidFill>
                <a:srgbClr val="002345"/>
              </a:solidFill>
              <a:latin typeface="Arial" panose="020B0604020202020204" pitchFamily="34" charset="0"/>
              <a:cs typeface="Arial" panose="020B0604020202020204" pitchFamily="34" charset="0"/>
            </a:endParaRPr>
          </a:p>
        </p:txBody>
      </p:sp>
      <p:sp>
        <p:nvSpPr>
          <p:cNvPr id="11" name="TextBox 13">
            <a:extLst>
              <a:ext uri="{FF2B5EF4-FFF2-40B4-BE49-F238E27FC236}">
                <a16:creationId xmlns:a16="http://schemas.microsoft.com/office/drawing/2014/main" id="{C55A4A51-BC68-9E4D-9D94-487376F39A9C}"/>
              </a:ext>
            </a:extLst>
          </p:cNvPr>
          <p:cNvSpPr txBox="1"/>
          <p:nvPr/>
        </p:nvSpPr>
        <p:spPr>
          <a:xfrm>
            <a:off x="1676400" y="3086100"/>
            <a:ext cx="12496800" cy="2257477"/>
          </a:xfrm>
          <a:prstGeom prst="rect">
            <a:avLst/>
          </a:prstGeom>
        </p:spPr>
        <p:txBody>
          <a:bodyPr wrap="square" lIns="0" tIns="0" rIns="0" bIns="0" rtlCol="0" anchor="t">
            <a:spAutoFit/>
          </a:bodyPr>
          <a:lstStyle/>
          <a:p>
            <a:pPr marL="457200" indent="-457200">
              <a:lnSpc>
                <a:spcPts val="4540"/>
              </a:lnSpc>
              <a:buFont typeface="Arial" panose="020B0604020202020204" pitchFamily="34" charset="0"/>
              <a:buChar char="•"/>
            </a:pPr>
            <a:r>
              <a:rPr lang="en-US" sz="3200">
                <a:solidFill>
                  <a:srgbClr val="292C32"/>
                </a:solidFill>
                <a:highlight>
                  <a:srgbClr val="FFFF00"/>
                </a:highlight>
                <a:latin typeface="Arial" panose="020B0604020202020204" pitchFamily="34" charset="0"/>
                <a:cs typeface="Arial" panose="020B0604020202020204" pitchFamily="34" charset="0"/>
              </a:rPr>
              <a:t>[insert country-specific laws that relate to the protection of children here]</a:t>
            </a:r>
          </a:p>
          <a:p>
            <a:pPr marL="457200" indent="-457200">
              <a:lnSpc>
                <a:spcPts val="4540"/>
              </a:lnSpc>
              <a:buFont typeface="Arial" panose="020B0604020202020204" pitchFamily="34" charset="0"/>
              <a:buChar char="•"/>
            </a:pPr>
            <a:endParaRPr lang="en-US" sz="3200">
              <a:solidFill>
                <a:srgbClr val="292C32"/>
              </a:solidFill>
              <a:highlight>
                <a:srgbClr val="FFFF00"/>
              </a:highlight>
              <a:latin typeface="Arial" panose="020B0604020202020204" pitchFamily="34" charset="0"/>
              <a:cs typeface="Arial" panose="020B0604020202020204" pitchFamily="34" charset="0"/>
            </a:endParaRPr>
          </a:p>
          <a:p>
            <a:pPr>
              <a:lnSpc>
                <a:spcPts val="4540"/>
              </a:lnSpc>
            </a:pPr>
            <a:endParaRPr lang="en-US" sz="3200">
              <a:solidFill>
                <a:srgbClr val="292C32"/>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78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EE4826D-704B-1543-A85C-B18B69716F73}"/>
              </a:ext>
            </a:extLst>
          </p:cNvPr>
          <p:cNvSpPr txBox="1"/>
          <p:nvPr/>
        </p:nvSpPr>
        <p:spPr>
          <a:xfrm>
            <a:off x="1676400" y="1192700"/>
            <a:ext cx="12801600"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Why is child sexual exploitation &amp; abuse an important topic? </a:t>
            </a:r>
            <a:endParaRPr lang="en-US" sz="6000">
              <a:solidFill>
                <a:srgbClr val="002345"/>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id="{1B8417D0-0339-244B-BA03-C8B129AAFCFA}"/>
              </a:ext>
            </a:extLst>
          </p:cNvPr>
          <p:cNvGrpSpPr/>
          <p:nvPr/>
        </p:nvGrpSpPr>
        <p:grpSpPr>
          <a:xfrm>
            <a:off x="6172200" y="3619499"/>
            <a:ext cx="4994283" cy="2925055"/>
            <a:chOff x="6243774" y="3467099"/>
            <a:chExt cx="4994283" cy="2925055"/>
          </a:xfrm>
        </p:grpSpPr>
        <p:sp>
          <p:nvSpPr>
            <p:cNvPr id="51" name="Rectangle 50">
              <a:extLst>
                <a:ext uri="{FF2B5EF4-FFF2-40B4-BE49-F238E27FC236}">
                  <a16:creationId xmlns:a16="http://schemas.microsoft.com/office/drawing/2014/main" id="{E312419F-BCAC-4F4C-92A7-3F060D9E9D28}"/>
                </a:ext>
              </a:extLst>
            </p:cNvPr>
            <p:cNvSpPr/>
            <p:nvPr/>
          </p:nvSpPr>
          <p:spPr>
            <a:xfrm>
              <a:off x="6243774" y="3467099"/>
              <a:ext cx="4994283" cy="2925055"/>
            </a:xfrm>
            <a:prstGeom prst="rect">
              <a:avLst/>
            </a:prstGeom>
            <a:solidFill>
              <a:srgbClr val="9AD7F1">
                <a:alpha val="10000"/>
              </a:srgbClr>
            </a:solid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4" name="TextBox 34"/>
            <p:cNvSpPr txBox="1"/>
            <p:nvPr/>
          </p:nvSpPr>
          <p:spPr>
            <a:xfrm>
              <a:off x="6595860" y="4439107"/>
              <a:ext cx="3810000" cy="1656992"/>
            </a:xfrm>
            <a:prstGeom prst="rect">
              <a:avLst/>
            </a:prstGeom>
          </p:spPr>
          <p:txBody>
            <a:bodyPr wrap="square" lIns="0" tIns="0" rIns="0" bIns="0" rtlCol="0" anchor="t">
              <a:spAutoFit/>
            </a:bodyPr>
            <a:lstStyle/>
            <a:p>
              <a:pPr lvl="0" algn="l">
                <a:lnSpc>
                  <a:spcPts val="3320"/>
                </a:lnSpc>
              </a:pPr>
              <a:r>
                <a:rPr lang="en-US" sz="2400">
                  <a:latin typeface="Arial" panose="020B0604020202020204" pitchFamily="34" charset="0"/>
                  <a:cs typeface="Arial" panose="020B0604020202020204" pitchFamily="34" charset="0"/>
                </a:rPr>
                <a:t>Costs to nation (of illness and injury), including impact on GDP. Also impact on the project if it gets suspended </a:t>
              </a:r>
            </a:p>
          </p:txBody>
        </p:sp>
        <p:sp>
          <p:nvSpPr>
            <p:cNvPr id="45" name="TextBox 29">
              <a:extLst>
                <a:ext uri="{FF2B5EF4-FFF2-40B4-BE49-F238E27FC236}">
                  <a16:creationId xmlns:a16="http://schemas.microsoft.com/office/drawing/2014/main" id="{A926A56B-60D8-E275-0B1D-703E708C56D3}"/>
                </a:ext>
              </a:extLst>
            </p:cNvPr>
            <p:cNvSpPr txBox="1"/>
            <p:nvPr/>
          </p:nvSpPr>
          <p:spPr>
            <a:xfrm>
              <a:off x="6595860" y="3732403"/>
              <a:ext cx="4290671" cy="445378"/>
            </a:xfrm>
            <a:prstGeom prst="rect">
              <a:avLst/>
            </a:prstGeom>
          </p:spPr>
          <p:txBody>
            <a:bodyPr wrap="square" lIns="0" tIns="0" rIns="0" bIns="0" rtlCol="0" anchor="t">
              <a:spAutoFit/>
            </a:bodyPr>
            <a:lstStyle/>
            <a:p>
              <a:pPr>
                <a:lnSpc>
                  <a:spcPts val="3360"/>
                </a:lnSpc>
              </a:pPr>
              <a:r>
                <a:rPr lang="en-US" sz="3200" b="1">
                  <a:solidFill>
                    <a:srgbClr val="00ADE4"/>
                  </a:solidFill>
                  <a:latin typeface="Arial" panose="020B0604020202020204" pitchFamily="34" charset="0"/>
                  <a:cs typeface="Arial" panose="020B0604020202020204" pitchFamily="34" charset="0"/>
                </a:rPr>
                <a:t>Financial</a:t>
              </a:r>
            </a:p>
          </p:txBody>
        </p:sp>
        <p:pic>
          <p:nvPicPr>
            <p:cNvPr id="10" name="Graphic 9">
              <a:extLst>
                <a:ext uri="{FF2B5EF4-FFF2-40B4-BE49-F238E27FC236}">
                  <a16:creationId xmlns:a16="http://schemas.microsoft.com/office/drawing/2014/main" id="{B20155B8-9C2B-3A4C-8581-F0CE2C1002D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4594"/>
            <a:stretch/>
          </p:blipFill>
          <p:spPr>
            <a:xfrm>
              <a:off x="10062800" y="3467100"/>
              <a:ext cx="1086561" cy="1143000"/>
            </a:xfrm>
            <a:prstGeom prst="rect">
              <a:avLst/>
            </a:prstGeom>
          </p:spPr>
        </p:pic>
      </p:grpSp>
      <p:grpSp>
        <p:nvGrpSpPr>
          <p:cNvPr id="61" name="Group 60">
            <a:extLst>
              <a:ext uri="{FF2B5EF4-FFF2-40B4-BE49-F238E27FC236}">
                <a16:creationId xmlns:a16="http://schemas.microsoft.com/office/drawing/2014/main" id="{8BF7431B-0E70-3F40-B4EA-C7C9222DC815}"/>
              </a:ext>
            </a:extLst>
          </p:cNvPr>
          <p:cNvGrpSpPr/>
          <p:nvPr/>
        </p:nvGrpSpPr>
        <p:grpSpPr>
          <a:xfrm>
            <a:off x="11531944" y="3619499"/>
            <a:ext cx="5131566" cy="2925055"/>
            <a:chOff x="11407088" y="3467099"/>
            <a:chExt cx="5131566" cy="2925055"/>
          </a:xfrm>
        </p:grpSpPr>
        <p:sp>
          <p:nvSpPr>
            <p:cNvPr id="52" name="Rectangle 51">
              <a:extLst>
                <a:ext uri="{FF2B5EF4-FFF2-40B4-BE49-F238E27FC236}">
                  <a16:creationId xmlns:a16="http://schemas.microsoft.com/office/drawing/2014/main" id="{8839FD0C-79F2-104C-B087-B2819AB515BC}"/>
                </a:ext>
              </a:extLst>
            </p:cNvPr>
            <p:cNvSpPr/>
            <p:nvPr/>
          </p:nvSpPr>
          <p:spPr>
            <a:xfrm>
              <a:off x="11407088" y="3467099"/>
              <a:ext cx="5128312" cy="2925055"/>
            </a:xfrm>
            <a:prstGeom prst="rect">
              <a:avLst/>
            </a:prstGeom>
            <a:solidFill>
              <a:srgbClr val="9AD7F1">
                <a:alpha val="10000"/>
              </a:srgbClr>
            </a:solid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37" name="TextBox 37"/>
            <p:cNvSpPr txBox="1"/>
            <p:nvPr/>
          </p:nvSpPr>
          <p:spPr>
            <a:xfrm>
              <a:off x="11807391" y="4439107"/>
              <a:ext cx="4508739" cy="1656992"/>
            </a:xfrm>
            <a:prstGeom prst="rect">
              <a:avLst/>
            </a:prstGeom>
          </p:spPr>
          <p:txBody>
            <a:bodyPr wrap="square" lIns="0" tIns="0" rIns="0" bIns="0" rtlCol="0" anchor="t">
              <a:spAutoFit/>
            </a:bodyPr>
            <a:lstStyle/>
            <a:p>
              <a:pPr lvl="0" algn="l">
                <a:lnSpc>
                  <a:spcPts val="3320"/>
                </a:lnSpc>
              </a:pPr>
              <a:r>
                <a:rPr lang="en-US" sz="2400">
                  <a:latin typeface="Arial" panose="020B0604020202020204" pitchFamily="34" charset="0"/>
                  <a:cs typeface="Arial" panose="020B0604020202020204" pitchFamily="34" charset="0"/>
                </a:rPr>
                <a:t>It is illegal to engage in child sexual exploitation, abuse, and harassment with </a:t>
              </a:r>
              <a:r>
                <a:rPr lang="en-US" sz="2400">
                  <a:highlight>
                    <a:srgbClr val="FFFF00"/>
                  </a:highlight>
                  <a:latin typeface="Arial" panose="020B0604020202020204" pitchFamily="34" charset="0"/>
                  <a:cs typeface="Arial" panose="020B0604020202020204" pitchFamily="34" charset="0"/>
                </a:rPr>
                <a:t>a sentence of ___ years for the perpetrator </a:t>
              </a:r>
            </a:p>
          </p:txBody>
        </p:sp>
        <p:sp>
          <p:nvSpPr>
            <p:cNvPr id="46" name="TextBox 29">
              <a:extLst>
                <a:ext uri="{FF2B5EF4-FFF2-40B4-BE49-F238E27FC236}">
                  <a16:creationId xmlns:a16="http://schemas.microsoft.com/office/drawing/2014/main" id="{628F0771-74DC-5AD3-9EBE-F55089BFF002}"/>
                </a:ext>
              </a:extLst>
            </p:cNvPr>
            <p:cNvSpPr txBox="1"/>
            <p:nvPr/>
          </p:nvSpPr>
          <p:spPr>
            <a:xfrm>
              <a:off x="11807392" y="3737084"/>
              <a:ext cx="4290671" cy="436017"/>
            </a:xfrm>
            <a:prstGeom prst="rect">
              <a:avLst/>
            </a:prstGeom>
          </p:spPr>
          <p:txBody>
            <a:bodyPr wrap="square" lIns="0" tIns="0" rIns="0" bIns="0" rtlCol="0" anchor="t">
              <a:spAutoFit/>
            </a:bodyPr>
            <a:lstStyle/>
            <a:p>
              <a:pPr>
                <a:lnSpc>
                  <a:spcPts val="3360"/>
                </a:lnSpc>
              </a:pPr>
              <a:r>
                <a:rPr lang="en-US" sz="3200" b="1">
                  <a:solidFill>
                    <a:srgbClr val="00ADE4"/>
                  </a:solidFill>
                  <a:latin typeface="Arial" panose="020B0604020202020204" pitchFamily="34" charset="0"/>
                  <a:cs typeface="Arial" panose="020B0604020202020204" pitchFamily="34" charset="0"/>
                </a:rPr>
                <a:t>Criminal / Legal</a:t>
              </a:r>
            </a:p>
          </p:txBody>
        </p:sp>
        <p:pic>
          <p:nvPicPr>
            <p:cNvPr id="15" name="Graphic 14">
              <a:extLst>
                <a:ext uri="{FF2B5EF4-FFF2-40B4-BE49-F238E27FC236}">
                  <a16:creationId xmlns:a16="http://schemas.microsoft.com/office/drawing/2014/main" id="{C57D7BC6-5086-894A-B456-369C70BC29D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7812" b="9109"/>
            <a:stretch/>
          </p:blipFill>
          <p:spPr>
            <a:xfrm>
              <a:off x="15648544" y="3531497"/>
              <a:ext cx="890110" cy="938001"/>
            </a:xfrm>
            <a:prstGeom prst="rect">
              <a:avLst/>
            </a:prstGeom>
          </p:spPr>
        </p:pic>
      </p:grpSp>
      <p:grpSp>
        <p:nvGrpSpPr>
          <p:cNvPr id="59" name="Group 58">
            <a:extLst>
              <a:ext uri="{FF2B5EF4-FFF2-40B4-BE49-F238E27FC236}">
                <a16:creationId xmlns:a16="http://schemas.microsoft.com/office/drawing/2014/main" id="{371D58DA-5163-3E45-ACC9-9F59D118FDCE}"/>
              </a:ext>
            </a:extLst>
          </p:cNvPr>
          <p:cNvGrpSpPr/>
          <p:nvPr/>
        </p:nvGrpSpPr>
        <p:grpSpPr>
          <a:xfrm>
            <a:off x="1524000" y="3619500"/>
            <a:ext cx="4628693" cy="2916660"/>
            <a:chOff x="1338378" y="3467100"/>
            <a:chExt cx="4628693" cy="2916660"/>
          </a:xfrm>
        </p:grpSpPr>
        <p:sp>
          <p:nvSpPr>
            <p:cNvPr id="35" name="Rectangle 34">
              <a:extLst>
                <a:ext uri="{FF2B5EF4-FFF2-40B4-BE49-F238E27FC236}">
                  <a16:creationId xmlns:a16="http://schemas.microsoft.com/office/drawing/2014/main" id="{DABBEC47-3ECE-7444-8D2F-920936A4638F}"/>
                </a:ext>
              </a:extLst>
            </p:cNvPr>
            <p:cNvSpPr/>
            <p:nvPr/>
          </p:nvSpPr>
          <p:spPr>
            <a:xfrm>
              <a:off x="1338378" y="3467100"/>
              <a:ext cx="4457902" cy="2916660"/>
            </a:xfrm>
            <a:prstGeom prst="rect">
              <a:avLst/>
            </a:prstGeom>
            <a:solidFill>
              <a:srgbClr val="9AD7F1">
                <a:alpha val="10000"/>
              </a:srgbClr>
            </a:solid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9" name="TextBox 29"/>
            <p:cNvSpPr txBox="1"/>
            <p:nvPr/>
          </p:nvSpPr>
          <p:spPr>
            <a:xfrm>
              <a:off x="1676400" y="3732403"/>
              <a:ext cx="4290671" cy="445378"/>
            </a:xfrm>
            <a:prstGeom prst="rect">
              <a:avLst/>
            </a:prstGeom>
          </p:spPr>
          <p:txBody>
            <a:bodyPr wrap="square" lIns="0" tIns="0" rIns="0" bIns="0" rtlCol="0" anchor="t">
              <a:spAutoFit/>
            </a:bodyPr>
            <a:lstStyle/>
            <a:p>
              <a:pPr>
                <a:lnSpc>
                  <a:spcPts val="3360"/>
                </a:lnSpc>
              </a:pPr>
              <a:r>
                <a:rPr lang="en-US" sz="3200" b="1">
                  <a:solidFill>
                    <a:srgbClr val="00ADE4"/>
                  </a:solidFill>
                  <a:latin typeface="Arial" panose="020B0604020202020204" pitchFamily="34" charset="0"/>
                  <a:cs typeface="Arial" panose="020B0604020202020204" pitchFamily="34" charset="0"/>
                </a:rPr>
                <a:t>Moral</a:t>
              </a:r>
            </a:p>
          </p:txBody>
        </p:sp>
        <p:sp>
          <p:nvSpPr>
            <p:cNvPr id="30" name="TextBox 30"/>
            <p:cNvSpPr txBox="1"/>
            <p:nvPr/>
          </p:nvSpPr>
          <p:spPr>
            <a:xfrm>
              <a:off x="1676401" y="4439107"/>
              <a:ext cx="3428999" cy="1656992"/>
            </a:xfrm>
            <a:prstGeom prst="rect">
              <a:avLst/>
            </a:prstGeom>
          </p:spPr>
          <p:txBody>
            <a:bodyPr wrap="square" lIns="0" tIns="0" rIns="0" bIns="0" rtlCol="0" anchor="t">
              <a:spAutoFit/>
            </a:bodyPr>
            <a:lstStyle/>
            <a:p>
              <a:pPr lvl="0" algn="l">
                <a:lnSpc>
                  <a:spcPts val="3320"/>
                </a:lnSpc>
              </a:pPr>
              <a:r>
                <a:rPr lang="en-US" sz="2400">
                  <a:latin typeface="Arial" panose="020B0604020202020204" pitchFamily="34" charset="0"/>
                  <a:cs typeface="Arial" panose="020B0604020202020204" pitchFamily="34" charset="0"/>
                </a:rPr>
                <a:t>The physical and mental health consequences of exploitation and abuse for a child</a:t>
              </a:r>
            </a:p>
          </p:txBody>
        </p:sp>
        <p:pic>
          <p:nvPicPr>
            <p:cNvPr id="20" name="Graphic 19">
              <a:extLst>
                <a:ext uri="{FF2B5EF4-FFF2-40B4-BE49-F238E27FC236}">
                  <a16:creationId xmlns:a16="http://schemas.microsoft.com/office/drawing/2014/main" id="{619BDF6E-95EE-2842-8C4D-CFAD0E3A6D0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4473"/>
            <a:stretch/>
          </p:blipFill>
          <p:spPr>
            <a:xfrm>
              <a:off x="4905850" y="3467100"/>
              <a:ext cx="842972" cy="888027"/>
            </a:xfrm>
            <a:prstGeom prst="rect">
              <a:avLst/>
            </a:prstGeom>
          </p:spPr>
        </p:pic>
      </p:grpSp>
      <p:grpSp>
        <p:nvGrpSpPr>
          <p:cNvPr id="57" name="Group 56">
            <a:extLst>
              <a:ext uri="{FF2B5EF4-FFF2-40B4-BE49-F238E27FC236}">
                <a16:creationId xmlns:a16="http://schemas.microsoft.com/office/drawing/2014/main" id="{77E9790B-7665-2149-A232-790C0CF37885}"/>
              </a:ext>
            </a:extLst>
          </p:cNvPr>
          <p:cNvGrpSpPr/>
          <p:nvPr/>
        </p:nvGrpSpPr>
        <p:grpSpPr>
          <a:xfrm>
            <a:off x="6915295" y="6802756"/>
            <a:ext cx="9772505" cy="2925054"/>
            <a:chOff x="6771935" y="6650356"/>
            <a:chExt cx="9772505" cy="2925054"/>
          </a:xfrm>
        </p:grpSpPr>
        <p:sp>
          <p:nvSpPr>
            <p:cNvPr id="54" name="Rectangle 53">
              <a:extLst>
                <a:ext uri="{FF2B5EF4-FFF2-40B4-BE49-F238E27FC236}">
                  <a16:creationId xmlns:a16="http://schemas.microsoft.com/office/drawing/2014/main" id="{2169307D-B599-2341-98A3-612CF1F02C9E}"/>
                </a:ext>
              </a:extLst>
            </p:cNvPr>
            <p:cNvSpPr/>
            <p:nvPr/>
          </p:nvSpPr>
          <p:spPr>
            <a:xfrm>
              <a:off x="6771935" y="6650356"/>
              <a:ext cx="9772505" cy="2925054"/>
            </a:xfrm>
            <a:prstGeom prst="rect">
              <a:avLst/>
            </a:prstGeom>
            <a:solidFill>
              <a:srgbClr val="9AD7F1">
                <a:alpha val="10000"/>
              </a:srgbClr>
            </a:solid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3" name="TextBox 43"/>
            <p:cNvSpPr txBox="1"/>
            <p:nvPr/>
          </p:nvSpPr>
          <p:spPr>
            <a:xfrm>
              <a:off x="7115158" y="7666682"/>
              <a:ext cx="8557676" cy="1656992"/>
            </a:xfrm>
            <a:prstGeom prst="rect">
              <a:avLst/>
            </a:prstGeom>
          </p:spPr>
          <p:txBody>
            <a:bodyPr wrap="square" lIns="0" tIns="0" rIns="0" bIns="0" rtlCol="0" anchor="t">
              <a:spAutoFit/>
            </a:bodyPr>
            <a:lstStyle/>
            <a:p>
              <a:pPr lvl="0" algn="l">
                <a:lnSpc>
                  <a:spcPts val="3320"/>
                </a:lnSpc>
              </a:pPr>
              <a:r>
                <a:rPr lang="en-US" sz="2400">
                  <a:latin typeface="Arial" panose="020B0604020202020204" pitchFamily="34" charset="0"/>
                  <a:cs typeface="Arial" panose="020B0604020202020204" pitchFamily="34" charset="0"/>
                </a:rPr>
                <a:t>Breach of the code of conduct would lead to disciplinary actions, such as termination of employment, contractor termination, and prosecution </a:t>
              </a:r>
              <a:r>
                <a:rPr lang="en-US" sz="2400" i="1">
                  <a:latin typeface="Arial" panose="020B0604020202020204" pitchFamily="34" charset="0"/>
                  <a:cs typeface="Arial" panose="020B0604020202020204" pitchFamily="34" charset="0"/>
                </a:rPr>
                <a:t>(see for example the Inspection Panel investigations in Uganda and DRC)</a:t>
              </a:r>
            </a:p>
          </p:txBody>
        </p:sp>
        <p:sp>
          <p:nvSpPr>
            <p:cNvPr id="48" name="TextBox 29">
              <a:extLst>
                <a:ext uri="{FF2B5EF4-FFF2-40B4-BE49-F238E27FC236}">
                  <a16:creationId xmlns:a16="http://schemas.microsoft.com/office/drawing/2014/main" id="{3B9815EA-93DB-B236-7B1A-1F1E49A5AE64}"/>
                </a:ext>
              </a:extLst>
            </p:cNvPr>
            <p:cNvSpPr txBox="1"/>
            <p:nvPr/>
          </p:nvSpPr>
          <p:spPr>
            <a:xfrm>
              <a:off x="7115158" y="6963103"/>
              <a:ext cx="4290671" cy="445378"/>
            </a:xfrm>
            <a:prstGeom prst="rect">
              <a:avLst/>
            </a:prstGeom>
          </p:spPr>
          <p:txBody>
            <a:bodyPr wrap="square" lIns="0" tIns="0" rIns="0" bIns="0" rtlCol="0" anchor="t">
              <a:spAutoFit/>
            </a:bodyPr>
            <a:lstStyle/>
            <a:p>
              <a:pPr>
                <a:lnSpc>
                  <a:spcPts val="3360"/>
                </a:lnSpc>
              </a:pPr>
              <a:r>
                <a:rPr lang="en-US" sz="3200" b="1">
                  <a:solidFill>
                    <a:srgbClr val="00ADE4"/>
                  </a:solidFill>
                  <a:latin typeface="Arial" panose="020B0604020202020204" pitchFamily="34" charset="0"/>
                  <a:cs typeface="Arial" panose="020B0604020202020204" pitchFamily="34" charset="0"/>
                </a:rPr>
                <a:t>Reputational</a:t>
              </a:r>
            </a:p>
          </p:txBody>
        </p:sp>
        <p:pic>
          <p:nvPicPr>
            <p:cNvPr id="25" name="Graphic 24">
              <a:extLst>
                <a:ext uri="{FF2B5EF4-FFF2-40B4-BE49-F238E27FC236}">
                  <a16:creationId xmlns:a16="http://schemas.microsoft.com/office/drawing/2014/main" id="{D28E8987-3C76-A442-9EC8-98A3640E0894}"/>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0610"/>
            <a:stretch/>
          </p:blipFill>
          <p:spPr>
            <a:xfrm>
              <a:off x="15410360" y="6829552"/>
              <a:ext cx="1002870" cy="987272"/>
            </a:xfrm>
            <a:prstGeom prst="rect">
              <a:avLst/>
            </a:prstGeom>
          </p:spPr>
        </p:pic>
      </p:grpSp>
      <p:grpSp>
        <p:nvGrpSpPr>
          <p:cNvPr id="58" name="Group 57">
            <a:extLst>
              <a:ext uri="{FF2B5EF4-FFF2-40B4-BE49-F238E27FC236}">
                <a16:creationId xmlns:a16="http://schemas.microsoft.com/office/drawing/2014/main" id="{8455F474-B243-B048-905F-BA22351DCB49}"/>
              </a:ext>
            </a:extLst>
          </p:cNvPr>
          <p:cNvGrpSpPr/>
          <p:nvPr/>
        </p:nvGrpSpPr>
        <p:grpSpPr>
          <a:xfrm>
            <a:off x="1524000" y="6802756"/>
            <a:ext cx="4994283" cy="2916660"/>
            <a:chOff x="1338377" y="6650356"/>
            <a:chExt cx="4994283" cy="2916660"/>
          </a:xfrm>
        </p:grpSpPr>
        <p:sp>
          <p:nvSpPr>
            <p:cNvPr id="44" name="Rectangle 43">
              <a:extLst>
                <a:ext uri="{FF2B5EF4-FFF2-40B4-BE49-F238E27FC236}">
                  <a16:creationId xmlns:a16="http://schemas.microsoft.com/office/drawing/2014/main" id="{CEB04CE4-AA52-EF44-9230-DD85FD70DF0A}"/>
                </a:ext>
              </a:extLst>
            </p:cNvPr>
            <p:cNvSpPr/>
            <p:nvPr/>
          </p:nvSpPr>
          <p:spPr>
            <a:xfrm>
              <a:off x="1338377" y="6650356"/>
              <a:ext cx="4994283" cy="2916660"/>
            </a:xfrm>
            <a:prstGeom prst="rect">
              <a:avLst/>
            </a:prstGeom>
            <a:solidFill>
              <a:srgbClr val="9AD7F1">
                <a:alpha val="10000"/>
              </a:srgbClr>
            </a:solidFill>
            <a:ln>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sz="1600"/>
            </a:p>
          </p:txBody>
        </p:sp>
        <p:sp>
          <p:nvSpPr>
            <p:cNvPr id="40" name="TextBox 40"/>
            <p:cNvSpPr txBox="1"/>
            <p:nvPr/>
          </p:nvSpPr>
          <p:spPr>
            <a:xfrm>
              <a:off x="1676400" y="7769046"/>
              <a:ext cx="4405427" cy="1239635"/>
            </a:xfrm>
            <a:prstGeom prst="rect">
              <a:avLst/>
            </a:prstGeom>
          </p:spPr>
          <p:txBody>
            <a:bodyPr wrap="square" lIns="0" tIns="0" rIns="0" bIns="0" rtlCol="0" anchor="t">
              <a:spAutoFit/>
            </a:bodyPr>
            <a:lstStyle/>
            <a:p>
              <a:pPr lvl="0" algn="l">
                <a:lnSpc>
                  <a:spcPts val="3320"/>
                </a:lnSpc>
              </a:pPr>
              <a:r>
                <a:rPr lang="en-US" sz="2400">
                  <a:latin typeface="Arial" panose="020B0604020202020204" pitchFamily="34" charset="0"/>
                  <a:cs typeface="Arial" panose="020B0604020202020204" pitchFamily="34" charset="0"/>
                </a:rPr>
                <a:t>Incidents would interrupt projects and compromise your job, and prevent achieving goals</a:t>
              </a:r>
            </a:p>
          </p:txBody>
        </p:sp>
        <p:sp>
          <p:nvSpPr>
            <p:cNvPr id="47" name="TextBox 29">
              <a:extLst>
                <a:ext uri="{FF2B5EF4-FFF2-40B4-BE49-F238E27FC236}">
                  <a16:creationId xmlns:a16="http://schemas.microsoft.com/office/drawing/2014/main" id="{50AA0528-9914-33E5-E2F3-83C0902FCF49}"/>
                </a:ext>
              </a:extLst>
            </p:cNvPr>
            <p:cNvSpPr txBox="1"/>
            <p:nvPr/>
          </p:nvSpPr>
          <p:spPr>
            <a:xfrm>
              <a:off x="1676400" y="6963103"/>
              <a:ext cx="4290671" cy="445378"/>
            </a:xfrm>
            <a:prstGeom prst="rect">
              <a:avLst/>
            </a:prstGeom>
          </p:spPr>
          <p:txBody>
            <a:bodyPr wrap="square" lIns="0" tIns="0" rIns="0" bIns="0" rtlCol="0" anchor="t">
              <a:spAutoFit/>
            </a:bodyPr>
            <a:lstStyle/>
            <a:p>
              <a:pPr>
                <a:lnSpc>
                  <a:spcPts val="3360"/>
                </a:lnSpc>
              </a:pPr>
              <a:r>
                <a:rPr lang="en-US" sz="3200" b="1">
                  <a:solidFill>
                    <a:srgbClr val="00ADE4"/>
                  </a:solidFill>
                  <a:latin typeface="Arial" panose="020B0604020202020204" pitchFamily="34" charset="0"/>
                  <a:cs typeface="Arial" panose="020B0604020202020204" pitchFamily="34" charset="0"/>
                </a:rPr>
                <a:t>Strategic</a:t>
              </a:r>
            </a:p>
          </p:txBody>
        </p:sp>
        <p:pic>
          <p:nvPicPr>
            <p:cNvPr id="33" name="Graphic 32">
              <a:extLst>
                <a:ext uri="{FF2B5EF4-FFF2-40B4-BE49-F238E27FC236}">
                  <a16:creationId xmlns:a16="http://schemas.microsoft.com/office/drawing/2014/main" id="{2B314555-8656-944F-8940-D44305F1E63F}"/>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15716"/>
            <a:stretch/>
          </p:blipFill>
          <p:spPr>
            <a:xfrm>
              <a:off x="5325852" y="6809943"/>
              <a:ext cx="917699" cy="959104"/>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DE4"/>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3D0E95E2-2E63-FD4F-843E-1BE466B1644D}"/>
              </a:ext>
            </a:extLst>
          </p:cNvPr>
          <p:cNvSpPr txBox="1">
            <a:spLocks/>
          </p:cNvSpPr>
          <p:nvPr/>
        </p:nvSpPr>
        <p:spPr>
          <a:xfrm>
            <a:off x="1600200" y="3238500"/>
            <a:ext cx="12097344" cy="3352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200" b="1">
                <a:solidFill>
                  <a:schemeClr val="bg1"/>
                </a:solidFill>
              </a:rPr>
              <a:t>What can we do to prevent child sexual exploitation and abuse in our projects? </a:t>
            </a:r>
          </a:p>
        </p:txBody>
      </p:sp>
    </p:spTree>
    <p:extLst>
      <p:ext uri="{BB962C8B-B14F-4D97-AF65-F5344CB8AC3E}">
        <p14:creationId xmlns:p14="http://schemas.microsoft.com/office/powerpoint/2010/main" val="1682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8F7ABBED-8901-EE45-5205-28BAEA89ED86}"/>
              </a:ext>
            </a:extLst>
          </p:cNvPr>
          <p:cNvSpPr txBox="1"/>
          <p:nvPr/>
        </p:nvSpPr>
        <p:spPr>
          <a:xfrm>
            <a:off x="1957387" y="466725"/>
            <a:ext cx="14387512" cy="4529137"/>
          </a:xfrm>
          <a:prstGeom prst="rect">
            <a:avLst/>
          </a:prstGeom>
        </p:spPr>
        <p:txBody>
          <a:bodyPr lIns="50800" tIns="50800" rIns="50800" bIns="50800" rtlCol="0" anchor="t"/>
          <a:lstStyle/>
          <a:p>
            <a:pPr>
              <a:lnSpc>
                <a:spcPct val="150000"/>
              </a:lnSpc>
            </a:pPr>
            <a:endParaRPr lang="en-US" sz="3000" b="1" dirty="0">
              <a:solidFill>
                <a:srgbClr val="002345"/>
              </a:solidFill>
              <a:highlight>
                <a:srgbClr val="9AD7F1"/>
              </a:highlight>
              <a:latin typeface="Arial"/>
              <a:cs typeface="Arial"/>
            </a:endParaRPr>
          </a:p>
          <a:p>
            <a:pPr>
              <a:lnSpc>
                <a:spcPct val="150000"/>
              </a:lnSpc>
            </a:pPr>
            <a:r>
              <a:rPr lang="en-US" sz="3000" b="1" dirty="0">
                <a:solidFill>
                  <a:srgbClr val="002345"/>
                </a:solidFill>
                <a:highlight>
                  <a:srgbClr val="9AD7F1"/>
                </a:highlight>
                <a:latin typeface="Arial"/>
                <a:cs typeface="Arial"/>
              </a:rPr>
              <a:t>A note about this tool and how to use it:</a:t>
            </a:r>
            <a:endParaRPr lang="en-US" dirty="0"/>
          </a:p>
          <a:p>
            <a:pPr>
              <a:lnSpc>
                <a:spcPct val="150000"/>
              </a:lnSpc>
            </a:pPr>
            <a:endParaRPr lang="en-US" sz="2000" dirty="0">
              <a:latin typeface="Arial"/>
              <a:cs typeface="Arial"/>
            </a:endParaRPr>
          </a:p>
          <a:p>
            <a:pPr>
              <a:lnSpc>
                <a:spcPct val="150000"/>
              </a:lnSpc>
            </a:pPr>
            <a:r>
              <a:rPr lang="en-US" sz="2000" dirty="0">
                <a:latin typeface="Arial"/>
                <a:cs typeface="Arial"/>
              </a:rPr>
              <a:t>This training slide deck aims to increase civil works contractors' ability to prevent, recognize, report, and respond to child sexual exploitation and abuse. It should be integrated into GBV training and adapted to a specific project and country context by the client's gender/social/GBV specialists or GBV providers recruited by the project to provide training for civil works contractors. The approximate training duration is 90 minutes. Supplementary training activities and scenarios are available (see "Preventing Child Sexual Exploitation and Abuse: Supplementary Activities and Scenarios for Contractor Training").</a:t>
            </a:r>
            <a:endParaRPr lang="en-US" sz="2000" dirty="0">
              <a:ea typeface="Calibri"/>
              <a:cs typeface="Calibri"/>
            </a:endParaRPr>
          </a:p>
          <a:p>
            <a:pPr>
              <a:lnSpc>
                <a:spcPct val="150000"/>
              </a:lnSpc>
            </a:pPr>
            <a:endParaRPr lang="en-US" sz="2000" dirty="0">
              <a:latin typeface="Arial"/>
              <a:ea typeface="Calibri"/>
              <a:cs typeface="Arial"/>
            </a:endParaRPr>
          </a:p>
          <a:p>
            <a:pPr>
              <a:lnSpc>
                <a:spcPct val="150000"/>
              </a:lnSpc>
            </a:pPr>
            <a:r>
              <a:rPr lang="en-US" sz="2000" dirty="0">
                <a:effectLst/>
                <a:latin typeface="Arial"/>
                <a:ea typeface="Calibri"/>
                <a:cs typeface="Arial"/>
              </a:rPr>
              <a:t>This tool is a product of the CPC Learning Network and includes lessons learned while supporting the executing agencies of transport projects in Nepal and Bolivia to address risks of child sexual exploitation and abuse. The projects were financed by the World Bank. The content of this tool does not necessarily reflect the views any of the World Bank, its Boards of Executive Directors, or the governments they represent. For more information and additional CSEA tools to support your work, visit: https://</a:t>
            </a:r>
            <a:r>
              <a:rPr lang="en-US" sz="2000" dirty="0" err="1">
                <a:effectLst/>
                <a:latin typeface="Arial"/>
                <a:ea typeface="Calibri"/>
                <a:cs typeface="Arial"/>
              </a:rPr>
              <a:t>www.cpcln.org</a:t>
            </a:r>
            <a:r>
              <a:rPr lang="en-US" sz="2000" dirty="0">
                <a:effectLst/>
                <a:latin typeface="Arial"/>
                <a:ea typeface="Calibri"/>
                <a:cs typeface="Arial"/>
              </a:rPr>
              <a:t>/resources/six-actions-to-keep-children-safe-from-sea</a:t>
            </a:r>
          </a:p>
        </p:txBody>
      </p:sp>
      <p:pic>
        <p:nvPicPr>
          <p:cNvPr id="8" name="Picture 2">
            <a:extLst>
              <a:ext uri="{FF2B5EF4-FFF2-40B4-BE49-F238E27FC236}">
                <a16:creationId xmlns:a16="http://schemas.microsoft.com/office/drawing/2014/main" id="{84B86607-EE0F-D69C-6653-DE7C882F11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3692" y="7950685"/>
            <a:ext cx="1162707" cy="11657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with blue and orange dots&#10;&#10;Description automatically generated">
            <a:extLst>
              <a:ext uri="{FF2B5EF4-FFF2-40B4-BE49-F238E27FC236}">
                <a16:creationId xmlns:a16="http://schemas.microsoft.com/office/drawing/2014/main" id="{58888C9D-CA85-8677-D7D3-D59C87C9E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387" y="7950685"/>
            <a:ext cx="2043113" cy="1164575"/>
          </a:xfrm>
          <a:prstGeom prst="rect">
            <a:avLst/>
          </a:prstGeom>
        </p:spPr>
      </p:pic>
    </p:spTree>
    <p:extLst>
      <p:ext uri="{BB962C8B-B14F-4D97-AF65-F5344CB8AC3E}">
        <p14:creationId xmlns:p14="http://schemas.microsoft.com/office/powerpoint/2010/main" val="288514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
          <a:extLst>
            <a:ext uri="{FF2B5EF4-FFF2-40B4-BE49-F238E27FC236}">
              <a16:creationId xmlns:a16="http://schemas.microsoft.com/office/drawing/2014/main" id="{F061B032-46D5-BDDA-1668-ABF42A353F8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B82EF85-88DB-DBD0-26EA-F172D674548D}"/>
              </a:ext>
            </a:extLst>
          </p:cNvPr>
          <p:cNvSpPr txBox="1"/>
          <p:nvPr/>
        </p:nvSpPr>
        <p:spPr>
          <a:xfrm>
            <a:off x="1676400" y="603010"/>
            <a:ext cx="15392400" cy="1231106"/>
          </a:xfrm>
          <a:prstGeom prst="rect">
            <a:avLst/>
          </a:prstGeom>
        </p:spPr>
        <p:txBody>
          <a:bodyPr wrap="square" lIns="0" tIns="0" rIns="0" bIns="0" rtlCol="0" anchor="t">
            <a:spAutoFit/>
          </a:bodyPr>
          <a:lstStyle/>
          <a:p>
            <a:r>
              <a:rPr lang="en-US" sz="4000" b="1">
                <a:solidFill>
                  <a:srgbClr val="163758"/>
                </a:solidFill>
                <a:latin typeface="Arial"/>
                <a:cs typeface="Arial"/>
              </a:rPr>
              <a:t>What is child sexual exploitation and abuse &amp; how do development projects increase risks for children?</a:t>
            </a:r>
          </a:p>
        </p:txBody>
      </p:sp>
      <p:pic>
        <p:nvPicPr>
          <p:cNvPr id="10" name="Online Media 1" descr="What is Child Sexual Exploitation and Abuse? | CPC and World Bank Learning Series">
            <a:hlinkClick r:id="" action="ppaction://media"/>
            <a:extLst>
              <a:ext uri="{FF2B5EF4-FFF2-40B4-BE49-F238E27FC236}">
                <a16:creationId xmlns:a16="http://schemas.microsoft.com/office/drawing/2014/main" id="{E75C1886-CD4B-B868-6777-5ABB54F8E0F4}"/>
              </a:ext>
            </a:extLst>
          </p:cNvPr>
          <p:cNvPicPr>
            <a:picLocks noRot="1" noChangeAspect="1"/>
          </p:cNvPicPr>
          <p:nvPr>
            <a:videoFile r:link="rId1"/>
          </p:nvPr>
        </p:nvPicPr>
        <p:blipFill>
          <a:blip r:embed="rId4"/>
          <a:stretch>
            <a:fillRect/>
          </a:stretch>
        </p:blipFill>
        <p:spPr>
          <a:xfrm>
            <a:off x="2614402" y="2272525"/>
            <a:ext cx="13059195" cy="7378445"/>
          </a:xfrm>
          <a:prstGeom prst="rect">
            <a:avLst/>
          </a:prstGeom>
        </p:spPr>
      </p:pic>
      <p:pic>
        <p:nvPicPr>
          <p:cNvPr id="11" name="Picture 10">
            <a:extLst>
              <a:ext uri="{FF2B5EF4-FFF2-40B4-BE49-F238E27FC236}">
                <a16:creationId xmlns:a16="http://schemas.microsoft.com/office/drawing/2014/main" id="{2601B9D6-C595-B0E0-6A79-F066B58EEF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426" b="56666"/>
          <a:stretch/>
        </p:blipFill>
        <p:spPr>
          <a:xfrm>
            <a:off x="15624564" y="-17780"/>
            <a:ext cx="2663436" cy="1834115"/>
          </a:xfrm>
          <a:prstGeom prst="rect">
            <a:avLst/>
          </a:prstGeom>
        </p:spPr>
      </p:pic>
    </p:spTree>
    <p:extLst>
      <p:ext uri="{BB962C8B-B14F-4D97-AF65-F5344CB8AC3E}">
        <p14:creationId xmlns:p14="http://schemas.microsoft.com/office/powerpoint/2010/main" val="1425565675"/>
      </p:ext>
    </p:extLst>
  </p:cSld>
  <p:clrMapOvr>
    <a:masterClrMapping/>
  </p:clrMapOvr>
  <p:timing>
    <p:tnLst>
      <p:par>
        <p:cTn id="1" dur="indefinite" restart="never" nodeType="tmRoot">
          <p:childTnLst>
            <p:video>
              <p:cMediaNode vol="80000">
                <p:cTn id="2" fill="hold" display="0">
                  <p:stCondLst>
                    <p:cond delay="indefinite"/>
                  </p:stCondLst>
                </p:cTn>
                <p:tgtEl>
                  <p:spTgt spid="1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D6148-3AC7-BFB5-790D-1F84BA9F5A10}"/>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442B2667-0C31-C633-7935-F8A3272E3A72}"/>
              </a:ext>
            </a:extLst>
          </p:cNvPr>
          <p:cNvSpPr txBox="1"/>
          <p:nvPr/>
        </p:nvSpPr>
        <p:spPr>
          <a:xfrm>
            <a:off x="1110684" y="7150895"/>
            <a:ext cx="1644305" cy="421678"/>
          </a:xfrm>
          <a:prstGeom prst="rect">
            <a:avLst/>
          </a:prstGeom>
        </p:spPr>
        <p:txBody>
          <a:bodyPr lIns="0" tIns="0" rIns="0" bIns="0" rtlCol="0" anchor="t">
            <a:spAutoFit/>
          </a:bodyPr>
          <a:lstStyle/>
          <a:p>
            <a:pPr algn="ctr">
              <a:lnSpc>
                <a:spcPts val="3235"/>
              </a:lnSpc>
            </a:pPr>
            <a:r>
              <a:rPr lang="en-US" sz="2838">
                <a:solidFill>
                  <a:srgbClr val="FFFFFF"/>
                </a:solidFill>
                <a:latin typeface="Arial" panose="020B0604020202020204" pitchFamily="34" charset="0"/>
              </a:rPr>
              <a:t>2020</a:t>
            </a:r>
          </a:p>
        </p:txBody>
      </p:sp>
      <p:sp>
        <p:nvSpPr>
          <p:cNvPr id="11" name="TextBox 11">
            <a:extLst>
              <a:ext uri="{FF2B5EF4-FFF2-40B4-BE49-F238E27FC236}">
                <a16:creationId xmlns:a16="http://schemas.microsoft.com/office/drawing/2014/main" id="{A18FDB2B-D2A5-5918-0B78-A9A849ECEBDC}"/>
              </a:ext>
            </a:extLst>
          </p:cNvPr>
          <p:cNvSpPr txBox="1"/>
          <p:nvPr/>
        </p:nvSpPr>
        <p:spPr>
          <a:xfrm>
            <a:off x="718188" y="4711127"/>
            <a:ext cx="6974341" cy="3411587"/>
          </a:xfrm>
          <a:prstGeom prst="rect">
            <a:avLst/>
          </a:prstGeom>
        </p:spPr>
        <p:txBody>
          <a:bodyPr lIns="50800" tIns="50800" rIns="50800" bIns="50800" rtlCol="0" anchor="ctr"/>
          <a:lstStyle/>
          <a:p>
            <a:pPr algn="ctr">
              <a:lnSpc>
                <a:spcPts val="3080"/>
              </a:lnSpc>
            </a:pPr>
            <a:endParaRPr/>
          </a:p>
        </p:txBody>
      </p:sp>
      <p:sp>
        <p:nvSpPr>
          <p:cNvPr id="12" name="TextBox 12">
            <a:extLst>
              <a:ext uri="{FF2B5EF4-FFF2-40B4-BE49-F238E27FC236}">
                <a16:creationId xmlns:a16="http://schemas.microsoft.com/office/drawing/2014/main" id="{728EE0DB-0D88-402A-343F-6126C904C2D6}"/>
              </a:ext>
            </a:extLst>
          </p:cNvPr>
          <p:cNvSpPr txBox="1"/>
          <p:nvPr/>
        </p:nvSpPr>
        <p:spPr>
          <a:xfrm>
            <a:off x="1656080" y="4000500"/>
            <a:ext cx="14879320" cy="3966279"/>
          </a:xfrm>
          <a:prstGeom prst="rect">
            <a:avLst/>
          </a:prstGeom>
        </p:spPr>
        <p:txBody>
          <a:bodyPr wrap="square" lIns="0" tIns="0" rIns="0" bIns="0" rtlCol="0" anchor="t">
            <a:spAutoFit/>
          </a:bodyPr>
          <a:lstStyle/>
          <a:p>
            <a:pPr marL="571500" indent="-571500">
              <a:lnSpc>
                <a:spcPts val="3960"/>
              </a:lnSpc>
              <a:spcAft>
                <a:spcPts val="2400"/>
              </a:spcAft>
              <a:buClr>
                <a:srgbClr val="00ADE4"/>
              </a:buClr>
              <a:buFont typeface="Arial" panose="020B0604020202020204" pitchFamily="34" charset="0"/>
              <a:buChar char="•"/>
            </a:pPr>
            <a:r>
              <a:rPr lang="en-GB" sz="3200" b="1">
                <a:solidFill>
                  <a:srgbClr val="292C32"/>
                </a:solidFill>
                <a:latin typeface="Arial" panose="020B0604020202020204" pitchFamily="34" charset="0"/>
                <a:ea typeface="+mn-lt"/>
                <a:cs typeface="Arial" panose="020B0604020202020204" pitchFamily="34" charset="0"/>
              </a:rPr>
              <a:t>Code of conduct</a:t>
            </a:r>
            <a:r>
              <a:rPr lang="en-GB" sz="3200">
                <a:solidFill>
                  <a:srgbClr val="292C32"/>
                </a:solidFill>
                <a:latin typeface="Arial" panose="020B0604020202020204" pitchFamily="34" charset="0"/>
                <a:ea typeface="+mn-lt"/>
                <a:cs typeface="Arial" panose="020B0604020202020204" pitchFamily="34" charset="0"/>
              </a:rPr>
              <a:t>: What is it? Have you signed one? </a:t>
            </a:r>
          </a:p>
          <a:p>
            <a:pPr marL="571500" indent="-571500">
              <a:lnSpc>
                <a:spcPts val="3960"/>
              </a:lnSpc>
              <a:spcAft>
                <a:spcPts val="2400"/>
              </a:spcAft>
              <a:buClr>
                <a:srgbClr val="00ADE4"/>
              </a:buClr>
              <a:buFont typeface="Arial" panose="020B0604020202020204" pitchFamily="34" charset="0"/>
              <a:buChar char="•"/>
            </a:pPr>
            <a:r>
              <a:rPr lang="en-GB" sz="3200" b="1">
                <a:solidFill>
                  <a:srgbClr val="292C32"/>
                </a:solidFill>
                <a:latin typeface="Arial" panose="020B0604020202020204" pitchFamily="34" charset="0"/>
                <a:ea typeface="+mn-lt"/>
                <a:cs typeface="Arial" panose="020B0604020202020204" pitchFamily="34" charset="0"/>
              </a:rPr>
              <a:t>Grievance mechanisms</a:t>
            </a:r>
            <a:r>
              <a:rPr lang="en-GB" sz="3200">
                <a:solidFill>
                  <a:srgbClr val="292C32"/>
                </a:solidFill>
                <a:latin typeface="Arial" panose="020B0604020202020204" pitchFamily="34" charset="0"/>
                <a:ea typeface="+mn-lt"/>
                <a:cs typeface="Arial" panose="020B0604020202020204" pitchFamily="34" charset="0"/>
              </a:rPr>
              <a:t>: What is a grievance mechanism? How does it work? </a:t>
            </a:r>
          </a:p>
          <a:p>
            <a:pPr marL="571500" indent="-571500">
              <a:lnSpc>
                <a:spcPts val="3960"/>
              </a:lnSpc>
              <a:spcAft>
                <a:spcPts val="2400"/>
              </a:spcAft>
              <a:buClr>
                <a:srgbClr val="00ADE4"/>
              </a:buClr>
              <a:buFont typeface="Arial" panose="020B0604020202020204" pitchFamily="34" charset="0"/>
              <a:buChar char="•"/>
            </a:pPr>
            <a:r>
              <a:rPr lang="en-GB" sz="3200" b="1">
                <a:solidFill>
                  <a:srgbClr val="292C32"/>
                </a:solidFill>
                <a:latin typeface="Arial" panose="020B0604020202020204" pitchFamily="34" charset="0"/>
                <a:ea typeface="+mn-lt"/>
                <a:cs typeface="Arial" panose="020B0604020202020204" pitchFamily="34" charset="0"/>
              </a:rPr>
              <a:t>Awareness raising</a:t>
            </a:r>
            <a:r>
              <a:rPr lang="en-GB" sz="3200">
                <a:solidFill>
                  <a:srgbClr val="292C32"/>
                </a:solidFill>
                <a:latin typeface="Arial" panose="020B0604020202020204" pitchFamily="34" charset="0"/>
                <a:ea typeface="+mn-lt"/>
                <a:cs typeface="Arial" panose="020B0604020202020204" pitchFamily="34" charset="0"/>
              </a:rPr>
              <a:t>: How can an awareness raising campaign help protect children from exploitation and abuse associated with the project? </a:t>
            </a:r>
          </a:p>
          <a:p>
            <a:pPr marL="571500" indent="-571500">
              <a:lnSpc>
                <a:spcPts val="3960"/>
              </a:lnSpc>
              <a:spcAft>
                <a:spcPts val="2400"/>
              </a:spcAft>
              <a:buClr>
                <a:srgbClr val="00ADE4"/>
              </a:buClr>
              <a:buFont typeface="Arial" panose="020B0604020202020204" pitchFamily="34" charset="0"/>
              <a:buChar char="•"/>
            </a:pPr>
            <a:r>
              <a:rPr lang="en-GB" sz="3200" b="1">
                <a:solidFill>
                  <a:srgbClr val="292C32"/>
                </a:solidFill>
                <a:latin typeface="Arial" panose="020B0604020202020204" pitchFamily="34" charset="0"/>
                <a:ea typeface="+mn-lt"/>
                <a:cs typeface="Arial" panose="020B0604020202020204" pitchFamily="34" charset="0"/>
              </a:rPr>
              <a:t>Coordination with local authorities</a:t>
            </a:r>
            <a:r>
              <a:rPr lang="en-GB" sz="3200">
                <a:solidFill>
                  <a:srgbClr val="292C32"/>
                </a:solidFill>
                <a:latin typeface="Arial" panose="020B0604020202020204" pitchFamily="34" charset="0"/>
                <a:ea typeface="+mn-lt"/>
                <a:cs typeface="Arial" panose="020B0604020202020204" pitchFamily="34" charset="0"/>
              </a:rPr>
              <a:t>: Who are your partners among local authorities? Are you working with the police? Who else could you partner with? </a:t>
            </a:r>
          </a:p>
        </p:txBody>
      </p:sp>
      <p:sp>
        <p:nvSpPr>
          <p:cNvPr id="6" name="TextBox 5">
            <a:extLst>
              <a:ext uri="{FF2B5EF4-FFF2-40B4-BE49-F238E27FC236}">
                <a16:creationId xmlns:a16="http://schemas.microsoft.com/office/drawing/2014/main" id="{2DB212E0-6B57-F044-B99D-3EAA6079C248}"/>
              </a:ext>
            </a:extLst>
          </p:cNvPr>
          <p:cNvSpPr txBox="1"/>
          <p:nvPr/>
        </p:nvSpPr>
        <p:spPr>
          <a:xfrm>
            <a:off x="1676400" y="1192700"/>
            <a:ext cx="12801600"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Project tools to prevent child sexual exploitation and abuse</a:t>
            </a:r>
            <a:endParaRPr lang="en-US" sz="6000">
              <a:solidFill>
                <a:srgbClr val="0023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12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8F2CCA-1B00-1144-81F2-C720474F3750}"/>
              </a:ext>
            </a:extLst>
          </p:cNvPr>
          <p:cNvSpPr/>
          <p:nvPr/>
        </p:nvSpPr>
        <p:spPr>
          <a:xfrm>
            <a:off x="10077769" y="2480733"/>
            <a:ext cx="6048363" cy="7010400"/>
          </a:xfrm>
          <a:prstGeom prst="rect">
            <a:avLst/>
          </a:prstGeom>
          <a:solidFill>
            <a:srgbClr val="9AD7F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2" name="Rectangle 11">
            <a:extLst>
              <a:ext uri="{FF2B5EF4-FFF2-40B4-BE49-F238E27FC236}">
                <a16:creationId xmlns:a16="http://schemas.microsoft.com/office/drawing/2014/main" id="{A0E59A3B-0052-E24F-B752-6227C8547181}"/>
              </a:ext>
            </a:extLst>
          </p:cNvPr>
          <p:cNvSpPr/>
          <p:nvPr/>
        </p:nvSpPr>
        <p:spPr>
          <a:xfrm>
            <a:off x="1695772" y="2476500"/>
            <a:ext cx="7924799" cy="7010400"/>
          </a:xfrm>
          <a:prstGeom prst="rect">
            <a:avLst/>
          </a:prstGeom>
          <a:solidFill>
            <a:srgbClr val="9AD7F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object 2">
            <a:extLst>
              <a:ext uri="{FF2B5EF4-FFF2-40B4-BE49-F238E27FC236}">
                <a16:creationId xmlns:a16="http://schemas.microsoft.com/office/drawing/2014/main" id="{5ABE573D-9AB5-66AE-6F83-B14292250CB1}"/>
              </a:ext>
            </a:extLst>
          </p:cNvPr>
          <p:cNvSpPr txBox="1">
            <a:spLocks/>
          </p:cNvSpPr>
          <p:nvPr/>
        </p:nvSpPr>
        <p:spPr>
          <a:xfrm>
            <a:off x="2161868" y="4498036"/>
            <a:ext cx="7165771" cy="4460773"/>
          </a:xfrm>
          <a:prstGeom prst="rect">
            <a:avLst/>
          </a:prstGeom>
        </p:spPr>
        <p:txBody>
          <a:bodyPr vert="horz" wrap="square" lIns="0" tIns="18098"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4674"/>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695325">
              <a:lnSpc>
                <a:spcPts val="3360"/>
              </a:lnSpc>
              <a:spcBef>
                <a:spcPts val="0"/>
              </a:spcBef>
              <a:spcAft>
                <a:spcPts val="900"/>
              </a:spcAft>
            </a:pPr>
            <a:r>
              <a:rPr lang="es-ES" sz="2600" dirty="0" err="1">
                <a:solidFill>
                  <a:srgbClr val="292C32"/>
                </a:solidFill>
              </a:rPr>
              <a:t>Prohibition</a:t>
            </a:r>
            <a:r>
              <a:rPr lang="es-ES" sz="2600" dirty="0">
                <a:solidFill>
                  <a:srgbClr val="292C32"/>
                </a:solidFill>
              </a:rPr>
              <a:t> </a:t>
            </a:r>
            <a:r>
              <a:rPr lang="es-ES" sz="2600" dirty="0" err="1">
                <a:solidFill>
                  <a:srgbClr val="292C32"/>
                </a:solidFill>
              </a:rPr>
              <a:t>of</a:t>
            </a:r>
            <a:r>
              <a:rPr lang="es-ES" sz="2600" dirty="0">
                <a:solidFill>
                  <a:srgbClr val="292C32"/>
                </a:solidFill>
              </a:rPr>
              <a:t> </a:t>
            </a:r>
            <a:r>
              <a:rPr lang="es-ES" sz="2600" dirty="0" err="1">
                <a:solidFill>
                  <a:srgbClr val="292C32"/>
                </a:solidFill>
              </a:rPr>
              <a:t>actions</a:t>
            </a:r>
            <a:r>
              <a:rPr lang="es-ES" sz="2600" dirty="0">
                <a:solidFill>
                  <a:srgbClr val="292C32"/>
                </a:solidFill>
              </a:rPr>
              <a:t> </a:t>
            </a:r>
            <a:r>
              <a:rPr lang="es-ES" sz="2600" dirty="0" err="1">
                <a:solidFill>
                  <a:srgbClr val="292C32"/>
                </a:solidFill>
              </a:rPr>
              <a:t>that</a:t>
            </a:r>
            <a:r>
              <a:rPr lang="es-ES" sz="2600" dirty="0">
                <a:solidFill>
                  <a:srgbClr val="292C32"/>
                </a:solidFill>
              </a:rPr>
              <a:t> </a:t>
            </a:r>
            <a:r>
              <a:rPr lang="es-ES" sz="2600" dirty="0" err="1">
                <a:solidFill>
                  <a:srgbClr val="292C32"/>
                </a:solidFill>
              </a:rPr>
              <a:t>violate</a:t>
            </a:r>
            <a:r>
              <a:rPr lang="es-ES" sz="2600" dirty="0">
                <a:solidFill>
                  <a:srgbClr val="292C32"/>
                </a:solidFill>
              </a:rPr>
              <a:t> </a:t>
            </a:r>
            <a:r>
              <a:rPr lang="es-ES" sz="2600" dirty="0">
                <a:solidFill>
                  <a:srgbClr val="292C32"/>
                </a:solidFill>
                <a:highlight>
                  <a:srgbClr val="FFFF00"/>
                </a:highlight>
              </a:rPr>
              <a:t>[</a:t>
            </a:r>
            <a:r>
              <a:rPr lang="es-ES" sz="2600" dirty="0" err="1">
                <a:solidFill>
                  <a:srgbClr val="292C32"/>
                </a:solidFill>
                <a:highlight>
                  <a:srgbClr val="FFFF00"/>
                </a:highlight>
              </a:rPr>
              <a:t>relevant</a:t>
            </a:r>
            <a:r>
              <a:rPr lang="es-ES" sz="2600" dirty="0">
                <a:solidFill>
                  <a:srgbClr val="292C32"/>
                </a:solidFill>
                <a:highlight>
                  <a:srgbClr val="FFFF00"/>
                </a:highlight>
              </a:rPr>
              <a:t> </a:t>
            </a:r>
            <a:r>
              <a:rPr lang="es-ES" sz="2600" dirty="0" err="1">
                <a:solidFill>
                  <a:srgbClr val="292C32"/>
                </a:solidFill>
                <a:highlight>
                  <a:srgbClr val="FFFF00"/>
                </a:highlight>
              </a:rPr>
              <a:t>national</a:t>
            </a:r>
            <a:r>
              <a:rPr lang="es-ES" sz="2600" dirty="0">
                <a:solidFill>
                  <a:srgbClr val="292C32"/>
                </a:solidFill>
                <a:highlight>
                  <a:srgbClr val="FFFF00"/>
                </a:highlight>
              </a:rPr>
              <a:t> </a:t>
            </a:r>
            <a:r>
              <a:rPr lang="es-ES" sz="2600" dirty="0" err="1">
                <a:solidFill>
                  <a:srgbClr val="292C32"/>
                </a:solidFill>
                <a:highlight>
                  <a:srgbClr val="FFFF00"/>
                </a:highlight>
              </a:rPr>
              <a:t>laws</a:t>
            </a:r>
            <a:r>
              <a:rPr lang="es-ES" sz="2600" dirty="0">
                <a:solidFill>
                  <a:srgbClr val="292C32"/>
                </a:solidFill>
                <a:highlight>
                  <a:srgbClr val="FFFF00"/>
                </a:highlight>
              </a:rPr>
              <a:t>] </a:t>
            </a:r>
            <a:r>
              <a:rPr lang="es-ES" sz="2600" dirty="0" err="1">
                <a:solidFill>
                  <a:srgbClr val="292C32"/>
                </a:solidFill>
                <a:highlight>
                  <a:srgbClr val="FFFF00"/>
                </a:highlight>
              </a:rPr>
              <a:t>such</a:t>
            </a:r>
            <a:r>
              <a:rPr lang="es-ES" sz="2600" dirty="0">
                <a:solidFill>
                  <a:srgbClr val="292C32"/>
                </a:solidFill>
                <a:highlight>
                  <a:srgbClr val="FFFF00"/>
                </a:highlight>
              </a:rPr>
              <a:t> as </a:t>
            </a:r>
            <a:r>
              <a:rPr lang="es-ES" sz="2600" b="1" dirty="0" err="1">
                <a:solidFill>
                  <a:srgbClr val="292C32"/>
                </a:solidFill>
                <a:highlight>
                  <a:srgbClr val="FFFF00"/>
                </a:highlight>
              </a:rPr>
              <a:t>crimes</a:t>
            </a:r>
            <a:r>
              <a:rPr lang="es-ES" sz="2600" b="1" dirty="0">
                <a:solidFill>
                  <a:srgbClr val="292C32"/>
                </a:solidFill>
                <a:highlight>
                  <a:srgbClr val="FFFF00"/>
                </a:highlight>
              </a:rPr>
              <a:t> </a:t>
            </a:r>
            <a:r>
              <a:rPr lang="es-ES" sz="2600" b="1" dirty="0" err="1">
                <a:solidFill>
                  <a:srgbClr val="292C32"/>
                </a:solidFill>
                <a:highlight>
                  <a:srgbClr val="FFFF00"/>
                </a:highlight>
              </a:rPr>
              <a:t>of</a:t>
            </a:r>
            <a:r>
              <a:rPr lang="es-ES" sz="2600" b="1" dirty="0">
                <a:solidFill>
                  <a:srgbClr val="292C32"/>
                </a:solidFill>
                <a:highlight>
                  <a:srgbClr val="FFFF00"/>
                </a:highlight>
              </a:rPr>
              <a:t> rape, </a:t>
            </a:r>
            <a:r>
              <a:rPr lang="es-ES" sz="2600" b="1" dirty="0" err="1">
                <a:solidFill>
                  <a:srgbClr val="292C32"/>
                </a:solidFill>
                <a:highlight>
                  <a:srgbClr val="FFFF00"/>
                </a:highlight>
              </a:rPr>
              <a:t>statutory</a:t>
            </a:r>
            <a:r>
              <a:rPr lang="es-ES" sz="2600" b="1" dirty="0">
                <a:solidFill>
                  <a:srgbClr val="292C32"/>
                </a:solidFill>
                <a:highlight>
                  <a:srgbClr val="FFFF00"/>
                </a:highlight>
              </a:rPr>
              <a:t> rape, sexual abuse, sexual </a:t>
            </a:r>
            <a:r>
              <a:rPr lang="es-ES" sz="2600" b="1" dirty="0" err="1">
                <a:solidFill>
                  <a:srgbClr val="292C32"/>
                </a:solidFill>
                <a:highlight>
                  <a:srgbClr val="FFFF00"/>
                </a:highlight>
              </a:rPr>
              <a:t>harassment</a:t>
            </a:r>
            <a:r>
              <a:rPr lang="es-ES" sz="2600" b="1" dirty="0">
                <a:solidFill>
                  <a:srgbClr val="292C32"/>
                </a:solidFill>
                <a:highlight>
                  <a:srgbClr val="FFFF00"/>
                </a:highlight>
              </a:rPr>
              <a:t>, abusive sexual </a:t>
            </a:r>
            <a:r>
              <a:rPr lang="es-ES" sz="2600" b="1" dirty="0" err="1">
                <a:solidFill>
                  <a:srgbClr val="292C32"/>
                </a:solidFill>
                <a:highlight>
                  <a:srgbClr val="FFFF00"/>
                </a:highlight>
              </a:rPr>
              <a:t>acts</a:t>
            </a:r>
            <a:r>
              <a:rPr lang="es-ES" sz="2600" b="1" dirty="0">
                <a:solidFill>
                  <a:srgbClr val="292C32"/>
                </a:solidFill>
                <a:highlight>
                  <a:srgbClr val="FFFF00"/>
                </a:highlight>
              </a:rPr>
              <a:t> </a:t>
            </a:r>
            <a:r>
              <a:rPr lang="es-ES" sz="2600" b="1" dirty="0" err="1">
                <a:solidFill>
                  <a:srgbClr val="292C32"/>
                </a:solidFill>
                <a:highlight>
                  <a:srgbClr val="FFFF00"/>
                </a:highlight>
              </a:rPr>
              <a:t>or</a:t>
            </a:r>
            <a:r>
              <a:rPr lang="es-ES" sz="2600" b="1" dirty="0">
                <a:solidFill>
                  <a:srgbClr val="292C32"/>
                </a:solidFill>
                <a:highlight>
                  <a:srgbClr val="FFFF00"/>
                </a:highlight>
              </a:rPr>
              <a:t> </a:t>
            </a:r>
            <a:r>
              <a:rPr lang="es-ES" sz="2600" b="1" dirty="0" err="1">
                <a:solidFill>
                  <a:srgbClr val="292C32"/>
                </a:solidFill>
                <a:highlight>
                  <a:srgbClr val="FFFF00"/>
                </a:highlight>
              </a:rPr>
              <a:t>exploitation</a:t>
            </a:r>
            <a:r>
              <a:rPr lang="es-ES" sz="2600" b="1" dirty="0">
                <a:solidFill>
                  <a:srgbClr val="292C32"/>
                </a:solidFill>
                <a:highlight>
                  <a:srgbClr val="FFFF00"/>
                </a:highlight>
              </a:rPr>
              <a:t> </a:t>
            </a:r>
            <a:r>
              <a:rPr lang="es-ES" sz="2600" b="1" dirty="0" err="1">
                <a:solidFill>
                  <a:srgbClr val="292C32"/>
                </a:solidFill>
                <a:highlight>
                  <a:srgbClr val="FFFF00"/>
                </a:highlight>
              </a:rPr>
              <a:t>for</a:t>
            </a:r>
            <a:r>
              <a:rPr lang="es-ES" sz="2600" b="1" dirty="0">
                <a:solidFill>
                  <a:srgbClr val="292C32"/>
                </a:solidFill>
                <a:highlight>
                  <a:srgbClr val="FFFF00"/>
                </a:highlight>
              </a:rPr>
              <a:t> </a:t>
            </a:r>
            <a:r>
              <a:rPr lang="es-ES" sz="2600" b="1" dirty="0" err="1">
                <a:solidFill>
                  <a:srgbClr val="292C32"/>
                </a:solidFill>
                <a:highlight>
                  <a:srgbClr val="FFFF00"/>
                </a:highlight>
              </a:rPr>
              <a:t>prostitution</a:t>
            </a:r>
            <a:r>
              <a:rPr lang="es-ES" sz="2600" b="1" dirty="0">
                <a:solidFill>
                  <a:srgbClr val="292C32"/>
                </a:solidFill>
                <a:highlight>
                  <a:srgbClr val="FFFF00"/>
                </a:highlight>
              </a:rPr>
              <a:t>.</a:t>
            </a:r>
          </a:p>
          <a:p>
            <a:pPr marR="695325">
              <a:lnSpc>
                <a:spcPts val="3360"/>
              </a:lnSpc>
              <a:spcBef>
                <a:spcPts val="0"/>
              </a:spcBef>
              <a:spcAft>
                <a:spcPts val="900"/>
              </a:spcAft>
            </a:pPr>
            <a:r>
              <a:rPr lang="es-ES" sz="2600" b="1" dirty="0" err="1">
                <a:solidFill>
                  <a:srgbClr val="292C32"/>
                </a:solidFill>
                <a:latin typeface="Arial" panose="020B0604020202020204" pitchFamily="34" charset="0"/>
                <a:cs typeface="Arial" panose="020B0604020202020204" pitchFamily="34" charset="0"/>
              </a:rPr>
              <a:t>Prohibition</a:t>
            </a:r>
            <a:r>
              <a:rPr lang="es-ES" sz="2600" b="1"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of</a:t>
            </a:r>
            <a:r>
              <a:rPr lang="es-ES" sz="2600" dirty="0">
                <a:solidFill>
                  <a:srgbClr val="292C32"/>
                </a:solidFill>
                <a:latin typeface="Arial" panose="020B0604020202020204" pitchFamily="34" charset="0"/>
                <a:cs typeface="Arial" panose="020B0604020202020204" pitchFamily="34" charset="0"/>
              </a:rPr>
              <a:t> </a:t>
            </a:r>
            <a:r>
              <a:rPr lang="es-ES" sz="2600" b="1" dirty="0" err="1">
                <a:solidFill>
                  <a:srgbClr val="292C32"/>
                </a:solidFill>
                <a:latin typeface="Arial" panose="020B0604020202020204" pitchFamily="34" charset="0"/>
                <a:cs typeface="Arial" panose="020B0604020202020204" pitchFamily="34" charset="0"/>
              </a:rPr>
              <a:t>any</a:t>
            </a:r>
            <a:r>
              <a:rPr lang="es-ES" sz="2600" b="1" dirty="0">
                <a:solidFill>
                  <a:srgbClr val="292C32"/>
                </a:solidFill>
                <a:latin typeface="Arial" panose="020B0604020202020204" pitchFamily="34" charset="0"/>
                <a:cs typeface="Arial" panose="020B0604020202020204" pitchFamily="34" charset="0"/>
              </a:rPr>
              <a:t> </a:t>
            </a:r>
            <a:r>
              <a:rPr lang="es-ES" sz="2600" b="1" dirty="0" err="1">
                <a:solidFill>
                  <a:srgbClr val="292C32"/>
                </a:solidFill>
                <a:latin typeface="Arial" panose="020B0604020202020204" pitchFamily="34" charset="0"/>
                <a:cs typeface="Arial" panose="020B0604020202020204" pitchFamily="34" charset="0"/>
              </a:rPr>
              <a:t>form</a:t>
            </a:r>
            <a:r>
              <a:rPr lang="es-ES" sz="2600" b="1" dirty="0">
                <a:solidFill>
                  <a:srgbClr val="292C32"/>
                </a:solidFill>
                <a:latin typeface="Arial" panose="020B0604020202020204" pitchFamily="34" charset="0"/>
                <a:cs typeface="Arial" panose="020B0604020202020204" pitchFamily="34" charset="0"/>
              </a:rPr>
              <a:t> </a:t>
            </a:r>
            <a:r>
              <a:rPr lang="es-ES" sz="2600" b="1" dirty="0" err="1">
                <a:solidFill>
                  <a:srgbClr val="292C32"/>
                </a:solidFill>
                <a:latin typeface="Arial" panose="020B0604020202020204" pitchFamily="34" charset="0"/>
                <a:cs typeface="Arial" panose="020B0604020202020204" pitchFamily="34" charset="0"/>
              </a:rPr>
              <a:t>of</a:t>
            </a:r>
            <a:r>
              <a:rPr lang="es-ES" sz="2600" b="1" dirty="0">
                <a:solidFill>
                  <a:srgbClr val="292C32"/>
                </a:solidFill>
                <a:latin typeface="Arial" panose="020B0604020202020204" pitchFamily="34" charset="0"/>
                <a:cs typeface="Arial" panose="020B0604020202020204" pitchFamily="34" charset="0"/>
              </a:rPr>
              <a:t> </a:t>
            </a:r>
            <a:r>
              <a:rPr lang="es-ES" sz="2600" b="1" dirty="0" err="1">
                <a:solidFill>
                  <a:srgbClr val="292C32"/>
                </a:solidFill>
                <a:latin typeface="Arial" panose="020B0604020202020204" pitchFamily="34" charset="0"/>
                <a:cs typeface="Arial" panose="020B0604020202020204" pitchFamily="34" charset="0"/>
              </a:rPr>
              <a:t>gender</a:t>
            </a:r>
            <a:r>
              <a:rPr lang="es-ES" sz="2600" b="1" dirty="0">
                <a:solidFill>
                  <a:srgbClr val="292C32"/>
                </a:solidFill>
                <a:latin typeface="Arial" panose="020B0604020202020204" pitchFamily="34" charset="0"/>
                <a:cs typeface="Arial" panose="020B0604020202020204" pitchFamily="34" charset="0"/>
              </a:rPr>
              <a:t> and </a:t>
            </a:r>
            <a:r>
              <a:rPr lang="es-ES" sz="2600" b="1" dirty="0" err="1">
                <a:solidFill>
                  <a:srgbClr val="292C32"/>
                </a:solidFill>
                <a:latin typeface="Arial" panose="020B0604020202020204" pitchFamily="34" charset="0"/>
                <a:cs typeface="Arial" panose="020B0604020202020204" pitchFamily="34" charset="0"/>
              </a:rPr>
              <a:t>generational</a:t>
            </a:r>
            <a:r>
              <a:rPr lang="es-ES" sz="2600" b="1" dirty="0">
                <a:solidFill>
                  <a:srgbClr val="292C32"/>
                </a:solidFill>
                <a:latin typeface="Arial" panose="020B0604020202020204" pitchFamily="34" charset="0"/>
                <a:cs typeface="Arial" panose="020B0604020202020204" pitchFamily="34" charset="0"/>
              </a:rPr>
              <a:t> </a:t>
            </a:r>
            <a:r>
              <a:rPr lang="es-ES" sz="2600" b="1" dirty="0" err="1">
                <a:solidFill>
                  <a:srgbClr val="292C32"/>
                </a:solidFill>
                <a:latin typeface="Arial" panose="020B0604020202020204" pitchFamily="34" charset="0"/>
                <a:cs typeface="Arial" panose="020B0604020202020204" pitchFamily="34" charset="0"/>
              </a:rPr>
              <a:t>violence</a:t>
            </a:r>
            <a:r>
              <a:rPr lang="es-ES" sz="2600" b="1"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that</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the</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project</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could</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exacerbate</a:t>
            </a:r>
            <a:r>
              <a:rPr lang="es-ES" sz="2600" dirty="0">
                <a:solidFill>
                  <a:srgbClr val="292C32"/>
                </a:solidFill>
                <a:latin typeface="Arial" panose="020B0604020202020204" pitchFamily="34" charset="0"/>
                <a:cs typeface="Arial" panose="020B0604020202020204" pitchFamily="34" charset="0"/>
              </a:rPr>
              <a:t> as </a:t>
            </a:r>
            <a:r>
              <a:rPr lang="es-ES" sz="2600" dirty="0" err="1">
                <a:solidFill>
                  <a:srgbClr val="292C32"/>
                </a:solidFill>
                <a:latin typeface="Arial" panose="020B0604020202020204" pitchFamily="34" charset="0"/>
                <a:cs typeface="Arial" panose="020B0604020202020204" pitchFamily="34" charset="0"/>
              </a:rPr>
              <a:t>defined</a:t>
            </a:r>
            <a:r>
              <a:rPr lang="es-ES" sz="2600" dirty="0">
                <a:solidFill>
                  <a:srgbClr val="292C32"/>
                </a:solidFill>
                <a:latin typeface="Arial" panose="020B0604020202020204" pitchFamily="34" charset="0"/>
                <a:cs typeface="Arial" panose="020B0604020202020204" pitchFamily="34" charset="0"/>
              </a:rPr>
              <a:t> in </a:t>
            </a:r>
            <a:r>
              <a:rPr lang="es-ES" sz="2600" dirty="0" err="1">
                <a:solidFill>
                  <a:srgbClr val="292C32"/>
                </a:solidFill>
                <a:latin typeface="Arial" panose="020B0604020202020204" pitchFamily="34" charset="0"/>
                <a:cs typeface="Arial" panose="020B0604020202020204" pitchFamily="34" charset="0"/>
              </a:rPr>
              <a:t>national</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292C32"/>
                </a:solidFill>
                <a:latin typeface="Arial" panose="020B0604020202020204" pitchFamily="34" charset="0"/>
                <a:cs typeface="Arial" panose="020B0604020202020204" pitchFamily="34" charset="0"/>
              </a:rPr>
              <a:t>legislation</a:t>
            </a:r>
            <a:r>
              <a:rPr lang="es-ES" sz="2600" dirty="0">
                <a:solidFill>
                  <a:srgbClr val="292C32"/>
                </a:solidFill>
                <a:latin typeface="Arial" panose="020B0604020202020204" pitchFamily="34" charset="0"/>
                <a:cs typeface="Arial" panose="020B0604020202020204" pitchFamily="34" charset="0"/>
              </a:rPr>
              <a:t>, </a:t>
            </a:r>
            <a:r>
              <a:rPr lang="es-ES" sz="2600" dirty="0" err="1">
                <a:solidFill>
                  <a:srgbClr val="00ADE4"/>
                </a:solidFill>
                <a:latin typeface="Arial" panose="020B0604020202020204" pitchFamily="34" charset="0"/>
                <a:cs typeface="Arial" panose="020B0604020202020204" pitchFamily="34" charset="0"/>
              </a:rPr>
              <a:t>both</a:t>
            </a:r>
            <a:r>
              <a:rPr lang="es-ES" sz="2600" dirty="0">
                <a:solidFill>
                  <a:srgbClr val="00ADE4"/>
                </a:solidFill>
                <a:latin typeface="Arial" panose="020B0604020202020204" pitchFamily="34" charset="0"/>
                <a:cs typeface="Arial" panose="020B0604020202020204" pitchFamily="34" charset="0"/>
              </a:rPr>
              <a:t> in </a:t>
            </a:r>
            <a:r>
              <a:rPr lang="es-ES" sz="2600" dirty="0" err="1">
                <a:solidFill>
                  <a:srgbClr val="00ADE4"/>
                </a:solidFill>
                <a:latin typeface="Arial" panose="020B0604020202020204" pitchFamily="34" charset="0"/>
                <a:cs typeface="Arial" panose="020B0604020202020204" pitchFamily="34" charset="0"/>
              </a:rPr>
              <a:t>the</a:t>
            </a:r>
            <a:r>
              <a:rPr lang="es-ES" sz="2600" dirty="0">
                <a:solidFill>
                  <a:srgbClr val="00ADE4"/>
                </a:solidFill>
                <a:latin typeface="Arial" panose="020B0604020202020204" pitchFamily="34" charset="0"/>
                <a:cs typeface="Arial" panose="020B0604020202020204" pitchFamily="34" charset="0"/>
              </a:rPr>
              <a:t> </a:t>
            </a:r>
            <a:r>
              <a:rPr lang="es-ES" sz="2600" dirty="0" err="1">
                <a:solidFill>
                  <a:srgbClr val="00ADE4"/>
                </a:solidFill>
                <a:latin typeface="Arial" panose="020B0604020202020204" pitchFamily="34" charset="0"/>
                <a:cs typeface="Arial" panose="020B0604020202020204" pitchFamily="34" charset="0"/>
              </a:rPr>
              <a:t>workplace</a:t>
            </a:r>
            <a:r>
              <a:rPr lang="es-ES" sz="2600" dirty="0">
                <a:solidFill>
                  <a:srgbClr val="00ADE4"/>
                </a:solidFill>
                <a:latin typeface="Arial" panose="020B0604020202020204" pitchFamily="34" charset="0"/>
                <a:cs typeface="Arial" panose="020B0604020202020204" pitchFamily="34" charset="0"/>
              </a:rPr>
              <a:t> and in </a:t>
            </a:r>
            <a:r>
              <a:rPr lang="es-ES" sz="2600" dirty="0" err="1">
                <a:solidFill>
                  <a:srgbClr val="00ADE4"/>
                </a:solidFill>
                <a:latin typeface="Arial" panose="020B0604020202020204" pitchFamily="34" charset="0"/>
                <a:cs typeface="Arial" panose="020B0604020202020204" pitchFamily="34" charset="0"/>
              </a:rPr>
              <a:t>the</a:t>
            </a:r>
            <a:r>
              <a:rPr lang="es-ES" sz="2600" dirty="0">
                <a:solidFill>
                  <a:srgbClr val="00ADE4"/>
                </a:solidFill>
                <a:latin typeface="Arial" panose="020B0604020202020204" pitchFamily="34" charset="0"/>
                <a:cs typeface="Arial" panose="020B0604020202020204" pitchFamily="34" charset="0"/>
              </a:rPr>
              <a:t> </a:t>
            </a:r>
            <a:r>
              <a:rPr lang="es-ES" sz="2600" dirty="0" err="1">
                <a:solidFill>
                  <a:srgbClr val="00ADE4"/>
                </a:solidFill>
                <a:latin typeface="Arial" panose="020B0604020202020204" pitchFamily="34" charset="0"/>
                <a:cs typeface="Arial" panose="020B0604020202020204" pitchFamily="34" charset="0"/>
              </a:rPr>
              <a:t>community</a:t>
            </a:r>
            <a:r>
              <a:rPr lang="es-ES" sz="2600" dirty="0">
                <a:solidFill>
                  <a:srgbClr val="00ADE4"/>
                </a:solidFill>
                <a:latin typeface="Arial" panose="020B0604020202020204" pitchFamily="34" charset="0"/>
                <a:cs typeface="Arial" panose="020B0604020202020204" pitchFamily="34" charset="0"/>
              </a:rPr>
              <a:t>.</a:t>
            </a:r>
          </a:p>
        </p:txBody>
      </p:sp>
      <p:sp>
        <p:nvSpPr>
          <p:cNvPr id="10" name="object 2">
            <a:extLst>
              <a:ext uri="{FF2B5EF4-FFF2-40B4-BE49-F238E27FC236}">
                <a16:creationId xmlns:a16="http://schemas.microsoft.com/office/drawing/2014/main" id="{042CB33A-AD8A-7DF1-A628-83EBDD8A902F}"/>
              </a:ext>
            </a:extLst>
          </p:cNvPr>
          <p:cNvSpPr txBox="1">
            <a:spLocks/>
          </p:cNvSpPr>
          <p:nvPr/>
        </p:nvSpPr>
        <p:spPr>
          <a:xfrm>
            <a:off x="10543866" y="4498036"/>
            <a:ext cx="5582268" cy="4024693"/>
          </a:xfrm>
          <a:prstGeom prst="rect">
            <a:avLst/>
          </a:prstGeom>
        </p:spPr>
        <p:txBody>
          <a:bodyPr vert="horz" wrap="square" lIns="0" tIns="18098"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695325">
              <a:lnSpc>
                <a:spcPts val="3360"/>
              </a:lnSpc>
              <a:spcBef>
                <a:spcPts val="0"/>
              </a:spcBef>
              <a:spcAft>
                <a:spcPts val="900"/>
              </a:spcAft>
            </a:pPr>
            <a:r>
              <a:rPr lang="es-ES" sz="2600" b="1" dirty="0" err="1">
                <a:solidFill>
                  <a:srgbClr val="292C32"/>
                </a:solidFill>
                <a:highlight>
                  <a:srgbClr val="FFFF00"/>
                </a:highlight>
                <a:latin typeface="Arial" panose="020B0604020202020204" pitchFamily="34" charset="0"/>
                <a:cs typeface="Arial" panose="020B0604020202020204" pitchFamily="34" charset="0"/>
              </a:rPr>
              <a:t>Appropriate</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EB1C2D"/>
                </a:solidFill>
                <a:highlight>
                  <a:srgbClr val="FFFF00"/>
                </a:highlight>
                <a:latin typeface="Arial" panose="020B0604020202020204" pitchFamily="34" charset="0"/>
                <a:cs typeface="Arial" panose="020B0604020202020204" pitchFamily="34" charset="0"/>
              </a:rPr>
              <a:t>sanctions</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that</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may</a:t>
            </a:r>
            <a:r>
              <a:rPr lang="es-ES" sz="2600" dirty="0">
                <a:solidFill>
                  <a:srgbClr val="292C32"/>
                </a:solidFill>
                <a:highlight>
                  <a:srgbClr val="FFFF00"/>
                </a:highlight>
                <a:latin typeface="Arial" panose="020B0604020202020204" pitchFamily="34" charset="0"/>
                <a:cs typeface="Arial" panose="020B0604020202020204" pitchFamily="34" charset="0"/>
              </a:rPr>
              <a:t> be </a:t>
            </a:r>
            <a:r>
              <a:rPr lang="es-ES" sz="2600" dirty="0" err="1">
                <a:solidFill>
                  <a:srgbClr val="292C32"/>
                </a:solidFill>
                <a:highlight>
                  <a:srgbClr val="FFFF00"/>
                </a:highlight>
                <a:latin typeface="Arial" panose="020B0604020202020204" pitchFamily="34" charset="0"/>
                <a:cs typeface="Arial" panose="020B0604020202020204" pitchFamily="34" charset="0"/>
              </a:rPr>
              <a:t>applied</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if</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an</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employee</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violates</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the</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code</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of</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b="1" dirty="0" err="1">
                <a:solidFill>
                  <a:srgbClr val="292C32"/>
                </a:solidFill>
                <a:highlight>
                  <a:srgbClr val="FFFF00"/>
                </a:highlight>
                <a:latin typeface="Arial" panose="020B0604020202020204" pitchFamily="34" charset="0"/>
                <a:cs typeface="Arial" panose="020B0604020202020204" pitchFamily="34" charset="0"/>
              </a:rPr>
              <a:t>conduct</a:t>
            </a:r>
            <a:r>
              <a:rPr lang="es-ES" sz="2600" b="1" dirty="0">
                <a:solidFill>
                  <a:srgbClr val="292C32"/>
                </a:solidFill>
                <a:highlight>
                  <a:srgbClr val="FFFF00"/>
                </a:highlight>
                <a:latin typeface="Arial" panose="020B0604020202020204" pitchFamily="34" charset="0"/>
                <a:cs typeface="Arial" panose="020B0604020202020204" pitchFamily="34" charset="0"/>
              </a:rPr>
              <a:t> </a:t>
            </a:r>
            <a:r>
              <a:rPr lang="es-ES" sz="2600" dirty="0">
                <a:solidFill>
                  <a:srgbClr val="292C32"/>
                </a:solidFill>
                <a:highlight>
                  <a:srgbClr val="FFFF00"/>
                </a:highlight>
                <a:latin typeface="Arial" panose="020B0604020202020204" pitchFamily="34" charset="0"/>
                <a:cs typeface="Arial" panose="020B0604020202020204" pitchFamily="34" charset="0"/>
              </a:rPr>
              <a:t>(</a:t>
            </a:r>
            <a:r>
              <a:rPr lang="es-ES" sz="2600" dirty="0" err="1">
                <a:solidFill>
                  <a:srgbClr val="292C32"/>
                </a:solidFill>
                <a:highlight>
                  <a:srgbClr val="FFFF00"/>
                </a:highlight>
                <a:latin typeface="Arial" panose="020B0604020202020204" pitchFamily="34" charset="0"/>
                <a:cs typeface="Arial" panose="020B0604020202020204" pitchFamily="34" charset="0"/>
              </a:rPr>
              <a:t>e.g</a:t>
            </a:r>
            <a:r>
              <a:rPr lang="es-ES" sz="2600" dirty="0">
                <a:solidFill>
                  <a:srgbClr val="292C32"/>
                </a:solidFill>
                <a:highlight>
                  <a:srgbClr val="FFFF00"/>
                </a:highlight>
                <a:latin typeface="Arial" panose="020B0604020202020204" pitchFamily="34" charset="0"/>
                <a:cs typeface="Arial" panose="020B0604020202020204" pitchFamily="34" charset="0"/>
              </a:rPr>
              <a:t>., formal </a:t>
            </a:r>
            <a:r>
              <a:rPr lang="es-ES" sz="2600" dirty="0" err="1">
                <a:solidFill>
                  <a:srgbClr val="292C32"/>
                </a:solidFill>
                <a:highlight>
                  <a:srgbClr val="FFFF00"/>
                </a:highlight>
                <a:latin typeface="Arial" panose="020B0604020202020204" pitchFamily="34" charset="0"/>
                <a:cs typeface="Arial" panose="020B0604020202020204" pitchFamily="34" charset="0"/>
              </a:rPr>
              <a:t>warning</a:t>
            </a:r>
            <a:r>
              <a:rPr lang="es-ES" sz="2600" dirty="0">
                <a:solidFill>
                  <a:srgbClr val="292C32"/>
                </a:solidFill>
                <a:highlight>
                  <a:srgbClr val="FFFF00"/>
                </a:highlight>
                <a:latin typeface="Arial" panose="020B0604020202020204" pitchFamily="34" charset="0"/>
                <a:cs typeface="Arial" panose="020B0604020202020204" pitchFamily="34" charset="0"/>
              </a:rPr>
              <a:t>, informal </a:t>
            </a:r>
            <a:r>
              <a:rPr lang="es-ES" sz="2600" dirty="0" err="1">
                <a:solidFill>
                  <a:srgbClr val="292C32"/>
                </a:solidFill>
                <a:highlight>
                  <a:srgbClr val="FFFF00"/>
                </a:highlight>
                <a:latin typeface="Arial" panose="020B0604020202020204" pitchFamily="34" charset="0"/>
                <a:cs typeface="Arial" panose="020B0604020202020204" pitchFamily="34" charset="0"/>
              </a:rPr>
              <a:t>warning</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additional</a:t>
            </a:r>
            <a:r>
              <a:rPr lang="es-ES" sz="2600" dirty="0">
                <a:solidFill>
                  <a:srgbClr val="292C32"/>
                </a:solidFill>
                <a:highlight>
                  <a:srgbClr val="FFFF00"/>
                </a:highlight>
                <a:latin typeface="Arial" panose="020B0604020202020204" pitchFamily="34" charset="0"/>
                <a:cs typeface="Arial" panose="020B0604020202020204" pitchFamily="34" charset="0"/>
              </a:rPr>
              <a:t> training, </a:t>
            </a:r>
            <a:r>
              <a:rPr lang="es-ES" sz="2600" dirty="0" err="1">
                <a:solidFill>
                  <a:srgbClr val="292C32"/>
                </a:solidFill>
                <a:highlight>
                  <a:srgbClr val="FFFF00"/>
                </a:highlight>
                <a:latin typeface="Arial" panose="020B0604020202020204" pitchFamily="34" charset="0"/>
                <a:cs typeface="Arial" panose="020B0604020202020204" pitchFamily="34" charset="0"/>
              </a:rPr>
              <a:t>suspension</a:t>
            </a:r>
            <a:r>
              <a:rPr lang="es-ES" sz="2600" dirty="0">
                <a:solidFill>
                  <a:srgbClr val="292C32"/>
                </a:solidFill>
                <a:highlight>
                  <a:srgbClr val="FFFF00"/>
                </a:highlight>
                <a:latin typeface="Arial" panose="020B0604020202020204" pitchFamily="34" charset="0"/>
                <a:cs typeface="Arial" panose="020B0604020202020204" pitchFamily="34" charset="0"/>
              </a:rPr>
              <a:t>, &amp; </a:t>
            </a:r>
            <a:r>
              <a:rPr lang="es-ES" sz="2600" dirty="0" err="1">
                <a:solidFill>
                  <a:srgbClr val="292C32"/>
                </a:solidFill>
                <a:highlight>
                  <a:srgbClr val="FFFF00"/>
                </a:highlight>
                <a:latin typeface="Arial" panose="020B0604020202020204" pitchFamily="34" charset="0"/>
                <a:cs typeface="Arial" panose="020B0604020202020204" pitchFamily="34" charset="0"/>
              </a:rPr>
              <a:t>report</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to</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the</a:t>
            </a:r>
            <a:r>
              <a:rPr lang="es-ES" sz="2600" dirty="0">
                <a:solidFill>
                  <a:srgbClr val="292C32"/>
                </a:solidFill>
                <a:highlight>
                  <a:srgbClr val="FFFF00"/>
                </a:highlight>
                <a:latin typeface="Arial" panose="020B0604020202020204" pitchFamily="34" charset="0"/>
                <a:cs typeface="Arial" panose="020B0604020202020204" pitchFamily="34" charset="0"/>
              </a:rPr>
              <a:t> </a:t>
            </a:r>
            <a:r>
              <a:rPr lang="es-ES" sz="2600" dirty="0" err="1">
                <a:solidFill>
                  <a:srgbClr val="292C32"/>
                </a:solidFill>
                <a:highlight>
                  <a:srgbClr val="FFFF00"/>
                </a:highlight>
                <a:latin typeface="Arial" panose="020B0604020202020204" pitchFamily="34" charset="0"/>
                <a:cs typeface="Arial" panose="020B0604020202020204" pitchFamily="34" charset="0"/>
              </a:rPr>
              <a:t>police</a:t>
            </a:r>
            <a:r>
              <a:rPr lang="es-ES" sz="2600" dirty="0">
                <a:solidFill>
                  <a:srgbClr val="292C32"/>
                </a:solidFill>
                <a:highlight>
                  <a:srgbClr val="FFFF00"/>
                </a:highlight>
                <a:latin typeface="Arial" panose="020B0604020202020204" pitchFamily="34" charset="0"/>
                <a:cs typeface="Arial" panose="020B0604020202020204" pitchFamily="34" charset="0"/>
              </a:rPr>
              <a:t>).</a:t>
            </a:r>
          </a:p>
          <a:p>
            <a:pPr marR="695325">
              <a:lnSpc>
                <a:spcPts val="3360"/>
              </a:lnSpc>
              <a:spcBef>
                <a:spcPts val="0"/>
              </a:spcBef>
              <a:spcAft>
                <a:spcPts val="900"/>
              </a:spcAft>
            </a:pPr>
            <a:r>
              <a:rPr lang="es-ES" sz="2600" b="1" dirty="0" err="1">
                <a:solidFill>
                  <a:srgbClr val="00ADE4"/>
                </a:solidFill>
                <a:latin typeface="Arial" panose="020B0604020202020204" pitchFamily="34" charset="0"/>
                <a:cs typeface="Arial" panose="020B0604020202020204" pitchFamily="34" charset="0"/>
              </a:rPr>
              <a:t>Referral</a:t>
            </a:r>
            <a:r>
              <a:rPr lang="es-ES" sz="2600" b="1" dirty="0">
                <a:solidFill>
                  <a:srgbClr val="00ADE4"/>
                </a:solidFill>
                <a:latin typeface="Arial" panose="020B0604020202020204" pitchFamily="34" charset="0"/>
                <a:cs typeface="Arial" panose="020B0604020202020204" pitchFamily="34" charset="0"/>
              </a:rPr>
              <a:t> </a:t>
            </a:r>
            <a:r>
              <a:rPr lang="es-ES" sz="2600" b="1" dirty="0" err="1">
                <a:solidFill>
                  <a:srgbClr val="00ADE4"/>
                </a:solidFill>
                <a:latin typeface="Arial" panose="020B0604020202020204" pitchFamily="34" charset="0"/>
                <a:cs typeface="Arial" panose="020B0604020202020204" pitchFamily="34" charset="0"/>
              </a:rPr>
              <a:t>of</a:t>
            </a:r>
            <a:r>
              <a:rPr lang="es-ES" sz="2600" b="1" dirty="0">
                <a:solidFill>
                  <a:srgbClr val="00ADE4"/>
                </a:solidFill>
                <a:latin typeface="Arial" panose="020B0604020202020204" pitchFamily="34" charset="0"/>
                <a:cs typeface="Arial" panose="020B0604020202020204" pitchFamily="34" charset="0"/>
              </a:rPr>
              <a:t> cases </a:t>
            </a:r>
            <a:r>
              <a:rPr lang="es-ES" sz="2600" b="1" dirty="0" err="1">
                <a:solidFill>
                  <a:srgbClr val="00ADE4"/>
                </a:solidFill>
                <a:latin typeface="Arial" panose="020B0604020202020204" pitchFamily="34" charset="0"/>
                <a:cs typeface="Arial" panose="020B0604020202020204" pitchFamily="34" charset="0"/>
              </a:rPr>
              <a:t>to</a:t>
            </a:r>
            <a:r>
              <a:rPr lang="es-ES" sz="2600" b="1" dirty="0">
                <a:solidFill>
                  <a:srgbClr val="00ADE4"/>
                </a:solidFill>
                <a:latin typeface="Arial" panose="020B0604020202020204" pitchFamily="34" charset="0"/>
                <a:cs typeface="Arial" panose="020B0604020202020204" pitchFamily="34" charset="0"/>
              </a:rPr>
              <a:t> a </a:t>
            </a:r>
            <a:r>
              <a:rPr lang="es-ES" sz="2600" b="1" dirty="0" err="1">
                <a:solidFill>
                  <a:srgbClr val="00ADE4"/>
                </a:solidFill>
                <a:latin typeface="Arial" panose="020B0604020202020204" pitchFamily="34" charset="0"/>
                <a:cs typeface="Arial" panose="020B0604020202020204" pitchFamily="34" charset="0"/>
              </a:rPr>
              <a:t>competent</a:t>
            </a:r>
            <a:r>
              <a:rPr lang="es-ES" sz="2600" b="1" dirty="0">
                <a:solidFill>
                  <a:srgbClr val="00ADE4"/>
                </a:solidFill>
                <a:latin typeface="Arial" panose="020B0604020202020204" pitchFamily="34" charset="0"/>
                <a:cs typeface="Arial" panose="020B0604020202020204" pitchFamily="34" charset="0"/>
              </a:rPr>
              <a:t> </a:t>
            </a:r>
            <a:r>
              <a:rPr lang="es-ES" sz="2600" b="1" dirty="0" err="1">
                <a:solidFill>
                  <a:srgbClr val="00ADE4"/>
                </a:solidFill>
                <a:latin typeface="Arial" panose="020B0604020202020204" pitchFamily="34" charset="0"/>
                <a:cs typeface="Arial" panose="020B0604020202020204" pitchFamily="34" charset="0"/>
              </a:rPr>
              <a:t>authority</a:t>
            </a:r>
            <a:endParaRPr lang="es-ES" sz="2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CCBAFD-1C87-DD4D-B40C-0D9E9D5BC1E7}"/>
              </a:ext>
            </a:extLst>
          </p:cNvPr>
          <p:cNvSpPr txBox="1"/>
          <p:nvPr/>
        </p:nvSpPr>
        <p:spPr>
          <a:xfrm>
            <a:off x="1695772" y="1214652"/>
            <a:ext cx="14230027"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Key elements of the Code of Conduct</a:t>
            </a:r>
            <a:endParaRPr lang="en-US" sz="6000">
              <a:solidFill>
                <a:srgbClr val="002345"/>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D2ECDBA-43C9-864C-A0BD-6D5D28EB91CB}"/>
              </a:ext>
            </a:extLst>
          </p:cNvPr>
          <p:cNvGrpSpPr/>
          <p:nvPr/>
        </p:nvGrpSpPr>
        <p:grpSpPr>
          <a:xfrm>
            <a:off x="1789334" y="2722684"/>
            <a:ext cx="2562534" cy="1295399"/>
            <a:chOff x="2161866" y="2476503"/>
            <a:chExt cx="2562534" cy="1295399"/>
          </a:xfrm>
        </p:grpSpPr>
        <p:sp>
          <p:nvSpPr>
            <p:cNvPr id="7" name="Rounded Rectangular Callout 6">
              <a:extLst>
                <a:ext uri="{FF2B5EF4-FFF2-40B4-BE49-F238E27FC236}">
                  <a16:creationId xmlns:a16="http://schemas.microsoft.com/office/drawing/2014/main" id="{B1DEA461-76CA-9048-A1A1-D6BACA081B57}"/>
                </a:ext>
              </a:extLst>
            </p:cNvPr>
            <p:cNvSpPr/>
            <p:nvPr/>
          </p:nvSpPr>
          <p:spPr>
            <a:xfrm rot="5400000">
              <a:off x="2795433" y="1842936"/>
              <a:ext cx="1295399" cy="2562534"/>
            </a:xfrm>
            <a:prstGeom prst="wedgeRoundRectCallout">
              <a:avLst>
                <a:gd name="adj1" fmla="val -21028"/>
                <a:gd name="adj2" fmla="val 58414"/>
                <a:gd name="adj3" fmla="val 16667"/>
              </a:avLst>
            </a:prstGeom>
            <a:solidFill>
              <a:srgbClr val="EC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 name="TextBox 1">
              <a:extLst>
                <a:ext uri="{FF2B5EF4-FFF2-40B4-BE49-F238E27FC236}">
                  <a16:creationId xmlns:a16="http://schemas.microsoft.com/office/drawing/2014/main" id="{AD5E742F-11A8-2042-B21F-32287055A906}"/>
                </a:ext>
              </a:extLst>
            </p:cNvPr>
            <p:cNvSpPr txBox="1"/>
            <p:nvPr/>
          </p:nvSpPr>
          <p:spPr>
            <a:xfrm>
              <a:off x="2480008" y="2665393"/>
              <a:ext cx="2015792" cy="954107"/>
            </a:xfrm>
            <a:prstGeom prst="rect">
              <a:avLst/>
            </a:prstGeom>
            <a:noFill/>
          </p:spPr>
          <p:txBody>
            <a:bodyPr wrap="square" rtlCol="0">
              <a:spAutoFit/>
            </a:bodyPr>
            <a:lstStyle/>
            <a:p>
              <a:r>
                <a:rPr lang="es-ES" sz="2800" b="1">
                  <a:solidFill>
                    <a:schemeClr val="bg1"/>
                  </a:solidFill>
                  <a:latin typeface="Arial" panose="020B0604020202020204" pitchFamily="34" charset="0"/>
                  <a:cs typeface="Arial" panose="020B0604020202020204" pitchFamily="34" charset="0"/>
                </a:rPr>
                <a:t>Restricted behaviors:</a:t>
              </a:r>
            </a:p>
          </p:txBody>
        </p:sp>
      </p:grpSp>
      <p:sp>
        <p:nvSpPr>
          <p:cNvPr id="11" name="object 2">
            <a:extLst>
              <a:ext uri="{FF2B5EF4-FFF2-40B4-BE49-F238E27FC236}">
                <a16:creationId xmlns:a16="http://schemas.microsoft.com/office/drawing/2014/main" id="{BF29CC53-892A-1D47-B0CF-3B096546B8DD}"/>
              </a:ext>
            </a:extLst>
          </p:cNvPr>
          <p:cNvSpPr txBox="1">
            <a:spLocks/>
          </p:cNvSpPr>
          <p:nvPr/>
        </p:nvSpPr>
        <p:spPr>
          <a:xfrm>
            <a:off x="4547819" y="2836621"/>
            <a:ext cx="5334000" cy="1293176"/>
          </a:xfrm>
          <a:prstGeom prst="rect">
            <a:avLst/>
          </a:prstGeom>
        </p:spPr>
        <p:txBody>
          <a:bodyPr vert="horz" wrap="square" lIns="0" tIns="18098"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rgbClr val="004674"/>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695325">
              <a:lnSpc>
                <a:spcPts val="3360"/>
              </a:lnSpc>
              <a:spcBef>
                <a:spcPts val="0"/>
              </a:spcBef>
              <a:spcAft>
                <a:spcPts val="900"/>
              </a:spcAft>
            </a:pPr>
            <a:r>
              <a:rPr lang="es-ES" sz="2600" b="1">
                <a:solidFill>
                  <a:srgbClr val="00ADE4"/>
                </a:solidFill>
                <a:latin typeface="Arial" panose="020B0604020202020204" pitchFamily="34" charset="0"/>
                <a:cs typeface="Arial" panose="020B0604020202020204" pitchFamily="34" charset="0"/>
              </a:rPr>
              <a:t>Prohibition of sex </a:t>
            </a:r>
            <a:r>
              <a:rPr lang="es-ES" sz="2600">
                <a:solidFill>
                  <a:srgbClr val="00ADE4"/>
                </a:solidFill>
                <a:latin typeface="Arial" panose="020B0604020202020204" pitchFamily="34" charset="0"/>
                <a:cs typeface="Arial" panose="020B0604020202020204" pitchFamily="34" charset="0"/>
              </a:rPr>
              <a:t>with any person </a:t>
            </a:r>
            <a:r>
              <a:rPr lang="es-ES" sz="2600" b="1">
                <a:solidFill>
                  <a:srgbClr val="00ADE4"/>
                </a:solidFill>
                <a:latin typeface="Arial" panose="020B0604020202020204" pitchFamily="34" charset="0"/>
                <a:cs typeface="Arial" panose="020B0604020202020204" pitchFamily="34" charset="0"/>
              </a:rPr>
              <a:t>under the age of 18 </a:t>
            </a:r>
            <a:r>
              <a:rPr lang="es-ES" sz="2600">
                <a:solidFill>
                  <a:srgbClr val="00ADE4"/>
                </a:solidFill>
                <a:latin typeface="Arial" panose="020B0604020202020204" pitchFamily="34" charset="0"/>
                <a:cs typeface="Arial" panose="020B0604020202020204" pitchFamily="34" charset="0"/>
              </a:rPr>
              <a:t>as a condition of employment.</a:t>
            </a:r>
          </a:p>
        </p:txBody>
      </p:sp>
      <p:grpSp>
        <p:nvGrpSpPr>
          <p:cNvPr id="14" name="Group 13">
            <a:extLst>
              <a:ext uri="{FF2B5EF4-FFF2-40B4-BE49-F238E27FC236}">
                <a16:creationId xmlns:a16="http://schemas.microsoft.com/office/drawing/2014/main" id="{48A8AD78-A1AE-5744-AD97-99210D6EDFAC}"/>
              </a:ext>
            </a:extLst>
          </p:cNvPr>
          <p:cNvGrpSpPr/>
          <p:nvPr/>
        </p:nvGrpSpPr>
        <p:grpSpPr>
          <a:xfrm>
            <a:off x="10357600" y="3045067"/>
            <a:ext cx="2562534" cy="973017"/>
            <a:chOff x="2161866" y="2476504"/>
            <a:chExt cx="2562534" cy="973017"/>
          </a:xfrm>
        </p:grpSpPr>
        <p:sp>
          <p:nvSpPr>
            <p:cNvPr id="15" name="Rounded Rectangular Callout 14">
              <a:extLst>
                <a:ext uri="{FF2B5EF4-FFF2-40B4-BE49-F238E27FC236}">
                  <a16:creationId xmlns:a16="http://schemas.microsoft.com/office/drawing/2014/main" id="{9A2B2069-8CE7-924E-B716-84055AABD937}"/>
                </a:ext>
              </a:extLst>
            </p:cNvPr>
            <p:cNvSpPr/>
            <p:nvPr/>
          </p:nvSpPr>
          <p:spPr>
            <a:xfrm rot="5400000">
              <a:off x="2956624" y="1681746"/>
              <a:ext cx="973017" cy="2562534"/>
            </a:xfrm>
            <a:prstGeom prst="wedgeRoundRectCallout">
              <a:avLst>
                <a:gd name="adj1" fmla="val -21028"/>
                <a:gd name="adj2" fmla="val 58414"/>
                <a:gd name="adj3" fmla="val 16667"/>
              </a:avLst>
            </a:prstGeom>
            <a:solidFill>
              <a:srgbClr val="EC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6" name="TextBox 15">
              <a:extLst>
                <a:ext uri="{FF2B5EF4-FFF2-40B4-BE49-F238E27FC236}">
                  <a16:creationId xmlns:a16="http://schemas.microsoft.com/office/drawing/2014/main" id="{A19274FD-51A9-424E-9A5A-21774B94558B}"/>
                </a:ext>
              </a:extLst>
            </p:cNvPr>
            <p:cNvSpPr txBox="1"/>
            <p:nvPr/>
          </p:nvSpPr>
          <p:spPr>
            <a:xfrm>
              <a:off x="2480008" y="2665393"/>
              <a:ext cx="2015792" cy="523220"/>
            </a:xfrm>
            <a:prstGeom prst="rect">
              <a:avLst/>
            </a:prstGeom>
            <a:noFill/>
          </p:spPr>
          <p:txBody>
            <a:bodyPr wrap="square" rtlCol="0">
              <a:spAutoFit/>
            </a:bodyPr>
            <a:lstStyle/>
            <a:p>
              <a:r>
                <a:rPr lang="es-ES" sz="2800" b="1">
                  <a:solidFill>
                    <a:schemeClr val="bg1"/>
                  </a:solidFill>
                  <a:latin typeface="Arial" panose="020B0604020202020204" pitchFamily="34" charset="0"/>
                  <a:cs typeface="Arial" panose="020B0604020202020204" pitchFamily="34" charset="0"/>
                </a:rPr>
                <a:t>Sanctions:</a:t>
              </a:r>
            </a:p>
          </p:txBody>
        </p:sp>
      </p:grpSp>
    </p:spTree>
    <p:extLst>
      <p:ext uri="{BB962C8B-B14F-4D97-AF65-F5344CB8AC3E}">
        <p14:creationId xmlns:p14="http://schemas.microsoft.com/office/powerpoint/2010/main" val="169101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9">
            <a:extLst>
              <a:ext uri="{FF2B5EF4-FFF2-40B4-BE49-F238E27FC236}">
                <a16:creationId xmlns:a16="http://schemas.microsoft.com/office/drawing/2014/main" id="{628F0771-74DC-5AD3-9EBE-F55089BFF002}"/>
              </a:ext>
            </a:extLst>
          </p:cNvPr>
          <p:cNvSpPr txBox="1"/>
          <p:nvPr/>
        </p:nvSpPr>
        <p:spPr>
          <a:xfrm>
            <a:off x="12849469" y="3075202"/>
            <a:ext cx="4290671" cy="436017"/>
          </a:xfrm>
          <a:prstGeom prst="rect">
            <a:avLst/>
          </a:prstGeom>
        </p:spPr>
        <p:txBody>
          <a:bodyPr wrap="square" lIns="0" tIns="0" rIns="0" bIns="0" rtlCol="0" anchor="t">
            <a:spAutoFit/>
          </a:bodyPr>
          <a:lstStyle/>
          <a:p>
            <a:pPr algn="ctr">
              <a:lnSpc>
                <a:spcPts val="3360"/>
              </a:lnSpc>
            </a:pPr>
            <a:r>
              <a:rPr lang="en-US" sz="3600" b="1">
                <a:solidFill>
                  <a:srgbClr val="FFFFFF"/>
                </a:solidFill>
                <a:latin typeface="Arial" panose="020B0604020202020204" pitchFamily="34" charset="0"/>
                <a:cs typeface="Arial" panose="020B0604020202020204" pitchFamily="34" charset="0"/>
              </a:rPr>
              <a:t>CRIMINAL/LEGAL</a:t>
            </a:r>
          </a:p>
        </p:txBody>
      </p:sp>
      <p:sp>
        <p:nvSpPr>
          <p:cNvPr id="8" name="TextBox 7">
            <a:extLst>
              <a:ext uri="{FF2B5EF4-FFF2-40B4-BE49-F238E27FC236}">
                <a16:creationId xmlns:a16="http://schemas.microsoft.com/office/drawing/2014/main" id="{60899811-B572-5046-A9D8-BEE700D8AC35}"/>
              </a:ext>
            </a:extLst>
          </p:cNvPr>
          <p:cNvSpPr txBox="1"/>
          <p:nvPr/>
        </p:nvSpPr>
        <p:spPr>
          <a:xfrm>
            <a:off x="1695772" y="1214652"/>
            <a:ext cx="14230027"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Responsibility to refer and report</a:t>
            </a:r>
            <a:endParaRPr lang="en-US" sz="6000">
              <a:solidFill>
                <a:srgbClr val="00234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0C5C7A-9A27-A140-A0C1-C0BFCB6A19F6}"/>
              </a:ext>
            </a:extLst>
          </p:cNvPr>
          <p:cNvSpPr txBox="1"/>
          <p:nvPr/>
        </p:nvSpPr>
        <p:spPr>
          <a:xfrm>
            <a:off x="1695772" y="2933701"/>
            <a:ext cx="8610600" cy="6494085"/>
          </a:xfrm>
          <a:prstGeom prst="rect">
            <a:avLst/>
          </a:prstGeom>
          <a:noFill/>
        </p:spPr>
        <p:txBody>
          <a:bodyPr wrap="square" lIns="91440" tIns="45720" rIns="91440" bIns="45720" rtlCol="0" anchor="t">
            <a:spAutoFit/>
          </a:bodyPr>
          <a:lstStyle/>
          <a:p>
            <a:pPr marL="457200" marR="310515" indent="-457200">
              <a:buClr>
                <a:srgbClr val="00ADE4"/>
              </a:buClr>
              <a:buFont typeface="Arial" panose="020B0604020202020204" pitchFamily="34" charset="0"/>
              <a:buChar char="•"/>
              <a:defRPr/>
            </a:pPr>
            <a:r>
              <a:rPr lang="en-US" sz="3200">
                <a:solidFill>
                  <a:srgbClr val="292C32"/>
                </a:solidFill>
                <a:latin typeface="Arial"/>
                <a:cs typeface="Arial"/>
              </a:rPr>
              <a:t>Anyone who witnesses or becomes aware of acts of child sexual exploitation and abuse by fellow staff or its associates, representatives, consulting supervision, contractors, and subcontractors </a:t>
            </a:r>
            <a:r>
              <a:rPr lang="en-US" sz="3200" b="1">
                <a:solidFill>
                  <a:srgbClr val="00ADE4"/>
                </a:solidFill>
                <a:latin typeface="Arial"/>
                <a:cs typeface="Arial"/>
              </a:rPr>
              <a:t>has a duty to report</a:t>
            </a:r>
            <a:r>
              <a:rPr lang="en-US" sz="3200">
                <a:solidFill>
                  <a:srgbClr val="292C32"/>
                </a:solidFill>
                <a:latin typeface="Arial"/>
                <a:cs typeface="Arial"/>
              </a:rPr>
              <a:t>.</a:t>
            </a:r>
            <a:endParaRPr lang="en-US" sz="3200" b="1">
              <a:solidFill>
                <a:srgbClr val="292C32"/>
              </a:solidFill>
              <a:latin typeface="Arial" panose="020B0604020202020204" pitchFamily="34" charset="0"/>
              <a:cs typeface="Arial" panose="020B0604020202020204" pitchFamily="34" charset="0"/>
            </a:endParaRPr>
          </a:p>
          <a:p>
            <a:pPr marL="457200" marR="310515" indent="-457200">
              <a:buClr>
                <a:srgbClr val="00ADE4"/>
              </a:buClr>
              <a:buFont typeface="Arial" panose="020B0604020202020204" pitchFamily="34" charset="0"/>
              <a:buChar char="•"/>
              <a:defRPr/>
            </a:pPr>
            <a:r>
              <a:rPr lang="en-US" sz="3200">
                <a:solidFill>
                  <a:srgbClr val="292C32"/>
                </a:solidFill>
                <a:latin typeface="Arial"/>
                <a:cs typeface="Arial"/>
              </a:rPr>
              <a:t>The</a:t>
            </a:r>
            <a:r>
              <a:rPr lang="en-US" sz="3200" b="1">
                <a:solidFill>
                  <a:srgbClr val="292C32"/>
                </a:solidFill>
                <a:latin typeface="Arial"/>
                <a:cs typeface="Arial"/>
              </a:rPr>
              <a:t> </a:t>
            </a:r>
            <a:r>
              <a:rPr lang="en-AU" sz="3200" b="1">
                <a:solidFill>
                  <a:srgbClr val="00ADE4"/>
                </a:solidFill>
                <a:latin typeface="Arial"/>
                <a:cs typeface="Arial"/>
              </a:rPr>
              <a:t>reporting person </a:t>
            </a:r>
            <a:r>
              <a:rPr lang="en-US" sz="3200">
                <a:solidFill>
                  <a:srgbClr val="292C32"/>
                </a:solidFill>
                <a:latin typeface="Arial"/>
                <a:cs typeface="Arial"/>
              </a:rPr>
              <a:t>is entitled to </a:t>
            </a:r>
            <a:r>
              <a:rPr lang="en-US" sz="3200" b="1">
                <a:solidFill>
                  <a:srgbClr val="00ADE4"/>
                </a:solidFill>
                <a:latin typeface="Arial"/>
                <a:cs typeface="Arial"/>
              </a:rPr>
              <a:t>protection against retaliation</a:t>
            </a:r>
            <a:r>
              <a:rPr lang="en-US" sz="3200">
                <a:solidFill>
                  <a:srgbClr val="292C32"/>
                </a:solidFill>
                <a:latin typeface="Arial"/>
                <a:cs typeface="Arial"/>
              </a:rPr>
              <a:t>.</a:t>
            </a:r>
          </a:p>
          <a:p>
            <a:pPr marL="457200" marR="310515" indent="-457200">
              <a:buClr>
                <a:srgbClr val="00ADE4"/>
              </a:buClr>
              <a:buFont typeface="Arial" panose="020B0604020202020204" pitchFamily="34" charset="0"/>
              <a:buChar char="•"/>
              <a:defRPr/>
            </a:pPr>
            <a:r>
              <a:rPr lang="en-US" sz="3200">
                <a:solidFill>
                  <a:srgbClr val="292C32"/>
                </a:solidFill>
                <a:latin typeface="Arial"/>
                <a:cs typeface="Arial"/>
              </a:rPr>
              <a:t>You have a responsibility to refer cases to support services. </a:t>
            </a:r>
          </a:p>
          <a:p>
            <a:pPr marL="457200" marR="310515" indent="-457200">
              <a:buClr>
                <a:srgbClr val="00ADE4"/>
              </a:buClr>
              <a:buFont typeface="Arial" panose="020B0604020202020204" pitchFamily="34" charset="0"/>
              <a:buChar char="•"/>
              <a:defRPr/>
            </a:pPr>
            <a:r>
              <a:rPr lang="en-GB" sz="3200">
                <a:solidFill>
                  <a:srgbClr val="002060"/>
                </a:solidFill>
                <a:latin typeface="Arial"/>
                <a:ea typeface="Lato"/>
                <a:cs typeface="Arial"/>
              </a:rPr>
              <a:t>It is not always 100% clear what is happening to a child, but it is not your role to investigate.</a:t>
            </a:r>
          </a:p>
        </p:txBody>
      </p:sp>
      <p:sp>
        <p:nvSpPr>
          <p:cNvPr id="5" name="Rounded Rectangular Callout 4">
            <a:extLst>
              <a:ext uri="{FF2B5EF4-FFF2-40B4-BE49-F238E27FC236}">
                <a16:creationId xmlns:a16="http://schemas.microsoft.com/office/drawing/2014/main" id="{D931C563-3FE9-2E42-9C48-CA3C9B45774A}"/>
              </a:ext>
            </a:extLst>
          </p:cNvPr>
          <p:cNvSpPr/>
          <p:nvPr/>
        </p:nvSpPr>
        <p:spPr>
          <a:xfrm rot="5400000">
            <a:off x="10891179" y="2623483"/>
            <a:ext cx="5410201" cy="6030637"/>
          </a:xfrm>
          <a:custGeom>
            <a:avLst/>
            <a:gdLst>
              <a:gd name="connsiteX0" fmla="*/ 0 w 5410201"/>
              <a:gd name="connsiteY0" fmla="*/ 901718 h 5562600"/>
              <a:gd name="connsiteX1" fmla="*/ 901718 w 5410201"/>
              <a:gd name="connsiteY1" fmla="*/ 0 h 5562600"/>
              <a:gd name="connsiteX2" fmla="*/ 901700 w 5410201"/>
              <a:gd name="connsiteY2" fmla="*/ 0 h 5562600"/>
              <a:gd name="connsiteX3" fmla="*/ 901700 w 5410201"/>
              <a:gd name="connsiteY3" fmla="*/ 0 h 5562600"/>
              <a:gd name="connsiteX4" fmla="*/ 2254250 w 5410201"/>
              <a:gd name="connsiteY4" fmla="*/ 0 h 5562600"/>
              <a:gd name="connsiteX5" fmla="*/ 4508483 w 5410201"/>
              <a:gd name="connsiteY5" fmla="*/ 0 h 5562600"/>
              <a:gd name="connsiteX6" fmla="*/ 5410201 w 5410201"/>
              <a:gd name="connsiteY6" fmla="*/ 901718 h 5562600"/>
              <a:gd name="connsiteX7" fmla="*/ 5410201 w 5410201"/>
              <a:gd name="connsiteY7" fmla="*/ 3244850 h 5562600"/>
              <a:gd name="connsiteX8" fmla="*/ 5410201 w 5410201"/>
              <a:gd name="connsiteY8" fmla="*/ 3244850 h 5562600"/>
              <a:gd name="connsiteX9" fmla="*/ 5410201 w 5410201"/>
              <a:gd name="connsiteY9" fmla="*/ 4635500 h 5562600"/>
              <a:gd name="connsiteX10" fmla="*/ 5410201 w 5410201"/>
              <a:gd name="connsiteY10" fmla="*/ 4660882 h 5562600"/>
              <a:gd name="connsiteX11" fmla="*/ 4508483 w 5410201"/>
              <a:gd name="connsiteY11" fmla="*/ 5562600 h 5562600"/>
              <a:gd name="connsiteX12" fmla="*/ 2254250 w 5410201"/>
              <a:gd name="connsiteY12" fmla="*/ 5562600 h 5562600"/>
              <a:gd name="connsiteX13" fmla="*/ 1567443 w 5410201"/>
              <a:gd name="connsiteY13" fmla="*/ 6030637 h 5562600"/>
              <a:gd name="connsiteX14" fmla="*/ 901700 w 5410201"/>
              <a:gd name="connsiteY14" fmla="*/ 5562600 h 5562600"/>
              <a:gd name="connsiteX15" fmla="*/ 901718 w 5410201"/>
              <a:gd name="connsiteY15" fmla="*/ 5562600 h 5562600"/>
              <a:gd name="connsiteX16" fmla="*/ 0 w 5410201"/>
              <a:gd name="connsiteY16" fmla="*/ 4660882 h 5562600"/>
              <a:gd name="connsiteX17" fmla="*/ 0 w 5410201"/>
              <a:gd name="connsiteY17" fmla="*/ 4635500 h 5562600"/>
              <a:gd name="connsiteX18" fmla="*/ 0 w 5410201"/>
              <a:gd name="connsiteY18" fmla="*/ 3244850 h 5562600"/>
              <a:gd name="connsiteX19" fmla="*/ 0 w 5410201"/>
              <a:gd name="connsiteY19" fmla="*/ 3244850 h 5562600"/>
              <a:gd name="connsiteX20" fmla="*/ 0 w 5410201"/>
              <a:gd name="connsiteY20" fmla="*/ 901718 h 5562600"/>
              <a:gd name="connsiteX0" fmla="*/ 0 w 5410201"/>
              <a:gd name="connsiteY0" fmla="*/ 901718 h 6030637"/>
              <a:gd name="connsiteX1" fmla="*/ 901718 w 5410201"/>
              <a:gd name="connsiteY1" fmla="*/ 0 h 6030637"/>
              <a:gd name="connsiteX2" fmla="*/ 901700 w 5410201"/>
              <a:gd name="connsiteY2" fmla="*/ 0 h 6030637"/>
              <a:gd name="connsiteX3" fmla="*/ 901700 w 5410201"/>
              <a:gd name="connsiteY3" fmla="*/ 0 h 6030637"/>
              <a:gd name="connsiteX4" fmla="*/ 2254250 w 5410201"/>
              <a:gd name="connsiteY4" fmla="*/ 0 h 6030637"/>
              <a:gd name="connsiteX5" fmla="*/ 4508483 w 5410201"/>
              <a:gd name="connsiteY5" fmla="*/ 0 h 6030637"/>
              <a:gd name="connsiteX6" fmla="*/ 5410201 w 5410201"/>
              <a:gd name="connsiteY6" fmla="*/ 901718 h 6030637"/>
              <a:gd name="connsiteX7" fmla="*/ 5410201 w 5410201"/>
              <a:gd name="connsiteY7" fmla="*/ 3244850 h 6030637"/>
              <a:gd name="connsiteX8" fmla="*/ 5410201 w 5410201"/>
              <a:gd name="connsiteY8" fmla="*/ 3244850 h 6030637"/>
              <a:gd name="connsiteX9" fmla="*/ 5410201 w 5410201"/>
              <a:gd name="connsiteY9" fmla="*/ 4635500 h 6030637"/>
              <a:gd name="connsiteX10" fmla="*/ 5410201 w 5410201"/>
              <a:gd name="connsiteY10" fmla="*/ 4660882 h 6030637"/>
              <a:gd name="connsiteX11" fmla="*/ 4508483 w 5410201"/>
              <a:gd name="connsiteY11" fmla="*/ 5562600 h 6030637"/>
              <a:gd name="connsiteX12" fmla="*/ 2084920 w 5410201"/>
              <a:gd name="connsiteY12" fmla="*/ 5562600 h 6030637"/>
              <a:gd name="connsiteX13" fmla="*/ 1567443 w 5410201"/>
              <a:gd name="connsiteY13" fmla="*/ 6030637 h 6030637"/>
              <a:gd name="connsiteX14" fmla="*/ 901700 w 5410201"/>
              <a:gd name="connsiteY14" fmla="*/ 5562600 h 6030637"/>
              <a:gd name="connsiteX15" fmla="*/ 901718 w 5410201"/>
              <a:gd name="connsiteY15" fmla="*/ 5562600 h 6030637"/>
              <a:gd name="connsiteX16" fmla="*/ 0 w 5410201"/>
              <a:gd name="connsiteY16" fmla="*/ 4660882 h 6030637"/>
              <a:gd name="connsiteX17" fmla="*/ 0 w 5410201"/>
              <a:gd name="connsiteY17" fmla="*/ 4635500 h 6030637"/>
              <a:gd name="connsiteX18" fmla="*/ 0 w 5410201"/>
              <a:gd name="connsiteY18" fmla="*/ 3244850 h 6030637"/>
              <a:gd name="connsiteX19" fmla="*/ 0 w 5410201"/>
              <a:gd name="connsiteY19" fmla="*/ 3244850 h 6030637"/>
              <a:gd name="connsiteX20" fmla="*/ 0 w 5410201"/>
              <a:gd name="connsiteY20" fmla="*/ 901718 h 6030637"/>
              <a:gd name="connsiteX0" fmla="*/ 0 w 5410201"/>
              <a:gd name="connsiteY0" fmla="*/ 901718 h 6030637"/>
              <a:gd name="connsiteX1" fmla="*/ 901718 w 5410201"/>
              <a:gd name="connsiteY1" fmla="*/ 0 h 6030637"/>
              <a:gd name="connsiteX2" fmla="*/ 901700 w 5410201"/>
              <a:gd name="connsiteY2" fmla="*/ 0 h 6030637"/>
              <a:gd name="connsiteX3" fmla="*/ 901700 w 5410201"/>
              <a:gd name="connsiteY3" fmla="*/ 0 h 6030637"/>
              <a:gd name="connsiteX4" fmla="*/ 2254250 w 5410201"/>
              <a:gd name="connsiteY4" fmla="*/ 0 h 6030637"/>
              <a:gd name="connsiteX5" fmla="*/ 4508483 w 5410201"/>
              <a:gd name="connsiteY5" fmla="*/ 0 h 6030637"/>
              <a:gd name="connsiteX6" fmla="*/ 5410201 w 5410201"/>
              <a:gd name="connsiteY6" fmla="*/ 901718 h 6030637"/>
              <a:gd name="connsiteX7" fmla="*/ 5410201 w 5410201"/>
              <a:gd name="connsiteY7" fmla="*/ 3244850 h 6030637"/>
              <a:gd name="connsiteX8" fmla="*/ 5410201 w 5410201"/>
              <a:gd name="connsiteY8" fmla="*/ 3244850 h 6030637"/>
              <a:gd name="connsiteX9" fmla="*/ 5410201 w 5410201"/>
              <a:gd name="connsiteY9" fmla="*/ 4635500 h 6030637"/>
              <a:gd name="connsiteX10" fmla="*/ 5410201 w 5410201"/>
              <a:gd name="connsiteY10" fmla="*/ 4660882 h 6030637"/>
              <a:gd name="connsiteX11" fmla="*/ 4508483 w 5410201"/>
              <a:gd name="connsiteY11" fmla="*/ 5562600 h 6030637"/>
              <a:gd name="connsiteX12" fmla="*/ 2084920 w 5410201"/>
              <a:gd name="connsiteY12" fmla="*/ 5562600 h 6030637"/>
              <a:gd name="connsiteX13" fmla="*/ 1567443 w 5410201"/>
              <a:gd name="connsiteY13" fmla="*/ 6030637 h 6030637"/>
              <a:gd name="connsiteX14" fmla="*/ 901700 w 5410201"/>
              <a:gd name="connsiteY14" fmla="*/ 5562600 h 6030637"/>
              <a:gd name="connsiteX15" fmla="*/ 1121852 w 5410201"/>
              <a:gd name="connsiteY15" fmla="*/ 5562600 h 6030637"/>
              <a:gd name="connsiteX16" fmla="*/ 0 w 5410201"/>
              <a:gd name="connsiteY16" fmla="*/ 4660882 h 6030637"/>
              <a:gd name="connsiteX17" fmla="*/ 0 w 5410201"/>
              <a:gd name="connsiteY17" fmla="*/ 4635500 h 6030637"/>
              <a:gd name="connsiteX18" fmla="*/ 0 w 5410201"/>
              <a:gd name="connsiteY18" fmla="*/ 3244850 h 6030637"/>
              <a:gd name="connsiteX19" fmla="*/ 0 w 5410201"/>
              <a:gd name="connsiteY19" fmla="*/ 3244850 h 6030637"/>
              <a:gd name="connsiteX20" fmla="*/ 0 w 5410201"/>
              <a:gd name="connsiteY20" fmla="*/ 901718 h 6030637"/>
              <a:gd name="connsiteX0" fmla="*/ 0 w 5410201"/>
              <a:gd name="connsiteY0" fmla="*/ 901718 h 6030637"/>
              <a:gd name="connsiteX1" fmla="*/ 901718 w 5410201"/>
              <a:gd name="connsiteY1" fmla="*/ 0 h 6030637"/>
              <a:gd name="connsiteX2" fmla="*/ 901700 w 5410201"/>
              <a:gd name="connsiteY2" fmla="*/ 0 h 6030637"/>
              <a:gd name="connsiteX3" fmla="*/ 901700 w 5410201"/>
              <a:gd name="connsiteY3" fmla="*/ 0 h 6030637"/>
              <a:gd name="connsiteX4" fmla="*/ 2254250 w 5410201"/>
              <a:gd name="connsiteY4" fmla="*/ 0 h 6030637"/>
              <a:gd name="connsiteX5" fmla="*/ 4508483 w 5410201"/>
              <a:gd name="connsiteY5" fmla="*/ 0 h 6030637"/>
              <a:gd name="connsiteX6" fmla="*/ 5410201 w 5410201"/>
              <a:gd name="connsiteY6" fmla="*/ 901718 h 6030637"/>
              <a:gd name="connsiteX7" fmla="*/ 5410201 w 5410201"/>
              <a:gd name="connsiteY7" fmla="*/ 3244850 h 6030637"/>
              <a:gd name="connsiteX8" fmla="*/ 5410201 w 5410201"/>
              <a:gd name="connsiteY8" fmla="*/ 3244850 h 6030637"/>
              <a:gd name="connsiteX9" fmla="*/ 5410201 w 5410201"/>
              <a:gd name="connsiteY9" fmla="*/ 4635500 h 6030637"/>
              <a:gd name="connsiteX10" fmla="*/ 5410201 w 5410201"/>
              <a:gd name="connsiteY10" fmla="*/ 4660882 h 6030637"/>
              <a:gd name="connsiteX11" fmla="*/ 4508483 w 5410201"/>
              <a:gd name="connsiteY11" fmla="*/ 5562600 h 6030637"/>
              <a:gd name="connsiteX12" fmla="*/ 2084920 w 5410201"/>
              <a:gd name="connsiteY12" fmla="*/ 5562600 h 6030637"/>
              <a:gd name="connsiteX13" fmla="*/ 1567443 w 5410201"/>
              <a:gd name="connsiteY13" fmla="*/ 6030637 h 6030637"/>
              <a:gd name="connsiteX14" fmla="*/ 1138766 w 5410201"/>
              <a:gd name="connsiteY14" fmla="*/ 5579534 h 6030637"/>
              <a:gd name="connsiteX15" fmla="*/ 1121852 w 5410201"/>
              <a:gd name="connsiteY15" fmla="*/ 5562600 h 6030637"/>
              <a:gd name="connsiteX16" fmla="*/ 0 w 5410201"/>
              <a:gd name="connsiteY16" fmla="*/ 4660882 h 6030637"/>
              <a:gd name="connsiteX17" fmla="*/ 0 w 5410201"/>
              <a:gd name="connsiteY17" fmla="*/ 4635500 h 6030637"/>
              <a:gd name="connsiteX18" fmla="*/ 0 w 5410201"/>
              <a:gd name="connsiteY18" fmla="*/ 3244850 h 6030637"/>
              <a:gd name="connsiteX19" fmla="*/ 0 w 5410201"/>
              <a:gd name="connsiteY19" fmla="*/ 3244850 h 6030637"/>
              <a:gd name="connsiteX20" fmla="*/ 0 w 5410201"/>
              <a:gd name="connsiteY20" fmla="*/ 901718 h 60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10201" h="6030637">
                <a:moveTo>
                  <a:pt x="0" y="901718"/>
                </a:moveTo>
                <a:cubicBezTo>
                  <a:pt x="0" y="403713"/>
                  <a:pt x="403713" y="0"/>
                  <a:pt x="901718" y="0"/>
                </a:cubicBezTo>
                <a:lnTo>
                  <a:pt x="901700" y="0"/>
                </a:lnTo>
                <a:lnTo>
                  <a:pt x="901700" y="0"/>
                </a:lnTo>
                <a:lnTo>
                  <a:pt x="2254250" y="0"/>
                </a:lnTo>
                <a:lnTo>
                  <a:pt x="4508483" y="0"/>
                </a:lnTo>
                <a:cubicBezTo>
                  <a:pt x="5006488" y="0"/>
                  <a:pt x="5410201" y="403713"/>
                  <a:pt x="5410201" y="901718"/>
                </a:cubicBezTo>
                <a:lnTo>
                  <a:pt x="5410201" y="3244850"/>
                </a:lnTo>
                <a:lnTo>
                  <a:pt x="5410201" y="3244850"/>
                </a:lnTo>
                <a:lnTo>
                  <a:pt x="5410201" y="4635500"/>
                </a:lnTo>
                <a:lnTo>
                  <a:pt x="5410201" y="4660882"/>
                </a:lnTo>
                <a:cubicBezTo>
                  <a:pt x="5410201" y="5158887"/>
                  <a:pt x="5006488" y="5562600"/>
                  <a:pt x="4508483" y="5562600"/>
                </a:cubicBezTo>
                <a:lnTo>
                  <a:pt x="2084920" y="5562600"/>
                </a:lnTo>
                <a:lnTo>
                  <a:pt x="1567443" y="6030637"/>
                </a:lnTo>
                <a:lnTo>
                  <a:pt x="1138766" y="5579534"/>
                </a:lnTo>
                <a:lnTo>
                  <a:pt x="1121852" y="5562600"/>
                </a:lnTo>
                <a:cubicBezTo>
                  <a:pt x="623847" y="5562600"/>
                  <a:pt x="0" y="5158887"/>
                  <a:pt x="0" y="4660882"/>
                </a:cubicBezTo>
                <a:lnTo>
                  <a:pt x="0" y="4635500"/>
                </a:lnTo>
                <a:lnTo>
                  <a:pt x="0" y="3244850"/>
                </a:lnTo>
                <a:lnTo>
                  <a:pt x="0" y="3244850"/>
                </a:lnTo>
                <a:lnTo>
                  <a:pt x="0" y="901718"/>
                </a:lnTo>
                <a:close/>
              </a:path>
            </a:pathLst>
          </a:custGeom>
          <a:solidFill>
            <a:srgbClr val="EC1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6EE1F4C6-2C59-0C4C-B35A-97B81A173573}"/>
              </a:ext>
            </a:extLst>
          </p:cNvPr>
          <p:cNvSpPr txBox="1"/>
          <p:nvPr/>
        </p:nvSpPr>
        <p:spPr>
          <a:xfrm>
            <a:off x="11694268" y="3656953"/>
            <a:ext cx="4841132" cy="4031873"/>
          </a:xfrm>
          <a:prstGeom prst="rect">
            <a:avLst/>
          </a:prstGeom>
          <a:noFill/>
        </p:spPr>
        <p:txBody>
          <a:bodyPr wrap="square">
            <a:spAutoFit/>
          </a:bodyPr>
          <a:lstStyle/>
          <a:p>
            <a:pPr marR="310515">
              <a:buClr>
                <a:srgbClr val="00ADE4"/>
              </a:buClr>
              <a:defRPr/>
            </a:pPr>
            <a:r>
              <a:rPr lang="en-US" sz="3200" b="1">
                <a:solidFill>
                  <a:schemeClr val="bg1"/>
                </a:solidFill>
                <a:latin typeface="Arial"/>
                <a:cs typeface="Arial"/>
              </a:rPr>
              <a:t>Failure to</a:t>
            </a:r>
            <a:r>
              <a:rPr lang="en-US" sz="3200" b="1">
                <a:solidFill>
                  <a:schemeClr val="bg1"/>
                </a:solidFill>
                <a:latin typeface="Arial" panose="020B0604020202020204" pitchFamily="34" charset="0"/>
                <a:cs typeface="Arial" panose="020B0604020202020204" pitchFamily="34" charset="0"/>
              </a:rPr>
              <a:t> report </a:t>
            </a:r>
            <a:r>
              <a:rPr lang="en-US" sz="3200">
                <a:solidFill>
                  <a:schemeClr val="bg1"/>
                </a:solidFill>
                <a:latin typeface="Arial" panose="020B0604020202020204" pitchFamily="34" charset="0"/>
                <a:cs typeface="Arial" panose="020B0604020202020204" pitchFamily="34" charset="0"/>
              </a:rPr>
              <a:t>the act of child sexual exploitation and abuse is considered complicity and may result in </a:t>
            </a:r>
            <a:r>
              <a:rPr lang="en-US" sz="3200" b="1">
                <a:solidFill>
                  <a:schemeClr val="bg1"/>
                </a:solidFill>
                <a:latin typeface="Arial"/>
                <a:cs typeface="Arial"/>
              </a:rPr>
              <a:t>appropriate disciplinary or legal actions</a:t>
            </a:r>
            <a:r>
              <a:rPr lang="en-US" sz="3200">
                <a:solidFill>
                  <a:schemeClr val="bg1"/>
                </a:solidFill>
                <a:latin typeface="Arial"/>
                <a:cs typeface="Arial"/>
              </a:rPr>
              <a:t>.</a:t>
            </a:r>
            <a:endParaRPr lang="en-US" sz="3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13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F9B15C6-4743-8F46-BD8D-8C307E48F83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6742"/>
          <a:stretch/>
        </p:blipFill>
        <p:spPr>
          <a:xfrm>
            <a:off x="6434823" y="4170202"/>
            <a:ext cx="1610863" cy="1663052"/>
          </a:xfrm>
          <a:prstGeom prst="rect">
            <a:avLst/>
          </a:prstGeom>
        </p:spPr>
      </p:pic>
      <p:sp>
        <p:nvSpPr>
          <p:cNvPr id="26" name="TextBox 26"/>
          <p:cNvSpPr txBox="1"/>
          <p:nvPr/>
        </p:nvSpPr>
        <p:spPr>
          <a:xfrm>
            <a:off x="9507423" y="6290308"/>
            <a:ext cx="3877733" cy="1762534"/>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panose="020B0604020202020204" pitchFamily="34" charset="0"/>
                <a:cs typeface="Arial" panose="020B0604020202020204" pitchFamily="34" charset="0"/>
              </a:rPr>
              <a:t>Call Child </a:t>
            </a:r>
            <a:br>
              <a:rPr lang="en-US" sz="3600" b="1">
                <a:solidFill>
                  <a:srgbClr val="292C32"/>
                </a:solidFill>
                <a:latin typeface="Arial" panose="020B0604020202020204" pitchFamily="34" charset="0"/>
                <a:cs typeface="Arial" panose="020B0604020202020204" pitchFamily="34" charset="0"/>
              </a:rPr>
            </a:br>
            <a:r>
              <a:rPr lang="en-US" sz="3600" b="1">
                <a:solidFill>
                  <a:srgbClr val="292C32"/>
                </a:solidFill>
                <a:latin typeface="Arial" panose="020B0604020202020204" pitchFamily="34" charset="0"/>
                <a:cs typeface="Arial" panose="020B0604020202020204" pitchFamily="34" charset="0"/>
              </a:rPr>
              <a:t>Helpline: </a:t>
            </a:r>
          </a:p>
          <a:p>
            <a:pPr algn="ctr">
              <a:lnSpc>
                <a:spcPts val="4700"/>
              </a:lnSpc>
            </a:pP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36" name="TextBox 27">
            <a:extLst>
              <a:ext uri="{FF2B5EF4-FFF2-40B4-BE49-F238E27FC236}">
                <a16:creationId xmlns:a16="http://schemas.microsoft.com/office/drawing/2014/main" id="{38D1376C-B6F0-436E-B231-173F16865B67}"/>
              </a:ext>
            </a:extLst>
          </p:cNvPr>
          <p:cNvSpPr txBox="1"/>
          <p:nvPr/>
        </p:nvSpPr>
        <p:spPr>
          <a:xfrm>
            <a:off x="13179750" y="6290308"/>
            <a:ext cx="3657599" cy="1159805"/>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panose="020B0604020202020204" pitchFamily="34" charset="0"/>
                <a:cs typeface="Arial" panose="020B0604020202020204" pitchFamily="34" charset="0"/>
              </a:rPr>
              <a:t>Call Police:</a:t>
            </a:r>
          </a:p>
          <a:p>
            <a:pPr algn="ctr">
              <a:lnSpc>
                <a:spcPts val="4700"/>
              </a:lnSpc>
            </a:pPr>
            <a:r>
              <a:rPr lang="en-US" sz="3600" b="1">
                <a:solidFill>
                  <a:srgbClr val="292C32"/>
                </a:solidFill>
                <a:latin typeface="Arial" panose="020B0604020202020204" pitchFamily="34" charset="0"/>
                <a:cs typeface="Arial" panose="020B0604020202020204" pitchFamily="34" charset="0"/>
              </a:rPr>
              <a:t> </a:t>
            </a: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39" name="TextBox 27">
            <a:extLst>
              <a:ext uri="{FF2B5EF4-FFF2-40B4-BE49-F238E27FC236}">
                <a16:creationId xmlns:a16="http://schemas.microsoft.com/office/drawing/2014/main" id="{23CB5C1B-8D1F-C30A-9497-0CA4CB261DFA}"/>
              </a:ext>
            </a:extLst>
          </p:cNvPr>
          <p:cNvSpPr txBox="1"/>
          <p:nvPr/>
        </p:nvSpPr>
        <p:spPr>
          <a:xfrm>
            <a:off x="5142118" y="6290308"/>
            <a:ext cx="4299825" cy="2967992"/>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a:cs typeface="Arial"/>
              </a:rPr>
              <a:t>Immediately report to the Grievance Mechanism focal person:</a:t>
            </a:r>
          </a:p>
          <a:p>
            <a:pPr algn="ctr">
              <a:lnSpc>
                <a:spcPts val="4700"/>
              </a:lnSpc>
            </a:pPr>
            <a:r>
              <a:rPr lang="en-US" sz="3600" b="1">
                <a:solidFill>
                  <a:srgbClr val="292C32"/>
                </a:solidFill>
                <a:latin typeface="Arial" panose="020B0604020202020204" pitchFamily="34" charset="0"/>
                <a:cs typeface="Arial" panose="020B0604020202020204" pitchFamily="34" charset="0"/>
              </a:rPr>
              <a:t> </a:t>
            </a: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28" name="Text Placeholder 1">
            <a:extLst>
              <a:ext uri="{FF2B5EF4-FFF2-40B4-BE49-F238E27FC236}">
                <a16:creationId xmlns:a16="http://schemas.microsoft.com/office/drawing/2014/main" id="{33588E0B-C778-BA4B-A8EB-C686252E23C6}"/>
              </a:ext>
            </a:extLst>
          </p:cNvPr>
          <p:cNvSpPr txBox="1">
            <a:spLocks/>
          </p:cNvSpPr>
          <p:nvPr/>
        </p:nvSpPr>
        <p:spPr>
          <a:xfrm>
            <a:off x="1671320" y="1189396"/>
            <a:ext cx="12937210" cy="2028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600" b="1">
                <a:solidFill>
                  <a:srgbClr val="163758"/>
                </a:solidFill>
              </a:rPr>
              <a:t>What do you do if suspect child sexual exploitation and abuse?</a:t>
            </a:r>
          </a:p>
        </p:txBody>
      </p:sp>
      <p:pic>
        <p:nvPicPr>
          <p:cNvPr id="11" name="Graphic 10">
            <a:extLst>
              <a:ext uri="{FF2B5EF4-FFF2-40B4-BE49-F238E27FC236}">
                <a16:creationId xmlns:a16="http://schemas.microsoft.com/office/drawing/2014/main" id="{7465597A-51B6-B64A-8571-A7722330820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190"/>
          <a:stretch/>
        </p:blipFill>
        <p:spPr>
          <a:xfrm>
            <a:off x="10580002" y="4171490"/>
            <a:ext cx="1732576" cy="1660476"/>
          </a:xfrm>
          <a:prstGeom prst="rect">
            <a:avLst/>
          </a:prstGeom>
        </p:spPr>
      </p:pic>
      <p:pic>
        <p:nvPicPr>
          <p:cNvPr id="41" name="Graphic 40">
            <a:extLst>
              <a:ext uri="{FF2B5EF4-FFF2-40B4-BE49-F238E27FC236}">
                <a16:creationId xmlns:a16="http://schemas.microsoft.com/office/drawing/2014/main" id="{969ED998-E3E1-7F4B-B059-8A125C97683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190"/>
          <a:stretch/>
        </p:blipFill>
        <p:spPr>
          <a:xfrm>
            <a:off x="14114590" y="4171490"/>
            <a:ext cx="1732576" cy="1660476"/>
          </a:xfrm>
          <a:prstGeom prst="rect">
            <a:avLst/>
          </a:prstGeom>
        </p:spPr>
      </p:pic>
      <p:sp>
        <p:nvSpPr>
          <p:cNvPr id="3" name="TextBox 27">
            <a:extLst>
              <a:ext uri="{FF2B5EF4-FFF2-40B4-BE49-F238E27FC236}">
                <a16:creationId xmlns:a16="http://schemas.microsoft.com/office/drawing/2014/main" id="{CE9B1D65-38AD-E250-294B-D543FBB5CD36}"/>
              </a:ext>
            </a:extLst>
          </p:cNvPr>
          <p:cNvSpPr txBox="1"/>
          <p:nvPr/>
        </p:nvSpPr>
        <p:spPr>
          <a:xfrm>
            <a:off x="1145257" y="6290308"/>
            <a:ext cx="3579144" cy="1762534"/>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a:cs typeface="Arial"/>
              </a:rPr>
              <a:t>Refer to services:</a:t>
            </a:r>
            <a:br>
              <a:rPr lang="en-US" sz="3600" b="1">
                <a:solidFill>
                  <a:srgbClr val="292C32"/>
                </a:solidFill>
                <a:latin typeface="Arial"/>
                <a:cs typeface="Arial"/>
              </a:rPr>
            </a:br>
            <a:r>
              <a:rPr lang="en-US" sz="3600" b="1">
                <a:solidFill>
                  <a:srgbClr val="292C32"/>
                </a:solidFill>
                <a:latin typeface="Arial"/>
                <a:cs typeface="Arial"/>
              </a:rPr>
              <a:t> [</a:t>
            </a:r>
            <a:r>
              <a:rPr lang="en-US" sz="3600" b="1">
                <a:solidFill>
                  <a:srgbClr val="292C32"/>
                </a:solidFill>
                <a:highlight>
                  <a:srgbClr val="FFFF00"/>
                </a:highlight>
                <a:latin typeface="Arial"/>
                <a:cs typeface="Arial"/>
              </a:rPr>
              <a:t>insert here</a:t>
            </a:r>
            <a:r>
              <a:rPr lang="en-US" sz="3600" b="1">
                <a:solidFill>
                  <a:srgbClr val="292C32"/>
                </a:solidFill>
                <a:latin typeface="Arial"/>
                <a:cs typeface="Arial"/>
              </a:rPr>
              <a:t>]</a:t>
            </a:r>
            <a:endParaRPr lang="en-US" sz="3600" b="1">
              <a:solidFill>
                <a:srgbClr val="292C32"/>
              </a:solidFill>
              <a:highlight>
                <a:srgbClr val="FFFF00"/>
              </a:highlight>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481FA0FD-4F37-E249-B03E-BE2D08A8A72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9581"/>
          <a:stretch/>
        </p:blipFill>
        <p:spPr>
          <a:xfrm>
            <a:off x="1898976" y="3848100"/>
            <a:ext cx="2071707" cy="230725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F15D-042B-62E8-A361-7F882F25F5AA}"/>
            </a:ext>
          </a:extLst>
        </p:cNvPr>
        <p:cNvGrpSpPr/>
        <p:nvPr/>
      </p:nvGrpSpPr>
      <p:grpSpPr>
        <a:xfrm>
          <a:off x="0" y="0"/>
          <a:ext cx="0" cy="0"/>
          <a:chOff x="0" y="0"/>
          <a:chExt cx="0" cy="0"/>
        </a:xfrm>
      </p:grpSpPr>
      <p:sp>
        <p:nvSpPr>
          <p:cNvPr id="46" name="TextBox 29">
            <a:extLst>
              <a:ext uri="{FF2B5EF4-FFF2-40B4-BE49-F238E27FC236}">
                <a16:creationId xmlns:a16="http://schemas.microsoft.com/office/drawing/2014/main" id="{6B77D4C2-061F-4B42-3B2E-2B78B21E39EA}"/>
              </a:ext>
            </a:extLst>
          </p:cNvPr>
          <p:cNvSpPr txBox="1"/>
          <p:nvPr/>
        </p:nvSpPr>
        <p:spPr>
          <a:xfrm>
            <a:off x="12849469" y="3075202"/>
            <a:ext cx="4290671" cy="436017"/>
          </a:xfrm>
          <a:prstGeom prst="rect">
            <a:avLst/>
          </a:prstGeom>
        </p:spPr>
        <p:txBody>
          <a:bodyPr wrap="square" lIns="0" tIns="0" rIns="0" bIns="0" rtlCol="0" anchor="t">
            <a:spAutoFit/>
          </a:bodyPr>
          <a:lstStyle/>
          <a:p>
            <a:pPr algn="ctr">
              <a:lnSpc>
                <a:spcPts val="3360"/>
              </a:lnSpc>
            </a:pPr>
            <a:r>
              <a:rPr lang="en-US" sz="3600" b="1">
                <a:solidFill>
                  <a:srgbClr val="FFFFFF"/>
                </a:solidFill>
                <a:latin typeface="Arial" panose="020B0604020202020204" pitchFamily="34" charset="0"/>
                <a:cs typeface="Arial" panose="020B0604020202020204" pitchFamily="34" charset="0"/>
              </a:rPr>
              <a:t>CRIMINAL/LEGAL</a:t>
            </a:r>
          </a:p>
        </p:txBody>
      </p:sp>
      <p:sp>
        <p:nvSpPr>
          <p:cNvPr id="8" name="TextBox 7">
            <a:extLst>
              <a:ext uri="{FF2B5EF4-FFF2-40B4-BE49-F238E27FC236}">
                <a16:creationId xmlns:a16="http://schemas.microsoft.com/office/drawing/2014/main" id="{3796F9C2-05B0-7817-E2FA-520047199493}"/>
              </a:ext>
            </a:extLst>
          </p:cNvPr>
          <p:cNvSpPr txBox="1"/>
          <p:nvPr/>
        </p:nvSpPr>
        <p:spPr>
          <a:xfrm>
            <a:off x="1695772" y="1172157"/>
            <a:ext cx="14896456"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What are grievance mechanisms &amp; accountability &amp; response frameworks?</a:t>
            </a:r>
            <a:endParaRPr lang="en-US" sz="6000">
              <a:solidFill>
                <a:srgbClr val="00234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A78A92E-A993-FA58-60DF-4BDDCF87CCD3}"/>
              </a:ext>
            </a:extLst>
          </p:cNvPr>
          <p:cNvSpPr txBox="1"/>
          <p:nvPr/>
        </p:nvSpPr>
        <p:spPr>
          <a:xfrm>
            <a:off x="1695773" y="3619610"/>
            <a:ext cx="9831931" cy="2622321"/>
          </a:xfrm>
          <a:prstGeom prst="rect">
            <a:avLst/>
          </a:prstGeom>
          <a:noFill/>
        </p:spPr>
        <p:txBody>
          <a:bodyPr wrap="square" lIns="91440" tIns="45720" rIns="91440" bIns="45720" rtlCol="0" anchor="t">
            <a:spAutoFit/>
          </a:bodyPr>
          <a:lstStyle/>
          <a:p>
            <a:pPr marR="310515">
              <a:lnSpc>
                <a:spcPts val="4040"/>
              </a:lnSpc>
              <a:defRPr/>
            </a:pPr>
            <a:r>
              <a:rPr lang="en-US" sz="3200" i="1">
                <a:solidFill>
                  <a:srgbClr val="00ADE4"/>
                </a:solidFill>
                <a:latin typeface="Arial"/>
                <a:cs typeface="Arial"/>
              </a:rPr>
              <a:t>An accessible and inclusive system, process, or procedure that receives and acts on complaints and suggestions in a timely fashion and that facilitates resolution of concerns arising from a project. </a:t>
            </a:r>
          </a:p>
          <a:p>
            <a:pPr marR="310515">
              <a:lnSpc>
                <a:spcPts val="4040"/>
              </a:lnSpc>
              <a:defRPr/>
            </a:pPr>
            <a:r>
              <a:rPr lang="en-US" sz="3200" i="1">
                <a:solidFill>
                  <a:srgbClr val="00ADE4"/>
                </a:solidFill>
                <a:latin typeface="Arial"/>
                <a:cs typeface="Arial"/>
              </a:rPr>
              <a:t>(World Bank 2018b: 12).</a:t>
            </a:r>
          </a:p>
        </p:txBody>
      </p:sp>
      <p:sp>
        <p:nvSpPr>
          <p:cNvPr id="4" name="TextBox 3">
            <a:extLst>
              <a:ext uri="{FF2B5EF4-FFF2-40B4-BE49-F238E27FC236}">
                <a16:creationId xmlns:a16="http://schemas.microsoft.com/office/drawing/2014/main" id="{7462B3E2-F320-CE09-EE72-86C40BAE9B00}"/>
              </a:ext>
            </a:extLst>
          </p:cNvPr>
          <p:cNvSpPr txBox="1"/>
          <p:nvPr/>
        </p:nvSpPr>
        <p:spPr>
          <a:xfrm>
            <a:off x="1695772" y="6775679"/>
            <a:ext cx="9429428" cy="2306016"/>
          </a:xfrm>
          <a:prstGeom prst="rect">
            <a:avLst/>
          </a:prstGeom>
          <a:noFill/>
        </p:spPr>
        <p:txBody>
          <a:bodyPr wrap="square" lIns="91440" tIns="45720" rIns="91440" bIns="45720" rtlCol="0" anchor="t">
            <a:spAutoFit/>
          </a:bodyPr>
          <a:lstStyle/>
          <a:p>
            <a:pPr marR="310515">
              <a:lnSpc>
                <a:spcPts val="3460"/>
              </a:lnSpc>
              <a:defRPr/>
            </a:pPr>
            <a:r>
              <a:rPr lang="en-US" sz="2800">
                <a:solidFill>
                  <a:srgbClr val="292C32"/>
                </a:solidFill>
                <a:latin typeface="Arial"/>
                <a:cs typeface="Arial"/>
              </a:rPr>
              <a:t>This is linked to the </a:t>
            </a:r>
            <a:r>
              <a:rPr lang="en-US" sz="2800" b="1">
                <a:solidFill>
                  <a:srgbClr val="292C32"/>
                </a:solidFill>
                <a:latin typeface="Arial"/>
                <a:cs typeface="Arial"/>
              </a:rPr>
              <a:t>accountability and response framework </a:t>
            </a:r>
            <a:r>
              <a:rPr lang="en-US" sz="2800">
                <a:solidFill>
                  <a:srgbClr val="292C32"/>
                </a:solidFill>
                <a:latin typeface="Arial"/>
                <a:cs typeface="Arial"/>
              </a:rPr>
              <a:t>that details how allegations of sexual exploitation and abuse/sexual harassment will be handled (investigation procedures) and disciplinary action for violation of the codes of conduct by workers.</a:t>
            </a:r>
          </a:p>
        </p:txBody>
      </p:sp>
      <p:pic>
        <p:nvPicPr>
          <p:cNvPr id="5" name="Picture 4">
            <a:extLst>
              <a:ext uri="{FF2B5EF4-FFF2-40B4-BE49-F238E27FC236}">
                <a16:creationId xmlns:a16="http://schemas.microsoft.com/office/drawing/2014/main" id="{EEDDE54D-1481-E04E-8656-5ABBB2149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522924"/>
            <a:ext cx="6883781" cy="5887776"/>
          </a:xfrm>
          <a:prstGeom prst="rect">
            <a:avLst/>
          </a:prstGeom>
        </p:spPr>
      </p:pic>
    </p:spTree>
    <p:extLst>
      <p:ext uri="{BB962C8B-B14F-4D97-AF65-F5344CB8AC3E}">
        <p14:creationId xmlns:p14="http://schemas.microsoft.com/office/powerpoint/2010/main" val="99296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9">
            <a:extLst>
              <a:ext uri="{FF2B5EF4-FFF2-40B4-BE49-F238E27FC236}">
                <a16:creationId xmlns:a16="http://schemas.microsoft.com/office/drawing/2014/main" id="{628F0771-74DC-5AD3-9EBE-F55089BFF002}"/>
              </a:ext>
            </a:extLst>
          </p:cNvPr>
          <p:cNvSpPr txBox="1"/>
          <p:nvPr/>
        </p:nvSpPr>
        <p:spPr>
          <a:xfrm>
            <a:off x="12849469" y="3075202"/>
            <a:ext cx="4290671" cy="436017"/>
          </a:xfrm>
          <a:prstGeom prst="rect">
            <a:avLst/>
          </a:prstGeom>
        </p:spPr>
        <p:txBody>
          <a:bodyPr wrap="square" lIns="0" tIns="0" rIns="0" bIns="0" rtlCol="0" anchor="t">
            <a:spAutoFit/>
          </a:bodyPr>
          <a:lstStyle/>
          <a:p>
            <a:pPr algn="ctr">
              <a:lnSpc>
                <a:spcPts val="3360"/>
              </a:lnSpc>
            </a:pPr>
            <a:r>
              <a:rPr lang="en-US" sz="3600" b="1">
                <a:solidFill>
                  <a:srgbClr val="FFFFFF"/>
                </a:solidFill>
                <a:latin typeface="Arial" panose="020B0604020202020204" pitchFamily="34" charset="0"/>
                <a:cs typeface="Arial" panose="020B0604020202020204" pitchFamily="34" charset="0"/>
              </a:rPr>
              <a:t>CRIMINAL/LEGAL</a:t>
            </a:r>
          </a:p>
        </p:txBody>
      </p:sp>
      <p:sp>
        <p:nvSpPr>
          <p:cNvPr id="8" name="TextBox 7">
            <a:extLst>
              <a:ext uri="{FF2B5EF4-FFF2-40B4-BE49-F238E27FC236}">
                <a16:creationId xmlns:a16="http://schemas.microsoft.com/office/drawing/2014/main" id="{EB120C9F-E465-7142-A5CE-3824A9CF5C48}"/>
              </a:ext>
            </a:extLst>
          </p:cNvPr>
          <p:cNvSpPr txBox="1"/>
          <p:nvPr/>
        </p:nvSpPr>
        <p:spPr>
          <a:xfrm>
            <a:off x="1695772" y="1214652"/>
            <a:ext cx="14230027"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Grievance Mechanism</a:t>
            </a:r>
            <a:endParaRPr lang="en-US" sz="6000">
              <a:solidFill>
                <a:srgbClr val="00234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4281025-60F1-D14B-8398-E7A9307A3ED7}"/>
              </a:ext>
            </a:extLst>
          </p:cNvPr>
          <p:cNvSpPr txBox="1"/>
          <p:nvPr/>
        </p:nvSpPr>
        <p:spPr>
          <a:xfrm>
            <a:off x="1695772" y="2400300"/>
            <a:ext cx="15982628" cy="6521914"/>
          </a:xfrm>
          <a:prstGeom prst="rect">
            <a:avLst/>
          </a:prstGeom>
          <a:noFill/>
        </p:spPr>
        <p:txBody>
          <a:bodyPr wrap="square" rtlCol="0">
            <a:spAutoFit/>
          </a:bodyPr>
          <a:lstStyle/>
          <a:p>
            <a:pPr marR="310515">
              <a:lnSpc>
                <a:spcPts val="3560"/>
              </a:lnSpc>
              <a:defRPr/>
            </a:pPr>
            <a:r>
              <a:rPr lang="en-US" sz="2800" i="1">
                <a:solidFill>
                  <a:srgbClr val="002345"/>
                </a:solidFill>
                <a:latin typeface="Arial" panose="020B0604020202020204" pitchFamily="34" charset="0"/>
                <a:cs typeface="Arial" panose="020B0604020202020204" pitchFamily="34" charset="0"/>
              </a:rPr>
              <a:t>A grievance mechanism is a way to make a formal complaint against a project. The project is required to respond and address the complaint. </a:t>
            </a:r>
          </a:p>
          <a:p>
            <a:pPr marR="310515">
              <a:lnSpc>
                <a:spcPts val="3560"/>
              </a:lnSpc>
              <a:defRPr/>
            </a:pPr>
            <a:endParaRPr lang="en-US" sz="2800" b="1">
              <a:solidFill>
                <a:srgbClr val="002345"/>
              </a:solidFill>
              <a:latin typeface="Arial" panose="020B0604020202020204" pitchFamily="34" charset="0"/>
              <a:cs typeface="Arial" panose="020B0604020202020204" pitchFamily="34" charset="0"/>
            </a:endParaRPr>
          </a:p>
          <a:p>
            <a:pPr marR="310515">
              <a:lnSpc>
                <a:spcPts val="3560"/>
              </a:lnSpc>
              <a:defRPr/>
            </a:pPr>
            <a:r>
              <a:rPr lang="en-US" sz="2800" b="1">
                <a:solidFill>
                  <a:srgbClr val="002345"/>
                </a:solidFill>
                <a:latin typeface="Arial" panose="020B0604020202020204" pitchFamily="34" charset="0"/>
                <a:cs typeface="Arial" panose="020B0604020202020204" pitchFamily="34" charset="0"/>
              </a:rPr>
              <a:t>What should be included in a grievance mechanism?</a:t>
            </a:r>
            <a:endParaRPr lang="en-US" sz="2800" b="1">
              <a:solidFill>
                <a:srgbClr val="292C32"/>
              </a:solidFill>
              <a:latin typeface="Arial" panose="020B0604020202020204" pitchFamily="34" charset="0"/>
              <a:cs typeface="Arial" panose="020B0604020202020204" pitchFamily="34" charset="0"/>
            </a:endParaRPr>
          </a:p>
          <a:p>
            <a:pPr marL="457200" marR="310515" indent="-457200">
              <a:lnSpc>
                <a:spcPts val="3560"/>
              </a:lnSpc>
              <a:spcAft>
                <a:spcPts val="1200"/>
              </a:spcAft>
              <a:buClr>
                <a:srgbClr val="00ADE4"/>
              </a:buClr>
              <a:buFont typeface="Arial" panose="020B0604020202020204" pitchFamily="34" charset="0"/>
              <a:buChar char="•"/>
              <a:defRPr/>
            </a:pPr>
            <a:r>
              <a:rPr lang="en-US" sz="2800">
                <a:solidFill>
                  <a:srgbClr val="292C32"/>
                </a:solidFill>
                <a:latin typeface="Arial" panose="020B0604020202020204" pitchFamily="34" charset="0"/>
                <a:cs typeface="Arial" panose="020B0604020202020204" pitchFamily="34" charset="0"/>
              </a:rPr>
              <a:t>Designated </a:t>
            </a:r>
            <a:r>
              <a:rPr lang="en-US" sz="2800" b="1">
                <a:solidFill>
                  <a:srgbClr val="292C32"/>
                </a:solidFill>
                <a:latin typeface="Arial" panose="020B0604020202020204" pitchFamily="34" charset="0"/>
                <a:cs typeface="Arial" panose="020B0604020202020204" pitchFamily="34" charset="0"/>
              </a:rPr>
              <a:t>contact points </a:t>
            </a:r>
            <a:r>
              <a:rPr lang="en-US" sz="2800">
                <a:solidFill>
                  <a:srgbClr val="292C32"/>
                </a:solidFill>
                <a:latin typeface="Arial" panose="020B0604020202020204" pitchFamily="34" charset="0"/>
                <a:cs typeface="Arial" panose="020B0604020202020204" pitchFamily="34" charset="0"/>
              </a:rPr>
              <a:t>and grievances submission procedures (example: form filing, phone number, email, accessible offices for in person reporting) </a:t>
            </a:r>
          </a:p>
          <a:p>
            <a:pPr marL="457200" marR="310515" indent="-457200">
              <a:lnSpc>
                <a:spcPts val="3560"/>
              </a:lnSpc>
              <a:spcAft>
                <a:spcPts val="1200"/>
              </a:spcAft>
              <a:buClr>
                <a:srgbClr val="00ADE4"/>
              </a:buClr>
              <a:buFont typeface="Arial" panose="020B0604020202020204" pitchFamily="34" charset="0"/>
              <a:buChar char="•"/>
              <a:defRPr/>
            </a:pPr>
            <a:r>
              <a:rPr lang="en-US" sz="2800" b="1">
                <a:solidFill>
                  <a:srgbClr val="292C32"/>
                </a:solidFill>
                <a:latin typeface="Arial" panose="020B0604020202020204" pitchFamily="34" charset="0"/>
                <a:cs typeface="Arial" panose="020B0604020202020204" pitchFamily="34" charset="0"/>
              </a:rPr>
              <a:t>Registration and monitoring </a:t>
            </a:r>
            <a:r>
              <a:rPr lang="en-US" sz="2800">
                <a:solidFill>
                  <a:srgbClr val="292C32"/>
                </a:solidFill>
                <a:latin typeface="Arial" panose="020B0604020202020204" pitchFamily="34" charset="0"/>
                <a:cs typeface="Arial" panose="020B0604020202020204" pitchFamily="34" charset="0"/>
              </a:rPr>
              <a:t>of grievance </a:t>
            </a:r>
          </a:p>
          <a:p>
            <a:pPr marL="457200" marR="310515" indent="-457200">
              <a:lnSpc>
                <a:spcPts val="3560"/>
              </a:lnSpc>
              <a:spcAft>
                <a:spcPts val="1200"/>
              </a:spcAft>
              <a:buClr>
                <a:srgbClr val="00ADE4"/>
              </a:buClr>
              <a:buFont typeface="Arial" panose="020B0604020202020204" pitchFamily="34" charset="0"/>
              <a:buChar char="•"/>
              <a:defRPr/>
            </a:pPr>
            <a:r>
              <a:rPr lang="en-US" sz="2800">
                <a:solidFill>
                  <a:srgbClr val="292C32"/>
                </a:solidFill>
                <a:latin typeface="Arial" panose="020B0604020202020204" pitchFamily="34" charset="0"/>
                <a:cs typeface="Arial" panose="020B0604020202020204" pitchFamily="34" charset="0"/>
              </a:rPr>
              <a:t>Process to </a:t>
            </a:r>
            <a:r>
              <a:rPr lang="en-US" sz="2800" b="1">
                <a:solidFill>
                  <a:srgbClr val="292C32"/>
                </a:solidFill>
                <a:latin typeface="Arial" panose="020B0604020202020204" pitchFamily="34" charset="0"/>
                <a:cs typeface="Arial" panose="020B0604020202020204" pitchFamily="34" charset="0"/>
              </a:rPr>
              <a:t>investigate and address complaints </a:t>
            </a:r>
          </a:p>
          <a:p>
            <a:pPr marL="457200" marR="310515" indent="-457200">
              <a:lnSpc>
                <a:spcPts val="3560"/>
              </a:lnSpc>
              <a:spcAft>
                <a:spcPts val="1200"/>
              </a:spcAft>
              <a:buClr>
                <a:srgbClr val="00ADE4"/>
              </a:buClr>
              <a:buFont typeface="Arial" panose="020B0604020202020204" pitchFamily="34" charset="0"/>
              <a:buChar char="•"/>
              <a:defRPr/>
            </a:pPr>
            <a:r>
              <a:rPr lang="en-US" sz="2800" b="1">
                <a:solidFill>
                  <a:srgbClr val="292C32"/>
                </a:solidFill>
                <a:latin typeface="Arial" panose="020B0604020202020204" pitchFamily="34" charset="0"/>
                <a:cs typeface="Arial" panose="020B0604020202020204" pitchFamily="34" charset="0"/>
              </a:rPr>
              <a:t>Communication channels </a:t>
            </a:r>
            <a:r>
              <a:rPr lang="en-US" sz="2800">
                <a:solidFill>
                  <a:srgbClr val="292C32"/>
                </a:solidFill>
                <a:latin typeface="Arial" panose="020B0604020202020204" pitchFamily="34" charset="0"/>
                <a:cs typeface="Arial" panose="020B0604020202020204" pitchFamily="34" charset="0"/>
              </a:rPr>
              <a:t>to inform people about the status of their grievance </a:t>
            </a:r>
          </a:p>
          <a:p>
            <a:pPr marL="457200" marR="310515" indent="-457200">
              <a:lnSpc>
                <a:spcPts val="3560"/>
              </a:lnSpc>
              <a:spcAft>
                <a:spcPts val="1200"/>
              </a:spcAft>
              <a:buClr>
                <a:srgbClr val="00ADE4"/>
              </a:buClr>
              <a:buFont typeface="Arial" panose="020B0604020202020204" pitchFamily="34" charset="0"/>
              <a:buChar char="•"/>
              <a:defRPr/>
            </a:pPr>
            <a:r>
              <a:rPr lang="en-US" sz="2800">
                <a:solidFill>
                  <a:srgbClr val="292C32"/>
                </a:solidFill>
                <a:latin typeface="Arial" panose="020B0604020202020204" pitchFamily="34" charset="0"/>
                <a:cs typeface="Arial" panose="020B0604020202020204" pitchFamily="34" charset="0"/>
              </a:rPr>
              <a:t>Should be easily </a:t>
            </a:r>
            <a:r>
              <a:rPr lang="en-US" sz="2800" b="1">
                <a:solidFill>
                  <a:srgbClr val="292C32"/>
                </a:solidFill>
                <a:latin typeface="Arial" panose="020B0604020202020204" pitchFamily="34" charset="0"/>
                <a:cs typeface="Arial" panose="020B0604020202020204" pitchFamily="34" charset="0"/>
              </a:rPr>
              <a:t>accessible</a:t>
            </a:r>
            <a:r>
              <a:rPr lang="en-US" sz="2800">
                <a:solidFill>
                  <a:srgbClr val="292C32"/>
                </a:solidFill>
                <a:latin typeface="Arial" panose="020B0604020202020204" pitchFamily="34" charset="0"/>
                <a:cs typeface="Arial" panose="020B0604020202020204" pitchFamily="34" charset="0"/>
              </a:rPr>
              <a:t> by all members of the community</a:t>
            </a:r>
          </a:p>
          <a:p>
            <a:pPr marL="457200" marR="310515" indent="-457200">
              <a:lnSpc>
                <a:spcPts val="3560"/>
              </a:lnSpc>
              <a:spcAft>
                <a:spcPts val="1200"/>
              </a:spcAft>
              <a:buClr>
                <a:srgbClr val="00ADE4"/>
              </a:buClr>
              <a:buFont typeface="Arial" panose="020B0604020202020204" pitchFamily="34" charset="0"/>
              <a:buChar char="•"/>
              <a:defRPr/>
            </a:pPr>
            <a:r>
              <a:rPr lang="en-US" sz="2800">
                <a:solidFill>
                  <a:srgbClr val="292C32"/>
                </a:solidFill>
                <a:latin typeface="Arial" panose="020B0604020202020204" pitchFamily="34" charset="0"/>
                <a:cs typeface="Arial" panose="020B0604020202020204" pitchFamily="34" charset="0"/>
              </a:rPr>
              <a:t>Process must be </a:t>
            </a:r>
            <a:r>
              <a:rPr lang="en-US" sz="2800" b="1">
                <a:solidFill>
                  <a:srgbClr val="292C32"/>
                </a:solidFill>
                <a:latin typeface="Arial" panose="020B0604020202020204" pitchFamily="34" charset="0"/>
                <a:cs typeface="Arial" panose="020B0604020202020204" pitchFamily="34" charset="0"/>
              </a:rPr>
              <a:t>transparent and accountable</a:t>
            </a:r>
          </a:p>
          <a:p>
            <a:pPr marL="457200" marR="310515" indent="-457200">
              <a:lnSpc>
                <a:spcPts val="3560"/>
              </a:lnSpc>
              <a:spcAft>
                <a:spcPts val="1200"/>
              </a:spcAft>
              <a:buClr>
                <a:srgbClr val="00ADE4"/>
              </a:buClr>
              <a:buFont typeface="Arial" panose="020B0604020202020204" pitchFamily="34" charset="0"/>
              <a:buChar char="•"/>
              <a:defRPr/>
            </a:pPr>
            <a:r>
              <a:rPr lang="en-US" sz="2800">
                <a:solidFill>
                  <a:srgbClr val="292C32"/>
                </a:solidFill>
                <a:latin typeface="Arial" panose="020B0604020202020204" pitchFamily="34" charset="0"/>
                <a:cs typeface="Arial" panose="020B0604020202020204" pitchFamily="34" charset="0"/>
              </a:rPr>
              <a:t>The contractor should ensure the complaint is maintained </a:t>
            </a:r>
            <a:r>
              <a:rPr lang="en-US" sz="2800" b="1">
                <a:solidFill>
                  <a:srgbClr val="292C32"/>
                </a:solidFill>
                <a:latin typeface="Arial" panose="020B0604020202020204" pitchFamily="34" charset="0"/>
                <a:cs typeface="Arial" panose="020B0604020202020204" pitchFamily="34" charset="0"/>
              </a:rPr>
              <a:t>confidential</a:t>
            </a:r>
            <a:r>
              <a:rPr lang="en-US" sz="2800">
                <a:solidFill>
                  <a:srgbClr val="292C32"/>
                </a:solidFill>
                <a:latin typeface="Arial" panose="020B0604020202020204" pitchFamily="34" charset="0"/>
                <a:cs typeface="Arial" panose="020B0604020202020204" pitchFamily="34" charset="0"/>
              </a:rPr>
              <a:t> throughout the process</a:t>
            </a:r>
          </a:p>
        </p:txBody>
      </p:sp>
    </p:spTree>
    <p:extLst>
      <p:ext uri="{BB962C8B-B14F-4D97-AF65-F5344CB8AC3E}">
        <p14:creationId xmlns:p14="http://schemas.microsoft.com/office/powerpoint/2010/main" val="3589723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BABCB-A1FC-4104-F8C2-9AC3177E41F3}"/>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E40C01A-D36F-4840-B0CE-D75C0866D171}"/>
              </a:ext>
            </a:extLst>
          </p:cNvPr>
          <p:cNvSpPr/>
          <p:nvPr/>
        </p:nvSpPr>
        <p:spPr>
          <a:xfrm>
            <a:off x="1676399" y="4084221"/>
            <a:ext cx="4999095" cy="2521043"/>
          </a:xfrm>
          <a:prstGeom prst="rect">
            <a:avLst/>
          </a:prstGeom>
          <a:solidFill>
            <a:srgbClr val="9AD7F1">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40" name="Rectangle 39">
            <a:extLst>
              <a:ext uri="{FF2B5EF4-FFF2-40B4-BE49-F238E27FC236}">
                <a16:creationId xmlns:a16="http://schemas.microsoft.com/office/drawing/2014/main" id="{CE84154C-827A-3643-A22C-BC52D9D09B36}"/>
              </a:ext>
            </a:extLst>
          </p:cNvPr>
          <p:cNvSpPr/>
          <p:nvPr/>
        </p:nvSpPr>
        <p:spPr>
          <a:xfrm>
            <a:off x="6807199" y="4084221"/>
            <a:ext cx="4999095" cy="2521043"/>
          </a:xfrm>
          <a:prstGeom prst="rect">
            <a:avLst/>
          </a:prstGeom>
          <a:solidFill>
            <a:srgbClr val="3D536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41" name="Rectangle 40">
            <a:extLst>
              <a:ext uri="{FF2B5EF4-FFF2-40B4-BE49-F238E27FC236}">
                <a16:creationId xmlns:a16="http://schemas.microsoft.com/office/drawing/2014/main" id="{15A2840E-A3FF-9045-91C9-654A10C6ED20}"/>
              </a:ext>
            </a:extLst>
          </p:cNvPr>
          <p:cNvSpPr/>
          <p:nvPr/>
        </p:nvSpPr>
        <p:spPr>
          <a:xfrm>
            <a:off x="11937999" y="4084221"/>
            <a:ext cx="4597401" cy="2521043"/>
          </a:xfrm>
          <a:prstGeom prst="rect">
            <a:avLst/>
          </a:prstGeom>
          <a:solidFill>
            <a:srgbClr val="F7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10" name="TextBox 9">
            <a:extLst>
              <a:ext uri="{FF2B5EF4-FFF2-40B4-BE49-F238E27FC236}">
                <a16:creationId xmlns:a16="http://schemas.microsoft.com/office/drawing/2014/main" id="{46AD9369-885B-C44A-9881-5219F3062E0D}"/>
              </a:ext>
            </a:extLst>
          </p:cNvPr>
          <p:cNvSpPr txBox="1"/>
          <p:nvPr/>
        </p:nvSpPr>
        <p:spPr>
          <a:xfrm>
            <a:off x="1676400" y="1192700"/>
            <a:ext cx="14859000" cy="1938992"/>
          </a:xfrm>
          <a:prstGeom prst="rect">
            <a:avLst/>
          </a:prstGeom>
          <a:noFill/>
        </p:spPr>
        <p:txBody>
          <a:bodyPr wrap="square" rtlCol="0">
            <a:spAutoFit/>
          </a:bodyPr>
          <a:lstStyle/>
          <a:p>
            <a:r>
              <a:rPr lang="en-US" sz="6000" b="1">
                <a:latin typeface="Arial" panose="020B0604020202020204" pitchFamily="34" charset="0"/>
              </a:rPr>
              <a:t>Actions should consider key differences between children &amp; adults</a:t>
            </a:r>
            <a:endParaRPr lang="en-US" sz="6000" b="1">
              <a:solidFill>
                <a:srgbClr val="002345"/>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2CFBA73-BF47-1441-AF3A-88F6C9C6395B}"/>
              </a:ext>
            </a:extLst>
          </p:cNvPr>
          <p:cNvSpPr txBox="1"/>
          <p:nvPr/>
        </p:nvSpPr>
        <p:spPr>
          <a:xfrm>
            <a:off x="2006120" y="4529876"/>
            <a:ext cx="4343401" cy="1669688"/>
          </a:xfrm>
          <a:prstGeom prst="rect">
            <a:avLst/>
          </a:prstGeom>
          <a:noFill/>
        </p:spPr>
        <p:txBody>
          <a:bodyPr wrap="square" anchor="ctr">
            <a:spAutoFit/>
          </a:bodyPr>
          <a:lstStyle/>
          <a:p>
            <a:pPr algn="ctr">
              <a:lnSpc>
                <a:spcPts val="4140"/>
              </a:lnSpc>
            </a:pPr>
            <a:r>
              <a:rPr lang="en-US" sz="3600">
                <a:solidFill>
                  <a:srgbClr val="002345"/>
                </a:solidFill>
                <a:latin typeface="Arial"/>
                <a:cs typeface="Arial"/>
              </a:rPr>
              <a:t>Children have evolving and diverse capacities</a:t>
            </a:r>
          </a:p>
        </p:txBody>
      </p:sp>
      <p:sp>
        <p:nvSpPr>
          <p:cNvPr id="28" name="Rectangle 27">
            <a:extLst>
              <a:ext uri="{FF2B5EF4-FFF2-40B4-BE49-F238E27FC236}">
                <a16:creationId xmlns:a16="http://schemas.microsoft.com/office/drawing/2014/main" id="{E33620F7-FD32-7C45-8D47-1C2B2A1CFF4B}"/>
              </a:ext>
            </a:extLst>
          </p:cNvPr>
          <p:cNvSpPr/>
          <p:nvPr/>
        </p:nvSpPr>
        <p:spPr>
          <a:xfrm>
            <a:off x="1693378" y="7050919"/>
            <a:ext cx="4135395" cy="2356646"/>
          </a:xfrm>
          <a:prstGeom prst="rect">
            <a:avLst/>
          </a:prstGeom>
          <a:solidFill>
            <a:srgbClr val="F78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chemeClr val="bg1"/>
              </a:solidFill>
            </a:endParaRPr>
          </a:p>
        </p:txBody>
      </p:sp>
      <p:sp>
        <p:nvSpPr>
          <p:cNvPr id="18" name="TextBox 17">
            <a:extLst>
              <a:ext uri="{FF2B5EF4-FFF2-40B4-BE49-F238E27FC236}">
                <a16:creationId xmlns:a16="http://schemas.microsoft.com/office/drawing/2014/main" id="{3E071E05-6E71-C74B-BAE6-536E7D2E1E4F}"/>
              </a:ext>
            </a:extLst>
          </p:cNvPr>
          <p:cNvSpPr txBox="1"/>
          <p:nvPr/>
        </p:nvSpPr>
        <p:spPr>
          <a:xfrm>
            <a:off x="2011070" y="7469282"/>
            <a:ext cx="3500010" cy="1569660"/>
          </a:xfrm>
          <a:prstGeom prst="rect">
            <a:avLst/>
          </a:prstGeom>
          <a:noFill/>
        </p:spPr>
        <p:txBody>
          <a:bodyPr wrap="square" anchor="ctr">
            <a:spAutoFit/>
          </a:bodyPr>
          <a:lstStyle/>
          <a:p>
            <a:pPr algn="ctr"/>
            <a:r>
              <a:rPr lang="en-US" sz="3200">
                <a:solidFill>
                  <a:schemeClr val="bg1"/>
                </a:solidFill>
                <a:latin typeface="Arial"/>
                <a:cs typeface="Arial"/>
              </a:rPr>
              <a:t>Confidentiality may exceptionally be breached</a:t>
            </a:r>
            <a:endParaRPr lang="en-US" sz="3200">
              <a:solidFill>
                <a:schemeClr val="bg1"/>
              </a:solidFill>
            </a:endParaRPr>
          </a:p>
        </p:txBody>
      </p:sp>
      <p:sp>
        <p:nvSpPr>
          <p:cNvPr id="20" name="TextBox 19">
            <a:extLst>
              <a:ext uri="{FF2B5EF4-FFF2-40B4-BE49-F238E27FC236}">
                <a16:creationId xmlns:a16="http://schemas.microsoft.com/office/drawing/2014/main" id="{78476701-B9B1-E04A-8C62-3068524FAAC2}"/>
              </a:ext>
            </a:extLst>
          </p:cNvPr>
          <p:cNvSpPr txBox="1"/>
          <p:nvPr/>
        </p:nvSpPr>
        <p:spPr>
          <a:xfrm>
            <a:off x="7505354" y="4792769"/>
            <a:ext cx="3602783" cy="1143903"/>
          </a:xfrm>
          <a:prstGeom prst="rect">
            <a:avLst/>
          </a:prstGeom>
          <a:noFill/>
        </p:spPr>
        <p:txBody>
          <a:bodyPr wrap="square" lIns="91440" tIns="45720" rIns="91440" bIns="45720" anchor="ctr">
            <a:spAutoFit/>
          </a:bodyPr>
          <a:lstStyle/>
          <a:p>
            <a:pPr algn="ctr">
              <a:lnSpc>
                <a:spcPts val="4140"/>
              </a:lnSpc>
            </a:pPr>
            <a:r>
              <a:rPr lang="en-US" sz="3600">
                <a:solidFill>
                  <a:schemeClr val="bg1"/>
                </a:solidFill>
                <a:latin typeface="Arial" panose="020B0604020202020204" pitchFamily="34" charset="0"/>
                <a:cs typeface="Arial" panose="020B0604020202020204" pitchFamily="34" charset="0"/>
              </a:rPr>
              <a:t>Communication methods differ</a:t>
            </a:r>
          </a:p>
        </p:txBody>
      </p:sp>
      <p:sp>
        <p:nvSpPr>
          <p:cNvPr id="12" name="Rectangle 11">
            <a:extLst>
              <a:ext uri="{FF2B5EF4-FFF2-40B4-BE49-F238E27FC236}">
                <a16:creationId xmlns:a16="http://schemas.microsoft.com/office/drawing/2014/main" id="{E9D9DC4A-D698-AD13-BD73-2EE639DDB527}"/>
              </a:ext>
            </a:extLst>
          </p:cNvPr>
          <p:cNvSpPr/>
          <p:nvPr/>
        </p:nvSpPr>
        <p:spPr>
          <a:xfrm>
            <a:off x="9648098" y="7050919"/>
            <a:ext cx="3761282" cy="2356647"/>
          </a:xfrm>
          <a:prstGeom prst="rect">
            <a:avLst/>
          </a:prstGeom>
          <a:solidFill>
            <a:srgbClr val="EC1B2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22" name="TextBox 21">
            <a:extLst>
              <a:ext uri="{FF2B5EF4-FFF2-40B4-BE49-F238E27FC236}">
                <a16:creationId xmlns:a16="http://schemas.microsoft.com/office/drawing/2014/main" id="{760D0A26-F516-624A-8CE0-D927884009DA}"/>
              </a:ext>
            </a:extLst>
          </p:cNvPr>
          <p:cNvSpPr txBox="1"/>
          <p:nvPr/>
        </p:nvSpPr>
        <p:spPr>
          <a:xfrm>
            <a:off x="9876697" y="7715503"/>
            <a:ext cx="3267955" cy="1077218"/>
          </a:xfrm>
          <a:prstGeom prst="rect">
            <a:avLst/>
          </a:prstGeom>
          <a:noFill/>
        </p:spPr>
        <p:txBody>
          <a:bodyPr wrap="square" anchor="ctr">
            <a:spAutoFit/>
          </a:bodyPr>
          <a:lstStyle/>
          <a:p>
            <a:pPr algn="ctr"/>
            <a:r>
              <a:rPr lang="en-US" sz="3200">
                <a:solidFill>
                  <a:schemeClr val="bg1"/>
                </a:solidFill>
                <a:latin typeface="Arial" panose="020B0604020202020204" pitchFamily="34" charset="0"/>
                <a:cs typeface="Arial" panose="020B0604020202020204" pitchFamily="34" charset="0"/>
              </a:rPr>
              <a:t>Staff/ service provider capacity</a:t>
            </a:r>
          </a:p>
        </p:txBody>
      </p:sp>
      <p:sp>
        <p:nvSpPr>
          <p:cNvPr id="2" name="Rectangle 1">
            <a:extLst>
              <a:ext uri="{FF2B5EF4-FFF2-40B4-BE49-F238E27FC236}">
                <a16:creationId xmlns:a16="http://schemas.microsoft.com/office/drawing/2014/main" id="{39C6E5C0-AD7B-1FC0-B44E-3299243FACEC}"/>
              </a:ext>
            </a:extLst>
          </p:cNvPr>
          <p:cNvSpPr/>
          <p:nvPr/>
        </p:nvSpPr>
        <p:spPr>
          <a:xfrm>
            <a:off x="13546541" y="7050919"/>
            <a:ext cx="3005792" cy="2356646"/>
          </a:xfrm>
          <a:prstGeom prst="rect">
            <a:avLst/>
          </a:prstGeom>
          <a:solidFill>
            <a:srgbClr val="00ADE4">
              <a:alpha val="4476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9AD7F1"/>
              </a:solidFill>
            </a:endParaRPr>
          </a:p>
        </p:txBody>
      </p:sp>
      <p:sp>
        <p:nvSpPr>
          <p:cNvPr id="4" name="TextBox 8">
            <a:extLst>
              <a:ext uri="{FF2B5EF4-FFF2-40B4-BE49-F238E27FC236}">
                <a16:creationId xmlns:a16="http://schemas.microsoft.com/office/drawing/2014/main" id="{41B01149-3B48-1F21-8553-81B547DBF9D7}"/>
              </a:ext>
            </a:extLst>
          </p:cNvPr>
          <p:cNvSpPr txBox="1"/>
          <p:nvPr/>
        </p:nvSpPr>
        <p:spPr>
          <a:xfrm>
            <a:off x="13684034" y="7715503"/>
            <a:ext cx="2730806" cy="1077218"/>
          </a:xfrm>
          <a:prstGeom prst="rect">
            <a:avLst/>
          </a:prstGeom>
          <a:noFill/>
        </p:spPr>
        <p:txBody>
          <a:bodyPr wrap="square" anchor="ctr">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pPr algn="ctr"/>
            <a:r>
              <a:rPr lang="en-US" sz="3200">
                <a:solidFill>
                  <a:srgbClr val="002345"/>
                </a:solidFill>
                <a:latin typeface="Arial" panose="020B0604020202020204" pitchFamily="34" charset="0"/>
                <a:cs typeface="Arial" panose="020B0604020202020204" pitchFamily="34" charset="0"/>
              </a:rPr>
              <a:t>Best interest principle</a:t>
            </a:r>
          </a:p>
        </p:txBody>
      </p:sp>
      <p:sp>
        <p:nvSpPr>
          <p:cNvPr id="11" name="TextBox 8">
            <a:extLst>
              <a:ext uri="{FF2B5EF4-FFF2-40B4-BE49-F238E27FC236}">
                <a16:creationId xmlns:a16="http://schemas.microsoft.com/office/drawing/2014/main" id="{811A6048-1DBF-D5E1-242F-D573E7674A73}"/>
              </a:ext>
            </a:extLst>
          </p:cNvPr>
          <p:cNvSpPr txBox="1"/>
          <p:nvPr/>
        </p:nvSpPr>
        <p:spPr>
          <a:xfrm>
            <a:off x="12344400" y="4792769"/>
            <a:ext cx="3971335" cy="1143903"/>
          </a:xfrm>
          <a:prstGeom prst="rect">
            <a:avLst/>
          </a:prstGeom>
          <a:noFill/>
        </p:spPr>
        <p:txBody>
          <a:bodyPr wrap="square" anchor="ctr">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pPr algn="ctr">
              <a:lnSpc>
                <a:spcPts val="4140"/>
              </a:lnSpc>
            </a:pPr>
            <a:r>
              <a:rPr lang="en-US" sz="3600">
                <a:solidFill>
                  <a:schemeClr val="bg1"/>
                </a:solidFill>
                <a:latin typeface="Arial"/>
                <a:cs typeface="Arial"/>
              </a:rPr>
              <a:t>Need to engage caregiver </a:t>
            </a:r>
          </a:p>
        </p:txBody>
      </p:sp>
      <p:sp>
        <p:nvSpPr>
          <p:cNvPr id="32" name="Rectangle 31">
            <a:extLst>
              <a:ext uri="{FF2B5EF4-FFF2-40B4-BE49-F238E27FC236}">
                <a16:creationId xmlns:a16="http://schemas.microsoft.com/office/drawing/2014/main" id="{61D5CAA7-FA73-4045-B399-AE61D443FECE}"/>
              </a:ext>
            </a:extLst>
          </p:cNvPr>
          <p:cNvSpPr/>
          <p:nvPr/>
        </p:nvSpPr>
        <p:spPr>
          <a:xfrm>
            <a:off x="5966266" y="7050919"/>
            <a:ext cx="3544671" cy="2356646"/>
          </a:xfrm>
          <a:prstGeom prst="rect">
            <a:avLst/>
          </a:prstGeom>
          <a:solidFill>
            <a:srgbClr val="163758">
              <a:alpha val="8823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4" name="TextBox 13">
            <a:extLst>
              <a:ext uri="{FF2B5EF4-FFF2-40B4-BE49-F238E27FC236}">
                <a16:creationId xmlns:a16="http://schemas.microsoft.com/office/drawing/2014/main" id="{B35475DC-83F1-3D07-DC1C-D121B8B33E13}"/>
              </a:ext>
            </a:extLst>
          </p:cNvPr>
          <p:cNvSpPr txBox="1"/>
          <p:nvPr/>
        </p:nvSpPr>
        <p:spPr>
          <a:xfrm>
            <a:off x="6103426" y="7715503"/>
            <a:ext cx="3239871" cy="1077218"/>
          </a:xfrm>
          <a:prstGeom prst="rect">
            <a:avLst/>
          </a:prstGeom>
          <a:noFill/>
        </p:spPr>
        <p:txBody>
          <a:bodyPr wrap="square" anchor="ctr">
            <a:spAutoFit/>
          </a:bodyPr>
          <a:lstStyle>
            <a:defPPr>
              <a:defRPr lang="en-US"/>
            </a:defPPr>
            <a:lvl1pPr algn="ctr">
              <a:defRPr sz="2800" b="0" i="0">
                <a:effectLst/>
                <a:latin typeface="Arial" panose="020B0604020202020204" pitchFamily="34" charset="0"/>
                <a:cs typeface="Arial" panose="020B0604020202020204" pitchFamily="34" charset="0"/>
              </a:defRPr>
            </a:lvl1pPr>
          </a:lstStyle>
          <a:p>
            <a:pPr algn="ctr"/>
            <a:r>
              <a:rPr lang="en-US" sz="3200">
                <a:solidFill>
                  <a:schemeClr val="bg1"/>
                </a:solidFill>
                <a:latin typeface="Arial" panose="020B0604020202020204" pitchFamily="34" charset="0"/>
                <a:cs typeface="Arial" panose="020B0604020202020204" pitchFamily="34" charset="0"/>
              </a:rPr>
              <a:t>Informed consent/ assent</a:t>
            </a:r>
          </a:p>
        </p:txBody>
      </p:sp>
    </p:spTree>
    <p:extLst>
      <p:ext uri="{BB962C8B-B14F-4D97-AF65-F5344CB8AC3E}">
        <p14:creationId xmlns:p14="http://schemas.microsoft.com/office/powerpoint/2010/main" val="375914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29">
            <a:extLst>
              <a:ext uri="{FF2B5EF4-FFF2-40B4-BE49-F238E27FC236}">
                <a16:creationId xmlns:a16="http://schemas.microsoft.com/office/drawing/2014/main" id="{628F0771-74DC-5AD3-9EBE-F55089BFF002}"/>
              </a:ext>
            </a:extLst>
          </p:cNvPr>
          <p:cNvSpPr txBox="1"/>
          <p:nvPr/>
        </p:nvSpPr>
        <p:spPr>
          <a:xfrm>
            <a:off x="12849469" y="3075202"/>
            <a:ext cx="4290671" cy="436017"/>
          </a:xfrm>
          <a:prstGeom prst="rect">
            <a:avLst/>
          </a:prstGeom>
        </p:spPr>
        <p:txBody>
          <a:bodyPr wrap="square" lIns="0" tIns="0" rIns="0" bIns="0" rtlCol="0" anchor="t">
            <a:spAutoFit/>
          </a:bodyPr>
          <a:lstStyle/>
          <a:p>
            <a:pPr algn="ctr">
              <a:lnSpc>
                <a:spcPts val="3360"/>
              </a:lnSpc>
            </a:pPr>
            <a:r>
              <a:rPr lang="en-US" sz="3600" b="1">
                <a:solidFill>
                  <a:srgbClr val="FFFFFF"/>
                </a:solidFill>
                <a:latin typeface="Arial" panose="020B0604020202020204" pitchFamily="34" charset="0"/>
                <a:cs typeface="Arial" panose="020B0604020202020204" pitchFamily="34" charset="0"/>
              </a:rPr>
              <a:t>CRIMINAL/LEGAL</a:t>
            </a:r>
          </a:p>
        </p:txBody>
      </p:sp>
      <p:sp>
        <p:nvSpPr>
          <p:cNvPr id="8" name="TextBox 7">
            <a:extLst>
              <a:ext uri="{FF2B5EF4-FFF2-40B4-BE49-F238E27FC236}">
                <a16:creationId xmlns:a16="http://schemas.microsoft.com/office/drawing/2014/main" id="{E0DA532A-505E-7B4B-8C3B-1D45FA8F8DD6}"/>
              </a:ext>
            </a:extLst>
          </p:cNvPr>
          <p:cNvSpPr txBox="1"/>
          <p:nvPr/>
        </p:nvSpPr>
        <p:spPr>
          <a:xfrm>
            <a:off x="1695772" y="1214652"/>
            <a:ext cx="14230027"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Other actions to prevent and respond to child sexual exploitation and abuse</a:t>
            </a:r>
            <a:endParaRPr lang="en-US" sz="6000">
              <a:solidFill>
                <a:srgbClr val="00234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E7E03B-579A-D441-AB15-120E013B77A1}"/>
              </a:ext>
            </a:extLst>
          </p:cNvPr>
          <p:cNvSpPr txBox="1"/>
          <p:nvPr/>
        </p:nvSpPr>
        <p:spPr>
          <a:xfrm>
            <a:off x="1695772" y="3523299"/>
            <a:ext cx="14839628" cy="4623382"/>
          </a:xfrm>
          <a:prstGeom prst="rect">
            <a:avLst/>
          </a:prstGeom>
          <a:noFill/>
        </p:spPr>
        <p:txBody>
          <a:bodyPr wrap="square" lIns="91440" tIns="45720" rIns="91440" bIns="45720" rtlCol="0" anchor="t">
            <a:spAutoFit/>
          </a:bodyPr>
          <a:lstStyle/>
          <a:p>
            <a:pPr marL="571500" marR="310515" indent="-571500">
              <a:lnSpc>
                <a:spcPct val="150000"/>
              </a:lnSpc>
              <a:spcAft>
                <a:spcPts val="1200"/>
              </a:spcAft>
              <a:buClr>
                <a:srgbClr val="00ADE4"/>
              </a:buClr>
              <a:buFont typeface="Arial" panose="020B0604020202020204" pitchFamily="34" charset="0"/>
              <a:buChar char="•"/>
              <a:defRPr/>
            </a:pPr>
            <a:r>
              <a:rPr lang="en-US" sz="3000">
                <a:solidFill>
                  <a:srgbClr val="292C32"/>
                </a:solidFill>
                <a:latin typeface="Arial" panose="020B0604020202020204" pitchFamily="34" charset="0"/>
                <a:cs typeface="Arial" panose="020B0604020202020204" pitchFamily="34" charset="0"/>
              </a:rPr>
              <a:t>Ensure </a:t>
            </a:r>
            <a:r>
              <a:rPr lang="en-US" sz="3000" b="1">
                <a:solidFill>
                  <a:srgbClr val="292C32"/>
                </a:solidFill>
                <a:latin typeface="Arial" panose="020B0604020202020204" pitchFamily="34" charset="0"/>
                <a:cs typeface="Arial" panose="020B0604020202020204" pitchFamily="34" charset="0"/>
              </a:rPr>
              <a:t>staff is trained on codes of conduct</a:t>
            </a:r>
            <a:r>
              <a:rPr lang="en-US" sz="3000">
                <a:solidFill>
                  <a:srgbClr val="292C32"/>
                </a:solidFill>
                <a:latin typeface="Arial" panose="020B0604020202020204" pitchFamily="34" charset="0"/>
                <a:cs typeface="Arial" panose="020B0604020202020204" pitchFamily="34" charset="0"/>
              </a:rPr>
              <a:t> and organize frequent refreshers</a:t>
            </a:r>
          </a:p>
          <a:p>
            <a:pPr marL="571500" marR="310515" indent="-571500">
              <a:lnSpc>
                <a:spcPct val="150000"/>
              </a:lnSpc>
              <a:spcAft>
                <a:spcPts val="1200"/>
              </a:spcAft>
              <a:buClr>
                <a:srgbClr val="00ADE4"/>
              </a:buClr>
              <a:buFont typeface="Arial" panose="020B0604020202020204" pitchFamily="34" charset="0"/>
              <a:buChar char="•"/>
              <a:defRPr/>
            </a:pPr>
            <a:r>
              <a:rPr lang="en-US" sz="3000" b="1">
                <a:solidFill>
                  <a:srgbClr val="292C32"/>
                </a:solidFill>
                <a:latin typeface="Arial" panose="020B0604020202020204" pitchFamily="34" charset="0"/>
                <a:cs typeface="Arial" panose="020B0604020202020204" pitchFamily="34" charset="0"/>
              </a:rPr>
              <a:t>Collaborate</a:t>
            </a:r>
            <a:r>
              <a:rPr lang="en-US" sz="3000">
                <a:solidFill>
                  <a:srgbClr val="292C32"/>
                </a:solidFill>
                <a:latin typeface="Arial" panose="020B0604020202020204" pitchFamily="34" charset="0"/>
                <a:cs typeface="Arial" panose="020B0604020202020204" pitchFamily="34" charset="0"/>
              </a:rPr>
              <a:t> with local child protection entities, police, and teachers to ensure information circulates both to prevent and respond to cases</a:t>
            </a:r>
          </a:p>
          <a:p>
            <a:pPr marL="571500" marR="310515" indent="-571500">
              <a:lnSpc>
                <a:spcPct val="150000"/>
              </a:lnSpc>
              <a:spcAft>
                <a:spcPts val="1200"/>
              </a:spcAft>
              <a:buClr>
                <a:srgbClr val="00ADE4"/>
              </a:buClr>
              <a:buFont typeface="Arial" panose="020B0604020202020204" pitchFamily="34" charset="0"/>
              <a:buChar char="•"/>
              <a:defRPr/>
            </a:pPr>
            <a:r>
              <a:rPr lang="en-US" sz="3000" b="1">
                <a:solidFill>
                  <a:srgbClr val="292C32"/>
                </a:solidFill>
                <a:latin typeface="Arial"/>
                <a:cs typeface="Arial"/>
              </a:rPr>
              <a:t>Train gender-based violence staff </a:t>
            </a:r>
            <a:r>
              <a:rPr lang="en-US" sz="3000">
                <a:solidFill>
                  <a:srgbClr val="292C32"/>
                </a:solidFill>
                <a:latin typeface="Arial"/>
                <a:cs typeface="Arial"/>
              </a:rPr>
              <a:t>on caring for child survivors</a:t>
            </a:r>
          </a:p>
          <a:p>
            <a:pPr marL="571500" marR="310515" indent="-571500">
              <a:lnSpc>
                <a:spcPct val="150000"/>
              </a:lnSpc>
              <a:spcAft>
                <a:spcPts val="1200"/>
              </a:spcAft>
              <a:buClr>
                <a:srgbClr val="00ADE4"/>
              </a:buClr>
              <a:buFont typeface="Arial" panose="020B0604020202020204" pitchFamily="34" charset="0"/>
              <a:buChar char="•"/>
              <a:defRPr/>
            </a:pPr>
            <a:r>
              <a:rPr lang="en-US" sz="3000" b="1">
                <a:solidFill>
                  <a:srgbClr val="292C32"/>
                </a:solidFill>
                <a:latin typeface="Arial"/>
                <a:cs typeface="Arial"/>
              </a:rPr>
              <a:t>Map </a:t>
            </a:r>
            <a:r>
              <a:rPr lang="en-US" sz="3000" b="1">
                <a:latin typeface="Arial"/>
                <a:cs typeface="Arial"/>
              </a:rPr>
              <a:t>child friendly service providers </a:t>
            </a:r>
            <a:r>
              <a:rPr lang="en-US" sz="3000">
                <a:latin typeface="Arial"/>
                <a:cs typeface="Arial"/>
              </a:rPr>
              <a:t>and ensure your team has the capacity to address the complaints from children in</a:t>
            </a:r>
            <a:r>
              <a:rPr lang="en-US" sz="3000">
                <a:solidFill>
                  <a:srgbClr val="292C32"/>
                </a:solidFill>
                <a:latin typeface="Arial"/>
                <a:cs typeface="Arial"/>
              </a:rPr>
              <a:t> a way that is appropriate</a:t>
            </a:r>
          </a:p>
        </p:txBody>
      </p:sp>
    </p:spTree>
    <p:extLst>
      <p:ext uri="{BB962C8B-B14F-4D97-AF65-F5344CB8AC3E}">
        <p14:creationId xmlns:p14="http://schemas.microsoft.com/office/powerpoint/2010/main" val="303395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5F86F-6ED5-7414-58D0-6C9BE8FF105E}"/>
              </a:ext>
            </a:extLst>
          </p:cNvPr>
          <p:cNvSpPr>
            <a:spLocks noGrp="1"/>
          </p:cNvSpPr>
          <p:nvPr>
            <p:ph type="body" sz="quarter" idx="4294967295"/>
          </p:nvPr>
        </p:nvSpPr>
        <p:spPr>
          <a:xfrm>
            <a:off x="1676400" y="3619500"/>
            <a:ext cx="12097344" cy="1905000"/>
          </a:xfrm>
          <a:prstGeom prst="rect">
            <a:avLst/>
          </a:prstGeom>
        </p:spPr>
        <p:txBody>
          <a:bodyPr>
            <a:normAutofit fontScale="55000" lnSpcReduction="20000"/>
          </a:bodyPr>
          <a:lstStyle/>
          <a:p>
            <a:pPr marL="0" indent="0">
              <a:buNone/>
            </a:pPr>
            <a:r>
              <a:rPr lang="en-US" sz="11200" b="1">
                <a:solidFill>
                  <a:schemeClr val="bg1"/>
                </a:solidFill>
                <a:latin typeface="Arial" panose="020B0604020202020204" pitchFamily="34" charset="0"/>
              </a:rPr>
              <a:t>Put it in practice: </a:t>
            </a:r>
          </a:p>
          <a:p>
            <a:pPr marL="0" indent="0">
              <a:buNone/>
            </a:pPr>
            <a:r>
              <a:rPr lang="en-US" sz="11200" b="1">
                <a:solidFill>
                  <a:srgbClr val="9AD7F1"/>
                </a:solidFill>
                <a:latin typeface="Arial" panose="020B0604020202020204" pitchFamily="34" charset="0"/>
              </a:rPr>
              <a:t>case scenarios  </a:t>
            </a:r>
          </a:p>
        </p:txBody>
      </p:sp>
    </p:spTree>
    <p:extLst>
      <p:ext uri="{BB962C8B-B14F-4D97-AF65-F5344CB8AC3E}">
        <p14:creationId xmlns:p14="http://schemas.microsoft.com/office/powerpoint/2010/main" val="174143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BDE94A-D214-8F4D-9C02-235EBEA732D0}"/>
              </a:ext>
            </a:extLst>
          </p:cNvPr>
          <p:cNvGrpSpPr/>
          <p:nvPr/>
        </p:nvGrpSpPr>
        <p:grpSpPr>
          <a:xfrm>
            <a:off x="1676400" y="1192700"/>
            <a:ext cx="13939566" cy="9094300"/>
            <a:chOff x="1676400" y="1192700"/>
            <a:chExt cx="13939566" cy="9094300"/>
          </a:xfrm>
        </p:grpSpPr>
        <p:cxnSp>
          <p:nvCxnSpPr>
            <p:cNvPr id="3" name="Straight Connector 2">
              <a:extLst>
                <a:ext uri="{FF2B5EF4-FFF2-40B4-BE49-F238E27FC236}">
                  <a16:creationId xmlns:a16="http://schemas.microsoft.com/office/drawing/2014/main" id="{94E533A6-345E-124D-84B8-DFF07044C05C}"/>
                </a:ext>
              </a:extLst>
            </p:cNvPr>
            <p:cNvCxnSpPr/>
            <p:nvPr/>
          </p:nvCxnSpPr>
          <p:spPr>
            <a:xfrm>
              <a:off x="2335155" y="3775138"/>
              <a:ext cx="0" cy="6511862"/>
            </a:xfrm>
            <a:prstGeom prst="line">
              <a:avLst/>
            </a:prstGeom>
            <a:ln w="76200">
              <a:solidFill>
                <a:srgbClr val="00ADE4">
                  <a:alpha val="5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9345516-785C-B549-AFE4-9EBDDEA1607E}"/>
                </a:ext>
              </a:extLst>
            </p:cNvPr>
            <p:cNvSpPr txBox="1"/>
            <p:nvPr/>
          </p:nvSpPr>
          <p:spPr>
            <a:xfrm>
              <a:off x="1676400" y="1192700"/>
              <a:ext cx="7772400" cy="1015663"/>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Table of contents</a:t>
              </a:r>
            </a:p>
          </p:txBody>
        </p:sp>
        <p:grpSp>
          <p:nvGrpSpPr>
            <p:cNvPr id="5" name="Group 4">
              <a:extLst>
                <a:ext uri="{FF2B5EF4-FFF2-40B4-BE49-F238E27FC236}">
                  <a16:creationId xmlns:a16="http://schemas.microsoft.com/office/drawing/2014/main" id="{6C0E72BC-00EF-CF4C-BCB4-DC0BA9C0B92B}"/>
                </a:ext>
              </a:extLst>
            </p:cNvPr>
            <p:cNvGrpSpPr/>
            <p:nvPr/>
          </p:nvGrpSpPr>
          <p:grpSpPr>
            <a:xfrm>
              <a:off x="1828800" y="2779882"/>
              <a:ext cx="11414794" cy="1006194"/>
              <a:chOff x="1828800" y="2779882"/>
              <a:chExt cx="11414794" cy="1006194"/>
            </a:xfrm>
          </p:grpSpPr>
          <p:sp>
            <p:nvSpPr>
              <p:cNvPr id="21" name="TextBox 4">
                <a:extLst>
                  <a:ext uri="{FF2B5EF4-FFF2-40B4-BE49-F238E27FC236}">
                    <a16:creationId xmlns:a16="http://schemas.microsoft.com/office/drawing/2014/main" id="{DCD0CBD7-9B7A-3D41-95F4-B9122859876A}"/>
                  </a:ext>
                </a:extLst>
              </p:cNvPr>
              <p:cNvSpPr txBox="1"/>
              <p:nvPr/>
            </p:nvSpPr>
            <p:spPr>
              <a:xfrm>
                <a:off x="3138046" y="2779882"/>
                <a:ext cx="10105548" cy="1006194"/>
              </a:xfrm>
              <a:prstGeom prst="rect">
                <a:avLst/>
              </a:prstGeom>
            </p:spPr>
            <p:txBody>
              <a:bodyPr lIns="50800" tIns="50800" rIns="50800" bIns="50800" rtlCol="0" anchor="ctr"/>
              <a:lstStyle/>
              <a:p>
                <a:pPr>
                  <a:lnSpc>
                    <a:spcPts val="4899"/>
                  </a:lnSpc>
                </a:pPr>
                <a:r>
                  <a:rPr lang="en-US" sz="3200" b="1">
                    <a:solidFill>
                      <a:srgbClr val="002345"/>
                    </a:solidFill>
                    <a:latin typeface="Arial" panose="020B0604020202020204" pitchFamily="34" charset="0"/>
                    <a:cs typeface="Arial" panose="020B0604020202020204" pitchFamily="34" charset="0"/>
                  </a:rPr>
                  <a:t>Introduction to the session</a:t>
                </a:r>
              </a:p>
            </p:txBody>
          </p:sp>
          <p:grpSp>
            <p:nvGrpSpPr>
              <p:cNvPr id="22" name="Group 14">
                <a:extLst>
                  <a:ext uri="{FF2B5EF4-FFF2-40B4-BE49-F238E27FC236}">
                    <a16:creationId xmlns:a16="http://schemas.microsoft.com/office/drawing/2014/main" id="{96A0EEAC-464B-DF42-8844-40AE0CF9094F}"/>
                  </a:ext>
                </a:extLst>
              </p:cNvPr>
              <p:cNvGrpSpPr/>
              <p:nvPr/>
            </p:nvGrpSpPr>
            <p:grpSpPr>
              <a:xfrm>
                <a:off x="1828800" y="2779882"/>
                <a:ext cx="1012711" cy="1006194"/>
                <a:chOff x="0" y="0"/>
                <a:chExt cx="735568" cy="730836"/>
              </a:xfrm>
            </p:grpSpPr>
            <p:sp>
              <p:nvSpPr>
                <p:cNvPr id="23" name="Freeform 15">
                  <a:extLst>
                    <a:ext uri="{FF2B5EF4-FFF2-40B4-BE49-F238E27FC236}">
                      <a16:creationId xmlns:a16="http://schemas.microsoft.com/office/drawing/2014/main" id="{2371D306-053A-F044-8B58-2DBFCF73139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24" name="TextBox 16">
                  <a:extLst>
                    <a:ext uri="{FF2B5EF4-FFF2-40B4-BE49-F238E27FC236}">
                      <a16:creationId xmlns:a16="http://schemas.microsoft.com/office/drawing/2014/main" id="{A07AF528-B1EF-AB46-905A-AF33D2CB38CE}"/>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spc="-59">
                      <a:solidFill>
                        <a:srgbClr val="002345"/>
                      </a:solidFill>
                      <a:latin typeface="Arial" panose="020B0604020202020204" pitchFamily="34" charset="0"/>
                      <a:cs typeface="Arial" panose="020B0604020202020204" pitchFamily="34" charset="0"/>
                    </a:rPr>
                    <a:t>1</a:t>
                  </a:r>
                </a:p>
              </p:txBody>
            </p:sp>
          </p:grpSp>
        </p:grpSp>
        <p:grpSp>
          <p:nvGrpSpPr>
            <p:cNvPr id="6" name="Group 5">
              <a:extLst>
                <a:ext uri="{FF2B5EF4-FFF2-40B4-BE49-F238E27FC236}">
                  <a16:creationId xmlns:a16="http://schemas.microsoft.com/office/drawing/2014/main" id="{0296BC86-7B2C-AB49-8AAB-D3332EBE7386}"/>
                </a:ext>
              </a:extLst>
            </p:cNvPr>
            <p:cNvGrpSpPr/>
            <p:nvPr/>
          </p:nvGrpSpPr>
          <p:grpSpPr>
            <a:xfrm>
              <a:off x="1828800" y="4352674"/>
              <a:ext cx="11414794" cy="1006194"/>
              <a:chOff x="1828800" y="4352674"/>
              <a:chExt cx="11414794" cy="1006194"/>
            </a:xfrm>
          </p:grpSpPr>
          <p:sp>
            <p:nvSpPr>
              <p:cNvPr id="17" name="TextBox 10">
                <a:extLst>
                  <a:ext uri="{FF2B5EF4-FFF2-40B4-BE49-F238E27FC236}">
                    <a16:creationId xmlns:a16="http://schemas.microsoft.com/office/drawing/2014/main" id="{66B5ABD4-E57F-5A48-B5F2-76F47B3335E2}"/>
                  </a:ext>
                </a:extLst>
              </p:cNvPr>
              <p:cNvSpPr txBox="1"/>
              <p:nvPr/>
            </p:nvSpPr>
            <p:spPr>
              <a:xfrm>
                <a:off x="3138046" y="4352674"/>
                <a:ext cx="10105548" cy="1006194"/>
              </a:xfrm>
              <a:prstGeom prst="rect">
                <a:avLst/>
              </a:prstGeom>
            </p:spPr>
            <p:txBody>
              <a:bodyPr lIns="50800" tIns="50800" rIns="50800" bIns="50800" rtlCol="0" anchor="ctr"/>
              <a:lstStyle/>
              <a:p>
                <a:pPr>
                  <a:lnSpc>
                    <a:spcPts val="4899"/>
                  </a:lnSpc>
                </a:pPr>
                <a:r>
                  <a:rPr lang="en-US" sz="3200" b="1">
                    <a:solidFill>
                      <a:srgbClr val="002345"/>
                    </a:solidFill>
                    <a:latin typeface="Arial" panose="020B0604020202020204" pitchFamily="34" charset="0"/>
                    <a:cs typeface="Arial" panose="020B0604020202020204" pitchFamily="34" charset="0"/>
                  </a:rPr>
                  <a:t>What is child sexual exploitation and abuse?</a:t>
                </a:r>
              </a:p>
            </p:txBody>
          </p:sp>
          <p:grpSp>
            <p:nvGrpSpPr>
              <p:cNvPr id="18" name="Group 14">
                <a:extLst>
                  <a:ext uri="{FF2B5EF4-FFF2-40B4-BE49-F238E27FC236}">
                    <a16:creationId xmlns:a16="http://schemas.microsoft.com/office/drawing/2014/main" id="{4CD8946C-4A1D-0945-8A99-B431DD900A39}"/>
                  </a:ext>
                </a:extLst>
              </p:cNvPr>
              <p:cNvGrpSpPr/>
              <p:nvPr/>
            </p:nvGrpSpPr>
            <p:grpSpPr>
              <a:xfrm>
                <a:off x="1828800" y="4352674"/>
                <a:ext cx="1012711" cy="1006194"/>
                <a:chOff x="0" y="0"/>
                <a:chExt cx="735568" cy="730836"/>
              </a:xfrm>
            </p:grpSpPr>
            <p:sp>
              <p:nvSpPr>
                <p:cNvPr id="19" name="Freeform 15">
                  <a:extLst>
                    <a:ext uri="{FF2B5EF4-FFF2-40B4-BE49-F238E27FC236}">
                      <a16:creationId xmlns:a16="http://schemas.microsoft.com/office/drawing/2014/main" id="{004D267C-C39C-C443-895F-94BCFF6A9706}"/>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20" name="TextBox 16">
                  <a:extLst>
                    <a:ext uri="{FF2B5EF4-FFF2-40B4-BE49-F238E27FC236}">
                      <a16:creationId xmlns:a16="http://schemas.microsoft.com/office/drawing/2014/main" id="{4CCF1D2D-B3C5-894B-87D4-7127AB0AAC52}"/>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spc="-59">
                      <a:solidFill>
                        <a:srgbClr val="002345"/>
                      </a:solidFill>
                      <a:latin typeface="Arial" panose="020B0604020202020204" pitchFamily="34" charset="0"/>
                      <a:cs typeface="Arial" panose="020B0604020202020204" pitchFamily="34" charset="0"/>
                    </a:rPr>
                    <a:t>2</a:t>
                  </a:r>
                </a:p>
              </p:txBody>
            </p:sp>
          </p:grpSp>
        </p:grpSp>
        <p:grpSp>
          <p:nvGrpSpPr>
            <p:cNvPr id="7" name="Group 6">
              <a:extLst>
                <a:ext uri="{FF2B5EF4-FFF2-40B4-BE49-F238E27FC236}">
                  <a16:creationId xmlns:a16="http://schemas.microsoft.com/office/drawing/2014/main" id="{451D4CCB-F5E9-7C46-88BD-A72ECAE963C3}"/>
                </a:ext>
              </a:extLst>
            </p:cNvPr>
            <p:cNvGrpSpPr/>
            <p:nvPr/>
          </p:nvGrpSpPr>
          <p:grpSpPr>
            <a:xfrm>
              <a:off x="1828800" y="5946810"/>
              <a:ext cx="13787166" cy="1006194"/>
              <a:chOff x="1828800" y="5717564"/>
              <a:chExt cx="13787166" cy="1006194"/>
            </a:xfrm>
          </p:grpSpPr>
          <p:sp>
            <p:nvSpPr>
              <p:cNvPr id="13" name="TextBox 10">
                <a:extLst>
                  <a:ext uri="{FF2B5EF4-FFF2-40B4-BE49-F238E27FC236}">
                    <a16:creationId xmlns:a16="http://schemas.microsoft.com/office/drawing/2014/main" id="{6F7ACACB-41A2-594F-8ECA-422360B8BC07}"/>
                  </a:ext>
                </a:extLst>
              </p:cNvPr>
              <p:cNvSpPr txBox="1"/>
              <p:nvPr/>
            </p:nvSpPr>
            <p:spPr>
              <a:xfrm>
                <a:off x="3138045" y="5717564"/>
                <a:ext cx="12477921" cy="1006194"/>
              </a:xfrm>
              <a:prstGeom prst="rect">
                <a:avLst/>
              </a:prstGeom>
            </p:spPr>
            <p:txBody>
              <a:bodyPr lIns="50800" tIns="50800" rIns="50800" bIns="50800" rtlCol="0" anchor="ctr"/>
              <a:lstStyle/>
              <a:p>
                <a:pPr>
                  <a:lnSpc>
                    <a:spcPts val="4899"/>
                  </a:lnSpc>
                </a:pPr>
                <a:r>
                  <a:rPr lang="en-US" sz="3200" b="1">
                    <a:solidFill>
                      <a:srgbClr val="002345"/>
                    </a:solidFill>
                    <a:latin typeface="Arial" panose="020B0604020202020204" pitchFamily="34" charset="0"/>
                    <a:cs typeface="Arial" panose="020B0604020202020204" pitchFamily="34" charset="0"/>
                  </a:rPr>
                  <a:t>What can we do to prevent child sexual exploitation and abuse?</a:t>
                </a:r>
              </a:p>
            </p:txBody>
          </p:sp>
          <p:grpSp>
            <p:nvGrpSpPr>
              <p:cNvPr id="14" name="Group 14">
                <a:extLst>
                  <a:ext uri="{FF2B5EF4-FFF2-40B4-BE49-F238E27FC236}">
                    <a16:creationId xmlns:a16="http://schemas.microsoft.com/office/drawing/2014/main" id="{61D450DA-EBDC-5343-BB5B-6955AEA2127F}"/>
                  </a:ext>
                </a:extLst>
              </p:cNvPr>
              <p:cNvGrpSpPr/>
              <p:nvPr/>
            </p:nvGrpSpPr>
            <p:grpSpPr>
              <a:xfrm>
                <a:off x="1828800" y="5717564"/>
                <a:ext cx="1012711" cy="1006194"/>
                <a:chOff x="0" y="0"/>
                <a:chExt cx="735568" cy="730836"/>
              </a:xfrm>
            </p:grpSpPr>
            <p:sp>
              <p:nvSpPr>
                <p:cNvPr id="15" name="Freeform 15">
                  <a:extLst>
                    <a:ext uri="{FF2B5EF4-FFF2-40B4-BE49-F238E27FC236}">
                      <a16:creationId xmlns:a16="http://schemas.microsoft.com/office/drawing/2014/main" id="{2BA7E482-D1F8-5247-BDD2-050C953FD933}"/>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16" name="TextBox 16">
                  <a:extLst>
                    <a:ext uri="{FF2B5EF4-FFF2-40B4-BE49-F238E27FC236}">
                      <a16:creationId xmlns:a16="http://schemas.microsoft.com/office/drawing/2014/main" id="{2F476D24-3FC1-B74B-B152-200C7C15A429}"/>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400" spc="-59">
                      <a:solidFill>
                        <a:srgbClr val="002345"/>
                      </a:solidFill>
                      <a:latin typeface="Arial" panose="020B0604020202020204" pitchFamily="34" charset="0"/>
                      <a:cs typeface="Arial" panose="020B0604020202020204" pitchFamily="34" charset="0"/>
                    </a:rPr>
                    <a:t>3</a:t>
                  </a:r>
                </a:p>
              </p:txBody>
            </p:sp>
          </p:grpSp>
        </p:grpSp>
        <p:grpSp>
          <p:nvGrpSpPr>
            <p:cNvPr id="8" name="Group 7">
              <a:extLst>
                <a:ext uri="{FF2B5EF4-FFF2-40B4-BE49-F238E27FC236}">
                  <a16:creationId xmlns:a16="http://schemas.microsoft.com/office/drawing/2014/main" id="{1FA07669-3838-7446-8A65-72FB0DC00500}"/>
                </a:ext>
              </a:extLst>
            </p:cNvPr>
            <p:cNvGrpSpPr/>
            <p:nvPr/>
          </p:nvGrpSpPr>
          <p:grpSpPr>
            <a:xfrm>
              <a:off x="1828800" y="7539740"/>
              <a:ext cx="11414794" cy="1007400"/>
              <a:chOff x="1828800" y="7468638"/>
              <a:chExt cx="11414794" cy="1007400"/>
            </a:xfrm>
          </p:grpSpPr>
          <p:sp>
            <p:nvSpPr>
              <p:cNvPr id="9" name="TextBox 13">
                <a:extLst>
                  <a:ext uri="{FF2B5EF4-FFF2-40B4-BE49-F238E27FC236}">
                    <a16:creationId xmlns:a16="http://schemas.microsoft.com/office/drawing/2014/main" id="{C95F329E-1814-9F49-A4D2-F70659194ABC}"/>
                  </a:ext>
                </a:extLst>
              </p:cNvPr>
              <p:cNvSpPr txBox="1"/>
              <p:nvPr/>
            </p:nvSpPr>
            <p:spPr>
              <a:xfrm>
                <a:off x="3138046" y="7468638"/>
                <a:ext cx="10105548" cy="1007400"/>
              </a:xfrm>
              <a:prstGeom prst="rect">
                <a:avLst/>
              </a:prstGeom>
            </p:spPr>
            <p:txBody>
              <a:bodyPr lIns="50800" tIns="50800" rIns="50800" bIns="50800" rtlCol="0" anchor="ctr"/>
              <a:lstStyle/>
              <a:p>
                <a:pPr>
                  <a:lnSpc>
                    <a:spcPts val="4899"/>
                  </a:lnSpc>
                </a:pPr>
                <a:r>
                  <a:rPr lang="en-US" sz="3200" b="1">
                    <a:solidFill>
                      <a:srgbClr val="002345"/>
                    </a:solidFill>
                    <a:latin typeface="Arial" panose="020B0604020202020204" pitchFamily="34" charset="0"/>
                    <a:cs typeface="Arial" panose="020B0604020202020204" pitchFamily="34" charset="0"/>
                  </a:rPr>
                  <a:t>Put it in practice: case scenarios</a:t>
                </a:r>
              </a:p>
            </p:txBody>
          </p:sp>
          <p:grpSp>
            <p:nvGrpSpPr>
              <p:cNvPr id="10" name="Group 14">
                <a:extLst>
                  <a:ext uri="{FF2B5EF4-FFF2-40B4-BE49-F238E27FC236}">
                    <a16:creationId xmlns:a16="http://schemas.microsoft.com/office/drawing/2014/main" id="{40F89384-ECD1-3543-A95B-B94670E1B962}"/>
                  </a:ext>
                </a:extLst>
              </p:cNvPr>
              <p:cNvGrpSpPr/>
              <p:nvPr/>
            </p:nvGrpSpPr>
            <p:grpSpPr>
              <a:xfrm>
                <a:off x="1828800" y="7469241"/>
                <a:ext cx="1012711" cy="1006194"/>
                <a:chOff x="0" y="0"/>
                <a:chExt cx="735568" cy="730836"/>
              </a:xfrm>
            </p:grpSpPr>
            <p:sp>
              <p:nvSpPr>
                <p:cNvPr id="11" name="Freeform 15">
                  <a:extLst>
                    <a:ext uri="{FF2B5EF4-FFF2-40B4-BE49-F238E27FC236}">
                      <a16:creationId xmlns:a16="http://schemas.microsoft.com/office/drawing/2014/main" id="{1C815609-E86C-D747-967C-9A1AB994B39E}"/>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9AD7F1"/>
                </a:solidFill>
                <a:ln w="38100" cap="sq">
                  <a:noFill/>
                  <a:prstDash val="solid"/>
                  <a:miter/>
                </a:ln>
              </p:spPr>
              <p:txBody>
                <a:bodyPr/>
                <a:lstStyle/>
                <a:p>
                  <a:endParaRPr lang="en-US" sz="2800"/>
                </a:p>
              </p:txBody>
            </p:sp>
            <p:sp>
              <p:nvSpPr>
                <p:cNvPr id="12" name="TextBox 16">
                  <a:extLst>
                    <a:ext uri="{FF2B5EF4-FFF2-40B4-BE49-F238E27FC236}">
                      <a16:creationId xmlns:a16="http://schemas.microsoft.com/office/drawing/2014/main" id="{DDF590B4-63E0-D649-8E14-29EA9D020CC9}"/>
                    </a:ext>
                  </a:extLst>
                </p:cNvPr>
                <p:cNvSpPr txBox="1"/>
                <p:nvPr/>
              </p:nvSpPr>
              <p:spPr>
                <a:xfrm>
                  <a:off x="76200" y="177533"/>
                  <a:ext cx="583168" cy="521286"/>
                </a:xfrm>
                <a:prstGeom prst="rect">
                  <a:avLst/>
                </a:prstGeom>
              </p:spPr>
              <p:txBody>
                <a:bodyPr lIns="50800" tIns="50800" rIns="50800" bIns="50800" rtlCol="0" anchor="ctr"/>
                <a:lstStyle/>
                <a:p>
                  <a:pPr algn="ctr">
                    <a:lnSpc>
                      <a:spcPts val="2999"/>
                    </a:lnSpc>
                  </a:pPr>
                  <a:r>
                    <a:rPr lang="en-US" sz="4000" spc="-59">
                      <a:solidFill>
                        <a:srgbClr val="002345"/>
                      </a:solidFill>
                      <a:latin typeface="Arial" panose="020B0604020202020204" pitchFamily="34" charset="0"/>
                      <a:cs typeface="Arial" panose="020B0604020202020204" pitchFamily="34" charset="0"/>
                    </a:rPr>
                    <a:t>4</a:t>
                  </a:r>
                </a:p>
              </p:txBody>
            </p:sp>
          </p:grpSp>
        </p:grpSp>
      </p:grpSp>
    </p:spTree>
    <p:extLst>
      <p:ext uri="{BB962C8B-B14F-4D97-AF65-F5344CB8AC3E}">
        <p14:creationId xmlns:p14="http://schemas.microsoft.com/office/powerpoint/2010/main" val="23500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34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15F86F-6ED5-7414-58D0-6C9BE8FF105E}"/>
              </a:ext>
            </a:extLst>
          </p:cNvPr>
          <p:cNvSpPr>
            <a:spLocks noGrp="1"/>
          </p:cNvSpPr>
          <p:nvPr>
            <p:ph type="body" sz="quarter" idx="4294967295"/>
          </p:nvPr>
        </p:nvSpPr>
        <p:spPr>
          <a:xfrm>
            <a:off x="1710267" y="1316443"/>
            <a:ext cx="14097000" cy="1981200"/>
          </a:xfrm>
          <a:prstGeom prst="rect">
            <a:avLst/>
          </a:prstGeom>
        </p:spPr>
        <p:txBody>
          <a:bodyPr>
            <a:normAutofit fontScale="92500" lnSpcReduction="10000"/>
          </a:bodyPr>
          <a:lstStyle/>
          <a:p>
            <a:pPr marL="0" indent="0">
              <a:spcBef>
                <a:spcPts val="0"/>
              </a:spcBef>
              <a:buNone/>
            </a:pPr>
            <a:r>
              <a:rPr lang="en-US" sz="6000" b="1">
                <a:solidFill>
                  <a:schemeClr val="bg1"/>
                </a:solidFill>
                <a:latin typeface="Arial" panose="020B0604020202020204" pitchFamily="34" charset="0"/>
              </a:rPr>
              <a:t>Activities</a:t>
            </a:r>
            <a:r>
              <a:rPr lang="en-US" sz="6000" b="1">
                <a:latin typeface="Arial" panose="020B0604020202020204" pitchFamily="34" charset="0"/>
              </a:rPr>
              <a:t> </a:t>
            </a:r>
          </a:p>
          <a:p>
            <a:pPr marL="0" indent="0">
              <a:spcBef>
                <a:spcPts val="0"/>
              </a:spcBef>
              <a:buNone/>
            </a:pPr>
            <a:r>
              <a:rPr lang="en-US" sz="8000" b="1">
                <a:solidFill>
                  <a:schemeClr val="bg1"/>
                </a:solidFill>
              </a:rPr>
              <a:t>AGREE </a:t>
            </a:r>
            <a:r>
              <a:rPr lang="en-BR" sz="8000">
                <a:solidFill>
                  <a:schemeClr val="bg1"/>
                </a:solidFill>
              </a:rPr>
              <a:t>/ </a:t>
            </a:r>
            <a:r>
              <a:rPr lang="en-US" sz="8000" b="1">
                <a:solidFill>
                  <a:schemeClr val="bg1"/>
                </a:solidFill>
              </a:rPr>
              <a:t>DISAGREE</a:t>
            </a:r>
            <a:r>
              <a:rPr lang="en-US" sz="8000" b="1">
                <a:solidFill>
                  <a:schemeClr val="bg1"/>
                </a:solidFill>
                <a:latin typeface="Arial" panose="020B0604020202020204" pitchFamily="34" charset="0"/>
              </a:rPr>
              <a:t> </a:t>
            </a:r>
          </a:p>
        </p:txBody>
      </p:sp>
      <p:grpSp>
        <p:nvGrpSpPr>
          <p:cNvPr id="3" name="Group 2">
            <a:extLst>
              <a:ext uri="{FF2B5EF4-FFF2-40B4-BE49-F238E27FC236}">
                <a16:creationId xmlns:a16="http://schemas.microsoft.com/office/drawing/2014/main" id="{5E05CE8A-F40B-B3E5-E8D9-8CCB3356E731}"/>
              </a:ext>
            </a:extLst>
          </p:cNvPr>
          <p:cNvGrpSpPr/>
          <p:nvPr/>
        </p:nvGrpSpPr>
        <p:grpSpPr>
          <a:xfrm>
            <a:off x="1562530" y="5143500"/>
            <a:ext cx="14392473" cy="2556551"/>
            <a:chOff x="1371600" y="6362699"/>
            <a:chExt cx="14392473" cy="2556551"/>
          </a:xfrm>
        </p:grpSpPr>
        <p:grpSp>
          <p:nvGrpSpPr>
            <p:cNvPr id="7" name="Group 6">
              <a:extLst>
                <a:ext uri="{FF2B5EF4-FFF2-40B4-BE49-F238E27FC236}">
                  <a16:creationId xmlns:a16="http://schemas.microsoft.com/office/drawing/2014/main" id="{D91E81D1-7888-2C4C-B8D6-7ABD97AC8E02}"/>
                </a:ext>
              </a:extLst>
            </p:cNvPr>
            <p:cNvGrpSpPr/>
            <p:nvPr/>
          </p:nvGrpSpPr>
          <p:grpSpPr>
            <a:xfrm>
              <a:off x="8389366" y="6362700"/>
              <a:ext cx="1509269" cy="1448898"/>
              <a:chOff x="12431741" y="4628133"/>
              <a:chExt cx="1905000" cy="1828800"/>
            </a:xfrm>
          </p:grpSpPr>
          <p:sp>
            <p:nvSpPr>
              <p:cNvPr id="27" name="Oval Callout 26">
                <a:extLst>
                  <a:ext uri="{FF2B5EF4-FFF2-40B4-BE49-F238E27FC236}">
                    <a16:creationId xmlns:a16="http://schemas.microsoft.com/office/drawing/2014/main" id="{33E5ABF1-395B-8683-6CF9-68D3CF95E762}"/>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8" name="Graphic 27">
                <a:extLst>
                  <a:ext uri="{FF2B5EF4-FFF2-40B4-BE49-F238E27FC236}">
                    <a16:creationId xmlns:a16="http://schemas.microsoft.com/office/drawing/2014/main" id="{3F0DBD2A-ABE1-5089-7B47-8F3EFD31F0B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0442"/>
              <a:stretch/>
            </p:blipFill>
            <p:spPr>
              <a:xfrm>
                <a:off x="12689072" y="4801778"/>
                <a:ext cx="1390338" cy="1371600"/>
              </a:xfrm>
              <a:prstGeom prst="rect">
                <a:avLst/>
              </a:prstGeom>
            </p:spPr>
          </p:pic>
        </p:grpSp>
        <p:sp>
          <p:nvSpPr>
            <p:cNvPr id="9" name="Oval Callout 8">
              <a:extLst>
                <a:ext uri="{FF2B5EF4-FFF2-40B4-BE49-F238E27FC236}">
                  <a16:creationId xmlns:a16="http://schemas.microsoft.com/office/drawing/2014/main" id="{294E28D6-3AC7-8562-9033-95D72630D226}"/>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3" name="TextBox 9">
              <a:extLst>
                <a:ext uri="{FF2B5EF4-FFF2-40B4-BE49-F238E27FC236}">
                  <a16:creationId xmlns:a16="http://schemas.microsoft.com/office/drawing/2014/main" id="{3C7D3680-6EB6-8DF3-828D-47952D10DC1A}"/>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14" name="Group 13">
              <a:extLst>
                <a:ext uri="{FF2B5EF4-FFF2-40B4-BE49-F238E27FC236}">
                  <a16:creationId xmlns:a16="http://schemas.microsoft.com/office/drawing/2014/main" id="{465A94D5-6EEE-05EF-C260-FB88AE7E1085}"/>
                </a:ext>
              </a:extLst>
            </p:cNvPr>
            <p:cNvGrpSpPr/>
            <p:nvPr/>
          </p:nvGrpSpPr>
          <p:grpSpPr>
            <a:xfrm>
              <a:off x="2970989" y="6397409"/>
              <a:ext cx="12117422" cy="1448898"/>
              <a:chOff x="-5378050" y="4628132"/>
              <a:chExt cx="15294615" cy="1828800"/>
            </a:xfrm>
          </p:grpSpPr>
          <p:sp>
            <p:nvSpPr>
              <p:cNvPr id="25" name="Oval Callout 24">
                <a:extLst>
                  <a:ext uri="{FF2B5EF4-FFF2-40B4-BE49-F238E27FC236}">
                    <a16:creationId xmlns:a16="http://schemas.microsoft.com/office/drawing/2014/main" id="{1FF247F0-F208-3523-74B0-A0B65F109342}"/>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6" name="Graphic 25">
                <a:extLst>
                  <a:ext uri="{FF2B5EF4-FFF2-40B4-BE49-F238E27FC236}">
                    <a16:creationId xmlns:a16="http://schemas.microsoft.com/office/drawing/2014/main" id="{6CDD594A-3E3C-E5EB-65F7-58E3658C5173}"/>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857"/>
              <a:stretch/>
            </p:blipFill>
            <p:spPr>
              <a:xfrm>
                <a:off x="-5378050" y="4867740"/>
                <a:ext cx="1490438" cy="1437209"/>
              </a:xfrm>
              <a:prstGeom prst="rect">
                <a:avLst/>
              </a:prstGeom>
            </p:spPr>
          </p:pic>
        </p:grpSp>
        <p:pic>
          <p:nvPicPr>
            <p:cNvPr id="15" name="Graphic 14">
              <a:extLst>
                <a:ext uri="{FF2B5EF4-FFF2-40B4-BE49-F238E27FC236}">
                  <a16:creationId xmlns:a16="http://schemas.microsoft.com/office/drawing/2014/main" id="{D44D7952-911F-818F-2C42-24ED23385C6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2857"/>
            <a:stretch/>
          </p:blipFill>
          <p:spPr>
            <a:xfrm rot="10800000">
              <a:off x="13691428" y="6552532"/>
              <a:ext cx="1180825" cy="1138653"/>
            </a:xfrm>
            <a:prstGeom prst="rect">
              <a:avLst/>
            </a:prstGeom>
          </p:spPr>
        </p:pic>
        <p:sp>
          <p:nvSpPr>
            <p:cNvPr id="23" name="TextBox 11">
              <a:extLst>
                <a:ext uri="{FF2B5EF4-FFF2-40B4-BE49-F238E27FC236}">
                  <a16:creationId xmlns:a16="http://schemas.microsoft.com/office/drawing/2014/main" id="{CF0E172C-CAAA-64C3-9C4D-F162FF3D5D61}"/>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24" name="TextBox 13">
              <a:extLst>
                <a:ext uri="{FF2B5EF4-FFF2-40B4-BE49-F238E27FC236}">
                  <a16:creationId xmlns:a16="http://schemas.microsoft.com/office/drawing/2014/main" id="{A0048820-0474-8D99-B432-8E9F5A54D67B}"/>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2974785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C32608-5AD5-17E6-F050-6BBFE362D9D1}"/>
              </a:ext>
            </a:extLst>
          </p:cNvPr>
          <p:cNvGrpSpPr/>
          <p:nvPr/>
        </p:nvGrpSpPr>
        <p:grpSpPr>
          <a:xfrm>
            <a:off x="1371600" y="6362699"/>
            <a:ext cx="15163801" cy="2556551"/>
            <a:chOff x="1371600" y="6362699"/>
            <a:chExt cx="15163801" cy="2556551"/>
          </a:xfrm>
        </p:grpSpPr>
        <p:sp>
          <p:nvSpPr>
            <p:cNvPr id="37" name="Up-Down Arrow 36">
              <a:extLst>
                <a:ext uri="{FF2B5EF4-FFF2-40B4-BE49-F238E27FC236}">
                  <a16:creationId xmlns:a16="http://schemas.microsoft.com/office/drawing/2014/main" id="{E2D0B737-E686-9348-B56D-1C36447C5850}"/>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38" name="Group 37">
              <a:extLst>
                <a:ext uri="{FF2B5EF4-FFF2-40B4-BE49-F238E27FC236}">
                  <a16:creationId xmlns:a16="http://schemas.microsoft.com/office/drawing/2014/main" id="{A4205BDD-ACA1-334B-AD89-64A870B1CA41}"/>
                </a:ext>
              </a:extLst>
            </p:cNvPr>
            <p:cNvGrpSpPr/>
            <p:nvPr/>
          </p:nvGrpSpPr>
          <p:grpSpPr>
            <a:xfrm>
              <a:off x="8389366" y="6362700"/>
              <a:ext cx="1509269" cy="1448898"/>
              <a:chOff x="12431741" y="4628133"/>
              <a:chExt cx="1905000" cy="1828800"/>
            </a:xfrm>
          </p:grpSpPr>
          <p:sp>
            <p:nvSpPr>
              <p:cNvPr id="39" name="Oval Callout 38">
                <a:extLst>
                  <a:ext uri="{FF2B5EF4-FFF2-40B4-BE49-F238E27FC236}">
                    <a16:creationId xmlns:a16="http://schemas.microsoft.com/office/drawing/2014/main" id="{30CA796F-956D-2D42-8CC2-25DA19F88051}"/>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40" name="Graphic 39">
                <a:extLst>
                  <a:ext uri="{FF2B5EF4-FFF2-40B4-BE49-F238E27FC236}">
                    <a16:creationId xmlns:a16="http://schemas.microsoft.com/office/drawing/2014/main" id="{D8173AD0-2CBA-EF4B-98D4-C6356E09C95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42" name="Oval Callout 41">
              <a:extLst>
                <a:ext uri="{FF2B5EF4-FFF2-40B4-BE49-F238E27FC236}">
                  <a16:creationId xmlns:a16="http://schemas.microsoft.com/office/drawing/2014/main" id="{924E8239-31F7-7F4E-A406-FCE796EA2A39}"/>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4" name="TextBox 9">
              <a:extLst>
                <a:ext uri="{FF2B5EF4-FFF2-40B4-BE49-F238E27FC236}">
                  <a16:creationId xmlns:a16="http://schemas.microsoft.com/office/drawing/2014/main" id="{F0DCD620-B3D6-684C-B560-841182EA1F4B}"/>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46" name="Group 45">
              <a:extLst>
                <a:ext uri="{FF2B5EF4-FFF2-40B4-BE49-F238E27FC236}">
                  <a16:creationId xmlns:a16="http://schemas.microsoft.com/office/drawing/2014/main" id="{39BEE3B6-9922-054B-B35A-C003613A29E1}"/>
                </a:ext>
              </a:extLst>
            </p:cNvPr>
            <p:cNvGrpSpPr/>
            <p:nvPr/>
          </p:nvGrpSpPr>
          <p:grpSpPr>
            <a:xfrm>
              <a:off x="2970989" y="6397409"/>
              <a:ext cx="12117422" cy="1448898"/>
              <a:chOff x="-5378050" y="4628132"/>
              <a:chExt cx="15294615" cy="1828800"/>
            </a:xfrm>
          </p:grpSpPr>
          <p:sp>
            <p:nvSpPr>
              <p:cNvPr id="47" name="Oval Callout 46">
                <a:extLst>
                  <a:ext uri="{FF2B5EF4-FFF2-40B4-BE49-F238E27FC236}">
                    <a16:creationId xmlns:a16="http://schemas.microsoft.com/office/drawing/2014/main" id="{C2DD12D0-4367-A043-8E60-ED81E48E3223}"/>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48" name="Graphic 47">
                <a:extLst>
                  <a:ext uri="{FF2B5EF4-FFF2-40B4-BE49-F238E27FC236}">
                    <a16:creationId xmlns:a16="http://schemas.microsoft.com/office/drawing/2014/main" id="{9ED3BED2-ECC4-674C-9D5E-5578120ABB7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43" name="Graphic 42">
              <a:extLst>
                <a:ext uri="{FF2B5EF4-FFF2-40B4-BE49-F238E27FC236}">
                  <a16:creationId xmlns:a16="http://schemas.microsoft.com/office/drawing/2014/main" id="{EBCBA206-BBAB-764A-A4B0-5992339C241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45" name="TextBox 11">
              <a:extLst>
                <a:ext uri="{FF2B5EF4-FFF2-40B4-BE49-F238E27FC236}">
                  <a16:creationId xmlns:a16="http://schemas.microsoft.com/office/drawing/2014/main" id="{5831AB9E-4628-094F-BF67-68AA2836F00E}"/>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49" name="TextBox 13">
              <a:extLst>
                <a:ext uri="{FF2B5EF4-FFF2-40B4-BE49-F238E27FC236}">
                  <a16:creationId xmlns:a16="http://schemas.microsoft.com/office/drawing/2014/main" id="{4D059F8C-DDBB-E94D-AD0C-AC05B26018D9}"/>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
        <p:nvSpPr>
          <p:cNvPr id="12" name="TextBox 12"/>
          <p:cNvSpPr txBox="1"/>
          <p:nvPr/>
        </p:nvSpPr>
        <p:spPr>
          <a:xfrm>
            <a:off x="1676400" y="1409700"/>
            <a:ext cx="14706600" cy="3970318"/>
          </a:xfrm>
          <a:prstGeom prst="rect">
            <a:avLst/>
          </a:prstGeom>
        </p:spPr>
        <p:txBody>
          <a:bodyPr wrap="square" lIns="0" tIns="0" rIns="0" bIns="0" rtlCol="0" anchor="t">
            <a:spAutoFit/>
          </a:bodyPr>
          <a:lstStyle/>
          <a:p>
            <a:pPr marL="0" indent="0">
              <a:buNone/>
            </a:pPr>
            <a:r>
              <a:rPr lang="en-US" sz="4200">
                <a:solidFill>
                  <a:schemeClr val="bg1"/>
                </a:solidFill>
                <a:latin typeface="Arial" panose="020B0604020202020204" pitchFamily="34" charset="0"/>
                <a:cs typeface="Arial" panose="020B0604020202020204" pitchFamily="34" charset="0"/>
              </a:rPr>
              <a:t>A contractor worker has completed one phase of the construction. He invites senior members of his team to a dance restaurant for a party. There are young girls in the restaurant who are waiters/dance girls. </a:t>
            </a:r>
          </a:p>
          <a:p>
            <a:pPr marL="0" indent="0">
              <a:buNone/>
            </a:pPr>
            <a:endParaRPr lang="en-US" sz="4200">
              <a:solidFill>
                <a:schemeClr val="bg1"/>
              </a:solidFill>
              <a:latin typeface="Arial" panose="020B0604020202020204" pitchFamily="34" charset="0"/>
              <a:cs typeface="Arial" panose="020B0604020202020204" pitchFamily="34" charset="0"/>
            </a:endParaRPr>
          </a:p>
          <a:p>
            <a:pPr marL="0" indent="0">
              <a:buNone/>
            </a:pPr>
            <a:r>
              <a:rPr lang="en-US" sz="4800" b="1">
                <a:solidFill>
                  <a:srgbClr val="9AD7F1"/>
                </a:solidFill>
                <a:latin typeface="Arial" panose="020B0604020202020204" pitchFamily="34" charset="0"/>
                <a:cs typeface="Arial" panose="020B0604020202020204" pitchFamily="34" charset="0"/>
              </a:rPr>
              <a:t>It is okay to dance knowing there are young girls.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BAD3E6EA-8B53-7901-BDE4-0A2AD5F930D4}"/>
            </a:ext>
          </a:extLst>
        </p:cNvPr>
        <p:cNvGrpSpPr/>
        <p:nvPr/>
      </p:nvGrpSpPr>
      <p:grpSpPr>
        <a:xfrm>
          <a:off x="0" y="0"/>
          <a:ext cx="0" cy="0"/>
          <a:chOff x="0" y="0"/>
          <a:chExt cx="0" cy="0"/>
        </a:xfrm>
      </p:grpSpPr>
      <p:sp>
        <p:nvSpPr>
          <p:cNvPr id="25" name="TextBox 12">
            <a:extLst>
              <a:ext uri="{FF2B5EF4-FFF2-40B4-BE49-F238E27FC236}">
                <a16:creationId xmlns:a16="http://schemas.microsoft.com/office/drawing/2014/main" id="{574BA943-673A-264F-B7A7-49BCB683D9CD}"/>
              </a:ext>
            </a:extLst>
          </p:cNvPr>
          <p:cNvSpPr txBox="1"/>
          <p:nvPr/>
        </p:nvSpPr>
        <p:spPr>
          <a:xfrm>
            <a:off x="1676400" y="1409700"/>
            <a:ext cx="14706600" cy="4062651"/>
          </a:xfrm>
          <a:prstGeom prst="rect">
            <a:avLst/>
          </a:prstGeom>
        </p:spPr>
        <p:txBody>
          <a:bodyPr wrap="square" lIns="0" tIns="0" rIns="0" bIns="0" rtlCol="0" anchor="t">
            <a:spAutoFit/>
          </a:bodyPr>
          <a:lstStyle/>
          <a:p>
            <a:pPr marL="0" indent="0">
              <a:buNone/>
            </a:pPr>
            <a:r>
              <a:rPr lang="en-US" sz="4200">
                <a:solidFill>
                  <a:schemeClr val="bg1"/>
                </a:solidFill>
                <a:latin typeface="Arial" panose="020B0604020202020204" pitchFamily="34" charset="0"/>
                <a:cs typeface="Arial" panose="020B0604020202020204" pitchFamily="34" charset="0"/>
              </a:rPr>
              <a:t>A 21-year-old sub-engineer stays as a paying guest in a house. He falls in love with a 17-year-old girl who lives in this house. They both agree to get married. They run away and get married. </a:t>
            </a:r>
          </a:p>
          <a:p>
            <a:pPr marL="0" indent="0">
              <a:buNone/>
            </a:pPr>
            <a:endParaRPr lang="en-US" sz="4800" b="1">
              <a:solidFill>
                <a:srgbClr val="9AD7F1"/>
              </a:solidFill>
              <a:latin typeface="Arial" panose="020B0604020202020204" pitchFamily="34" charset="0"/>
              <a:cs typeface="Arial" panose="020B0604020202020204" pitchFamily="34" charset="0"/>
            </a:endParaRPr>
          </a:p>
          <a:p>
            <a:pPr marL="0" indent="0">
              <a:buNone/>
            </a:pPr>
            <a:r>
              <a:rPr lang="en-US" sz="4800" b="1">
                <a:solidFill>
                  <a:srgbClr val="9AD7F1"/>
                </a:solidFill>
                <a:latin typeface="Arial" panose="020B0604020202020204" pitchFamily="34" charset="0"/>
                <a:cs typeface="Arial" panose="020B0604020202020204" pitchFamily="34" charset="0"/>
              </a:rPr>
              <a:t>This is okay.</a:t>
            </a:r>
          </a:p>
        </p:txBody>
      </p:sp>
      <p:grpSp>
        <p:nvGrpSpPr>
          <p:cNvPr id="2" name="Group 1">
            <a:extLst>
              <a:ext uri="{FF2B5EF4-FFF2-40B4-BE49-F238E27FC236}">
                <a16:creationId xmlns:a16="http://schemas.microsoft.com/office/drawing/2014/main" id="{B78446A4-E284-B54D-F911-FE5E3C886154}"/>
              </a:ext>
            </a:extLst>
          </p:cNvPr>
          <p:cNvGrpSpPr/>
          <p:nvPr/>
        </p:nvGrpSpPr>
        <p:grpSpPr>
          <a:xfrm>
            <a:off x="1371600" y="6362699"/>
            <a:ext cx="15163801" cy="2556551"/>
            <a:chOff x="1371600" y="6362699"/>
            <a:chExt cx="15163801" cy="2556551"/>
          </a:xfrm>
        </p:grpSpPr>
        <p:sp>
          <p:nvSpPr>
            <p:cNvPr id="3" name="Up-Down Arrow 2">
              <a:extLst>
                <a:ext uri="{FF2B5EF4-FFF2-40B4-BE49-F238E27FC236}">
                  <a16:creationId xmlns:a16="http://schemas.microsoft.com/office/drawing/2014/main" id="{3AD19733-29CD-56F6-5510-1BD60670B2D6}"/>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4" name="Group 3">
              <a:extLst>
                <a:ext uri="{FF2B5EF4-FFF2-40B4-BE49-F238E27FC236}">
                  <a16:creationId xmlns:a16="http://schemas.microsoft.com/office/drawing/2014/main" id="{D1461FBE-B778-E704-2F93-17DA8E245C06}"/>
                </a:ext>
              </a:extLst>
            </p:cNvPr>
            <p:cNvGrpSpPr/>
            <p:nvPr/>
          </p:nvGrpSpPr>
          <p:grpSpPr>
            <a:xfrm>
              <a:off x="8389366" y="6362700"/>
              <a:ext cx="1509269" cy="1448898"/>
              <a:chOff x="12431741" y="4628133"/>
              <a:chExt cx="1905000" cy="1828800"/>
            </a:xfrm>
          </p:grpSpPr>
          <p:sp>
            <p:nvSpPr>
              <p:cNvPr id="13" name="Oval Callout 12">
                <a:extLst>
                  <a:ext uri="{FF2B5EF4-FFF2-40B4-BE49-F238E27FC236}">
                    <a16:creationId xmlns:a16="http://schemas.microsoft.com/office/drawing/2014/main" id="{34E2C6C2-8C03-0DAC-D5D9-EC2A8821B221}"/>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4" name="Graphic 13">
                <a:extLst>
                  <a:ext uri="{FF2B5EF4-FFF2-40B4-BE49-F238E27FC236}">
                    <a16:creationId xmlns:a16="http://schemas.microsoft.com/office/drawing/2014/main" id="{77E41C11-5F07-1337-1B09-F769E8C766B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5" name="Oval Callout 4">
              <a:extLst>
                <a:ext uri="{FF2B5EF4-FFF2-40B4-BE49-F238E27FC236}">
                  <a16:creationId xmlns:a16="http://schemas.microsoft.com/office/drawing/2014/main" id="{0EA870C5-357D-8612-CCB8-15385AC427D1}"/>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extBox 9">
              <a:extLst>
                <a:ext uri="{FF2B5EF4-FFF2-40B4-BE49-F238E27FC236}">
                  <a16:creationId xmlns:a16="http://schemas.microsoft.com/office/drawing/2014/main" id="{D706ECB3-923D-3E66-1EE4-6029A926E804}"/>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7" name="Group 6">
              <a:extLst>
                <a:ext uri="{FF2B5EF4-FFF2-40B4-BE49-F238E27FC236}">
                  <a16:creationId xmlns:a16="http://schemas.microsoft.com/office/drawing/2014/main" id="{F19EC6E5-DC6D-A494-6435-071504F57C2C}"/>
                </a:ext>
              </a:extLst>
            </p:cNvPr>
            <p:cNvGrpSpPr/>
            <p:nvPr/>
          </p:nvGrpSpPr>
          <p:grpSpPr>
            <a:xfrm>
              <a:off x="2970989" y="6397409"/>
              <a:ext cx="12117422" cy="1448898"/>
              <a:chOff x="-5378050" y="4628132"/>
              <a:chExt cx="15294615" cy="1828800"/>
            </a:xfrm>
          </p:grpSpPr>
          <p:sp>
            <p:nvSpPr>
              <p:cNvPr id="11" name="Oval Callout 10">
                <a:extLst>
                  <a:ext uri="{FF2B5EF4-FFF2-40B4-BE49-F238E27FC236}">
                    <a16:creationId xmlns:a16="http://schemas.microsoft.com/office/drawing/2014/main" id="{96D6F14C-5B1F-E216-CEF8-E3E8A7998058}"/>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2" name="Graphic 11">
                <a:extLst>
                  <a:ext uri="{FF2B5EF4-FFF2-40B4-BE49-F238E27FC236}">
                    <a16:creationId xmlns:a16="http://schemas.microsoft.com/office/drawing/2014/main" id="{22D6A4C8-7D51-01DB-B5C3-706C298B57B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8" name="Graphic 7">
              <a:extLst>
                <a:ext uri="{FF2B5EF4-FFF2-40B4-BE49-F238E27FC236}">
                  <a16:creationId xmlns:a16="http://schemas.microsoft.com/office/drawing/2014/main" id="{1CC44CB3-2186-E455-7F37-53178FC1B11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9" name="TextBox 11">
              <a:extLst>
                <a:ext uri="{FF2B5EF4-FFF2-40B4-BE49-F238E27FC236}">
                  <a16:creationId xmlns:a16="http://schemas.microsoft.com/office/drawing/2014/main" id="{B53D063E-E55C-A709-A95D-58589874E991}"/>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10" name="TextBox 13">
              <a:extLst>
                <a:ext uri="{FF2B5EF4-FFF2-40B4-BE49-F238E27FC236}">
                  <a16:creationId xmlns:a16="http://schemas.microsoft.com/office/drawing/2014/main" id="{5AE46C68-A3D0-51EF-4A8B-FEC714FDEE2D}"/>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394503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5D2786DD-2540-87B8-A509-92D680DD1FFA}"/>
            </a:ext>
          </a:extLst>
        </p:cNvPr>
        <p:cNvGrpSpPr/>
        <p:nvPr/>
      </p:nvGrpSpPr>
      <p:grpSpPr>
        <a:xfrm>
          <a:off x="0" y="0"/>
          <a:ext cx="0" cy="0"/>
          <a:chOff x="0" y="0"/>
          <a:chExt cx="0" cy="0"/>
        </a:xfrm>
      </p:grpSpPr>
      <p:sp>
        <p:nvSpPr>
          <p:cNvPr id="25" name="TextBox 12">
            <a:extLst>
              <a:ext uri="{FF2B5EF4-FFF2-40B4-BE49-F238E27FC236}">
                <a16:creationId xmlns:a16="http://schemas.microsoft.com/office/drawing/2014/main" id="{FB283471-114B-AF48-A748-F8DB159239DE}"/>
              </a:ext>
            </a:extLst>
          </p:cNvPr>
          <p:cNvSpPr txBox="1"/>
          <p:nvPr/>
        </p:nvSpPr>
        <p:spPr>
          <a:xfrm>
            <a:off x="1676400" y="1409700"/>
            <a:ext cx="14706600" cy="3323987"/>
          </a:xfrm>
          <a:prstGeom prst="rect">
            <a:avLst/>
          </a:prstGeom>
        </p:spPr>
        <p:txBody>
          <a:bodyPr wrap="square" lIns="0" tIns="0" rIns="0" bIns="0" rtlCol="0" anchor="t">
            <a:spAutoFit/>
          </a:bodyPr>
          <a:lstStyle/>
          <a:p>
            <a:pPr marL="0" indent="0">
              <a:buNone/>
            </a:pPr>
            <a:r>
              <a:rPr lang="en-US" sz="4200">
                <a:solidFill>
                  <a:schemeClr val="bg1"/>
                </a:solidFill>
                <a:latin typeface="Arial" panose="020B0604020202020204" pitchFamily="34" charset="0"/>
                <a:cs typeface="Arial" panose="020B0604020202020204" pitchFamily="34" charset="0"/>
              </a:rPr>
              <a:t>A contractor worker frequently visits a bar. There, he often interacts with a 16-year-old girl. The contractor asks for her Facebook information.</a:t>
            </a:r>
          </a:p>
          <a:p>
            <a:pPr marL="0" indent="0">
              <a:buNone/>
            </a:pPr>
            <a:endParaRPr lang="en-US" sz="4200">
              <a:solidFill>
                <a:schemeClr val="bg1"/>
              </a:solidFill>
              <a:latin typeface="Arial" panose="020B0604020202020204" pitchFamily="34" charset="0"/>
              <a:cs typeface="Arial" panose="020B0604020202020204" pitchFamily="34" charset="0"/>
            </a:endParaRPr>
          </a:p>
          <a:p>
            <a:pPr marL="0" indent="0">
              <a:buNone/>
            </a:pPr>
            <a:r>
              <a:rPr lang="en-US" sz="4800" b="1">
                <a:solidFill>
                  <a:srgbClr val="9AD7F1"/>
                </a:solidFill>
                <a:latin typeface="Arial" panose="020B0604020202020204" pitchFamily="34" charset="0"/>
                <a:cs typeface="Arial" panose="020B0604020202020204" pitchFamily="34" charset="0"/>
              </a:rPr>
              <a:t>It is okay to ask for her social media information.</a:t>
            </a:r>
          </a:p>
        </p:txBody>
      </p:sp>
      <p:grpSp>
        <p:nvGrpSpPr>
          <p:cNvPr id="2" name="Group 1">
            <a:extLst>
              <a:ext uri="{FF2B5EF4-FFF2-40B4-BE49-F238E27FC236}">
                <a16:creationId xmlns:a16="http://schemas.microsoft.com/office/drawing/2014/main" id="{FD449F47-F0D1-7737-DE0A-5BCBCC21C539}"/>
              </a:ext>
            </a:extLst>
          </p:cNvPr>
          <p:cNvGrpSpPr/>
          <p:nvPr/>
        </p:nvGrpSpPr>
        <p:grpSpPr>
          <a:xfrm>
            <a:off x="1371600" y="6362699"/>
            <a:ext cx="15163801" cy="2556551"/>
            <a:chOff x="1371600" y="6362699"/>
            <a:chExt cx="15163801" cy="2556551"/>
          </a:xfrm>
        </p:grpSpPr>
        <p:sp>
          <p:nvSpPr>
            <p:cNvPr id="3" name="Up-Down Arrow 2">
              <a:extLst>
                <a:ext uri="{FF2B5EF4-FFF2-40B4-BE49-F238E27FC236}">
                  <a16:creationId xmlns:a16="http://schemas.microsoft.com/office/drawing/2014/main" id="{6897455B-92DC-EE78-EB3F-A3D23E136D6D}"/>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4" name="Group 3">
              <a:extLst>
                <a:ext uri="{FF2B5EF4-FFF2-40B4-BE49-F238E27FC236}">
                  <a16:creationId xmlns:a16="http://schemas.microsoft.com/office/drawing/2014/main" id="{A15A9911-8EB9-DBE5-5C0E-DA068B54D5E8}"/>
                </a:ext>
              </a:extLst>
            </p:cNvPr>
            <p:cNvGrpSpPr/>
            <p:nvPr/>
          </p:nvGrpSpPr>
          <p:grpSpPr>
            <a:xfrm>
              <a:off x="8389366" y="6362700"/>
              <a:ext cx="1509269" cy="1448898"/>
              <a:chOff x="12431741" y="4628133"/>
              <a:chExt cx="1905000" cy="1828800"/>
            </a:xfrm>
          </p:grpSpPr>
          <p:sp>
            <p:nvSpPr>
              <p:cNvPr id="13" name="Oval Callout 12">
                <a:extLst>
                  <a:ext uri="{FF2B5EF4-FFF2-40B4-BE49-F238E27FC236}">
                    <a16:creationId xmlns:a16="http://schemas.microsoft.com/office/drawing/2014/main" id="{BCB384CB-BF99-7DA2-E8C2-53836D2A9D51}"/>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4" name="Graphic 13">
                <a:extLst>
                  <a:ext uri="{FF2B5EF4-FFF2-40B4-BE49-F238E27FC236}">
                    <a16:creationId xmlns:a16="http://schemas.microsoft.com/office/drawing/2014/main" id="{799F69FF-DE3F-1750-AEB1-EE3D1C9B922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5" name="Oval Callout 4">
              <a:extLst>
                <a:ext uri="{FF2B5EF4-FFF2-40B4-BE49-F238E27FC236}">
                  <a16:creationId xmlns:a16="http://schemas.microsoft.com/office/drawing/2014/main" id="{2EDC6EA2-1D98-9B61-AF60-C495B8AE05A0}"/>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extBox 9">
              <a:extLst>
                <a:ext uri="{FF2B5EF4-FFF2-40B4-BE49-F238E27FC236}">
                  <a16:creationId xmlns:a16="http://schemas.microsoft.com/office/drawing/2014/main" id="{08ECDD51-52BE-F520-45DA-27E72956E2A8}"/>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7" name="Group 6">
              <a:extLst>
                <a:ext uri="{FF2B5EF4-FFF2-40B4-BE49-F238E27FC236}">
                  <a16:creationId xmlns:a16="http://schemas.microsoft.com/office/drawing/2014/main" id="{C0C800E1-FAFC-FC95-7A55-2D34FF32D8D0}"/>
                </a:ext>
              </a:extLst>
            </p:cNvPr>
            <p:cNvGrpSpPr/>
            <p:nvPr/>
          </p:nvGrpSpPr>
          <p:grpSpPr>
            <a:xfrm>
              <a:off x="2970989" y="6397409"/>
              <a:ext cx="12117422" cy="1448898"/>
              <a:chOff x="-5378050" y="4628132"/>
              <a:chExt cx="15294615" cy="1828800"/>
            </a:xfrm>
          </p:grpSpPr>
          <p:sp>
            <p:nvSpPr>
              <p:cNvPr id="11" name="Oval Callout 10">
                <a:extLst>
                  <a:ext uri="{FF2B5EF4-FFF2-40B4-BE49-F238E27FC236}">
                    <a16:creationId xmlns:a16="http://schemas.microsoft.com/office/drawing/2014/main" id="{46671DEE-8F46-53FC-9B74-3E62EB199850}"/>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2" name="Graphic 11">
                <a:extLst>
                  <a:ext uri="{FF2B5EF4-FFF2-40B4-BE49-F238E27FC236}">
                    <a16:creationId xmlns:a16="http://schemas.microsoft.com/office/drawing/2014/main" id="{69E7DF82-14AF-49FE-FF90-7CF978EBDBA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8" name="Graphic 7">
              <a:extLst>
                <a:ext uri="{FF2B5EF4-FFF2-40B4-BE49-F238E27FC236}">
                  <a16:creationId xmlns:a16="http://schemas.microsoft.com/office/drawing/2014/main" id="{BDF3CED8-1974-F24E-BA22-D71DC5338A3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9" name="TextBox 11">
              <a:extLst>
                <a:ext uri="{FF2B5EF4-FFF2-40B4-BE49-F238E27FC236}">
                  <a16:creationId xmlns:a16="http://schemas.microsoft.com/office/drawing/2014/main" id="{C9D0CC8C-1C03-C3A0-0459-7198795480AF}"/>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10" name="TextBox 13">
              <a:extLst>
                <a:ext uri="{FF2B5EF4-FFF2-40B4-BE49-F238E27FC236}">
                  <a16:creationId xmlns:a16="http://schemas.microsoft.com/office/drawing/2014/main" id="{FF094E50-6FD4-C3A6-E1CB-653AF333D0EF}"/>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288518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8085AC4B-D3A5-8E54-0932-035B5A3B7C37}"/>
            </a:ext>
          </a:extLst>
        </p:cNvPr>
        <p:cNvGrpSpPr/>
        <p:nvPr/>
      </p:nvGrpSpPr>
      <p:grpSpPr>
        <a:xfrm>
          <a:off x="0" y="0"/>
          <a:ext cx="0" cy="0"/>
          <a:chOff x="0" y="0"/>
          <a:chExt cx="0" cy="0"/>
        </a:xfrm>
      </p:grpSpPr>
      <p:sp>
        <p:nvSpPr>
          <p:cNvPr id="26" name="TextBox 12">
            <a:extLst>
              <a:ext uri="{FF2B5EF4-FFF2-40B4-BE49-F238E27FC236}">
                <a16:creationId xmlns:a16="http://schemas.microsoft.com/office/drawing/2014/main" id="{5A89A3C9-610F-C042-9DAF-1EA23F42DD29}"/>
              </a:ext>
            </a:extLst>
          </p:cNvPr>
          <p:cNvSpPr txBox="1"/>
          <p:nvPr/>
        </p:nvSpPr>
        <p:spPr>
          <a:xfrm>
            <a:off x="1676400" y="1409700"/>
            <a:ext cx="14706600" cy="2585323"/>
          </a:xfrm>
          <a:prstGeom prst="rect">
            <a:avLst/>
          </a:prstGeom>
        </p:spPr>
        <p:txBody>
          <a:bodyPr wrap="square" lIns="0" tIns="0" rIns="0" bIns="0" rtlCol="0" anchor="t">
            <a:spAutoFit/>
          </a:bodyPr>
          <a:lstStyle/>
          <a:p>
            <a:r>
              <a:rPr lang="en-US" sz="4200">
                <a:solidFill>
                  <a:schemeClr val="bg1"/>
                </a:solidFill>
                <a:latin typeface="Arial"/>
                <a:cs typeface="Arial"/>
              </a:rPr>
              <a:t>A contract worker sees the senior engineer take a </a:t>
            </a:r>
            <a:br>
              <a:rPr lang="en-US" sz="4200">
                <a:latin typeface="Arial" panose="020B0604020202020204" pitchFamily="34" charset="0"/>
                <a:cs typeface="Arial" panose="020B0604020202020204" pitchFamily="34" charset="0"/>
              </a:rPr>
            </a:br>
            <a:r>
              <a:rPr lang="en-US" sz="4200">
                <a:solidFill>
                  <a:schemeClr val="bg1"/>
                </a:solidFill>
                <a:latin typeface="Arial"/>
                <a:cs typeface="Arial"/>
              </a:rPr>
              <a:t>15-year-old girl into his room. </a:t>
            </a:r>
          </a:p>
          <a:p>
            <a:pPr marL="0" indent="0">
              <a:buNone/>
            </a:pPr>
            <a:endParaRPr lang="en-US" sz="4200">
              <a:solidFill>
                <a:srgbClr val="9AD7F1"/>
              </a:solidFill>
              <a:latin typeface="Arial" panose="020B0604020202020204" pitchFamily="34" charset="0"/>
              <a:cs typeface="Arial" panose="020B0604020202020204" pitchFamily="34" charset="0"/>
            </a:endParaRPr>
          </a:p>
          <a:p>
            <a:pPr marL="0" indent="0">
              <a:buNone/>
            </a:pPr>
            <a:r>
              <a:rPr lang="en-US" sz="4200" b="1">
                <a:solidFill>
                  <a:srgbClr val="9AD7F1"/>
                </a:solidFill>
                <a:latin typeface="Arial" panose="020B0604020202020204" pitchFamily="34" charset="0"/>
                <a:cs typeface="Arial" panose="020B0604020202020204" pitchFamily="34" charset="0"/>
              </a:rPr>
              <a:t>Should the contract worker say nothing out of respect?</a:t>
            </a:r>
          </a:p>
        </p:txBody>
      </p:sp>
      <p:grpSp>
        <p:nvGrpSpPr>
          <p:cNvPr id="2" name="Group 1">
            <a:extLst>
              <a:ext uri="{FF2B5EF4-FFF2-40B4-BE49-F238E27FC236}">
                <a16:creationId xmlns:a16="http://schemas.microsoft.com/office/drawing/2014/main" id="{780FC84C-79D2-C44C-EC37-3BFF5DAB6833}"/>
              </a:ext>
            </a:extLst>
          </p:cNvPr>
          <p:cNvGrpSpPr/>
          <p:nvPr/>
        </p:nvGrpSpPr>
        <p:grpSpPr>
          <a:xfrm>
            <a:off x="1371600" y="6362699"/>
            <a:ext cx="15163801" cy="2556551"/>
            <a:chOff x="1371600" y="6362699"/>
            <a:chExt cx="15163801" cy="2556551"/>
          </a:xfrm>
        </p:grpSpPr>
        <p:sp>
          <p:nvSpPr>
            <p:cNvPr id="3" name="Up-Down Arrow 2">
              <a:extLst>
                <a:ext uri="{FF2B5EF4-FFF2-40B4-BE49-F238E27FC236}">
                  <a16:creationId xmlns:a16="http://schemas.microsoft.com/office/drawing/2014/main" id="{FD564D31-E9AB-B5CC-5CD9-922E30EE3C97}"/>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4" name="Group 3">
              <a:extLst>
                <a:ext uri="{FF2B5EF4-FFF2-40B4-BE49-F238E27FC236}">
                  <a16:creationId xmlns:a16="http://schemas.microsoft.com/office/drawing/2014/main" id="{07793D73-ADB0-35E7-3EA7-90CA137555B6}"/>
                </a:ext>
              </a:extLst>
            </p:cNvPr>
            <p:cNvGrpSpPr/>
            <p:nvPr/>
          </p:nvGrpSpPr>
          <p:grpSpPr>
            <a:xfrm>
              <a:off x="8389366" y="6362700"/>
              <a:ext cx="1509269" cy="1448898"/>
              <a:chOff x="12431741" y="4628133"/>
              <a:chExt cx="1905000" cy="1828800"/>
            </a:xfrm>
          </p:grpSpPr>
          <p:sp>
            <p:nvSpPr>
              <p:cNvPr id="13" name="Oval Callout 12">
                <a:extLst>
                  <a:ext uri="{FF2B5EF4-FFF2-40B4-BE49-F238E27FC236}">
                    <a16:creationId xmlns:a16="http://schemas.microsoft.com/office/drawing/2014/main" id="{45AE2948-649C-83D5-F389-CAC973E5B064}"/>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4" name="Graphic 13">
                <a:extLst>
                  <a:ext uri="{FF2B5EF4-FFF2-40B4-BE49-F238E27FC236}">
                    <a16:creationId xmlns:a16="http://schemas.microsoft.com/office/drawing/2014/main" id="{6ED7C64A-BE7E-107E-7F69-4783518A5BD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5" name="Oval Callout 4">
              <a:extLst>
                <a:ext uri="{FF2B5EF4-FFF2-40B4-BE49-F238E27FC236}">
                  <a16:creationId xmlns:a16="http://schemas.microsoft.com/office/drawing/2014/main" id="{D3435679-1867-89E5-6B04-AD066FF5B47A}"/>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extBox 9">
              <a:extLst>
                <a:ext uri="{FF2B5EF4-FFF2-40B4-BE49-F238E27FC236}">
                  <a16:creationId xmlns:a16="http://schemas.microsoft.com/office/drawing/2014/main" id="{755A7EFC-2727-E631-F942-BC0A703D97CE}"/>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7" name="Group 6">
              <a:extLst>
                <a:ext uri="{FF2B5EF4-FFF2-40B4-BE49-F238E27FC236}">
                  <a16:creationId xmlns:a16="http://schemas.microsoft.com/office/drawing/2014/main" id="{832CEA70-6201-F2E5-43AC-EC9576A6F56D}"/>
                </a:ext>
              </a:extLst>
            </p:cNvPr>
            <p:cNvGrpSpPr/>
            <p:nvPr/>
          </p:nvGrpSpPr>
          <p:grpSpPr>
            <a:xfrm>
              <a:off x="2970989" y="6397409"/>
              <a:ext cx="12117422" cy="1448898"/>
              <a:chOff x="-5378050" y="4628132"/>
              <a:chExt cx="15294615" cy="1828800"/>
            </a:xfrm>
          </p:grpSpPr>
          <p:sp>
            <p:nvSpPr>
              <p:cNvPr id="11" name="Oval Callout 10">
                <a:extLst>
                  <a:ext uri="{FF2B5EF4-FFF2-40B4-BE49-F238E27FC236}">
                    <a16:creationId xmlns:a16="http://schemas.microsoft.com/office/drawing/2014/main" id="{26FCF2DF-FE2E-3FEC-E13B-49BDE4799302}"/>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2" name="Graphic 11">
                <a:extLst>
                  <a:ext uri="{FF2B5EF4-FFF2-40B4-BE49-F238E27FC236}">
                    <a16:creationId xmlns:a16="http://schemas.microsoft.com/office/drawing/2014/main" id="{66163A75-E7AA-DB08-4284-24368340117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8" name="Graphic 7">
              <a:extLst>
                <a:ext uri="{FF2B5EF4-FFF2-40B4-BE49-F238E27FC236}">
                  <a16:creationId xmlns:a16="http://schemas.microsoft.com/office/drawing/2014/main" id="{50EFB76C-0FD2-0A7E-7148-CF74CD6C999F}"/>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9" name="TextBox 11">
              <a:extLst>
                <a:ext uri="{FF2B5EF4-FFF2-40B4-BE49-F238E27FC236}">
                  <a16:creationId xmlns:a16="http://schemas.microsoft.com/office/drawing/2014/main" id="{B3FABC03-897C-CA57-6657-9388BEFAEEC5}"/>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10" name="TextBox 13">
              <a:extLst>
                <a:ext uri="{FF2B5EF4-FFF2-40B4-BE49-F238E27FC236}">
                  <a16:creationId xmlns:a16="http://schemas.microsoft.com/office/drawing/2014/main" id="{AA0E4D3C-15DF-1487-E497-95A99899BAAD}"/>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3699685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5E4F939A-49C9-12B7-7066-01AD7FE7A0E3}"/>
            </a:ext>
          </a:extLst>
        </p:cNvPr>
        <p:cNvGrpSpPr/>
        <p:nvPr/>
      </p:nvGrpSpPr>
      <p:grpSpPr>
        <a:xfrm>
          <a:off x="0" y="0"/>
          <a:ext cx="0" cy="0"/>
          <a:chOff x="0" y="0"/>
          <a:chExt cx="0" cy="0"/>
        </a:xfrm>
      </p:grpSpPr>
      <p:sp>
        <p:nvSpPr>
          <p:cNvPr id="26" name="TextBox 12">
            <a:extLst>
              <a:ext uri="{FF2B5EF4-FFF2-40B4-BE49-F238E27FC236}">
                <a16:creationId xmlns:a16="http://schemas.microsoft.com/office/drawing/2014/main" id="{9741A502-8F6A-244B-80BA-778CEA576C5D}"/>
              </a:ext>
            </a:extLst>
          </p:cNvPr>
          <p:cNvSpPr txBox="1"/>
          <p:nvPr/>
        </p:nvSpPr>
        <p:spPr>
          <a:xfrm>
            <a:off x="1676400" y="1409700"/>
            <a:ext cx="14706600" cy="3231654"/>
          </a:xfrm>
          <a:prstGeom prst="rect">
            <a:avLst/>
          </a:prstGeom>
        </p:spPr>
        <p:txBody>
          <a:bodyPr wrap="square" lIns="0" tIns="0" rIns="0" bIns="0" rtlCol="0" anchor="t">
            <a:spAutoFit/>
          </a:bodyPr>
          <a:lstStyle/>
          <a:p>
            <a:pPr marL="0" indent="0">
              <a:buNone/>
            </a:pPr>
            <a:r>
              <a:rPr lang="en-US" sz="4200">
                <a:solidFill>
                  <a:schemeClr val="bg1"/>
                </a:solidFill>
                <a:latin typeface="Arial" panose="020B0604020202020204" pitchFamily="34" charset="0"/>
                <a:cs typeface="Arial" panose="020B0604020202020204" pitchFamily="34" charset="0"/>
              </a:rPr>
              <a:t>A 19-year-old project worker has been getting to know a 16-year-old girl from the community for some time. She is now pregnant. </a:t>
            </a:r>
          </a:p>
          <a:p>
            <a:pPr marL="0" indent="0">
              <a:buNone/>
            </a:pPr>
            <a:endParaRPr lang="en-US" sz="4200">
              <a:solidFill>
                <a:schemeClr val="bg1"/>
              </a:solidFill>
              <a:latin typeface="Arial" panose="020B0604020202020204" pitchFamily="34" charset="0"/>
              <a:cs typeface="Arial" panose="020B0604020202020204" pitchFamily="34" charset="0"/>
            </a:endParaRPr>
          </a:p>
          <a:p>
            <a:pPr marL="0" indent="0">
              <a:buNone/>
            </a:pPr>
            <a:r>
              <a:rPr lang="en-US" sz="4200" b="1">
                <a:solidFill>
                  <a:srgbClr val="9AD7F1"/>
                </a:solidFill>
                <a:latin typeface="Arial" panose="020B0604020202020204" pitchFamily="34" charset="0"/>
                <a:cs typeface="Arial" panose="020B0604020202020204" pitchFamily="34" charset="0"/>
              </a:rPr>
              <a:t>This is okay. </a:t>
            </a:r>
          </a:p>
        </p:txBody>
      </p:sp>
      <p:grpSp>
        <p:nvGrpSpPr>
          <p:cNvPr id="2" name="Group 1">
            <a:extLst>
              <a:ext uri="{FF2B5EF4-FFF2-40B4-BE49-F238E27FC236}">
                <a16:creationId xmlns:a16="http://schemas.microsoft.com/office/drawing/2014/main" id="{E0CBD516-6BFF-CEF8-C424-49D1000E95AC}"/>
              </a:ext>
            </a:extLst>
          </p:cNvPr>
          <p:cNvGrpSpPr/>
          <p:nvPr/>
        </p:nvGrpSpPr>
        <p:grpSpPr>
          <a:xfrm>
            <a:off x="1371600" y="6362699"/>
            <a:ext cx="15163801" cy="2556551"/>
            <a:chOff x="1371600" y="6362699"/>
            <a:chExt cx="15163801" cy="2556551"/>
          </a:xfrm>
        </p:grpSpPr>
        <p:sp>
          <p:nvSpPr>
            <p:cNvPr id="3" name="Up-Down Arrow 2">
              <a:extLst>
                <a:ext uri="{FF2B5EF4-FFF2-40B4-BE49-F238E27FC236}">
                  <a16:creationId xmlns:a16="http://schemas.microsoft.com/office/drawing/2014/main" id="{2259DC4F-C6EF-2E60-03C2-A414FCCA8D01}"/>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4" name="Group 3">
              <a:extLst>
                <a:ext uri="{FF2B5EF4-FFF2-40B4-BE49-F238E27FC236}">
                  <a16:creationId xmlns:a16="http://schemas.microsoft.com/office/drawing/2014/main" id="{5E47C814-4907-56A9-C2C4-F45ED5F9C02E}"/>
                </a:ext>
              </a:extLst>
            </p:cNvPr>
            <p:cNvGrpSpPr/>
            <p:nvPr/>
          </p:nvGrpSpPr>
          <p:grpSpPr>
            <a:xfrm>
              <a:off x="8389366" y="6362700"/>
              <a:ext cx="1509269" cy="1448898"/>
              <a:chOff x="12431741" y="4628133"/>
              <a:chExt cx="1905000" cy="1828800"/>
            </a:xfrm>
          </p:grpSpPr>
          <p:sp>
            <p:nvSpPr>
              <p:cNvPr id="13" name="Oval Callout 12">
                <a:extLst>
                  <a:ext uri="{FF2B5EF4-FFF2-40B4-BE49-F238E27FC236}">
                    <a16:creationId xmlns:a16="http://schemas.microsoft.com/office/drawing/2014/main" id="{3FAF615A-4AE6-7618-62AD-27C066064F88}"/>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4" name="Graphic 13">
                <a:extLst>
                  <a:ext uri="{FF2B5EF4-FFF2-40B4-BE49-F238E27FC236}">
                    <a16:creationId xmlns:a16="http://schemas.microsoft.com/office/drawing/2014/main" id="{6771B327-7C34-A619-6EE5-12A4CB6D7A0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5" name="Oval Callout 4">
              <a:extLst>
                <a:ext uri="{FF2B5EF4-FFF2-40B4-BE49-F238E27FC236}">
                  <a16:creationId xmlns:a16="http://schemas.microsoft.com/office/drawing/2014/main" id="{9E098392-5BCE-5C5F-D7AF-39B6E942DDFC}"/>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 name="TextBox 9">
              <a:extLst>
                <a:ext uri="{FF2B5EF4-FFF2-40B4-BE49-F238E27FC236}">
                  <a16:creationId xmlns:a16="http://schemas.microsoft.com/office/drawing/2014/main" id="{9858C0E2-23DA-C2C7-D55F-94BCB23B93AA}"/>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7" name="Group 6">
              <a:extLst>
                <a:ext uri="{FF2B5EF4-FFF2-40B4-BE49-F238E27FC236}">
                  <a16:creationId xmlns:a16="http://schemas.microsoft.com/office/drawing/2014/main" id="{F5EF8CDD-CA21-741D-C108-FA8C5F475968}"/>
                </a:ext>
              </a:extLst>
            </p:cNvPr>
            <p:cNvGrpSpPr/>
            <p:nvPr/>
          </p:nvGrpSpPr>
          <p:grpSpPr>
            <a:xfrm>
              <a:off x="2970989" y="6397409"/>
              <a:ext cx="12117422" cy="1448898"/>
              <a:chOff x="-5378050" y="4628132"/>
              <a:chExt cx="15294615" cy="1828800"/>
            </a:xfrm>
          </p:grpSpPr>
          <p:sp>
            <p:nvSpPr>
              <p:cNvPr id="11" name="Oval Callout 10">
                <a:extLst>
                  <a:ext uri="{FF2B5EF4-FFF2-40B4-BE49-F238E27FC236}">
                    <a16:creationId xmlns:a16="http://schemas.microsoft.com/office/drawing/2014/main" id="{FBF26CAC-2080-0476-A914-D525FE5BE96E}"/>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2" name="Graphic 11">
                <a:extLst>
                  <a:ext uri="{FF2B5EF4-FFF2-40B4-BE49-F238E27FC236}">
                    <a16:creationId xmlns:a16="http://schemas.microsoft.com/office/drawing/2014/main" id="{4812F5BF-61EB-AB97-39A3-C0EE1F75A4C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8" name="Graphic 7">
              <a:extLst>
                <a:ext uri="{FF2B5EF4-FFF2-40B4-BE49-F238E27FC236}">
                  <a16:creationId xmlns:a16="http://schemas.microsoft.com/office/drawing/2014/main" id="{A4246C62-DD50-B657-9FC3-AB21F86AE6D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9" name="TextBox 11">
              <a:extLst>
                <a:ext uri="{FF2B5EF4-FFF2-40B4-BE49-F238E27FC236}">
                  <a16:creationId xmlns:a16="http://schemas.microsoft.com/office/drawing/2014/main" id="{408BA544-4FCA-B60E-DC64-FA034AA12285}"/>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10" name="TextBox 13">
              <a:extLst>
                <a:ext uri="{FF2B5EF4-FFF2-40B4-BE49-F238E27FC236}">
                  <a16:creationId xmlns:a16="http://schemas.microsoft.com/office/drawing/2014/main" id="{315FD25C-2A8E-F7CB-CD82-3BDE0F8C5100}"/>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152942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B310B185-2B71-D375-6143-1755B3942255}"/>
            </a:ext>
          </a:extLst>
        </p:cNvPr>
        <p:cNvGrpSpPr/>
        <p:nvPr/>
      </p:nvGrpSpPr>
      <p:grpSpPr>
        <a:xfrm>
          <a:off x="0" y="0"/>
          <a:ext cx="0" cy="0"/>
          <a:chOff x="0" y="0"/>
          <a:chExt cx="0" cy="0"/>
        </a:xfrm>
      </p:grpSpPr>
      <p:sp>
        <p:nvSpPr>
          <p:cNvPr id="25" name="TextBox 12">
            <a:extLst>
              <a:ext uri="{FF2B5EF4-FFF2-40B4-BE49-F238E27FC236}">
                <a16:creationId xmlns:a16="http://schemas.microsoft.com/office/drawing/2014/main" id="{81FF1960-AD44-1141-A6D5-2F985948760B}"/>
              </a:ext>
            </a:extLst>
          </p:cNvPr>
          <p:cNvSpPr txBox="1"/>
          <p:nvPr/>
        </p:nvSpPr>
        <p:spPr>
          <a:xfrm>
            <a:off x="1676400" y="1409700"/>
            <a:ext cx="14706600" cy="2031325"/>
          </a:xfrm>
          <a:prstGeom prst="rect">
            <a:avLst/>
          </a:prstGeom>
        </p:spPr>
        <p:txBody>
          <a:bodyPr wrap="square" lIns="0" tIns="0" rIns="0" bIns="0" rtlCol="0" anchor="t">
            <a:spAutoFit/>
          </a:bodyPr>
          <a:lstStyle/>
          <a:p>
            <a:pPr marL="0" indent="0">
              <a:buNone/>
            </a:pPr>
            <a:r>
              <a:rPr lang="en-US" sz="4400">
                <a:solidFill>
                  <a:schemeClr val="bg1"/>
                </a:solidFill>
                <a:latin typeface="Arial" panose="020B0604020202020204" pitchFamily="34" charset="0"/>
                <a:cs typeface="Arial" panose="020B0604020202020204" pitchFamily="34" charset="0"/>
              </a:rPr>
              <a:t>Children make-up stories or lie about sexual abuse. </a:t>
            </a:r>
          </a:p>
          <a:p>
            <a:pPr marL="0" indent="0">
              <a:buNone/>
            </a:pPr>
            <a:endParaRPr lang="en-US" sz="4400">
              <a:solidFill>
                <a:schemeClr val="bg1"/>
              </a:solidFill>
              <a:latin typeface="Arial" panose="020B0604020202020204" pitchFamily="34" charset="0"/>
              <a:cs typeface="Arial" panose="020B0604020202020204" pitchFamily="34" charset="0"/>
            </a:endParaRPr>
          </a:p>
          <a:p>
            <a:pPr marL="0" indent="0">
              <a:buNone/>
            </a:pPr>
            <a:r>
              <a:rPr lang="en-US" sz="4400" b="1">
                <a:solidFill>
                  <a:srgbClr val="9AD7F1"/>
                </a:solidFill>
                <a:latin typeface="Arial" panose="020B0604020202020204" pitchFamily="34" charset="0"/>
                <a:cs typeface="Arial" panose="020B0604020202020204" pitchFamily="34" charset="0"/>
              </a:rPr>
              <a:t>We can’t always believe them.</a:t>
            </a:r>
            <a:endParaRPr lang="en-US" sz="4800" b="1">
              <a:solidFill>
                <a:srgbClr val="9AD7F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0C91BC1-0C56-70DB-8472-741386484434}"/>
              </a:ext>
            </a:extLst>
          </p:cNvPr>
          <p:cNvGrpSpPr/>
          <p:nvPr/>
        </p:nvGrpSpPr>
        <p:grpSpPr>
          <a:xfrm>
            <a:off x="1371600" y="6362699"/>
            <a:ext cx="15163801" cy="2556551"/>
            <a:chOff x="1371600" y="6362699"/>
            <a:chExt cx="15163801" cy="2556551"/>
          </a:xfrm>
        </p:grpSpPr>
        <p:sp>
          <p:nvSpPr>
            <p:cNvPr id="4" name="Up-Down Arrow 3">
              <a:extLst>
                <a:ext uri="{FF2B5EF4-FFF2-40B4-BE49-F238E27FC236}">
                  <a16:creationId xmlns:a16="http://schemas.microsoft.com/office/drawing/2014/main" id="{92528721-9C2F-38D5-2B36-5CAE3A0EA7E7}"/>
                </a:ext>
              </a:extLst>
            </p:cNvPr>
            <p:cNvSpPr/>
            <p:nvPr/>
          </p:nvSpPr>
          <p:spPr>
            <a:xfrm rot="16200000">
              <a:off x="8856135" y="-260516"/>
              <a:ext cx="533400" cy="14825133"/>
            </a:xfrm>
            <a:prstGeom prst="upDownArrow">
              <a:avLst/>
            </a:prstGeom>
            <a:solidFill>
              <a:srgbClr val="374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grpSp>
          <p:nvGrpSpPr>
            <p:cNvPr id="5" name="Group 4">
              <a:extLst>
                <a:ext uri="{FF2B5EF4-FFF2-40B4-BE49-F238E27FC236}">
                  <a16:creationId xmlns:a16="http://schemas.microsoft.com/office/drawing/2014/main" id="{7C090FF5-8788-22BA-0075-DF3518BF98D2}"/>
                </a:ext>
              </a:extLst>
            </p:cNvPr>
            <p:cNvGrpSpPr/>
            <p:nvPr/>
          </p:nvGrpSpPr>
          <p:grpSpPr>
            <a:xfrm>
              <a:off x="8389366" y="6362700"/>
              <a:ext cx="1509269" cy="1448898"/>
              <a:chOff x="12431741" y="4628133"/>
              <a:chExt cx="1905000" cy="1828800"/>
            </a:xfrm>
          </p:grpSpPr>
          <p:sp>
            <p:nvSpPr>
              <p:cNvPr id="14" name="Oval Callout 13">
                <a:extLst>
                  <a:ext uri="{FF2B5EF4-FFF2-40B4-BE49-F238E27FC236}">
                    <a16:creationId xmlns:a16="http://schemas.microsoft.com/office/drawing/2014/main" id="{37728257-6330-B342-247C-F60643E667FC}"/>
                  </a:ext>
                </a:extLst>
              </p:cNvPr>
              <p:cNvSpPr/>
              <p:nvPr/>
            </p:nvSpPr>
            <p:spPr>
              <a:xfrm>
                <a:off x="12431741"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5" name="Graphic 14">
                <a:extLst>
                  <a:ext uri="{FF2B5EF4-FFF2-40B4-BE49-F238E27FC236}">
                    <a16:creationId xmlns:a16="http://schemas.microsoft.com/office/drawing/2014/main" id="{807FD8C2-A8C4-A771-9B2E-E8C9F522910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0442"/>
              <a:stretch/>
            </p:blipFill>
            <p:spPr>
              <a:xfrm>
                <a:off x="12689072" y="4801778"/>
                <a:ext cx="1390338" cy="1371600"/>
              </a:xfrm>
              <a:prstGeom prst="rect">
                <a:avLst/>
              </a:prstGeom>
            </p:spPr>
          </p:pic>
        </p:grpSp>
        <p:sp>
          <p:nvSpPr>
            <p:cNvPr id="6" name="Oval Callout 5">
              <a:extLst>
                <a:ext uri="{FF2B5EF4-FFF2-40B4-BE49-F238E27FC236}">
                  <a16:creationId xmlns:a16="http://schemas.microsoft.com/office/drawing/2014/main" id="{E05349AE-F92F-A715-BF7E-D9647EF14AB1}"/>
                </a:ext>
              </a:extLst>
            </p:cNvPr>
            <p:cNvSpPr/>
            <p:nvPr/>
          </p:nvSpPr>
          <p:spPr>
            <a:xfrm>
              <a:off x="2900003" y="6362699"/>
              <a:ext cx="1509269" cy="1448898"/>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 name="TextBox 9">
              <a:extLst>
                <a:ext uri="{FF2B5EF4-FFF2-40B4-BE49-F238E27FC236}">
                  <a16:creationId xmlns:a16="http://schemas.microsoft.com/office/drawing/2014/main" id="{824825E0-8F37-D377-FFE7-BD03B2FB1B14}"/>
                </a:ext>
              </a:extLst>
            </p:cNvPr>
            <p:cNvSpPr txBox="1"/>
            <p:nvPr/>
          </p:nvSpPr>
          <p:spPr>
            <a:xfrm>
              <a:off x="1371600" y="8360956"/>
              <a:ext cx="4419599" cy="553678"/>
            </a:xfrm>
            <a:prstGeom prst="rect">
              <a:avLst/>
            </a:prstGeom>
          </p:spPr>
          <p:txBody>
            <a:bodyPr wrap="square" lIns="0" tIns="0" rIns="0" bIns="0" rtlCol="0" anchor="t">
              <a:spAutoFit/>
            </a:bodyPr>
            <a:lstStyle/>
            <a:p>
              <a:pPr algn="ctr">
                <a:lnSpc>
                  <a:spcPts val="4319"/>
                </a:lnSpc>
              </a:pPr>
              <a:r>
                <a:rPr lang="en-US" sz="4800" b="1">
                  <a:solidFill>
                    <a:srgbClr val="FFFFFF"/>
                  </a:solidFill>
                  <a:latin typeface="Arial" panose="020B0604020202020204" pitchFamily="34" charset="0"/>
                  <a:cs typeface="Arial" panose="020B0604020202020204" pitchFamily="34" charset="0"/>
                </a:rPr>
                <a:t>DISAGREE</a:t>
              </a:r>
            </a:p>
          </p:txBody>
        </p:sp>
        <p:grpSp>
          <p:nvGrpSpPr>
            <p:cNvPr id="8" name="Group 7">
              <a:extLst>
                <a:ext uri="{FF2B5EF4-FFF2-40B4-BE49-F238E27FC236}">
                  <a16:creationId xmlns:a16="http://schemas.microsoft.com/office/drawing/2014/main" id="{76BD26E9-1372-B1AA-2683-6B2F1F618E74}"/>
                </a:ext>
              </a:extLst>
            </p:cNvPr>
            <p:cNvGrpSpPr/>
            <p:nvPr/>
          </p:nvGrpSpPr>
          <p:grpSpPr>
            <a:xfrm>
              <a:off x="2970989" y="6397409"/>
              <a:ext cx="12117422" cy="1448898"/>
              <a:chOff x="-5378050" y="4628132"/>
              <a:chExt cx="15294615" cy="1828800"/>
            </a:xfrm>
          </p:grpSpPr>
          <p:sp>
            <p:nvSpPr>
              <p:cNvPr id="12" name="Oval Callout 11">
                <a:extLst>
                  <a:ext uri="{FF2B5EF4-FFF2-40B4-BE49-F238E27FC236}">
                    <a16:creationId xmlns:a16="http://schemas.microsoft.com/office/drawing/2014/main" id="{02F207E4-CCE7-895B-C990-DB48856B352B}"/>
                  </a:ext>
                </a:extLst>
              </p:cNvPr>
              <p:cNvSpPr/>
              <p:nvPr/>
            </p:nvSpPr>
            <p:spPr>
              <a:xfrm>
                <a:off x="8011565" y="4628132"/>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3" name="Graphic 12">
                <a:extLst>
                  <a:ext uri="{FF2B5EF4-FFF2-40B4-BE49-F238E27FC236}">
                    <a16:creationId xmlns:a16="http://schemas.microsoft.com/office/drawing/2014/main" id="{B1F095DF-7D0C-61E8-E7B4-814B21D8EED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2857"/>
              <a:stretch/>
            </p:blipFill>
            <p:spPr>
              <a:xfrm>
                <a:off x="-5378050" y="4867740"/>
                <a:ext cx="1490438" cy="1437209"/>
              </a:xfrm>
              <a:prstGeom prst="rect">
                <a:avLst/>
              </a:prstGeom>
            </p:spPr>
          </p:pic>
        </p:grpSp>
        <p:pic>
          <p:nvPicPr>
            <p:cNvPr id="9" name="Graphic 8">
              <a:extLst>
                <a:ext uri="{FF2B5EF4-FFF2-40B4-BE49-F238E27FC236}">
                  <a16:creationId xmlns:a16="http://schemas.microsoft.com/office/drawing/2014/main" id="{56B960DC-6E04-1C30-F978-72ACFF66EA4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22857"/>
            <a:stretch/>
          </p:blipFill>
          <p:spPr>
            <a:xfrm rot="10800000">
              <a:off x="13691428" y="6552532"/>
              <a:ext cx="1180825" cy="1138653"/>
            </a:xfrm>
            <a:prstGeom prst="rect">
              <a:avLst/>
            </a:prstGeom>
          </p:spPr>
        </p:pic>
        <p:sp>
          <p:nvSpPr>
            <p:cNvPr id="10" name="TextBox 11">
              <a:extLst>
                <a:ext uri="{FF2B5EF4-FFF2-40B4-BE49-F238E27FC236}">
                  <a16:creationId xmlns:a16="http://schemas.microsoft.com/office/drawing/2014/main" id="{3C245ED5-0BB2-F0F5-BD7A-2FDFD069516D}"/>
                </a:ext>
              </a:extLst>
            </p:cNvPr>
            <p:cNvSpPr txBox="1"/>
            <p:nvPr/>
          </p:nvSpPr>
          <p:spPr>
            <a:xfrm>
              <a:off x="7882161" y="8360956"/>
              <a:ext cx="2523679" cy="558294"/>
            </a:xfrm>
            <a:prstGeom prst="rect">
              <a:avLst/>
            </a:prstGeom>
          </p:spPr>
          <p:txBody>
            <a:bodyPr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UNSURE</a:t>
              </a:r>
            </a:p>
          </p:txBody>
        </p:sp>
        <p:sp>
          <p:nvSpPr>
            <p:cNvPr id="11" name="TextBox 13">
              <a:extLst>
                <a:ext uri="{FF2B5EF4-FFF2-40B4-BE49-F238E27FC236}">
                  <a16:creationId xmlns:a16="http://schemas.microsoft.com/office/drawing/2014/main" id="{E4ED0BE1-9254-C8D3-8E7C-51104C485860}"/>
                </a:ext>
              </a:extLst>
            </p:cNvPr>
            <p:cNvSpPr txBox="1"/>
            <p:nvPr/>
          </p:nvSpPr>
          <p:spPr>
            <a:xfrm>
              <a:off x="12799610" y="8360956"/>
              <a:ext cx="2964463" cy="551433"/>
            </a:xfrm>
            <a:prstGeom prst="rect">
              <a:avLst/>
            </a:prstGeom>
          </p:spPr>
          <p:txBody>
            <a:bodyPr wrap="square" lIns="0" tIns="0" rIns="0" bIns="0" rtlCol="0" anchor="t">
              <a:spAutoFit/>
            </a:bodyPr>
            <a:lstStyle/>
            <a:p>
              <a:pPr algn="ctr">
                <a:lnSpc>
                  <a:spcPts val="4319"/>
                </a:lnSpc>
              </a:pPr>
              <a:r>
                <a:rPr lang="en-US" sz="4400" b="1">
                  <a:solidFill>
                    <a:srgbClr val="FFFFFF"/>
                  </a:solidFill>
                  <a:latin typeface="Arial" panose="020B0604020202020204" pitchFamily="34" charset="0"/>
                  <a:cs typeface="Arial" panose="020B0604020202020204" pitchFamily="34" charset="0"/>
                </a:rPr>
                <a:t>AGREE</a:t>
              </a:r>
            </a:p>
          </p:txBody>
        </p:sp>
      </p:grpSp>
    </p:spTree>
    <p:extLst>
      <p:ext uri="{BB962C8B-B14F-4D97-AF65-F5344CB8AC3E}">
        <p14:creationId xmlns:p14="http://schemas.microsoft.com/office/powerpoint/2010/main" val="421142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6F89E99E-5FFA-DA59-E4DA-04E2E67FB03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3F8A526-3D93-3DE4-B17C-CAD9495E6991}"/>
              </a:ext>
            </a:extLst>
          </p:cNvPr>
          <p:cNvSpPr txBox="1"/>
          <p:nvPr/>
        </p:nvSpPr>
        <p:spPr>
          <a:xfrm>
            <a:off x="1701800" y="3959188"/>
            <a:ext cx="8928847" cy="1846659"/>
          </a:xfrm>
          <a:prstGeom prst="rect">
            <a:avLst/>
          </a:prstGeom>
        </p:spPr>
        <p:txBody>
          <a:bodyPr wrap="square" lIns="0" tIns="0" rIns="0" bIns="0" rtlCol="0" anchor="t">
            <a:spAutoFit/>
          </a:bodyPr>
          <a:lstStyle/>
          <a:p>
            <a:r>
              <a:rPr lang="en-US" sz="4000" b="1">
                <a:solidFill>
                  <a:schemeClr val="bg1"/>
                </a:solidFill>
                <a:latin typeface="Arial" panose="020B0604020202020204" pitchFamily="34" charset="0"/>
                <a:ea typeface="+mj-ea"/>
                <a:cs typeface="Arial" panose="020B0604020202020204" pitchFamily="34" charset="0"/>
              </a:rPr>
              <a:t>DISAGREE: </a:t>
            </a:r>
          </a:p>
          <a:p>
            <a:r>
              <a:rPr lang="en-US" sz="4000" b="1">
                <a:solidFill>
                  <a:schemeClr val="bg1"/>
                </a:solidFill>
                <a:latin typeface="Arial" panose="020B0604020202020204" pitchFamily="34" charset="0"/>
                <a:ea typeface="+mj-ea"/>
                <a:cs typeface="Arial" panose="020B0604020202020204" pitchFamily="34" charset="0"/>
              </a:rPr>
              <a:t>Children rarely lie or make up stories about being sexually abused</a:t>
            </a:r>
          </a:p>
        </p:txBody>
      </p:sp>
      <p:sp>
        <p:nvSpPr>
          <p:cNvPr id="14" name="TextBox 13">
            <a:extLst>
              <a:ext uri="{FF2B5EF4-FFF2-40B4-BE49-F238E27FC236}">
                <a16:creationId xmlns:a16="http://schemas.microsoft.com/office/drawing/2014/main" id="{FED98209-3C14-22E1-34F3-3F569C8D9614}"/>
              </a:ext>
            </a:extLst>
          </p:cNvPr>
          <p:cNvSpPr txBox="1"/>
          <p:nvPr/>
        </p:nvSpPr>
        <p:spPr>
          <a:xfrm>
            <a:off x="1676400" y="6134960"/>
            <a:ext cx="14415247" cy="2975173"/>
          </a:xfrm>
          <a:prstGeom prst="rect">
            <a:avLst/>
          </a:prstGeom>
        </p:spPr>
        <p:txBody>
          <a:bodyPr wrap="square" lIns="0" tIns="0" rIns="0" bIns="0" rtlCol="0" anchor="t">
            <a:spAutoFit/>
          </a:bodyPr>
          <a:lstStyle/>
          <a:p>
            <a:pPr marL="571500" indent="-571500">
              <a:spcBef>
                <a:spcPts val="800"/>
              </a:spcBef>
              <a:buFont typeface="Arial" panose="020B0604020202020204" pitchFamily="34" charset="0"/>
              <a:buChar char="•"/>
            </a:pPr>
            <a:r>
              <a:rPr lang="en-US" sz="3600">
                <a:solidFill>
                  <a:schemeClr val="bg1"/>
                </a:solidFill>
                <a:latin typeface="Arial" panose="020B0604020202020204" pitchFamily="34" charset="0"/>
                <a:cs typeface="Arial" panose="020B0604020202020204" pitchFamily="34" charset="0"/>
              </a:rPr>
              <a:t>Statistics show that the overwhelming majority of reports of child sexual abuse are true</a:t>
            </a:r>
          </a:p>
          <a:p>
            <a:pPr marL="571500" indent="-571500">
              <a:spcBef>
                <a:spcPts val="800"/>
              </a:spcBef>
              <a:buFont typeface="Arial" panose="020B0604020202020204" pitchFamily="34" charset="0"/>
              <a:buChar char="•"/>
            </a:pPr>
            <a:r>
              <a:rPr lang="en-US" sz="3600">
                <a:solidFill>
                  <a:schemeClr val="bg1"/>
                </a:solidFill>
                <a:latin typeface="Arial" panose="020B0604020202020204" pitchFamily="34" charset="0"/>
                <a:cs typeface="Arial" panose="020B0604020202020204" pitchFamily="34" charset="0"/>
              </a:rPr>
              <a:t>Children sometimes make up stories about other things; however, they rarely lie about sexual abuse</a:t>
            </a:r>
          </a:p>
          <a:p>
            <a:pPr marL="571500" indent="-571500">
              <a:spcBef>
                <a:spcPts val="800"/>
              </a:spcBef>
              <a:buFont typeface="Arial" panose="020B0604020202020204" pitchFamily="34" charset="0"/>
              <a:buChar char="•"/>
            </a:pPr>
            <a:r>
              <a:rPr lang="en-US" sz="3600">
                <a:solidFill>
                  <a:schemeClr val="bg1"/>
                </a:solidFill>
                <a:latin typeface="Arial" panose="020B0604020202020204" pitchFamily="34" charset="0"/>
                <a:cs typeface="Arial" panose="020B0604020202020204" pitchFamily="34" charset="0"/>
              </a:rPr>
              <a:t>It’s often adults who cannot accept or won’t believe the child</a:t>
            </a:r>
          </a:p>
        </p:txBody>
      </p:sp>
      <p:sp>
        <p:nvSpPr>
          <p:cNvPr id="8" name="TextBox 12">
            <a:extLst>
              <a:ext uri="{FF2B5EF4-FFF2-40B4-BE49-F238E27FC236}">
                <a16:creationId xmlns:a16="http://schemas.microsoft.com/office/drawing/2014/main" id="{EFC2F2D7-6003-5B49-B00C-54F029CAAB17}"/>
              </a:ext>
            </a:extLst>
          </p:cNvPr>
          <p:cNvSpPr txBox="1"/>
          <p:nvPr/>
        </p:nvSpPr>
        <p:spPr>
          <a:xfrm>
            <a:off x="1676400" y="1409700"/>
            <a:ext cx="14706600" cy="2031325"/>
          </a:xfrm>
          <a:prstGeom prst="rect">
            <a:avLst/>
          </a:prstGeom>
        </p:spPr>
        <p:txBody>
          <a:bodyPr wrap="square" lIns="0" tIns="0" rIns="0" bIns="0" rtlCol="0" anchor="t">
            <a:spAutoFit/>
          </a:bodyPr>
          <a:lstStyle/>
          <a:p>
            <a:pPr marL="0" indent="0">
              <a:buNone/>
            </a:pPr>
            <a:r>
              <a:rPr lang="en-US" sz="4400">
                <a:solidFill>
                  <a:srgbClr val="3D536C"/>
                </a:solidFill>
                <a:latin typeface="Arial" panose="020B0604020202020204" pitchFamily="34" charset="0"/>
                <a:cs typeface="Arial" panose="020B0604020202020204" pitchFamily="34" charset="0"/>
              </a:rPr>
              <a:t>Children make-up stories or lie about sexual abuse. </a:t>
            </a:r>
          </a:p>
          <a:p>
            <a:pPr marL="0" indent="0">
              <a:buNone/>
            </a:pPr>
            <a:endParaRPr lang="en-US" sz="4400">
              <a:solidFill>
                <a:srgbClr val="3D536C"/>
              </a:solidFill>
              <a:latin typeface="Arial" panose="020B0604020202020204" pitchFamily="34" charset="0"/>
              <a:cs typeface="Arial" panose="020B0604020202020204" pitchFamily="34" charset="0"/>
            </a:endParaRPr>
          </a:p>
          <a:p>
            <a:pPr marL="0" indent="0">
              <a:buNone/>
            </a:pPr>
            <a:r>
              <a:rPr lang="en-US" sz="4400" b="1">
                <a:solidFill>
                  <a:srgbClr val="3D536C"/>
                </a:solidFill>
                <a:latin typeface="Arial" panose="020B0604020202020204" pitchFamily="34" charset="0"/>
                <a:cs typeface="Arial" panose="020B0604020202020204" pitchFamily="34" charset="0"/>
              </a:rPr>
              <a:t>We can’t always believe them.</a:t>
            </a:r>
            <a:endParaRPr lang="en-US" sz="4800" b="1">
              <a:solidFill>
                <a:srgbClr val="3D536C"/>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52428208-A30F-634E-97B1-B7B9CD75F992}"/>
              </a:ext>
            </a:extLst>
          </p:cNvPr>
          <p:cNvGrpSpPr/>
          <p:nvPr/>
        </p:nvGrpSpPr>
        <p:grpSpPr>
          <a:xfrm>
            <a:off x="12725400" y="2997274"/>
            <a:ext cx="2405761" cy="2309531"/>
            <a:chOff x="7970447" y="4628133"/>
            <a:chExt cx="1905000" cy="1828800"/>
          </a:xfrm>
        </p:grpSpPr>
        <p:sp>
          <p:nvSpPr>
            <p:cNvPr id="31" name="Oval Callout 30">
              <a:extLst>
                <a:ext uri="{FF2B5EF4-FFF2-40B4-BE49-F238E27FC236}">
                  <a16:creationId xmlns:a16="http://schemas.microsoft.com/office/drawing/2014/main" id="{146E68CA-7E44-094B-9226-C748FAD7124A}"/>
                </a:ext>
              </a:extLst>
            </p:cNvPr>
            <p:cNvSpPr/>
            <p:nvPr/>
          </p:nvSpPr>
          <p:spPr>
            <a:xfrm>
              <a:off x="7970447" y="4628133"/>
              <a:ext cx="1905000" cy="1828800"/>
            </a:xfrm>
            <a:prstGeom prst="wedgeEllipseCallout">
              <a:avLst/>
            </a:prstGeom>
            <a:solidFill>
              <a:srgbClr val="374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32" name="Graphic 31">
              <a:extLst>
                <a:ext uri="{FF2B5EF4-FFF2-40B4-BE49-F238E27FC236}">
                  <a16:creationId xmlns:a16="http://schemas.microsoft.com/office/drawing/2014/main" id="{D1ADD56E-1632-4846-A913-A078AC15806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2857"/>
            <a:stretch/>
          </p:blipFill>
          <p:spPr>
            <a:xfrm>
              <a:off x="8177728" y="4823929"/>
              <a:ext cx="1490438" cy="1437208"/>
            </a:xfrm>
            <a:prstGeom prst="rect">
              <a:avLst/>
            </a:prstGeom>
          </p:spPr>
        </p:pic>
      </p:grpSp>
    </p:spTree>
    <p:extLst>
      <p:ext uri="{BB962C8B-B14F-4D97-AF65-F5344CB8AC3E}">
        <p14:creationId xmlns:p14="http://schemas.microsoft.com/office/powerpoint/2010/main" val="223949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F9B15C6-4743-8F46-BD8D-8C307E48F83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6742"/>
          <a:stretch/>
        </p:blipFill>
        <p:spPr>
          <a:xfrm>
            <a:off x="6434823" y="4170202"/>
            <a:ext cx="1610863" cy="1663052"/>
          </a:xfrm>
          <a:prstGeom prst="rect">
            <a:avLst/>
          </a:prstGeom>
        </p:spPr>
      </p:pic>
      <p:sp>
        <p:nvSpPr>
          <p:cNvPr id="26" name="TextBox 26"/>
          <p:cNvSpPr txBox="1"/>
          <p:nvPr/>
        </p:nvSpPr>
        <p:spPr>
          <a:xfrm>
            <a:off x="9507423" y="6290308"/>
            <a:ext cx="3877733" cy="1762534"/>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panose="020B0604020202020204" pitchFamily="34" charset="0"/>
                <a:cs typeface="Arial" panose="020B0604020202020204" pitchFamily="34" charset="0"/>
              </a:rPr>
              <a:t>Call Child </a:t>
            </a:r>
            <a:br>
              <a:rPr lang="en-US" sz="3600" b="1">
                <a:solidFill>
                  <a:srgbClr val="292C32"/>
                </a:solidFill>
                <a:latin typeface="Arial" panose="020B0604020202020204" pitchFamily="34" charset="0"/>
                <a:cs typeface="Arial" panose="020B0604020202020204" pitchFamily="34" charset="0"/>
              </a:rPr>
            </a:br>
            <a:r>
              <a:rPr lang="en-US" sz="3600" b="1">
                <a:solidFill>
                  <a:srgbClr val="292C32"/>
                </a:solidFill>
                <a:latin typeface="Arial" panose="020B0604020202020204" pitchFamily="34" charset="0"/>
                <a:cs typeface="Arial" panose="020B0604020202020204" pitchFamily="34" charset="0"/>
              </a:rPr>
              <a:t>Helpline: </a:t>
            </a:r>
          </a:p>
          <a:p>
            <a:pPr algn="ctr">
              <a:lnSpc>
                <a:spcPts val="4700"/>
              </a:lnSpc>
            </a:pP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36" name="TextBox 27">
            <a:extLst>
              <a:ext uri="{FF2B5EF4-FFF2-40B4-BE49-F238E27FC236}">
                <a16:creationId xmlns:a16="http://schemas.microsoft.com/office/drawing/2014/main" id="{38D1376C-B6F0-436E-B231-173F16865B67}"/>
              </a:ext>
            </a:extLst>
          </p:cNvPr>
          <p:cNvSpPr txBox="1"/>
          <p:nvPr/>
        </p:nvSpPr>
        <p:spPr>
          <a:xfrm>
            <a:off x="13179750" y="6290308"/>
            <a:ext cx="3657599" cy="1159805"/>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panose="020B0604020202020204" pitchFamily="34" charset="0"/>
                <a:cs typeface="Arial" panose="020B0604020202020204" pitchFamily="34" charset="0"/>
              </a:rPr>
              <a:t>Call Police:</a:t>
            </a:r>
          </a:p>
          <a:p>
            <a:pPr algn="ctr">
              <a:lnSpc>
                <a:spcPts val="4700"/>
              </a:lnSpc>
            </a:pPr>
            <a:r>
              <a:rPr lang="en-US" sz="3600" b="1">
                <a:solidFill>
                  <a:srgbClr val="292C32"/>
                </a:solidFill>
                <a:latin typeface="Arial" panose="020B0604020202020204" pitchFamily="34" charset="0"/>
                <a:cs typeface="Arial" panose="020B0604020202020204" pitchFamily="34" charset="0"/>
              </a:rPr>
              <a:t> </a:t>
            </a: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39" name="TextBox 27">
            <a:extLst>
              <a:ext uri="{FF2B5EF4-FFF2-40B4-BE49-F238E27FC236}">
                <a16:creationId xmlns:a16="http://schemas.microsoft.com/office/drawing/2014/main" id="{23CB5C1B-8D1F-C30A-9497-0CA4CB261DFA}"/>
              </a:ext>
            </a:extLst>
          </p:cNvPr>
          <p:cNvSpPr txBox="1"/>
          <p:nvPr/>
        </p:nvSpPr>
        <p:spPr>
          <a:xfrm>
            <a:off x="5142118" y="6290308"/>
            <a:ext cx="4299825" cy="2967992"/>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a:cs typeface="Arial"/>
              </a:rPr>
              <a:t>Immediately report to the Grievance Mechanism focal person:</a:t>
            </a:r>
          </a:p>
          <a:p>
            <a:pPr algn="ctr">
              <a:lnSpc>
                <a:spcPts val="4700"/>
              </a:lnSpc>
            </a:pPr>
            <a:r>
              <a:rPr lang="en-US" sz="3600" b="1">
                <a:solidFill>
                  <a:srgbClr val="292C32"/>
                </a:solidFill>
                <a:latin typeface="Arial" panose="020B0604020202020204" pitchFamily="34" charset="0"/>
                <a:cs typeface="Arial" panose="020B0604020202020204" pitchFamily="34" charset="0"/>
              </a:rPr>
              <a:t> </a:t>
            </a:r>
            <a:r>
              <a:rPr lang="en-US" sz="3600" b="1">
                <a:solidFill>
                  <a:srgbClr val="292C32"/>
                </a:solidFill>
                <a:highlight>
                  <a:srgbClr val="FFFF00"/>
                </a:highlight>
                <a:latin typeface="Arial" panose="020B0604020202020204" pitchFamily="34" charset="0"/>
                <a:cs typeface="Arial" panose="020B0604020202020204" pitchFamily="34" charset="0"/>
              </a:rPr>
              <a:t>[insert here]</a:t>
            </a:r>
          </a:p>
        </p:txBody>
      </p:sp>
      <p:sp>
        <p:nvSpPr>
          <p:cNvPr id="28" name="Text Placeholder 1">
            <a:extLst>
              <a:ext uri="{FF2B5EF4-FFF2-40B4-BE49-F238E27FC236}">
                <a16:creationId xmlns:a16="http://schemas.microsoft.com/office/drawing/2014/main" id="{33588E0B-C778-BA4B-A8EB-C686252E23C6}"/>
              </a:ext>
            </a:extLst>
          </p:cNvPr>
          <p:cNvSpPr txBox="1">
            <a:spLocks/>
          </p:cNvSpPr>
          <p:nvPr/>
        </p:nvSpPr>
        <p:spPr>
          <a:xfrm>
            <a:off x="1671320" y="1189396"/>
            <a:ext cx="12937210" cy="20287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600" b="1">
                <a:solidFill>
                  <a:srgbClr val="163758"/>
                </a:solidFill>
              </a:rPr>
              <a:t>What do you do if suspect child sexual exploitation and abuse?</a:t>
            </a:r>
          </a:p>
        </p:txBody>
      </p:sp>
      <p:pic>
        <p:nvPicPr>
          <p:cNvPr id="11" name="Graphic 10">
            <a:extLst>
              <a:ext uri="{FF2B5EF4-FFF2-40B4-BE49-F238E27FC236}">
                <a16:creationId xmlns:a16="http://schemas.microsoft.com/office/drawing/2014/main" id="{7465597A-51B6-B64A-8571-A7722330820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190"/>
          <a:stretch/>
        </p:blipFill>
        <p:spPr>
          <a:xfrm>
            <a:off x="10580002" y="4171490"/>
            <a:ext cx="1732576" cy="1660476"/>
          </a:xfrm>
          <a:prstGeom prst="rect">
            <a:avLst/>
          </a:prstGeom>
        </p:spPr>
      </p:pic>
      <p:pic>
        <p:nvPicPr>
          <p:cNvPr id="41" name="Graphic 40">
            <a:extLst>
              <a:ext uri="{FF2B5EF4-FFF2-40B4-BE49-F238E27FC236}">
                <a16:creationId xmlns:a16="http://schemas.microsoft.com/office/drawing/2014/main" id="{969ED998-E3E1-7F4B-B059-8A125C97683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2190"/>
          <a:stretch/>
        </p:blipFill>
        <p:spPr>
          <a:xfrm>
            <a:off x="14114590" y="4171490"/>
            <a:ext cx="1732576" cy="1660476"/>
          </a:xfrm>
          <a:prstGeom prst="rect">
            <a:avLst/>
          </a:prstGeom>
        </p:spPr>
      </p:pic>
      <p:sp>
        <p:nvSpPr>
          <p:cNvPr id="3" name="TextBox 27">
            <a:extLst>
              <a:ext uri="{FF2B5EF4-FFF2-40B4-BE49-F238E27FC236}">
                <a16:creationId xmlns:a16="http://schemas.microsoft.com/office/drawing/2014/main" id="{CE9B1D65-38AD-E250-294B-D543FBB5CD36}"/>
              </a:ext>
            </a:extLst>
          </p:cNvPr>
          <p:cNvSpPr txBox="1"/>
          <p:nvPr/>
        </p:nvSpPr>
        <p:spPr>
          <a:xfrm>
            <a:off x="1145257" y="6290308"/>
            <a:ext cx="3579144" cy="1762534"/>
          </a:xfrm>
          <a:prstGeom prst="rect">
            <a:avLst/>
          </a:prstGeom>
        </p:spPr>
        <p:txBody>
          <a:bodyPr wrap="square" lIns="0" tIns="0" rIns="0" bIns="0" rtlCol="0" anchor="t">
            <a:spAutoFit/>
          </a:bodyPr>
          <a:lstStyle/>
          <a:p>
            <a:pPr algn="ctr">
              <a:lnSpc>
                <a:spcPts val="4700"/>
              </a:lnSpc>
            </a:pPr>
            <a:r>
              <a:rPr lang="en-US" sz="3600" b="1">
                <a:solidFill>
                  <a:srgbClr val="292C32"/>
                </a:solidFill>
                <a:latin typeface="Arial"/>
                <a:cs typeface="Arial"/>
              </a:rPr>
              <a:t>Refer to services:</a:t>
            </a:r>
            <a:br>
              <a:rPr lang="en-US" sz="3600" b="1">
                <a:solidFill>
                  <a:srgbClr val="292C32"/>
                </a:solidFill>
                <a:latin typeface="Arial"/>
                <a:cs typeface="Arial"/>
              </a:rPr>
            </a:br>
            <a:r>
              <a:rPr lang="en-US" sz="3600" b="1">
                <a:solidFill>
                  <a:srgbClr val="292C32"/>
                </a:solidFill>
                <a:latin typeface="Arial"/>
                <a:cs typeface="Arial"/>
              </a:rPr>
              <a:t> [</a:t>
            </a:r>
            <a:r>
              <a:rPr lang="en-US" sz="3600" b="1">
                <a:solidFill>
                  <a:srgbClr val="292C32"/>
                </a:solidFill>
                <a:highlight>
                  <a:srgbClr val="FFFF00"/>
                </a:highlight>
                <a:latin typeface="Arial"/>
                <a:cs typeface="Arial"/>
              </a:rPr>
              <a:t>insert here</a:t>
            </a:r>
            <a:r>
              <a:rPr lang="en-US" sz="3600" b="1">
                <a:solidFill>
                  <a:srgbClr val="292C32"/>
                </a:solidFill>
                <a:latin typeface="Arial"/>
                <a:cs typeface="Arial"/>
              </a:rPr>
              <a:t>]</a:t>
            </a:r>
            <a:endParaRPr lang="en-US" sz="3600" b="1">
              <a:solidFill>
                <a:srgbClr val="292C32"/>
              </a:solidFill>
              <a:highlight>
                <a:srgbClr val="FFFF00"/>
              </a:highlight>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481FA0FD-4F37-E249-B03E-BE2D08A8A72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9581"/>
          <a:stretch/>
        </p:blipFill>
        <p:spPr>
          <a:xfrm>
            <a:off x="1898976" y="3848100"/>
            <a:ext cx="2071707" cy="2307256"/>
          </a:xfrm>
          <a:prstGeom prst="rect">
            <a:avLst/>
          </a:prstGeom>
        </p:spPr>
      </p:pic>
    </p:spTree>
    <p:extLst>
      <p:ext uri="{BB962C8B-B14F-4D97-AF65-F5344CB8AC3E}">
        <p14:creationId xmlns:p14="http://schemas.microsoft.com/office/powerpoint/2010/main" val="118589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68516" y="3771901"/>
            <a:ext cx="12350968" cy="1942519"/>
          </a:xfrm>
          <a:prstGeom prst="rect">
            <a:avLst/>
          </a:prstGeom>
        </p:spPr>
        <p:txBody>
          <a:bodyPr lIns="0" tIns="0" rIns="0" bIns="0" rtlCol="0" anchor="t">
            <a:spAutoFit/>
          </a:bodyPr>
          <a:lstStyle/>
          <a:p>
            <a:pPr algn="ctr">
              <a:lnSpc>
                <a:spcPts val="16589"/>
              </a:lnSpc>
            </a:pPr>
            <a:r>
              <a:rPr lang="en-US" sz="11850" b="1">
                <a:solidFill>
                  <a:srgbClr val="FFFFFF"/>
                </a:solidFill>
                <a:latin typeface="Arial" panose="020B0604020202020204" pitchFamily="34" charset="0"/>
                <a:cs typeface="Arial" panose="020B0604020202020204" pitchFamily="34" charset="0"/>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9BDFC07-79F7-EF63-57B2-08FA360F0663}"/>
              </a:ext>
            </a:extLst>
          </p:cNvPr>
          <p:cNvSpPr>
            <a:spLocks noGrp="1"/>
          </p:cNvSpPr>
          <p:nvPr>
            <p:ph type="body" sz="quarter" idx="4294967295"/>
          </p:nvPr>
        </p:nvSpPr>
        <p:spPr>
          <a:xfrm>
            <a:off x="1600200" y="3695700"/>
            <a:ext cx="7696200" cy="5207000"/>
          </a:xfrm>
          <a:prstGeom prst="rect">
            <a:avLst/>
          </a:prstGeom>
        </p:spPr>
        <p:txBody>
          <a:bodyPr>
            <a:normAutofit/>
          </a:bodyPr>
          <a:lstStyle/>
          <a:p>
            <a:pPr marL="0" indent="0">
              <a:lnSpc>
                <a:spcPts val="3840"/>
              </a:lnSpc>
              <a:spcAft>
                <a:spcPts val="1200"/>
              </a:spcAft>
              <a:buNone/>
            </a:pPr>
            <a:r>
              <a:rPr lang="en-US" b="1">
                <a:solidFill>
                  <a:srgbClr val="00ADE4"/>
                </a:solidFill>
              </a:rPr>
              <a:t>By the end of this session participants will:</a:t>
            </a:r>
          </a:p>
          <a:p>
            <a:pPr marL="514350" indent="-514350">
              <a:lnSpc>
                <a:spcPts val="3840"/>
              </a:lnSpc>
              <a:spcAft>
                <a:spcPts val="1200"/>
              </a:spcAft>
              <a:buClr>
                <a:srgbClr val="00ADE4"/>
              </a:buClr>
              <a:buFont typeface="+mj-lt"/>
              <a:buAutoNum type="arabicPeriod"/>
            </a:pPr>
            <a:r>
              <a:rPr lang="en-US"/>
              <a:t>Know what child sexual exploitation and abuse is and the risks. </a:t>
            </a:r>
          </a:p>
          <a:p>
            <a:pPr marL="514350" indent="-514350">
              <a:lnSpc>
                <a:spcPts val="3840"/>
              </a:lnSpc>
              <a:spcAft>
                <a:spcPts val="1200"/>
              </a:spcAft>
              <a:buClr>
                <a:srgbClr val="00ADE4"/>
              </a:buClr>
              <a:buFont typeface="+mj-lt"/>
              <a:buAutoNum type="arabicPeriod"/>
            </a:pPr>
            <a:r>
              <a:rPr lang="en-US"/>
              <a:t>Know what behavior is expected of them concerning sexual exploitation and abuse. </a:t>
            </a:r>
          </a:p>
          <a:p>
            <a:pPr marL="514350" indent="-514350">
              <a:lnSpc>
                <a:spcPts val="3840"/>
              </a:lnSpc>
              <a:spcAft>
                <a:spcPts val="1200"/>
              </a:spcAft>
              <a:buClr>
                <a:srgbClr val="00ADE4"/>
              </a:buClr>
              <a:buFont typeface="+mj-lt"/>
              <a:buAutoNum type="arabicPeriod"/>
            </a:pPr>
            <a:r>
              <a:rPr lang="en-US"/>
              <a:t>Know the phone number to contact when someone tells them about a case or suspected case of child sexual exploitation and abuse.</a:t>
            </a:r>
          </a:p>
        </p:txBody>
      </p:sp>
      <p:pic>
        <p:nvPicPr>
          <p:cNvPr id="7" name="Picture 6">
            <a:extLst>
              <a:ext uri="{FF2B5EF4-FFF2-40B4-BE49-F238E27FC236}">
                <a16:creationId xmlns:a16="http://schemas.microsoft.com/office/drawing/2014/main" id="{67FBFDA5-1A4F-5B43-90BD-9C188FD4C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176"/>
          <a:stretch/>
        </p:blipFill>
        <p:spPr>
          <a:xfrm>
            <a:off x="9601200" y="1703183"/>
            <a:ext cx="8686799" cy="6880633"/>
          </a:xfrm>
          <a:prstGeom prst="rect">
            <a:avLst/>
          </a:prstGeom>
        </p:spPr>
      </p:pic>
      <p:sp>
        <p:nvSpPr>
          <p:cNvPr id="8" name="TextBox 7">
            <a:extLst>
              <a:ext uri="{FF2B5EF4-FFF2-40B4-BE49-F238E27FC236}">
                <a16:creationId xmlns:a16="http://schemas.microsoft.com/office/drawing/2014/main" id="{C3134004-39E0-A249-B4E4-D4404030AF0F}"/>
              </a:ext>
            </a:extLst>
          </p:cNvPr>
          <p:cNvSpPr txBox="1"/>
          <p:nvPr/>
        </p:nvSpPr>
        <p:spPr>
          <a:xfrm>
            <a:off x="1676400" y="1192700"/>
            <a:ext cx="12725400" cy="1938992"/>
          </a:xfrm>
          <a:prstGeom prst="rect">
            <a:avLst/>
          </a:prstGeom>
          <a:noFill/>
        </p:spPr>
        <p:txBody>
          <a:bodyPr wrap="square" rtlCol="0">
            <a:spAutoFit/>
          </a:bodyPr>
          <a:lstStyle/>
          <a:p>
            <a:r>
              <a:rPr lang="en-US" sz="6000" b="1">
                <a:solidFill>
                  <a:srgbClr val="002345"/>
                </a:solidFill>
                <a:latin typeface="Arial" panose="020B0604020202020204" pitchFamily="34" charset="0"/>
                <a:cs typeface="Arial" panose="020B0604020202020204" pitchFamily="34" charset="0"/>
              </a:rPr>
              <a:t>Introduction: </a:t>
            </a:r>
          </a:p>
          <a:p>
            <a:r>
              <a:rPr lang="en-US" sz="6000">
                <a:solidFill>
                  <a:srgbClr val="002345"/>
                </a:solidFill>
                <a:latin typeface="Arial" panose="020B0604020202020204" pitchFamily="34" charset="0"/>
                <a:cs typeface="Arial" panose="020B0604020202020204" pitchFamily="34" charset="0"/>
              </a:rPr>
              <a:t>Session Objectives</a:t>
            </a:r>
          </a:p>
        </p:txBody>
      </p:sp>
    </p:spTree>
    <p:extLst>
      <p:ext uri="{BB962C8B-B14F-4D97-AF65-F5344CB8AC3E}">
        <p14:creationId xmlns:p14="http://schemas.microsoft.com/office/powerpoint/2010/main" val="40966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8B251-8399-B71A-2D25-23606421A815}"/>
              </a:ext>
            </a:extLst>
          </p:cNvPr>
          <p:cNvSpPr>
            <a:spLocks noGrp="1"/>
          </p:cNvSpPr>
          <p:nvPr>
            <p:ph type="ctrTitle"/>
          </p:nvPr>
        </p:nvSpPr>
        <p:spPr>
          <a:xfrm>
            <a:off x="1695454" y="1260434"/>
            <a:ext cx="7965057" cy="6579975"/>
          </a:xfrm>
          <a:noFill/>
          <a:ln>
            <a:noFill/>
          </a:ln>
        </p:spPr>
        <p:txBody>
          <a:bodyPr spcFirstLastPara="1" vert="horz" wrap="square" lIns="0" tIns="0" rIns="0" bIns="0" rtlCol="0" anchor="t" anchorCtr="0">
            <a:noAutofit/>
          </a:bodyPr>
          <a:lstStyle/>
          <a:p>
            <a:pPr algn="l">
              <a:spcBef>
                <a:spcPts val="0"/>
              </a:spcBef>
              <a:buClr>
                <a:schemeClr val="accent1"/>
              </a:buClr>
              <a:buSzPts val="3000"/>
              <a:buFont typeface="Montserrat"/>
            </a:pPr>
            <a:r>
              <a:rPr lang="en-US">
                <a:solidFill>
                  <a:srgbClr val="00ADE4"/>
                </a:solidFill>
                <a:latin typeface="Arial"/>
                <a:cs typeface="Arial"/>
                <a:sym typeface="Montserrat"/>
              </a:rPr>
              <a:t>Globally, around</a:t>
            </a:r>
            <a:br>
              <a:rPr lang="en-US">
                <a:solidFill>
                  <a:srgbClr val="00ADE4"/>
                </a:solidFill>
                <a:latin typeface="Arial"/>
                <a:cs typeface="Arial"/>
                <a:sym typeface="Montserrat"/>
              </a:rPr>
            </a:br>
            <a:r>
              <a:rPr lang="en-US" b="1">
                <a:solidFill>
                  <a:srgbClr val="00ADE4"/>
                </a:solidFill>
                <a:latin typeface="Arial Black" panose="020B0604020202020204" pitchFamily="34" charset="0"/>
                <a:cs typeface="Arial Black" panose="020B0604020202020204" pitchFamily="34" charset="0"/>
                <a:sym typeface="Montserrat"/>
              </a:rPr>
              <a:t>1 in 8 girls and </a:t>
            </a:r>
            <a:br>
              <a:rPr lang="en-US" b="1">
                <a:solidFill>
                  <a:srgbClr val="00ADE4"/>
                </a:solidFill>
                <a:latin typeface="Arial Black" panose="020B0604020202020204" pitchFamily="34" charset="0"/>
                <a:cs typeface="Arial Black" panose="020B0604020202020204" pitchFamily="34" charset="0"/>
                <a:sym typeface="Montserrat"/>
              </a:rPr>
            </a:br>
            <a:r>
              <a:rPr lang="en-US" b="1">
                <a:solidFill>
                  <a:srgbClr val="00ADE4"/>
                </a:solidFill>
                <a:latin typeface="Arial Black" panose="020B0604020202020204" pitchFamily="34" charset="0"/>
                <a:cs typeface="Arial Black" panose="020B0604020202020204" pitchFamily="34" charset="0"/>
                <a:sym typeface="Montserrat"/>
              </a:rPr>
              <a:t>1 in 11 boys </a:t>
            </a:r>
            <a:r>
              <a:rPr lang="en-US">
                <a:solidFill>
                  <a:srgbClr val="00ADE4"/>
                </a:solidFill>
                <a:latin typeface="Arial"/>
                <a:cs typeface="Arial"/>
                <a:sym typeface="Montserrat"/>
              </a:rPr>
              <a:t>are estimated to have experienced rape or sexual assault before the age of 18.</a:t>
            </a:r>
          </a:p>
        </p:txBody>
      </p:sp>
      <p:sp>
        <p:nvSpPr>
          <p:cNvPr id="2" name="Title 2">
            <a:extLst>
              <a:ext uri="{FF2B5EF4-FFF2-40B4-BE49-F238E27FC236}">
                <a16:creationId xmlns:a16="http://schemas.microsoft.com/office/drawing/2014/main" id="{371832FC-B222-E868-4CB0-FC0BC746B22D}"/>
              </a:ext>
            </a:extLst>
          </p:cNvPr>
          <p:cNvSpPr txBox="1">
            <a:spLocks/>
          </p:cNvSpPr>
          <p:nvPr/>
        </p:nvSpPr>
        <p:spPr>
          <a:xfrm>
            <a:off x="1808988" y="9031376"/>
            <a:ext cx="14670024" cy="455524"/>
          </a:xfrm>
          <a:prstGeom prst="rect">
            <a:avLst/>
          </a:prstGeom>
          <a:noFill/>
          <a:ln>
            <a:noFill/>
          </a:ln>
        </p:spPr>
        <p:txBody>
          <a:bodyPr spcFirstLastPara="1" vert="horz" wrap="square" lIns="0" tIns="0" rIns="0" bIns="0" rtlCol="0" anchor="t" anchorCtr="0">
            <a:noAutofit/>
          </a:bodyPr>
          <a:lstStyle>
            <a:lvl1pPr algn="ctr" defTabSz="914377" rtl="0" eaLnBrk="1" latinLnBrk="0" hangingPunct="1">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accent1"/>
              </a:buClr>
              <a:buSzPts val="3000"/>
              <a:buFont typeface="Montserrat"/>
              <a:buNone/>
            </a:pPr>
            <a:r>
              <a:rPr lang="en-US" sz="3000" i="1">
                <a:solidFill>
                  <a:srgbClr val="163758"/>
                </a:solidFill>
                <a:latin typeface="Arial"/>
                <a:cs typeface="Arial"/>
                <a:sym typeface="Montserrat"/>
              </a:rPr>
              <a:t>Estimates rise when ‘non-contact’ forms, such as online or verbal abuse, are included.</a:t>
            </a:r>
          </a:p>
        </p:txBody>
      </p:sp>
      <p:pic>
        <p:nvPicPr>
          <p:cNvPr id="4" name="Picture 3">
            <a:extLst>
              <a:ext uri="{FF2B5EF4-FFF2-40B4-BE49-F238E27FC236}">
                <a16:creationId xmlns:a16="http://schemas.microsoft.com/office/drawing/2014/main" id="{8521D580-AB6D-B811-DA95-27B1B7F832E2}"/>
              </a:ext>
            </a:extLst>
          </p:cNvPr>
          <p:cNvPicPr>
            <a:picLocks noChangeAspect="1"/>
          </p:cNvPicPr>
          <p:nvPr/>
        </p:nvPicPr>
        <p:blipFill rotWithShape="1">
          <a:blip r:embed="rId3">
            <a:extLst>
              <a:ext uri="{28A0092B-C50C-407E-A947-70E740481C1C}">
                <a14:useLocalDpi xmlns:a14="http://schemas.microsoft.com/office/drawing/2010/main" val="0"/>
              </a:ext>
            </a:extLst>
          </a:blip>
          <a:srcRect l="17504" r="18963"/>
          <a:stretch/>
        </p:blipFill>
        <p:spPr>
          <a:xfrm>
            <a:off x="9448800" y="800100"/>
            <a:ext cx="7467600" cy="7835900"/>
          </a:xfrm>
          <a:prstGeom prst="rect">
            <a:avLst/>
          </a:prstGeom>
        </p:spPr>
      </p:pic>
      <p:sp>
        <p:nvSpPr>
          <p:cNvPr id="7" name="Subtitle 6">
            <a:extLst>
              <a:ext uri="{FF2B5EF4-FFF2-40B4-BE49-F238E27FC236}">
                <a16:creationId xmlns:a16="http://schemas.microsoft.com/office/drawing/2014/main" id="{866C5576-0D1D-FB47-92A6-FA86581354B2}"/>
              </a:ext>
            </a:extLst>
          </p:cNvPr>
          <p:cNvSpPr>
            <a:spLocks noGrp="1"/>
          </p:cNvSpPr>
          <p:nvPr>
            <p:ph type="subTitle" idx="1"/>
          </p:nvPr>
        </p:nvSpPr>
        <p:spPr>
          <a:xfrm>
            <a:off x="1622302" y="7928419"/>
            <a:ext cx="2949698" cy="491681"/>
          </a:xfrm>
        </p:spPr>
        <p:txBody>
          <a:bodyPr/>
          <a:lstStyle/>
          <a:p>
            <a:pPr algn="l"/>
            <a:r>
              <a:rPr lang="en-BR">
                <a:solidFill>
                  <a:srgbClr val="00ADE4"/>
                </a:solidFill>
              </a:rPr>
              <a:t>UNICEF 2024</a:t>
            </a:r>
          </a:p>
        </p:txBody>
      </p:sp>
    </p:spTree>
    <p:extLst>
      <p:ext uri="{BB962C8B-B14F-4D97-AF65-F5344CB8AC3E}">
        <p14:creationId xmlns:p14="http://schemas.microsoft.com/office/powerpoint/2010/main" val="418816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345"/>
        </a:solidFill>
        <a:effectLst/>
      </p:bgPr>
    </p:bg>
    <p:spTree>
      <p:nvGrpSpPr>
        <p:cNvPr id="1" name="">
          <a:extLst>
            <a:ext uri="{FF2B5EF4-FFF2-40B4-BE49-F238E27FC236}">
              <a16:creationId xmlns:a16="http://schemas.microsoft.com/office/drawing/2014/main" id="{FD15012B-A7CC-FD20-0759-5FDA0DE29D4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50B42A0-E266-3E40-A223-A26717FD8107}"/>
              </a:ext>
            </a:extLst>
          </p:cNvPr>
          <p:cNvSpPr txBox="1"/>
          <p:nvPr/>
        </p:nvSpPr>
        <p:spPr>
          <a:xfrm>
            <a:off x="1676400" y="1192700"/>
            <a:ext cx="16459200" cy="1046505"/>
          </a:xfrm>
          <a:prstGeom prst="rect">
            <a:avLst/>
          </a:prstGeom>
          <a:noFill/>
        </p:spPr>
        <p:txBody>
          <a:bodyPr wrap="square" rtlCol="0">
            <a:spAutoFit/>
          </a:bodyPr>
          <a:lstStyle/>
          <a:p>
            <a:pPr>
              <a:lnSpc>
                <a:spcPts val="8114"/>
              </a:lnSpc>
            </a:pPr>
            <a:r>
              <a:rPr lang="en-US" sz="6000" b="1">
                <a:solidFill>
                  <a:srgbClr val="FFFFFF"/>
                </a:solidFill>
                <a:latin typeface="Arial" panose="020B0604020202020204" pitchFamily="34" charset="0"/>
                <a:cs typeface="Arial" panose="020B0604020202020204" pitchFamily="34" charset="0"/>
              </a:rPr>
              <a:t>The situation of children in </a:t>
            </a:r>
            <a:r>
              <a:rPr lang="en-US" sz="6000" b="1">
                <a:solidFill>
                  <a:srgbClr val="FFFFFF"/>
                </a:solidFill>
                <a:highlight>
                  <a:srgbClr val="FFFF00"/>
                </a:highlight>
                <a:latin typeface="Arial" panose="020B0604020202020204" pitchFamily="34" charset="0"/>
                <a:cs typeface="Arial" panose="020B0604020202020204" pitchFamily="34" charset="0"/>
              </a:rPr>
              <a:t>[country context]</a:t>
            </a:r>
          </a:p>
        </p:txBody>
      </p:sp>
      <p:grpSp>
        <p:nvGrpSpPr>
          <p:cNvPr id="19" name="Group 18">
            <a:extLst>
              <a:ext uri="{FF2B5EF4-FFF2-40B4-BE49-F238E27FC236}">
                <a16:creationId xmlns:a16="http://schemas.microsoft.com/office/drawing/2014/main" id="{C7C9BEB3-6C30-3D43-BD7E-E316A1091163}"/>
              </a:ext>
            </a:extLst>
          </p:cNvPr>
          <p:cNvGrpSpPr/>
          <p:nvPr/>
        </p:nvGrpSpPr>
        <p:grpSpPr>
          <a:xfrm>
            <a:off x="1038917" y="4721932"/>
            <a:ext cx="4773334" cy="3240968"/>
            <a:chOff x="1219200" y="3810824"/>
            <a:chExt cx="5501607" cy="3735446"/>
          </a:xfrm>
        </p:grpSpPr>
        <p:graphicFrame>
          <p:nvGraphicFramePr>
            <p:cNvPr id="4" name="Chart 3">
              <a:extLst>
                <a:ext uri="{FF2B5EF4-FFF2-40B4-BE49-F238E27FC236}">
                  <a16:creationId xmlns:a16="http://schemas.microsoft.com/office/drawing/2014/main" id="{666BEA63-5B69-4844-B878-CFEDFA54F20F}"/>
                </a:ext>
              </a:extLst>
            </p:cNvPr>
            <p:cNvGraphicFramePr/>
            <p:nvPr>
              <p:extLst>
                <p:ext uri="{D42A27DB-BD31-4B8C-83A1-F6EECF244321}">
                  <p14:modId xmlns:p14="http://schemas.microsoft.com/office/powerpoint/2010/main" val="3978642716"/>
                </p:ext>
              </p:extLst>
            </p:nvPr>
          </p:nvGraphicFramePr>
          <p:xfrm>
            <a:off x="1219200" y="3810824"/>
            <a:ext cx="5501607" cy="37354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7AB18F4-CB45-7F46-9E83-649B5C1F4219}"/>
                </a:ext>
              </a:extLst>
            </p:cNvPr>
            <p:cNvSpPr txBox="1"/>
            <p:nvPr/>
          </p:nvSpPr>
          <p:spPr>
            <a:xfrm>
              <a:off x="3036552" y="4987552"/>
              <a:ext cx="1866900" cy="1165820"/>
            </a:xfrm>
            <a:prstGeom prst="rect">
              <a:avLst/>
            </a:prstGeom>
            <a:noFill/>
          </p:spPr>
          <p:txBody>
            <a:bodyPr wrap="square" rtlCol="0">
              <a:spAutoFit/>
            </a:bodyPr>
            <a:lstStyle/>
            <a:p>
              <a:pPr algn="ctr">
                <a:lnSpc>
                  <a:spcPts val="8114"/>
                </a:lnSpc>
              </a:pPr>
              <a:r>
                <a:rPr lang="en-US" sz="4800" b="1">
                  <a:solidFill>
                    <a:srgbClr val="FFFFFF"/>
                  </a:solidFill>
                  <a:highlight>
                    <a:srgbClr val="FFFF00"/>
                  </a:highlight>
                  <a:latin typeface="Arial" panose="020B0604020202020204" pitchFamily="34" charset="0"/>
                  <a:cs typeface="Arial" panose="020B0604020202020204" pitchFamily="34" charset="0"/>
                </a:rPr>
                <a:t>[#]</a:t>
              </a:r>
              <a:r>
                <a:rPr lang="en-US" sz="4800" b="1">
                  <a:solidFill>
                    <a:srgbClr val="FFFFFF"/>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DAB2C8AD-2D6C-EB45-AD19-D2BE494BB0B9}"/>
              </a:ext>
            </a:extLst>
          </p:cNvPr>
          <p:cNvGrpSpPr/>
          <p:nvPr/>
        </p:nvGrpSpPr>
        <p:grpSpPr>
          <a:xfrm>
            <a:off x="12410317" y="4721932"/>
            <a:ext cx="4773334" cy="3240968"/>
            <a:chOff x="8332922" y="3810824"/>
            <a:chExt cx="5501607" cy="3735446"/>
          </a:xfrm>
        </p:grpSpPr>
        <p:graphicFrame>
          <p:nvGraphicFramePr>
            <p:cNvPr id="22" name="Chart 21">
              <a:extLst>
                <a:ext uri="{FF2B5EF4-FFF2-40B4-BE49-F238E27FC236}">
                  <a16:creationId xmlns:a16="http://schemas.microsoft.com/office/drawing/2014/main" id="{33451BCB-D414-A740-ACF9-08598A0A57B0}"/>
                </a:ext>
              </a:extLst>
            </p:cNvPr>
            <p:cNvGraphicFramePr/>
            <p:nvPr>
              <p:extLst>
                <p:ext uri="{D42A27DB-BD31-4B8C-83A1-F6EECF244321}">
                  <p14:modId xmlns:p14="http://schemas.microsoft.com/office/powerpoint/2010/main" val="1452152566"/>
                </p:ext>
              </p:extLst>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D5F81CA3-3279-8944-ADF2-7B7927B302D9}"/>
                </a:ext>
              </a:extLst>
            </p:cNvPr>
            <p:cNvSpPr txBox="1"/>
            <p:nvPr/>
          </p:nvSpPr>
          <p:spPr>
            <a:xfrm>
              <a:off x="10150274" y="5029824"/>
              <a:ext cx="1866900" cy="1165820"/>
            </a:xfrm>
            <a:prstGeom prst="rect">
              <a:avLst/>
            </a:prstGeom>
            <a:noFill/>
          </p:spPr>
          <p:txBody>
            <a:bodyPr wrap="square" rtlCol="0">
              <a:spAutoFit/>
            </a:bodyPr>
            <a:lstStyle/>
            <a:p>
              <a:pPr algn="ctr">
                <a:lnSpc>
                  <a:spcPts val="8114"/>
                </a:lnSpc>
              </a:pPr>
              <a:r>
                <a:rPr lang="en-US" sz="4800" b="1">
                  <a:solidFill>
                    <a:srgbClr val="FFFFFF"/>
                  </a:solidFill>
                  <a:highlight>
                    <a:srgbClr val="FFFF00"/>
                  </a:highlight>
                  <a:latin typeface="Arial" panose="020B0604020202020204" pitchFamily="34" charset="0"/>
                  <a:cs typeface="Arial" panose="020B0604020202020204" pitchFamily="34" charset="0"/>
                </a:rPr>
                <a:t>[#]</a:t>
              </a:r>
              <a:r>
                <a:rPr lang="en-US" sz="4800" b="1">
                  <a:solidFill>
                    <a:srgbClr val="FFFFFF"/>
                  </a:solidFill>
                  <a:latin typeface="Arial" panose="020B0604020202020204" pitchFamily="34" charset="0"/>
                  <a:cs typeface="Arial" panose="020B0604020202020204" pitchFamily="34" charset="0"/>
                </a:rPr>
                <a:t>%</a:t>
              </a:r>
            </a:p>
          </p:txBody>
        </p:sp>
      </p:grpSp>
      <p:sp>
        <p:nvSpPr>
          <p:cNvPr id="24" name="TextBox 23">
            <a:extLst>
              <a:ext uri="{FF2B5EF4-FFF2-40B4-BE49-F238E27FC236}">
                <a16:creationId xmlns:a16="http://schemas.microsoft.com/office/drawing/2014/main" id="{668DAD7B-956B-254F-BEC3-1A76A11A1323}"/>
              </a:ext>
            </a:extLst>
          </p:cNvPr>
          <p:cNvSpPr txBox="1"/>
          <p:nvPr/>
        </p:nvSpPr>
        <p:spPr>
          <a:xfrm>
            <a:off x="12631339" y="8118202"/>
            <a:ext cx="4331287" cy="1384995"/>
          </a:xfrm>
          <a:prstGeom prst="rect">
            <a:avLst/>
          </a:prstGeom>
          <a:noFill/>
        </p:spPr>
        <p:txBody>
          <a:bodyPr wrap="square" rtlCol="0">
            <a:spAutoFit/>
          </a:bodyPr>
          <a:lstStyle/>
          <a:p>
            <a:pPr algn="ctr"/>
            <a:r>
              <a:rPr lang="en-US" sz="2800" b="1">
                <a:solidFill>
                  <a:srgbClr val="00ADE4"/>
                </a:solidFill>
                <a:highlight>
                  <a:srgbClr val="FFFF00"/>
                </a:highlight>
                <a:latin typeface="Arial" panose="020B0604020202020204" pitchFamily="34" charset="0"/>
                <a:cs typeface="Arial" panose="020B0604020202020204" pitchFamily="34" charset="0"/>
              </a:rPr>
              <a:t>[#]</a:t>
            </a:r>
            <a:r>
              <a:rPr lang="en-US" sz="2800" b="1">
                <a:solidFill>
                  <a:srgbClr val="00ADE4"/>
                </a:solidFill>
                <a:latin typeface="Arial" panose="020B0604020202020204" pitchFamily="34" charset="0"/>
                <a:cs typeface="Arial" panose="020B0604020202020204" pitchFamily="34" charset="0"/>
              </a:rPr>
              <a:t>% of children </a:t>
            </a:r>
            <a:r>
              <a:rPr lang="en-US" sz="2800" b="1">
                <a:solidFill>
                  <a:schemeClr val="bg1"/>
                </a:solidFill>
                <a:latin typeface="Arial" panose="020B0604020202020204" pitchFamily="34" charset="0"/>
                <a:cs typeface="Arial" panose="020B0604020202020204" pitchFamily="34" charset="0"/>
              </a:rPr>
              <a:t>between 7 to 14 are engaged in child labor</a:t>
            </a:r>
          </a:p>
        </p:txBody>
      </p:sp>
      <p:sp>
        <p:nvSpPr>
          <p:cNvPr id="25" name="TextBox 24">
            <a:extLst>
              <a:ext uri="{FF2B5EF4-FFF2-40B4-BE49-F238E27FC236}">
                <a16:creationId xmlns:a16="http://schemas.microsoft.com/office/drawing/2014/main" id="{F8E76C84-11FE-F244-A8B8-73E0118FB165}"/>
              </a:ext>
            </a:extLst>
          </p:cNvPr>
          <p:cNvSpPr txBox="1"/>
          <p:nvPr/>
        </p:nvSpPr>
        <p:spPr>
          <a:xfrm>
            <a:off x="6877269" y="7456483"/>
            <a:ext cx="4533463" cy="2046714"/>
          </a:xfrm>
          <a:prstGeom prst="rect">
            <a:avLst/>
          </a:prstGeom>
          <a:noFill/>
        </p:spPr>
        <p:txBody>
          <a:bodyPr wrap="square" rtlCol="0">
            <a:spAutoFit/>
          </a:bodyPr>
          <a:lstStyle/>
          <a:p>
            <a:pPr algn="ctr">
              <a:spcAft>
                <a:spcPts val="1800"/>
              </a:spcAft>
            </a:pPr>
            <a:r>
              <a:rPr lang="en-US" sz="2800" b="1">
                <a:solidFill>
                  <a:srgbClr val="9AD7F1"/>
                </a:solidFill>
                <a:highlight>
                  <a:srgbClr val="FFFF00"/>
                </a:highlight>
                <a:latin typeface="Arial" panose="020B0604020202020204" pitchFamily="34" charset="0"/>
                <a:cs typeface="Arial" panose="020B0604020202020204" pitchFamily="34" charset="0"/>
              </a:rPr>
              <a:t>[#]</a:t>
            </a:r>
            <a:r>
              <a:rPr lang="en-US" sz="2800" b="1">
                <a:solidFill>
                  <a:srgbClr val="9AD7F1"/>
                </a:solidFill>
                <a:latin typeface="Arial" panose="020B0604020202020204" pitchFamily="34" charset="0"/>
                <a:cs typeface="Arial" panose="020B0604020202020204" pitchFamily="34" charset="0"/>
              </a:rPr>
              <a:t>% of children </a:t>
            </a:r>
            <a:r>
              <a:rPr lang="en-US" sz="2800" b="1">
                <a:solidFill>
                  <a:schemeClr val="bg1"/>
                </a:solidFill>
                <a:latin typeface="Arial" panose="020B0604020202020204" pitchFamily="34" charset="0"/>
                <a:cs typeface="Arial" panose="020B0604020202020204" pitchFamily="34" charset="0"/>
              </a:rPr>
              <a:t>overall live in poverty and </a:t>
            </a:r>
          </a:p>
          <a:p>
            <a:pPr algn="ctr">
              <a:spcAft>
                <a:spcPts val="1800"/>
              </a:spcAft>
            </a:pPr>
            <a:r>
              <a:rPr lang="en-US" sz="2800" b="1">
                <a:solidFill>
                  <a:srgbClr val="9AD7F1"/>
                </a:solidFill>
                <a:highlight>
                  <a:srgbClr val="FFFF00"/>
                </a:highlight>
                <a:latin typeface="Arial" panose="020B0604020202020204" pitchFamily="34" charset="0"/>
                <a:cs typeface="Arial" panose="020B0604020202020204" pitchFamily="34" charset="0"/>
              </a:rPr>
              <a:t>[#]</a:t>
            </a:r>
            <a:r>
              <a:rPr lang="en-US" sz="2800" b="1">
                <a:solidFill>
                  <a:srgbClr val="9AD7F1"/>
                </a:solidFill>
                <a:latin typeface="Arial" panose="020B0604020202020204" pitchFamily="34" charset="0"/>
                <a:cs typeface="Arial" panose="020B0604020202020204" pitchFamily="34" charset="0"/>
              </a:rPr>
              <a:t>% of indigenous girls </a:t>
            </a:r>
            <a:r>
              <a:rPr lang="en-US" sz="2800" b="1">
                <a:solidFill>
                  <a:schemeClr val="bg1"/>
                </a:solidFill>
                <a:latin typeface="Arial" panose="020B0604020202020204" pitchFamily="34" charset="0"/>
                <a:cs typeface="Arial" panose="020B0604020202020204" pitchFamily="34" charset="0"/>
              </a:rPr>
              <a:t>live in poverty</a:t>
            </a:r>
          </a:p>
        </p:txBody>
      </p:sp>
      <p:sp>
        <p:nvSpPr>
          <p:cNvPr id="26" name="TextBox 25">
            <a:extLst>
              <a:ext uri="{FF2B5EF4-FFF2-40B4-BE49-F238E27FC236}">
                <a16:creationId xmlns:a16="http://schemas.microsoft.com/office/drawing/2014/main" id="{AB0BB46D-CC20-4A46-B1C6-EF6F4F8639F5}"/>
              </a:ext>
            </a:extLst>
          </p:cNvPr>
          <p:cNvSpPr txBox="1"/>
          <p:nvPr/>
        </p:nvSpPr>
        <p:spPr>
          <a:xfrm>
            <a:off x="1303846" y="8118202"/>
            <a:ext cx="4198807" cy="1384995"/>
          </a:xfrm>
          <a:prstGeom prst="rect">
            <a:avLst/>
          </a:prstGeom>
          <a:noFill/>
        </p:spPr>
        <p:txBody>
          <a:bodyPr wrap="square" rtlCol="0">
            <a:spAutoFit/>
          </a:bodyPr>
          <a:lstStyle/>
          <a:p>
            <a:pPr algn="ctr">
              <a:spcAft>
                <a:spcPts val="1800"/>
              </a:spcAft>
            </a:pPr>
            <a:r>
              <a:rPr lang="en-US" sz="2800" b="1">
                <a:solidFill>
                  <a:srgbClr val="00ADE4"/>
                </a:solidFill>
                <a:highlight>
                  <a:srgbClr val="FFFF00"/>
                </a:highlight>
                <a:latin typeface="Arial" panose="020B0604020202020204" pitchFamily="34" charset="0"/>
                <a:cs typeface="Arial" panose="020B0604020202020204" pitchFamily="34" charset="0"/>
              </a:rPr>
              <a:t>[#]</a:t>
            </a:r>
            <a:r>
              <a:rPr lang="en-US" sz="2800" b="1">
                <a:solidFill>
                  <a:srgbClr val="00ADE4"/>
                </a:solidFill>
                <a:latin typeface="Arial" panose="020B0604020202020204" pitchFamily="34" charset="0"/>
                <a:cs typeface="Arial" panose="020B0604020202020204" pitchFamily="34" charset="0"/>
              </a:rPr>
              <a:t>% of the population of [Country] </a:t>
            </a:r>
            <a:r>
              <a:rPr lang="en-US" sz="2800" b="1">
                <a:solidFill>
                  <a:schemeClr val="bg1"/>
                </a:solidFill>
                <a:latin typeface="Arial" panose="020B0604020202020204" pitchFamily="34" charset="0"/>
                <a:cs typeface="Arial" panose="020B0604020202020204" pitchFamily="34" charset="0"/>
              </a:rPr>
              <a:t>is under 18 years old</a:t>
            </a:r>
          </a:p>
        </p:txBody>
      </p:sp>
      <p:sp>
        <p:nvSpPr>
          <p:cNvPr id="2" name="TextBox 8">
            <a:extLst>
              <a:ext uri="{FF2B5EF4-FFF2-40B4-BE49-F238E27FC236}">
                <a16:creationId xmlns:a16="http://schemas.microsoft.com/office/drawing/2014/main" id="{11E39BB0-8292-B0CB-B13C-687DAAA90BC3}"/>
              </a:ext>
            </a:extLst>
          </p:cNvPr>
          <p:cNvSpPr txBox="1"/>
          <p:nvPr/>
        </p:nvSpPr>
        <p:spPr>
          <a:xfrm>
            <a:off x="7337478" y="3049681"/>
            <a:ext cx="8588322" cy="861774"/>
          </a:xfrm>
          <a:prstGeom prst="rect">
            <a:avLst/>
          </a:prstGeom>
        </p:spPr>
        <p:txBody>
          <a:bodyPr wrap="square" lIns="0" tIns="0" rIns="0" bIns="0" rtlCol="0" anchor="t">
            <a:spAutoFit/>
          </a:bodyPr>
          <a:lstStyle/>
          <a:p>
            <a:pPr>
              <a:spcAft>
                <a:spcPts val="1800"/>
              </a:spcAft>
            </a:pPr>
            <a:r>
              <a:rPr lang="en-US" sz="2800">
                <a:solidFill>
                  <a:schemeClr val="bg1"/>
                </a:solidFill>
                <a:highlight>
                  <a:srgbClr val="FFFF00"/>
                </a:highlight>
                <a:latin typeface="Arial" panose="020B0604020202020204" pitchFamily="34" charset="0"/>
                <a:cs typeface="Arial" panose="020B0604020202020204" pitchFamily="34" charset="0"/>
              </a:rPr>
              <a:t>[Country] </a:t>
            </a:r>
            <a:r>
              <a:rPr lang="en-US" sz="2800">
                <a:solidFill>
                  <a:schemeClr val="bg1"/>
                </a:solidFill>
                <a:latin typeface="Arial" panose="020B0604020202020204" pitchFamily="34" charset="0"/>
                <a:cs typeface="Arial" panose="020B0604020202020204" pitchFamily="34" charset="0"/>
              </a:rPr>
              <a:t>is home to over </a:t>
            </a:r>
            <a:r>
              <a:rPr lang="en-US" sz="2800">
                <a:solidFill>
                  <a:schemeClr val="bg1"/>
                </a:solidFill>
                <a:highlight>
                  <a:srgbClr val="FFFF00"/>
                </a:highlight>
                <a:latin typeface="Arial" panose="020B0604020202020204" pitchFamily="34" charset="0"/>
                <a:cs typeface="Arial" panose="020B0604020202020204" pitchFamily="34" charset="0"/>
              </a:rPr>
              <a:t>[#]</a:t>
            </a:r>
            <a:r>
              <a:rPr lang="en-US" sz="2800">
                <a:solidFill>
                  <a:schemeClr val="bg1"/>
                </a:solidFill>
                <a:latin typeface="Arial" panose="020B0604020202020204" pitchFamily="34" charset="0"/>
                <a:cs typeface="Arial" panose="020B0604020202020204" pitchFamily="34" charset="0"/>
              </a:rPr>
              <a:t> child marriages; </a:t>
            </a:r>
            <a:br>
              <a:rPr lang="en-US" sz="2800">
                <a:solidFill>
                  <a:schemeClr val="bg1"/>
                </a:solidFill>
                <a:latin typeface="Arial" panose="020B0604020202020204" pitchFamily="34" charset="0"/>
                <a:cs typeface="Arial" panose="020B0604020202020204" pitchFamily="34" charset="0"/>
              </a:rPr>
            </a:br>
            <a:r>
              <a:rPr lang="en-US" sz="2800" b="1">
                <a:solidFill>
                  <a:srgbClr val="9AD7F1"/>
                </a:solidFill>
                <a:latin typeface="Arial" panose="020B0604020202020204" pitchFamily="34" charset="0"/>
                <a:cs typeface="Arial" panose="020B0604020202020204" pitchFamily="34" charset="0"/>
              </a:rPr>
              <a:t>1 in </a:t>
            </a:r>
            <a:r>
              <a:rPr lang="en-US" sz="2800" b="1">
                <a:solidFill>
                  <a:srgbClr val="9AD7F1"/>
                </a:solidFill>
                <a:highlight>
                  <a:srgbClr val="FFFF00"/>
                </a:highlight>
                <a:latin typeface="Arial" panose="020B0604020202020204" pitchFamily="34" charset="0"/>
                <a:cs typeface="Arial" panose="020B0604020202020204" pitchFamily="34" charset="0"/>
              </a:rPr>
              <a:t>[#]</a:t>
            </a:r>
            <a:r>
              <a:rPr lang="en-US" sz="2800" b="1">
                <a:solidFill>
                  <a:srgbClr val="9AD7F1"/>
                </a:solidFill>
                <a:latin typeface="Arial" panose="020B0604020202020204" pitchFamily="34" charset="0"/>
                <a:cs typeface="Arial" panose="020B0604020202020204" pitchFamily="34" charset="0"/>
              </a:rPr>
              <a:t> young women are married in childhood</a:t>
            </a:r>
          </a:p>
        </p:txBody>
      </p:sp>
      <p:pic>
        <p:nvPicPr>
          <p:cNvPr id="28" name="Graphic 27">
            <a:extLst>
              <a:ext uri="{FF2B5EF4-FFF2-40B4-BE49-F238E27FC236}">
                <a16:creationId xmlns:a16="http://schemas.microsoft.com/office/drawing/2014/main" id="{87ABCE26-6994-344E-A319-81622CA2DDB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3840"/>
          <a:stretch/>
        </p:blipFill>
        <p:spPr>
          <a:xfrm>
            <a:off x="2739700" y="2734129"/>
            <a:ext cx="1327100" cy="1408366"/>
          </a:xfrm>
          <a:prstGeom prst="rect">
            <a:avLst/>
          </a:prstGeom>
        </p:spPr>
      </p:pic>
      <p:pic>
        <p:nvPicPr>
          <p:cNvPr id="29" name="Graphic 28">
            <a:extLst>
              <a:ext uri="{FF2B5EF4-FFF2-40B4-BE49-F238E27FC236}">
                <a16:creationId xmlns:a16="http://schemas.microsoft.com/office/drawing/2014/main" id="{D00A008F-F312-8A48-8720-C99100CE5A8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3840"/>
          <a:stretch/>
        </p:blipFill>
        <p:spPr>
          <a:xfrm>
            <a:off x="3565125" y="2734129"/>
            <a:ext cx="1327100" cy="1408366"/>
          </a:xfrm>
          <a:prstGeom prst="rect">
            <a:avLst/>
          </a:prstGeom>
        </p:spPr>
      </p:pic>
      <p:pic>
        <p:nvPicPr>
          <p:cNvPr id="30" name="Graphic 29">
            <a:extLst>
              <a:ext uri="{FF2B5EF4-FFF2-40B4-BE49-F238E27FC236}">
                <a16:creationId xmlns:a16="http://schemas.microsoft.com/office/drawing/2014/main" id="{A9456BA3-C428-8D42-8E8A-2D52172F3BC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3840"/>
          <a:stretch/>
        </p:blipFill>
        <p:spPr>
          <a:xfrm>
            <a:off x="4375038" y="2734129"/>
            <a:ext cx="1327100" cy="1408366"/>
          </a:xfrm>
          <a:prstGeom prst="rect">
            <a:avLst/>
          </a:prstGeom>
        </p:spPr>
      </p:pic>
      <p:pic>
        <p:nvPicPr>
          <p:cNvPr id="31" name="Graphic 30">
            <a:extLst>
              <a:ext uri="{FF2B5EF4-FFF2-40B4-BE49-F238E27FC236}">
                <a16:creationId xmlns:a16="http://schemas.microsoft.com/office/drawing/2014/main" id="{6FA9FA9C-55CA-794E-828D-ACF70A5AAF0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3840"/>
          <a:stretch/>
        </p:blipFill>
        <p:spPr>
          <a:xfrm>
            <a:off x="5200462" y="2734129"/>
            <a:ext cx="1327100" cy="1408366"/>
          </a:xfrm>
          <a:prstGeom prst="rect">
            <a:avLst/>
          </a:prstGeom>
        </p:spPr>
      </p:pic>
      <p:pic>
        <p:nvPicPr>
          <p:cNvPr id="32" name="Graphic 31">
            <a:extLst>
              <a:ext uri="{FF2B5EF4-FFF2-40B4-BE49-F238E27FC236}">
                <a16:creationId xmlns:a16="http://schemas.microsoft.com/office/drawing/2014/main" id="{B46761FB-7C32-1C4B-B2B3-663604FBE1FF}"/>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3840"/>
          <a:stretch/>
        </p:blipFill>
        <p:spPr>
          <a:xfrm>
            <a:off x="6010377" y="2734129"/>
            <a:ext cx="1327100" cy="1408366"/>
          </a:xfrm>
          <a:prstGeom prst="rect">
            <a:avLst/>
          </a:prstGeom>
        </p:spPr>
      </p:pic>
      <p:grpSp>
        <p:nvGrpSpPr>
          <p:cNvPr id="42" name="Group 41">
            <a:extLst>
              <a:ext uri="{FF2B5EF4-FFF2-40B4-BE49-F238E27FC236}">
                <a16:creationId xmlns:a16="http://schemas.microsoft.com/office/drawing/2014/main" id="{35BAACC4-F691-454E-A15E-3CE89C5B0F35}"/>
              </a:ext>
            </a:extLst>
          </p:cNvPr>
          <p:cNvGrpSpPr/>
          <p:nvPr/>
        </p:nvGrpSpPr>
        <p:grpSpPr>
          <a:xfrm>
            <a:off x="5842029" y="4770216"/>
            <a:ext cx="6603942" cy="2590800"/>
            <a:chOff x="5435658" y="4770216"/>
            <a:chExt cx="6603942" cy="2590800"/>
          </a:xfrm>
        </p:grpSpPr>
        <p:grpSp>
          <p:nvGrpSpPr>
            <p:cNvPr id="8" name="Group 7">
              <a:extLst>
                <a:ext uri="{FF2B5EF4-FFF2-40B4-BE49-F238E27FC236}">
                  <a16:creationId xmlns:a16="http://schemas.microsoft.com/office/drawing/2014/main" id="{2A2CF315-3384-1D47-B495-2ED2D9624BD5}"/>
                </a:ext>
              </a:extLst>
            </p:cNvPr>
            <p:cNvGrpSpPr/>
            <p:nvPr/>
          </p:nvGrpSpPr>
          <p:grpSpPr>
            <a:xfrm>
              <a:off x="5435658" y="4770216"/>
              <a:ext cx="3815759" cy="2590800"/>
              <a:chOff x="8332922" y="3810824"/>
              <a:chExt cx="5501607" cy="3735446"/>
            </a:xfrm>
          </p:grpSpPr>
          <p:graphicFrame>
            <p:nvGraphicFramePr>
              <p:cNvPr id="16" name="Chart 15">
                <a:extLst>
                  <a:ext uri="{FF2B5EF4-FFF2-40B4-BE49-F238E27FC236}">
                    <a16:creationId xmlns:a16="http://schemas.microsoft.com/office/drawing/2014/main" id="{8906789F-3253-D043-91D6-217B0896B67A}"/>
                  </a:ext>
                </a:extLst>
              </p:cNvPr>
              <p:cNvGraphicFramePr/>
              <p:nvPr>
                <p:extLst>
                  <p:ext uri="{D42A27DB-BD31-4B8C-83A1-F6EECF244321}">
                    <p14:modId xmlns:p14="http://schemas.microsoft.com/office/powerpoint/2010/main" val="2977621120"/>
                  </p:ext>
                </p:extLst>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D17E59D7-7123-794B-B080-0A5A9CE17937}"/>
                  </a:ext>
                </a:extLst>
              </p:cNvPr>
              <p:cNvSpPr txBox="1"/>
              <p:nvPr/>
            </p:nvSpPr>
            <p:spPr>
              <a:xfrm>
                <a:off x="10150274" y="4833570"/>
                <a:ext cx="1866900" cy="1424735"/>
              </a:xfrm>
              <a:prstGeom prst="rect">
                <a:avLst/>
              </a:prstGeom>
              <a:noFill/>
            </p:spPr>
            <p:txBody>
              <a:bodyPr wrap="square" rtlCol="0">
                <a:spAutoFit/>
              </a:bodyPr>
              <a:lstStyle/>
              <a:p>
                <a:pPr algn="ctr">
                  <a:lnSpc>
                    <a:spcPts val="8114"/>
                  </a:lnSpc>
                </a:pPr>
                <a:r>
                  <a:rPr lang="en-US" sz="4000" b="1">
                    <a:solidFill>
                      <a:srgbClr val="FFFFFF"/>
                    </a:solidFill>
                    <a:highlight>
                      <a:srgbClr val="FFFF00"/>
                    </a:highlight>
                    <a:latin typeface="Arial" panose="020B0604020202020204" pitchFamily="34" charset="0"/>
                    <a:cs typeface="Arial" panose="020B0604020202020204" pitchFamily="34" charset="0"/>
                  </a:rPr>
                  <a:t>[#]</a:t>
                </a:r>
                <a:r>
                  <a:rPr lang="en-US" sz="4000" b="1">
                    <a:solidFill>
                      <a:srgbClr val="FFFFFF"/>
                    </a:solidFill>
                    <a:latin typeface="Arial" panose="020B0604020202020204" pitchFamily="34" charset="0"/>
                    <a:cs typeface="Arial" panose="020B0604020202020204" pitchFamily="34" charset="0"/>
                  </a:rPr>
                  <a:t>%</a:t>
                </a:r>
              </a:p>
            </p:txBody>
          </p:sp>
        </p:grpSp>
        <p:grpSp>
          <p:nvGrpSpPr>
            <p:cNvPr id="35" name="Group 34">
              <a:extLst>
                <a:ext uri="{FF2B5EF4-FFF2-40B4-BE49-F238E27FC236}">
                  <a16:creationId xmlns:a16="http://schemas.microsoft.com/office/drawing/2014/main" id="{9E21A696-FB5F-5B47-BC5D-3ACA4ED25ABB}"/>
                </a:ext>
              </a:extLst>
            </p:cNvPr>
            <p:cNvGrpSpPr/>
            <p:nvPr/>
          </p:nvGrpSpPr>
          <p:grpSpPr>
            <a:xfrm>
              <a:off x="8223841" y="4770216"/>
              <a:ext cx="3815759" cy="2590800"/>
              <a:chOff x="8332922" y="3810824"/>
              <a:chExt cx="5501607" cy="3735446"/>
            </a:xfrm>
          </p:grpSpPr>
          <p:graphicFrame>
            <p:nvGraphicFramePr>
              <p:cNvPr id="36" name="Chart 35">
                <a:extLst>
                  <a:ext uri="{FF2B5EF4-FFF2-40B4-BE49-F238E27FC236}">
                    <a16:creationId xmlns:a16="http://schemas.microsoft.com/office/drawing/2014/main" id="{38441651-92E3-744C-B0D1-B999A20C8406}"/>
                  </a:ext>
                </a:extLst>
              </p:cNvPr>
              <p:cNvGraphicFramePr/>
              <p:nvPr>
                <p:extLst>
                  <p:ext uri="{D42A27DB-BD31-4B8C-83A1-F6EECF244321}">
                    <p14:modId xmlns:p14="http://schemas.microsoft.com/office/powerpoint/2010/main" val="3662330696"/>
                  </p:ext>
                </p:extLst>
              </p:nvPr>
            </p:nvGraphicFramePr>
            <p:xfrm>
              <a:off x="8332922" y="3810824"/>
              <a:ext cx="5501607" cy="3735446"/>
            </p:xfrm>
            <a:graphic>
              <a:graphicData uri="http://schemas.openxmlformats.org/drawingml/2006/chart">
                <c:chart xmlns:c="http://schemas.openxmlformats.org/drawingml/2006/chart" xmlns:r="http://schemas.openxmlformats.org/officeDocument/2006/relationships" r:id="rId10"/>
              </a:graphicData>
            </a:graphic>
          </p:graphicFrame>
          <p:sp>
            <p:nvSpPr>
              <p:cNvPr id="37" name="TextBox 36">
                <a:extLst>
                  <a:ext uri="{FF2B5EF4-FFF2-40B4-BE49-F238E27FC236}">
                    <a16:creationId xmlns:a16="http://schemas.microsoft.com/office/drawing/2014/main" id="{A8E59A2B-B2CC-7542-926D-F2AF2FAB6DBF}"/>
                  </a:ext>
                </a:extLst>
              </p:cNvPr>
              <p:cNvSpPr txBox="1"/>
              <p:nvPr/>
            </p:nvSpPr>
            <p:spPr>
              <a:xfrm>
                <a:off x="10150274" y="4833570"/>
                <a:ext cx="1866900" cy="1424735"/>
              </a:xfrm>
              <a:prstGeom prst="rect">
                <a:avLst/>
              </a:prstGeom>
              <a:noFill/>
            </p:spPr>
            <p:txBody>
              <a:bodyPr wrap="square" rtlCol="0">
                <a:spAutoFit/>
              </a:bodyPr>
              <a:lstStyle/>
              <a:p>
                <a:pPr algn="ctr">
                  <a:lnSpc>
                    <a:spcPts val="8114"/>
                  </a:lnSpc>
                </a:pPr>
                <a:r>
                  <a:rPr lang="en-US" sz="4000" b="1">
                    <a:solidFill>
                      <a:srgbClr val="FFFFFF"/>
                    </a:solidFill>
                    <a:highlight>
                      <a:srgbClr val="FFFF00"/>
                    </a:highlight>
                    <a:latin typeface="Arial" panose="020B0604020202020204" pitchFamily="34" charset="0"/>
                    <a:cs typeface="Arial" panose="020B0604020202020204" pitchFamily="34" charset="0"/>
                  </a:rPr>
                  <a:t>[#]</a:t>
                </a:r>
                <a:r>
                  <a:rPr lang="en-US" sz="4000" b="1">
                    <a:solidFill>
                      <a:srgbClr val="FFFFFF"/>
                    </a:solidFill>
                    <a:latin typeface="Arial" panose="020B0604020202020204" pitchFamily="34" charset="0"/>
                    <a:cs typeface="Arial" panose="020B0604020202020204" pitchFamily="34" charset="0"/>
                  </a:rPr>
                  <a:t>%</a:t>
                </a:r>
              </a:p>
            </p:txBody>
          </p:sp>
        </p:grpSp>
      </p:grpSp>
      <p:cxnSp>
        <p:nvCxnSpPr>
          <p:cNvPr id="40" name="Straight Connector 39">
            <a:extLst>
              <a:ext uri="{FF2B5EF4-FFF2-40B4-BE49-F238E27FC236}">
                <a16:creationId xmlns:a16="http://schemas.microsoft.com/office/drawing/2014/main" id="{AC6307A0-70A2-1D42-B864-8CE746E8C045}"/>
              </a:ext>
            </a:extLst>
          </p:cNvPr>
          <p:cNvCxnSpPr/>
          <p:nvPr/>
        </p:nvCxnSpPr>
        <p:spPr>
          <a:xfrm>
            <a:off x="5842029" y="5143500"/>
            <a:ext cx="0" cy="3810000"/>
          </a:xfrm>
          <a:prstGeom prst="line">
            <a:avLst/>
          </a:prstGeom>
          <a:ln w="28575">
            <a:solidFill>
              <a:srgbClr val="16375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5FCEA11-DC96-814B-A36D-9D00932FC45B}"/>
              </a:ext>
            </a:extLst>
          </p:cNvPr>
          <p:cNvCxnSpPr/>
          <p:nvPr/>
        </p:nvCxnSpPr>
        <p:spPr>
          <a:xfrm>
            <a:off x="12445971" y="5143500"/>
            <a:ext cx="0" cy="3810000"/>
          </a:xfrm>
          <a:prstGeom prst="line">
            <a:avLst/>
          </a:prstGeom>
          <a:ln w="28575">
            <a:solidFill>
              <a:srgbClr val="1637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20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244"/>
        </a:solidFill>
        <a:effectLst/>
      </p:bgPr>
    </p:bg>
    <p:spTree>
      <p:nvGrpSpPr>
        <p:cNvPr id="1" name="">
          <a:extLst>
            <a:ext uri="{FF2B5EF4-FFF2-40B4-BE49-F238E27FC236}">
              <a16:creationId xmlns:a16="http://schemas.microsoft.com/office/drawing/2014/main" id="{282AD19F-8D43-0450-6CE2-729BA44C871E}"/>
            </a:ext>
          </a:extLst>
        </p:cNvPr>
        <p:cNvGrpSpPr/>
        <p:nvPr/>
      </p:nvGrpSpPr>
      <p:grpSpPr>
        <a:xfrm>
          <a:off x="0" y="0"/>
          <a:ext cx="0" cy="0"/>
          <a:chOff x="0" y="0"/>
          <a:chExt cx="0" cy="0"/>
        </a:xfrm>
      </p:grpSpPr>
      <p:sp>
        <p:nvSpPr>
          <p:cNvPr id="2" name="TextBox 8">
            <a:extLst>
              <a:ext uri="{FF2B5EF4-FFF2-40B4-BE49-F238E27FC236}">
                <a16:creationId xmlns:a16="http://schemas.microsoft.com/office/drawing/2014/main" id="{A03B6954-EBDD-CC3C-428C-9DE92EB12929}"/>
              </a:ext>
            </a:extLst>
          </p:cNvPr>
          <p:cNvSpPr txBox="1"/>
          <p:nvPr/>
        </p:nvSpPr>
        <p:spPr>
          <a:xfrm>
            <a:off x="1752600" y="3162300"/>
            <a:ext cx="5914761" cy="492443"/>
          </a:xfrm>
          <a:prstGeom prst="rect">
            <a:avLst/>
          </a:prstGeom>
        </p:spPr>
        <p:txBody>
          <a:bodyPr wrap="square" lIns="0" tIns="0" rIns="0" bIns="0" rtlCol="0" anchor="t">
            <a:spAutoFit/>
          </a:bodyPr>
          <a:lstStyle/>
          <a:p>
            <a:r>
              <a:rPr kumimoji="0" lang="en-US" sz="3200" b="1"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From </a:t>
            </a:r>
            <a:r>
              <a:rPr kumimoji="0" lang="en-US" sz="3200" b="1" i="0" u="none" strike="noStrike" kern="1200" cap="none" spc="-25" normalizeH="0" baseline="0">
                <a:ln>
                  <a:noFill/>
                </a:ln>
                <a:solidFill>
                  <a:schemeClr val="bg1"/>
                </a:solidFill>
                <a:effectLst/>
                <a:highlight>
                  <a:srgbClr val="FFFF00"/>
                </a:highlight>
                <a:uLnTx/>
                <a:uFillTx/>
                <a:latin typeface="Arial" panose="020B0604020202020204" pitchFamily="34" charset="0"/>
                <a:cs typeface="Arial" panose="020B0604020202020204" pitchFamily="34" charset="0"/>
              </a:rPr>
              <a:t>[year]</a:t>
            </a:r>
            <a:r>
              <a:rPr kumimoji="0" lang="en-US" sz="3200" b="1"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 to </a:t>
            </a:r>
            <a:r>
              <a:rPr kumimoji="0" lang="en-US" sz="3200" b="1" i="0" u="none" strike="noStrike" kern="1200" cap="none" spc="-25" normalizeH="0" baseline="0">
                <a:ln>
                  <a:noFill/>
                </a:ln>
                <a:solidFill>
                  <a:schemeClr val="bg1"/>
                </a:solidFill>
                <a:effectLst/>
                <a:highlight>
                  <a:srgbClr val="FFFF00"/>
                </a:highlight>
                <a:uLnTx/>
                <a:uFillTx/>
                <a:latin typeface="Arial" panose="020B0604020202020204" pitchFamily="34" charset="0"/>
                <a:cs typeface="Arial" panose="020B0604020202020204" pitchFamily="34" charset="0"/>
              </a:rPr>
              <a:t>[year]</a:t>
            </a:r>
            <a:r>
              <a:rPr kumimoji="0" lang="en-US" sz="3200" b="1"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146A8CC2-610C-E049-B2FA-BB15E0D95508}"/>
              </a:ext>
            </a:extLst>
          </p:cNvPr>
          <p:cNvSpPr txBox="1"/>
          <p:nvPr/>
        </p:nvSpPr>
        <p:spPr>
          <a:xfrm>
            <a:off x="1676400" y="1192700"/>
            <a:ext cx="13030200" cy="1046505"/>
          </a:xfrm>
          <a:prstGeom prst="rect">
            <a:avLst/>
          </a:prstGeom>
          <a:noFill/>
        </p:spPr>
        <p:txBody>
          <a:bodyPr wrap="square" rtlCol="0">
            <a:spAutoFit/>
          </a:bodyPr>
          <a:lstStyle/>
          <a:p>
            <a:pPr>
              <a:lnSpc>
                <a:spcPts val="8114"/>
              </a:lnSpc>
            </a:pPr>
            <a:r>
              <a:rPr lang="en-US" sz="6000" b="1">
                <a:solidFill>
                  <a:srgbClr val="FFFFFF"/>
                </a:solidFill>
                <a:latin typeface="Arial" panose="020B0604020202020204" pitchFamily="34" charset="0"/>
                <a:cs typeface="Arial" panose="020B0604020202020204" pitchFamily="34" charset="0"/>
              </a:rPr>
              <a:t>Child sexual violence in </a:t>
            </a:r>
            <a:r>
              <a:rPr lang="en-US" sz="6000" b="1">
                <a:solidFill>
                  <a:srgbClr val="FFFFFF"/>
                </a:solidFill>
                <a:highlight>
                  <a:srgbClr val="FFFF00"/>
                </a:highlight>
                <a:latin typeface="Arial" panose="020B0604020202020204" pitchFamily="34" charset="0"/>
                <a:cs typeface="Arial" panose="020B0604020202020204" pitchFamily="34" charset="0"/>
              </a:rPr>
              <a:t>[Country]</a:t>
            </a:r>
          </a:p>
        </p:txBody>
      </p:sp>
      <p:grpSp>
        <p:nvGrpSpPr>
          <p:cNvPr id="26" name="Group 25">
            <a:extLst>
              <a:ext uri="{FF2B5EF4-FFF2-40B4-BE49-F238E27FC236}">
                <a16:creationId xmlns:a16="http://schemas.microsoft.com/office/drawing/2014/main" id="{13AFC203-D437-594D-8545-A4B0C1E2898A}"/>
              </a:ext>
            </a:extLst>
          </p:cNvPr>
          <p:cNvGrpSpPr/>
          <p:nvPr/>
        </p:nvGrpSpPr>
        <p:grpSpPr>
          <a:xfrm>
            <a:off x="1752599" y="4882636"/>
            <a:ext cx="10972801" cy="857241"/>
            <a:chOff x="1676400" y="6667500"/>
            <a:chExt cx="9753601" cy="761992"/>
          </a:xfrm>
        </p:grpSpPr>
        <p:cxnSp>
          <p:nvCxnSpPr>
            <p:cNvPr id="6" name="Straight Connector 5">
              <a:extLst>
                <a:ext uri="{FF2B5EF4-FFF2-40B4-BE49-F238E27FC236}">
                  <a16:creationId xmlns:a16="http://schemas.microsoft.com/office/drawing/2014/main" id="{EAB4AF4C-226C-3A4D-AC47-3081B477E0BA}"/>
                </a:ext>
              </a:extLst>
            </p:cNvPr>
            <p:cNvCxnSpPr>
              <a:cxnSpLocks/>
            </p:cNvCxnSpPr>
            <p:nvPr/>
          </p:nvCxnSpPr>
          <p:spPr>
            <a:xfrm>
              <a:off x="1676400" y="7048500"/>
              <a:ext cx="9753601" cy="0"/>
            </a:xfrm>
            <a:prstGeom prst="line">
              <a:avLst/>
            </a:prstGeom>
            <a:ln w="57150">
              <a:solidFill>
                <a:srgbClr val="9AD7F1"/>
              </a:solidFill>
            </a:ln>
          </p:spPr>
          <p:style>
            <a:lnRef idx="1">
              <a:schemeClr val="accent1"/>
            </a:lnRef>
            <a:fillRef idx="0">
              <a:schemeClr val="accent1"/>
            </a:fillRef>
            <a:effectRef idx="0">
              <a:schemeClr val="accent1"/>
            </a:effectRef>
            <a:fontRef idx="minor">
              <a:schemeClr val="tx1"/>
            </a:fontRef>
          </p:style>
        </p:cxnSp>
        <p:grpSp>
          <p:nvGrpSpPr>
            <p:cNvPr id="8" name="Group 14">
              <a:extLst>
                <a:ext uri="{FF2B5EF4-FFF2-40B4-BE49-F238E27FC236}">
                  <a16:creationId xmlns:a16="http://schemas.microsoft.com/office/drawing/2014/main" id="{0A6D301C-369A-B74E-86F9-232B88750B29}"/>
                </a:ext>
              </a:extLst>
            </p:cNvPr>
            <p:cNvGrpSpPr/>
            <p:nvPr/>
          </p:nvGrpSpPr>
          <p:grpSpPr>
            <a:xfrm>
              <a:off x="2290928" y="6667500"/>
              <a:ext cx="766928" cy="761992"/>
              <a:chOff x="0" y="0"/>
              <a:chExt cx="735568" cy="730836"/>
            </a:xfrm>
          </p:grpSpPr>
          <p:sp>
            <p:nvSpPr>
              <p:cNvPr id="9" name="Freeform 15">
                <a:extLst>
                  <a:ext uri="{FF2B5EF4-FFF2-40B4-BE49-F238E27FC236}">
                    <a16:creationId xmlns:a16="http://schemas.microsoft.com/office/drawing/2014/main" id="{084B667E-896A-BE4C-844F-9C116B3B6C12}"/>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10" name="TextBox 16">
                <a:extLst>
                  <a:ext uri="{FF2B5EF4-FFF2-40B4-BE49-F238E27FC236}">
                    <a16:creationId xmlns:a16="http://schemas.microsoft.com/office/drawing/2014/main" id="{063AEF47-8321-3245-878F-B56A26BE8B35}"/>
                  </a:ext>
                </a:extLst>
              </p:cNvPr>
              <p:cNvSpPr txBox="1"/>
              <p:nvPr/>
            </p:nvSpPr>
            <p:spPr>
              <a:xfrm>
                <a:off x="76200" y="73084"/>
                <a:ext cx="583168" cy="521286"/>
              </a:xfrm>
              <a:prstGeom prst="rect">
                <a:avLst/>
              </a:prstGeom>
            </p:spPr>
            <p:txBody>
              <a:bodyPr lIns="50800" tIns="50800" rIns="50800" bIns="50800" rtlCol="0" anchor="ctr"/>
              <a:lstStyle/>
              <a:p>
                <a:pPr algn="ctr">
                  <a:lnSpc>
                    <a:spcPts val="2999"/>
                  </a:lnSpc>
                </a:pPr>
                <a:r>
                  <a:rPr lang="en-US" b="1" spc="-59">
                    <a:solidFill>
                      <a:schemeClr val="bg1"/>
                    </a:solidFill>
                    <a:latin typeface="Arial" panose="020B0604020202020204" pitchFamily="34" charset="0"/>
                    <a:cs typeface="Arial" panose="020B0604020202020204" pitchFamily="34" charset="0"/>
                  </a:rPr>
                  <a:t>2018</a:t>
                </a:r>
              </a:p>
            </p:txBody>
          </p:sp>
        </p:grpSp>
        <p:grpSp>
          <p:nvGrpSpPr>
            <p:cNvPr id="12" name="Group 14">
              <a:extLst>
                <a:ext uri="{FF2B5EF4-FFF2-40B4-BE49-F238E27FC236}">
                  <a16:creationId xmlns:a16="http://schemas.microsoft.com/office/drawing/2014/main" id="{AB278875-F3DD-804C-B4B9-F72BB052C891}"/>
                </a:ext>
              </a:extLst>
            </p:cNvPr>
            <p:cNvGrpSpPr/>
            <p:nvPr/>
          </p:nvGrpSpPr>
          <p:grpSpPr>
            <a:xfrm>
              <a:off x="4122550" y="6667500"/>
              <a:ext cx="766928" cy="761992"/>
              <a:chOff x="0" y="0"/>
              <a:chExt cx="735568" cy="730836"/>
            </a:xfrm>
          </p:grpSpPr>
          <p:sp>
            <p:nvSpPr>
              <p:cNvPr id="13" name="Freeform 15">
                <a:extLst>
                  <a:ext uri="{FF2B5EF4-FFF2-40B4-BE49-F238E27FC236}">
                    <a16:creationId xmlns:a16="http://schemas.microsoft.com/office/drawing/2014/main" id="{E652870D-6138-0345-B980-E5D9A49BBD6A}"/>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14" name="TextBox 16">
                <a:extLst>
                  <a:ext uri="{FF2B5EF4-FFF2-40B4-BE49-F238E27FC236}">
                    <a16:creationId xmlns:a16="http://schemas.microsoft.com/office/drawing/2014/main" id="{269A881E-4F94-C64B-B97C-FE1D514C9C81}"/>
                  </a:ext>
                </a:extLst>
              </p:cNvPr>
              <p:cNvSpPr txBox="1"/>
              <p:nvPr/>
            </p:nvSpPr>
            <p:spPr>
              <a:xfrm>
                <a:off x="76200" y="73084"/>
                <a:ext cx="583168" cy="521286"/>
              </a:xfrm>
              <a:prstGeom prst="rect">
                <a:avLst/>
              </a:prstGeom>
            </p:spPr>
            <p:txBody>
              <a:bodyPr lIns="50800" tIns="50800" rIns="50800" bIns="50800" rtlCol="0" anchor="ctr"/>
              <a:lstStyle/>
              <a:p>
                <a:pPr algn="ctr">
                  <a:lnSpc>
                    <a:spcPts val="2999"/>
                  </a:lnSpc>
                </a:pPr>
                <a:r>
                  <a:rPr lang="en-US" b="1" spc="-59">
                    <a:solidFill>
                      <a:schemeClr val="bg1"/>
                    </a:solidFill>
                    <a:latin typeface="Arial" panose="020B0604020202020204" pitchFamily="34" charset="0"/>
                    <a:cs typeface="Arial" panose="020B0604020202020204" pitchFamily="34" charset="0"/>
                  </a:rPr>
                  <a:t>2019</a:t>
                </a:r>
              </a:p>
            </p:txBody>
          </p:sp>
        </p:grpSp>
        <p:grpSp>
          <p:nvGrpSpPr>
            <p:cNvPr id="15" name="Group 14">
              <a:extLst>
                <a:ext uri="{FF2B5EF4-FFF2-40B4-BE49-F238E27FC236}">
                  <a16:creationId xmlns:a16="http://schemas.microsoft.com/office/drawing/2014/main" id="{6169CCC4-7EA7-D940-A417-F36292CBA819}"/>
                </a:ext>
              </a:extLst>
            </p:cNvPr>
            <p:cNvGrpSpPr/>
            <p:nvPr/>
          </p:nvGrpSpPr>
          <p:grpSpPr>
            <a:xfrm>
              <a:off x="6030133" y="6667500"/>
              <a:ext cx="766928" cy="761992"/>
              <a:chOff x="0" y="0"/>
              <a:chExt cx="735568" cy="730836"/>
            </a:xfrm>
          </p:grpSpPr>
          <p:sp>
            <p:nvSpPr>
              <p:cNvPr id="16" name="Freeform 15">
                <a:extLst>
                  <a:ext uri="{FF2B5EF4-FFF2-40B4-BE49-F238E27FC236}">
                    <a16:creationId xmlns:a16="http://schemas.microsoft.com/office/drawing/2014/main" id="{89FCEA70-8EE6-C041-A306-3DA8258DBA40}"/>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17" name="TextBox 16">
                <a:extLst>
                  <a:ext uri="{FF2B5EF4-FFF2-40B4-BE49-F238E27FC236}">
                    <a16:creationId xmlns:a16="http://schemas.microsoft.com/office/drawing/2014/main" id="{CED71A02-5022-114D-A407-308F16AD2FA7}"/>
                  </a:ext>
                </a:extLst>
              </p:cNvPr>
              <p:cNvSpPr txBox="1"/>
              <p:nvPr/>
            </p:nvSpPr>
            <p:spPr>
              <a:xfrm>
                <a:off x="76200" y="73084"/>
                <a:ext cx="583168" cy="521286"/>
              </a:xfrm>
              <a:prstGeom prst="rect">
                <a:avLst/>
              </a:prstGeom>
            </p:spPr>
            <p:txBody>
              <a:bodyPr lIns="50800" tIns="50800" rIns="50800" bIns="50800" rtlCol="0" anchor="ctr"/>
              <a:lstStyle/>
              <a:p>
                <a:pPr algn="ctr">
                  <a:lnSpc>
                    <a:spcPts val="2999"/>
                  </a:lnSpc>
                </a:pPr>
                <a:r>
                  <a:rPr lang="en-US" b="1" spc="-59">
                    <a:solidFill>
                      <a:schemeClr val="bg1"/>
                    </a:solidFill>
                    <a:latin typeface="Arial" panose="020B0604020202020204" pitchFamily="34" charset="0"/>
                    <a:cs typeface="Arial" panose="020B0604020202020204" pitchFamily="34" charset="0"/>
                  </a:rPr>
                  <a:t>2020</a:t>
                </a:r>
              </a:p>
            </p:txBody>
          </p:sp>
        </p:grpSp>
        <p:grpSp>
          <p:nvGrpSpPr>
            <p:cNvPr id="18" name="Group 17">
              <a:extLst>
                <a:ext uri="{FF2B5EF4-FFF2-40B4-BE49-F238E27FC236}">
                  <a16:creationId xmlns:a16="http://schemas.microsoft.com/office/drawing/2014/main" id="{2B7EEC60-0F1A-F440-BE66-1B7E87BD8A72}"/>
                </a:ext>
              </a:extLst>
            </p:cNvPr>
            <p:cNvGrpSpPr/>
            <p:nvPr/>
          </p:nvGrpSpPr>
          <p:grpSpPr>
            <a:xfrm>
              <a:off x="7937716" y="6667500"/>
              <a:ext cx="766928" cy="761992"/>
              <a:chOff x="0" y="0"/>
              <a:chExt cx="735568" cy="730836"/>
            </a:xfrm>
          </p:grpSpPr>
          <p:sp>
            <p:nvSpPr>
              <p:cNvPr id="19" name="Freeform 18">
                <a:extLst>
                  <a:ext uri="{FF2B5EF4-FFF2-40B4-BE49-F238E27FC236}">
                    <a16:creationId xmlns:a16="http://schemas.microsoft.com/office/drawing/2014/main" id="{79B87DE0-FF2E-A749-951A-B225614F53B7}"/>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20" name="TextBox 19">
                <a:extLst>
                  <a:ext uri="{FF2B5EF4-FFF2-40B4-BE49-F238E27FC236}">
                    <a16:creationId xmlns:a16="http://schemas.microsoft.com/office/drawing/2014/main" id="{A739EE0B-E6E8-D548-BBD6-3D0B92C8E314}"/>
                  </a:ext>
                </a:extLst>
              </p:cNvPr>
              <p:cNvSpPr txBox="1"/>
              <p:nvPr/>
            </p:nvSpPr>
            <p:spPr>
              <a:xfrm>
                <a:off x="76200" y="73084"/>
                <a:ext cx="583168" cy="521286"/>
              </a:xfrm>
              <a:prstGeom prst="rect">
                <a:avLst/>
              </a:prstGeom>
            </p:spPr>
            <p:txBody>
              <a:bodyPr lIns="50800" tIns="50800" rIns="50800" bIns="50800" rtlCol="0" anchor="ctr"/>
              <a:lstStyle/>
              <a:p>
                <a:pPr algn="ctr">
                  <a:lnSpc>
                    <a:spcPts val="2999"/>
                  </a:lnSpc>
                </a:pPr>
                <a:r>
                  <a:rPr lang="en-US" b="1" spc="-59">
                    <a:solidFill>
                      <a:schemeClr val="bg1"/>
                    </a:solidFill>
                    <a:latin typeface="Arial" panose="020B0604020202020204" pitchFamily="34" charset="0"/>
                    <a:cs typeface="Arial" panose="020B0604020202020204" pitchFamily="34" charset="0"/>
                  </a:rPr>
                  <a:t>2021</a:t>
                </a:r>
              </a:p>
            </p:txBody>
          </p:sp>
        </p:grpSp>
        <p:grpSp>
          <p:nvGrpSpPr>
            <p:cNvPr id="21" name="Group 20">
              <a:extLst>
                <a:ext uri="{FF2B5EF4-FFF2-40B4-BE49-F238E27FC236}">
                  <a16:creationId xmlns:a16="http://schemas.microsoft.com/office/drawing/2014/main" id="{E442CAA7-E03D-E941-832D-A0ACBC30174D}"/>
                </a:ext>
              </a:extLst>
            </p:cNvPr>
            <p:cNvGrpSpPr/>
            <p:nvPr/>
          </p:nvGrpSpPr>
          <p:grpSpPr>
            <a:xfrm>
              <a:off x="9829800" y="6667500"/>
              <a:ext cx="766928" cy="761992"/>
              <a:chOff x="0" y="0"/>
              <a:chExt cx="735568" cy="730836"/>
            </a:xfrm>
          </p:grpSpPr>
          <p:sp>
            <p:nvSpPr>
              <p:cNvPr id="22" name="Freeform 21">
                <a:extLst>
                  <a:ext uri="{FF2B5EF4-FFF2-40B4-BE49-F238E27FC236}">
                    <a16:creationId xmlns:a16="http://schemas.microsoft.com/office/drawing/2014/main" id="{7FC7C5F5-9D3B-1144-A60C-98733DEEAE81}"/>
                  </a:ext>
                </a:extLst>
              </p:cNvPr>
              <p:cNvSpPr/>
              <p:nvPr/>
            </p:nvSpPr>
            <p:spPr>
              <a:xfrm>
                <a:off x="0" y="0"/>
                <a:ext cx="735568" cy="730836"/>
              </a:xfrm>
              <a:custGeom>
                <a:avLst/>
                <a:gdLst/>
                <a:ahLst/>
                <a:cxnLst/>
                <a:rect l="l" t="t" r="r" b="b"/>
                <a:pathLst>
                  <a:path w="735568" h="730836">
                    <a:moveTo>
                      <a:pt x="367784" y="0"/>
                    </a:moveTo>
                    <a:cubicBezTo>
                      <a:pt x="164663" y="0"/>
                      <a:pt x="0" y="163603"/>
                      <a:pt x="0" y="365418"/>
                    </a:cubicBezTo>
                    <a:cubicBezTo>
                      <a:pt x="0" y="567233"/>
                      <a:pt x="164663" y="730836"/>
                      <a:pt x="367784" y="730836"/>
                    </a:cubicBezTo>
                    <a:cubicBezTo>
                      <a:pt x="570906" y="730836"/>
                      <a:pt x="735568" y="567233"/>
                      <a:pt x="735568" y="365418"/>
                    </a:cubicBezTo>
                    <a:cubicBezTo>
                      <a:pt x="735568" y="163603"/>
                      <a:pt x="570906" y="0"/>
                      <a:pt x="367784" y="0"/>
                    </a:cubicBezTo>
                    <a:close/>
                  </a:path>
                </a:pathLst>
              </a:custGeom>
              <a:solidFill>
                <a:srgbClr val="00ADE4"/>
              </a:solidFill>
              <a:ln w="38100" cap="sq">
                <a:noFill/>
                <a:prstDash val="solid"/>
                <a:miter/>
              </a:ln>
            </p:spPr>
            <p:txBody>
              <a:bodyPr/>
              <a:lstStyle/>
              <a:p>
                <a:endParaRPr lang="en-US" sz="2800"/>
              </a:p>
            </p:txBody>
          </p:sp>
          <p:sp>
            <p:nvSpPr>
              <p:cNvPr id="23" name="TextBox 22">
                <a:extLst>
                  <a:ext uri="{FF2B5EF4-FFF2-40B4-BE49-F238E27FC236}">
                    <a16:creationId xmlns:a16="http://schemas.microsoft.com/office/drawing/2014/main" id="{3721C56D-D28F-BD4D-B023-5C6FD94E47DD}"/>
                  </a:ext>
                </a:extLst>
              </p:cNvPr>
              <p:cNvSpPr txBox="1"/>
              <p:nvPr/>
            </p:nvSpPr>
            <p:spPr>
              <a:xfrm>
                <a:off x="76200" y="73084"/>
                <a:ext cx="583168" cy="521286"/>
              </a:xfrm>
              <a:prstGeom prst="rect">
                <a:avLst/>
              </a:prstGeom>
            </p:spPr>
            <p:txBody>
              <a:bodyPr lIns="50800" tIns="50800" rIns="50800" bIns="50800" rtlCol="0" anchor="ctr"/>
              <a:lstStyle/>
              <a:p>
                <a:pPr algn="ctr">
                  <a:lnSpc>
                    <a:spcPts val="2999"/>
                  </a:lnSpc>
                </a:pPr>
                <a:r>
                  <a:rPr lang="en-US" b="1" spc="-59">
                    <a:solidFill>
                      <a:schemeClr val="bg1"/>
                    </a:solidFill>
                    <a:latin typeface="Arial" panose="020B0604020202020204" pitchFamily="34" charset="0"/>
                    <a:cs typeface="Arial" panose="020B0604020202020204" pitchFamily="34" charset="0"/>
                  </a:rPr>
                  <a:t>2022</a:t>
                </a:r>
              </a:p>
            </p:txBody>
          </p:sp>
        </p:grpSp>
      </p:grpSp>
      <p:sp>
        <p:nvSpPr>
          <p:cNvPr id="35" name="TextBox 8">
            <a:extLst>
              <a:ext uri="{FF2B5EF4-FFF2-40B4-BE49-F238E27FC236}">
                <a16:creationId xmlns:a16="http://schemas.microsoft.com/office/drawing/2014/main" id="{D7B666C8-907F-3E4A-B85C-07C38A32BBB9}"/>
              </a:ext>
            </a:extLst>
          </p:cNvPr>
          <p:cNvSpPr txBox="1"/>
          <p:nvPr/>
        </p:nvSpPr>
        <p:spPr>
          <a:xfrm>
            <a:off x="1676400" y="6155939"/>
            <a:ext cx="3733799" cy="2092881"/>
          </a:xfrm>
          <a:prstGeom prst="rect">
            <a:avLst/>
          </a:prstGeom>
        </p:spPr>
        <p:txBody>
          <a:bodyPr wrap="square" lIns="0" tIns="0" rIns="0" bIns="0" rtlCol="0" anchor="t">
            <a:spAutoFit/>
          </a:bodyPr>
          <a:lstStyle/>
          <a:p>
            <a:pPr algn="ctr"/>
            <a:r>
              <a:rPr lang="en-US" sz="7200" b="1" spc="-25">
                <a:solidFill>
                  <a:srgbClr val="00ADE4"/>
                </a:solidFill>
                <a:highlight>
                  <a:srgbClr val="FFFF00"/>
                </a:highlight>
                <a:latin typeface="Arial" panose="020B0604020202020204" pitchFamily="34" charset="0"/>
                <a:cs typeface="Arial" panose="020B0604020202020204" pitchFamily="34" charset="0"/>
              </a:rPr>
              <a:t>[#]</a:t>
            </a:r>
            <a:r>
              <a:rPr kumimoji="0" lang="en-US" sz="6000" b="1" i="0" u="none" strike="noStrike" kern="1200" cap="none" spc="-25" normalizeH="0" baseline="0">
                <a:ln>
                  <a:noFill/>
                </a:ln>
                <a:solidFill>
                  <a:srgbClr val="9AD7F1"/>
                </a:solidFill>
                <a:effectLst/>
                <a:uLnTx/>
                <a:uFillTx/>
                <a:latin typeface="Arial" panose="020B0604020202020204" pitchFamily="34" charset="0"/>
                <a:cs typeface="Arial" panose="020B0604020202020204" pitchFamily="34" charset="0"/>
              </a:rPr>
              <a:t> </a:t>
            </a:r>
          </a:p>
          <a:p>
            <a:pPr algn="ctr"/>
            <a:r>
              <a:rPr kumimoji="0" lang="en-US" sz="3200" b="1"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cases of statutory </a:t>
            </a:r>
            <a:r>
              <a:rPr kumimoji="0" lang="en-US" sz="3200"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rape were reported</a:t>
            </a:r>
            <a:endParaRPr lang="en-US" sz="3200"/>
          </a:p>
        </p:txBody>
      </p:sp>
      <p:sp>
        <p:nvSpPr>
          <p:cNvPr id="36" name="TextBox 8">
            <a:extLst>
              <a:ext uri="{FF2B5EF4-FFF2-40B4-BE49-F238E27FC236}">
                <a16:creationId xmlns:a16="http://schemas.microsoft.com/office/drawing/2014/main" id="{85F60DF2-2155-2F43-9D00-7CCE865D81DD}"/>
              </a:ext>
            </a:extLst>
          </p:cNvPr>
          <p:cNvSpPr txBox="1"/>
          <p:nvPr/>
        </p:nvSpPr>
        <p:spPr>
          <a:xfrm>
            <a:off x="6248400" y="6155939"/>
            <a:ext cx="5341749" cy="2585323"/>
          </a:xfrm>
          <a:prstGeom prst="rect">
            <a:avLst/>
          </a:prstGeom>
        </p:spPr>
        <p:txBody>
          <a:bodyPr wrap="square" lIns="0" tIns="0" rIns="0" bIns="0" rtlCol="0" anchor="t">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7200" b="1" i="0" u="none" strike="noStrike" kern="1200" cap="none" spc="-25" normalizeH="0" baseline="0">
                <a:ln>
                  <a:noFill/>
                </a:ln>
                <a:solidFill>
                  <a:srgbClr val="00ADE4"/>
                </a:solidFill>
                <a:effectLst/>
                <a:highlight>
                  <a:srgbClr val="FFFF00"/>
                </a:highlight>
                <a:uLnTx/>
                <a:uFillTx/>
                <a:latin typeface="Arial" panose="020B0604020202020204" pitchFamily="34" charset="0"/>
                <a:cs typeface="Arial" panose="020B0604020202020204" pitchFamily="34" charset="0"/>
              </a:rPr>
              <a:t>[#] </a:t>
            </a:r>
          </a:p>
          <a:p>
            <a:pPr marR="0" lvl="0" algn="ctr" defTabSz="914400" rtl="0" eaLnBrk="1" fontAlgn="auto" latinLnBrk="0" hangingPunct="1">
              <a:lnSpc>
                <a:spcPct val="100000"/>
              </a:lnSpc>
              <a:spcBef>
                <a:spcPts val="0"/>
              </a:spcBef>
              <a:spcAft>
                <a:spcPts val="0"/>
              </a:spcAft>
              <a:buClrTx/>
              <a:buSzTx/>
              <a:tabLst/>
              <a:defRPr/>
            </a:pPr>
            <a:r>
              <a:rPr kumimoji="0" lang="en-US" sz="3200" b="1"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cases of sexual violence </a:t>
            </a:r>
            <a:r>
              <a:rPr kumimoji="0" lang="en-US" sz="3200" i="0" u="none" strike="noStrike" kern="1200" cap="none" spc="-25" normalizeH="0" baseline="0">
                <a:ln>
                  <a:noFill/>
                </a:ln>
                <a:solidFill>
                  <a:schemeClr val="bg1"/>
                </a:solidFill>
                <a:effectLst/>
                <a:uLnTx/>
                <a:uFillTx/>
                <a:latin typeface="Arial" panose="020B0604020202020204" pitchFamily="34" charset="0"/>
                <a:cs typeface="Arial" panose="020B0604020202020204" pitchFamily="34" charset="0"/>
              </a:rPr>
              <a:t>against children and adolescents were reported </a:t>
            </a:r>
            <a:endParaRPr lang="en-US" sz="3200"/>
          </a:p>
        </p:txBody>
      </p:sp>
      <p:pic>
        <p:nvPicPr>
          <p:cNvPr id="7" name="Picture 6">
            <a:extLst>
              <a:ext uri="{FF2B5EF4-FFF2-40B4-BE49-F238E27FC236}">
                <a16:creationId xmlns:a16="http://schemas.microsoft.com/office/drawing/2014/main" id="{5178C248-7B5B-A949-ADA4-6444EA8FEC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26" b="56666"/>
          <a:stretch/>
        </p:blipFill>
        <p:spPr>
          <a:xfrm>
            <a:off x="12373239" y="1222185"/>
            <a:ext cx="5914761" cy="4073066"/>
          </a:xfrm>
          <a:prstGeom prst="rect">
            <a:avLst/>
          </a:prstGeom>
        </p:spPr>
      </p:pic>
      <p:pic>
        <p:nvPicPr>
          <p:cNvPr id="27" name="Picture 26">
            <a:extLst>
              <a:ext uri="{FF2B5EF4-FFF2-40B4-BE49-F238E27FC236}">
                <a16:creationId xmlns:a16="http://schemas.microsoft.com/office/drawing/2014/main" id="{513A5221-1262-C04C-9412-6D4B1F4DAB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33" t="50000" r="41513"/>
          <a:stretch/>
        </p:blipFill>
        <p:spPr>
          <a:xfrm flipH="1">
            <a:off x="12838745" y="5541708"/>
            <a:ext cx="5449255" cy="4758860"/>
          </a:xfrm>
          <a:prstGeom prst="rect">
            <a:avLst/>
          </a:prstGeom>
        </p:spPr>
      </p:pic>
    </p:spTree>
    <p:extLst>
      <p:ext uri="{BB962C8B-B14F-4D97-AF65-F5344CB8AC3E}">
        <p14:creationId xmlns:p14="http://schemas.microsoft.com/office/powerpoint/2010/main" val="316796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6DFB81-114B-B645-B7F5-3945DA64304A}"/>
              </a:ext>
            </a:extLst>
          </p:cNvPr>
          <p:cNvSpPr txBox="1"/>
          <p:nvPr/>
        </p:nvSpPr>
        <p:spPr>
          <a:xfrm>
            <a:off x="1676400" y="3695700"/>
            <a:ext cx="11277600" cy="2229969"/>
          </a:xfrm>
          <a:prstGeom prst="rect">
            <a:avLst/>
          </a:prstGeom>
        </p:spPr>
        <p:txBody>
          <a:bodyPr wrap="square" lIns="0" tIns="0" rIns="0" bIns="0" rtlCol="0" anchor="t">
            <a:spAutoFit/>
          </a:bodyPr>
          <a:lstStyle/>
          <a:p>
            <a:pPr>
              <a:lnSpc>
                <a:spcPts val="9040"/>
              </a:lnSpc>
            </a:pPr>
            <a:r>
              <a:rPr lang="en-US" sz="7200" b="1">
                <a:solidFill>
                  <a:srgbClr val="FFFFFF"/>
                </a:solidFill>
                <a:latin typeface="Arial" panose="020B0604020202020204" pitchFamily="34" charset="0"/>
                <a:cs typeface="Arial" panose="020B0604020202020204" pitchFamily="34" charset="0"/>
              </a:rPr>
              <a:t>What is child sexual exploitation and abuse?</a:t>
            </a:r>
          </a:p>
        </p:txBody>
      </p:sp>
    </p:spTree>
    <p:extLst>
      <p:ext uri="{BB962C8B-B14F-4D97-AF65-F5344CB8AC3E}">
        <p14:creationId xmlns:p14="http://schemas.microsoft.com/office/powerpoint/2010/main" val="334742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7F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00781D-0383-2848-20F5-0A189CF2A931}"/>
              </a:ext>
            </a:extLst>
          </p:cNvPr>
          <p:cNvSpPr txBox="1"/>
          <p:nvPr/>
        </p:nvSpPr>
        <p:spPr>
          <a:xfrm>
            <a:off x="3684483" y="2881341"/>
            <a:ext cx="9753600" cy="4524315"/>
          </a:xfrm>
          <a:prstGeom prst="rect">
            <a:avLst/>
          </a:prstGeom>
          <a:noFill/>
          <a:ln>
            <a:noFill/>
          </a:ln>
        </p:spPr>
        <p:txBody>
          <a:bodyPr wrap="square" rtlCol="0" anchor="ctr">
            <a:spAutoFit/>
          </a:bodyPr>
          <a:lstStyle/>
          <a:p>
            <a:r>
              <a:rPr lang="en-US" sz="7200" b="1">
                <a:solidFill>
                  <a:srgbClr val="163758"/>
                </a:solidFill>
                <a:latin typeface="Arial" panose="020B0604020202020204" pitchFamily="34" charset="0"/>
                <a:cs typeface="Arial" panose="020B0604020202020204" pitchFamily="34" charset="0"/>
              </a:rPr>
              <a:t>Can anyone tell me what they think child sexual exploitation and abuse is?</a:t>
            </a:r>
          </a:p>
        </p:txBody>
      </p:sp>
      <p:sp>
        <p:nvSpPr>
          <p:cNvPr id="5" name="TextBox 4">
            <a:extLst>
              <a:ext uri="{FF2B5EF4-FFF2-40B4-BE49-F238E27FC236}">
                <a16:creationId xmlns:a16="http://schemas.microsoft.com/office/drawing/2014/main" id="{CF4A42BA-F9C3-474E-B06D-2C604C00F414}"/>
              </a:ext>
            </a:extLst>
          </p:cNvPr>
          <p:cNvSpPr txBox="1"/>
          <p:nvPr/>
        </p:nvSpPr>
        <p:spPr>
          <a:xfrm>
            <a:off x="1676400" y="1191768"/>
            <a:ext cx="5715000" cy="1075807"/>
          </a:xfrm>
          <a:prstGeom prst="rect">
            <a:avLst/>
          </a:prstGeom>
        </p:spPr>
        <p:txBody>
          <a:bodyPr wrap="square" lIns="0" tIns="0" rIns="0" bIns="0" rtlCol="0" anchor="t">
            <a:spAutoFit/>
          </a:bodyPr>
          <a:lstStyle/>
          <a:p>
            <a:pPr>
              <a:lnSpc>
                <a:spcPts val="9040"/>
              </a:lnSpc>
            </a:pPr>
            <a:r>
              <a:rPr lang="en-US" sz="6000" b="1">
                <a:solidFill>
                  <a:schemeClr val="bg1"/>
                </a:solidFill>
                <a:latin typeface="Arial" panose="020B0604020202020204" pitchFamily="34" charset="0"/>
                <a:cs typeface="Arial" panose="020B0604020202020204" pitchFamily="34" charset="0"/>
              </a:rPr>
              <a:t>Definitions</a:t>
            </a:r>
          </a:p>
        </p:txBody>
      </p:sp>
      <p:pic>
        <p:nvPicPr>
          <p:cNvPr id="6" name="Picture 5">
            <a:extLst>
              <a:ext uri="{FF2B5EF4-FFF2-40B4-BE49-F238E27FC236}">
                <a16:creationId xmlns:a16="http://schemas.microsoft.com/office/drawing/2014/main" id="{0BEE3E31-8C5A-D94F-94B0-BF53CF8ACC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26" b="56666"/>
          <a:stretch/>
        </p:blipFill>
        <p:spPr>
          <a:xfrm>
            <a:off x="12363747" y="-723900"/>
            <a:ext cx="5914761" cy="4073066"/>
          </a:xfrm>
          <a:prstGeom prst="rect">
            <a:avLst/>
          </a:prstGeom>
        </p:spPr>
      </p:pic>
      <p:pic>
        <p:nvPicPr>
          <p:cNvPr id="7" name="Picture 6">
            <a:extLst>
              <a:ext uri="{FF2B5EF4-FFF2-40B4-BE49-F238E27FC236}">
                <a16:creationId xmlns:a16="http://schemas.microsoft.com/office/drawing/2014/main" id="{A76A6ADE-DCE0-5F40-964B-88D314F5E4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r="41513"/>
          <a:stretch/>
        </p:blipFill>
        <p:spPr>
          <a:xfrm flipH="1">
            <a:off x="12877803" y="5470144"/>
            <a:ext cx="7858824" cy="4758860"/>
          </a:xfrm>
          <a:prstGeom prst="rect">
            <a:avLst/>
          </a:prstGeom>
        </p:spPr>
      </p:pic>
      <p:pic>
        <p:nvPicPr>
          <p:cNvPr id="8" name="Picture 7">
            <a:extLst>
              <a:ext uri="{FF2B5EF4-FFF2-40B4-BE49-F238E27FC236}">
                <a16:creationId xmlns:a16="http://schemas.microsoft.com/office/drawing/2014/main" id="{739D3345-90CF-5147-AE8C-08455DA7DF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256" b="53704"/>
          <a:stretch/>
        </p:blipFill>
        <p:spPr>
          <a:xfrm>
            <a:off x="0" y="6543401"/>
            <a:ext cx="5252747" cy="3462832"/>
          </a:xfrm>
          <a:prstGeom prst="rect">
            <a:avLst/>
          </a:prstGeom>
        </p:spPr>
      </p:pic>
    </p:spTree>
    <p:extLst>
      <p:ext uri="{BB962C8B-B14F-4D97-AF65-F5344CB8AC3E}">
        <p14:creationId xmlns:p14="http://schemas.microsoft.com/office/powerpoint/2010/main" val="1496471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3695</Words>
  <Application>Microsoft Macintosh PowerPoint</Application>
  <PresentationFormat>Custom</PresentationFormat>
  <Paragraphs>346</Paragraphs>
  <Slides>39</Slides>
  <Notes>30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Black</vt:lpstr>
      <vt:lpstr>Calibri</vt:lpstr>
      <vt:lpstr>Montserrat</vt:lpstr>
      <vt:lpstr>Office Theme</vt:lpstr>
      <vt:lpstr>PowerPoint Presentation</vt:lpstr>
      <vt:lpstr>PowerPoint Presentation</vt:lpstr>
      <vt:lpstr>PowerPoint Presentation</vt:lpstr>
      <vt:lpstr>PowerPoint Presentation</vt:lpstr>
      <vt:lpstr>Globally, around 1 in 8 girls and  1 in 11 boys are estimated to have experienced rape or sexual assault before the age of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WBG CPC</dc:title>
  <cp:lastModifiedBy>Ware, Matthew R.</cp:lastModifiedBy>
  <cp:revision>5</cp:revision>
  <dcterms:created xsi:type="dcterms:W3CDTF">2006-08-16T00:00:00Z</dcterms:created>
  <dcterms:modified xsi:type="dcterms:W3CDTF">2025-06-23T19:56:58Z</dcterms:modified>
  <dc:identifier>DAFvXwOG44k</dc:identifier>
</cp:coreProperties>
</file>