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8288000" cy="10287000"/>
  <p:notesSz cx="6858000" cy="9144000"/>
  <p:embeddedFontLst>
    <p:embeddedFont>
      <p:font typeface="Arial Black" panose="020B0604020202020204" pitchFamily="34" charset="0"/>
      <p:regular r:id="rId42"/>
      <p:bold r:id="rId43"/>
    </p:embeddedFont>
    <p:embeddedFont>
      <p:font typeface="Montserrat" pitchFamily="2" charset="77"/>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40">
          <p15:clr>
            <a:srgbClr val="A4A3A4"/>
          </p15:clr>
        </p15:guide>
        <p15:guide id="2" pos="10416">
          <p15:clr>
            <a:srgbClr val="A4A3A4"/>
          </p15:clr>
        </p15:guide>
        <p15:guide id="3" orient="horz" pos="5928">
          <p15:clr>
            <a:srgbClr val="A4A3A4"/>
          </p15:clr>
        </p15:guide>
        <p15:guide id="4" pos="1056">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jP13icAc3Vf0C1eZWoZlKRygLF1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48"/>
  </p:normalViewPr>
  <p:slideViewPr>
    <p:cSldViewPr snapToGrid="0">
      <p:cViewPr varScale="1">
        <p:scale>
          <a:sx n="71" d="100"/>
          <a:sy n="71" d="100"/>
        </p:scale>
        <p:origin x="664" y="176"/>
      </p:cViewPr>
      <p:guideLst>
        <p:guide orient="horz" pos="840"/>
        <p:guide pos="10416"/>
        <p:guide orient="horz" pos="5928"/>
        <p:guide pos="10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a:noFill/>
            </a:ln>
          </c:spPr>
          <c:dPt>
            <c:idx val="0"/>
            <c:bubble3D val="0"/>
            <c:spPr>
              <a:solidFill>
                <a:srgbClr val="00ADE4"/>
              </a:solidFill>
              <a:ln w="19050">
                <a:noFill/>
              </a:ln>
              <a:effectLst/>
            </c:spPr>
            <c:extLst>
              <c:ext xmlns:c16="http://schemas.microsoft.com/office/drawing/2014/chart" uri="{C3380CC4-5D6E-409C-BE32-E72D297353CC}">
                <c16:uniqueId val="{00000003-EF69-3141-983D-BE92FEE48C55}"/>
              </c:ext>
            </c:extLst>
          </c:dPt>
          <c:dPt>
            <c:idx val="1"/>
            <c:bubble3D val="0"/>
            <c:spPr>
              <a:solidFill>
                <a:srgbClr val="163758"/>
              </a:solidFill>
              <a:ln w="19050">
                <a:noFill/>
              </a:ln>
              <a:effectLst/>
            </c:spPr>
            <c:extLst>
              <c:ext xmlns:c16="http://schemas.microsoft.com/office/drawing/2014/chart" uri="{C3380CC4-5D6E-409C-BE32-E72D297353CC}">
                <c16:uniqueId val="{00000002-EF69-3141-983D-BE92FEE48C55}"/>
              </c:ext>
            </c:extLst>
          </c:dPt>
          <c:cat>
            <c:numRef>
              <c:f>Sheet1!$A$2:$A$3</c:f>
              <c:numCache>
                <c:formatCode>General</c:formatCode>
                <c:ptCount val="2"/>
              </c:numCache>
            </c:numRef>
          </c:cat>
          <c:val>
            <c:numRef>
              <c:f>Sheet1!$B$2:$B$3</c:f>
              <c:numCache>
                <c:formatCode>General</c:formatCode>
                <c:ptCount val="2"/>
                <c:pt idx="0">
                  <c:v>36</c:v>
                </c:pt>
                <c:pt idx="1">
                  <c:v>64</c:v>
                </c:pt>
              </c:numCache>
            </c:numRef>
          </c:val>
          <c:extLst>
            <c:ext xmlns:c16="http://schemas.microsoft.com/office/drawing/2014/chart" uri="{C3380CC4-5D6E-409C-BE32-E72D297353CC}">
              <c16:uniqueId val="{00000000-EF69-3141-983D-BE92FEE48C55}"/>
            </c:ext>
          </c:extLst>
        </c:ser>
        <c:dLbls>
          <c:showLegendKey val="0"/>
          <c:showVal val="0"/>
          <c:showCatName val="0"/>
          <c:showSerName val="0"/>
          <c:showPercent val="0"/>
          <c:showBubbleSize val="0"/>
          <c:showLeaderLines val="1"/>
        </c:dLbls>
        <c:firstSliceAng val="0"/>
        <c:holeSize val="61"/>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a:noFill/>
            </a:ln>
          </c:spPr>
          <c:dPt>
            <c:idx val="0"/>
            <c:bubble3D val="0"/>
            <c:spPr>
              <a:solidFill>
                <a:srgbClr val="00ADE4"/>
              </a:solidFill>
              <a:ln w="19050">
                <a:noFill/>
              </a:ln>
              <a:effectLst/>
            </c:spPr>
            <c:extLst>
              <c:ext xmlns:c16="http://schemas.microsoft.com/office/drawing/2014/chart" uri="{C3380CC4-5D6E-409C-BE32-E72D297353CC}">
                <c16:uniqueId val="{00000003-EF69-3141-983D-BE92FEE48C55}"/>
              </c:ext>
            </c:extLst>
          </c:dPt>
          <c:dPt>
            <c:idx val="1"/>
            <c:bubble3D val="0"/>
            <c:spPr>
              <a:solidFill>
                <a:srgbClr val="163758"/>
              </a:solidFill>
              <a:ln w="19050">
                <a:noFill/>
              </a:ln>
              <a:effectLst/>
            </c:spPr>
            <c:extLst>
              <c:ext xmlns:c16="http://schemas.microsoft.com/office/drawing/2014/chart" uri="{C3380CC4-5D6E-409C-BE32-E72D297353CC}">
                <c16:uniqueId val="{00000002-EF69-3141-983D-BE92FEE48C55}"/>
              </c:ext>
            </c:extLst>
          </c:dPt>
          <c:cat>
            <c:numRef>
              <c:f>Sheet1!$A$2:$A$3</c:f>
              <c:numCache>
                <c:formatCode>General</c:formatCode>
                <c:ptCount val="2"/>
              </c:numCache>
            </c:numRef>
          </c:cat>
          <c:val>
            <c:numRef>
              <c:f>Sheet1!$B$2:$B$3</c:f>
              <c:numCache>
                <c:formatCode>General</c:formatCode>
                <c:ptCount val="2"/>
                <c:pt idx="0">
                  <c:v>15</c:v>
                </c:pt>
                <c:pt idx="1">
                  <c:v>85</c:v>
                </c:pt>
              </c:numCache>
            </c:numRef>
          </c:val>
          <c:extLst>
            <c:ext xmlns:c16="http://schemas.microsoft.com/office/drawing/2014/chart" uri="{C3380CC4-5D6E-409C-BE32-E72D297353CC}">
              <c16:uniqueId val="{00000000-EF69-3141-983D-BE92FEE48C55}"/>
            </c:ext>
          </c:extLst>
        </c:ser>
        <c:dLbls>
          <c:showLegendKey val="0"/>
          <c:showVal val="0"/>
          <c:showCatName val="0"/>
          <c:showSerName val="0"/>
          <c:showPercent val="0"/>
          <c:showBubbleSize val="0"/>
          <c:showLeaderLines val="1"/>
        </c:dLbls>
        <c:firstSliceAng val="0"/>
        <c:holeSize val="61"/>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a:noFill/>
            </a:ln>
          </c:spPr>
          <c:dPt>
            <c:idx val="0"/>
            <c:bubble3D val="0"/>
            <c:spPr>
              <a:solidFill>
                <a:srgbClr val="9AD7F1"/>
              </a:solidFill>
              <a:ln w="19050">
                <a:noFill/>
              </a:ln>
              <a:effectLst/>
            </c:spPr>
            <c:extLst>
              <c:ext xmlns:c16="http://schemas.microsoft.com/office/drawing/2014/chart" uri="{C3380CC4-5D6E-409C-BE32-E72D297353CC}">
                <c16:uniqueId val="{00000003-EF69-3141-983D-BE92FEE48C55}"/>
              </c:ext>
            </c:extLst>
          </c:dPt>
          <c:dPt>
            <c:idx val="1"/>
            <c:bubble3D val="0"/>
            <c:spPr>
              <a:solidFill>
                <a:srgbClr val="163758"/>
              </a:solidFill>
              <a:ln w="19050">
                <a:noFill/>
              </a:ln>
              <a:effectLst/>
            </c:spPr>
            <c:extLst>
              <c:ext xmlns:c16="http://schemas.microsoft.com/office/drawing/2014/chart" uri="{C3380CC4-5D6E-409C-BE32-E72D297353CC}">
                <c16:uniqueId val="{00000002-EF69-3141-983D-BE92FEE48C55}"/>
              </c:ext>
            </c:extLst>
          </c:dPt>
          <c:cat>
            <c:numRef>
              <c:f>Sheet1!$A$2:$A$3</c:f>
              <c:numCache>
                <c:formatCode>General</c:formatCode>
                <c:ptCount val="2"/>
              </c:numCache>
            </c:numRef>
          </c:cat>
          <c:val>
            <c:numRef>
              <c:f>Sheet1!$B$2:$B$3</c:f>
              <c:numCache>
                <c:formatCode>General</c:formatCode>
                <c:ptCount val="2"/>
                <c:pt idx="0">
                  <c:v>48</c:v>
                </c:pt>
                <c:pt idx="1">
                  <c:v>52</c:v>
                </c:pt>
              </c:numCache>
            </c:numRef>
          </c:val>
          <c:extLst>
            <c:ext xmlns:c16="http://schemas.microsoft.com/office/drawing/2014/chart" uri="{C3380CC4-5D6E-409C-BE32-E72D297353CC}">
              <c16:uniqueId val="{00000000-EF69-3141-983D-BE92FEE48C55}"/>
            </c:ext>
          </c:extLst>
        </c:ser>
        <c:dLbls>
          <c:showLegendKey val="0"/>
          <c:showVal val="0"/>
          <c:showCatName val="0"/>
          <c:showSerName val="0"/>
          <c:showPercent val="0"/>
          <c:showBubbleSize val="0"/>
          <c:showLeaderLines val="1"/>
        </c:dLbls>
        <c:firstSliceAng val="0"/>
        <c:holeSize val="61"/>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a:noFill/>
            </a:ln>
          </c:spPr>
          <c:dPt>
            <c:idx val="0"/>
            <c:bubble3D val="0"/>
            <c:spPr>
              <a:solidFill>
                <a:srgbClr val="9AD7F1"/>
              </a:solidFill>
              <a:ln w="19050">
                <a:noFill/>
              </a:ln>
              <a:effectLst/>
            </c:spPr>
            <c:extLst>
              <c:ext xmlns:c16="http://schemas.microsoft.com/office/drawing/2014/chart" uri="{C3380CC4-5D6E-409C-BE32-E72D297353CC}">
                <c16:uniqueId val="{00000003-EF69-3141-983D-BE92FEE48C55}"/>
              </c:ext>
            </c:extLst>
          </c:dPt>
          <c:dPt>
            <c:idx val="1"/>
            <c:bubble3D val="0"/>
            <c:spPr>
              <a:solidFill>
                <a:srgbClr val="163758"/>
              </a:solidFill>
              <a:ln w="19050">
                <a:noFill/>
              </a:ln>
              <a:effectLst/>
            </c:spPr>
            <c:extLst>
              <c:ext xmlns:c16="http://schemas.microsoft.com/office/drawing/2014/chart" uri="{C3380CC4-5D6E-409C-BE32-E72D297353CC}">
                <c16:uniqueId val="{00000002-EF69-3141-983D-BE92FEE48C55}"/>
              </c:ext>
            </c:extLst>
          </c:dPt>
          <c:cat>
            <c:numRef>
              <c:f>Sheet1!$A$2:$A$3</c:f>
              <c:numCache>
                <c:formatCode>General</c:formatCode>
                <c:ptCount val="2"/>
              </c:numCache>
            </c:numRef>
          </c:cat>
          <c:val>
            <c:numRef>
              <c:f>Sheet1!$B$2:$B$3</c:f>
              <c:numCache>
                <c:formatCode>General</c:formatCode>
                <c:ptCount val="2"/>
                <c:pt idx="0">
                  <c:v>65</c:v>
                </c:pt>
                <c:pt idx="1">
                  <c:v>35</c:v>
                </c:pt>
              </c:numCache>
            </c:numRef>
          </c:val>
          <c:extLst>
            <c:ext xmlns:c16="http://schemas.microsoft.com/office/drawing/2014/chart" uri="{C3380CC4-5D6E-409C-BE32-E72D297353CC}">
              <c16:uniqueId val="{00000000-EF69-3141-983D-BE92FEE48C55}"/>
            </c:ext>
          </c:extLst>
        </c:ser>
        <c:dLbls>
          <c:showLegendKey val="0"/>
          <c:showVal val="0"/>
          <c:showCatName val="0"/>
          <c:showSerName val="0"/>
          <c:showPercent val="0"/>
          <c:showBubbleSize val="0"/>
          <c:showLeaderLines val="1"/>
        </c:dLbls>
        <c:firstSliceAng val="0"/>
        <c:holeSize val="61"/>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redirect?event=video_description&amp;redir_token=QUFFLUhqazBMVFpxeFIzOU5KZXpsdHFIVUJnUWVVYnJzd3xBQ3Jtc0trUW9uT3pMXzh4SjRmaDJSb1BDN3l0SXVPQXdwVDJQczhXRVZrdkZzM193R0tMVmtJa2lheEZYNVZtUGtSMnp2UUFKZWR4LUNJdnJoYWxESXBKN0RUY3pGWjAtVHlXUzZHOXR3RjVqOFNRdmdkWWdpcw&amp;q=https%3A%2F%2Ftogethercreative.co.uk%2F&amp;v=0GWkcNmzST0"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83540" lvl="0" indent="-383540" algn="l" rtl="0">
              <a:lnSpc>
                <a:spcPct val="100000"/>
              </a:lnSpc>
              <a:spcBef>
                <a:spcPts val="0"/>
              </a:spcBef>
              <a:spcAft>
                <a:spcPts val="0"/>
              </a:spcAft>
              <a:buSzPts val="1400"/>
              <a:buNone/>
            </a:pPr>
            <a:r>
              <a:rPr lang="en-US" sz="3800" b="1">
                <a:solidFill>
                  <a:schemeClr val="lt1"/>
                </a:solidFill>
                <a:latin typeface="Arial"/>
                <a:ea typeface="Arial"/>
                <a:cs typeface="Arial"/>
                <a:sym typeface="Arial"/>
              </a:rPr>
              <a:t>Child sexual abuse: </a:t>
            </a:r>
            <a:r>
              <a:rPr lang="en-US" sz="3800">
                <a:solidFill>
                  <a:schemeClr val="lt1"/>
                </a:solidFill>
                <a:latin typeface="Arial"/>
                <a:ea typeface="Arial"/>
                <a:cs typeface="Arial"/>
                <a:sym typeface="Arial"/>
              </a:rPr>
              <a:t>forcing a child to take part in sexual activities they don’t fully understand/when they have little choice. Child sexual abuse involves a wide range of sexual activity. It is </a:t>
            </a:r>
            <a:r>
              <a:rPr lang="en-US" sz="5400">
                <a:solidFill>
                  <a:srgbClr val="363036"/>
                </a:solidFill>
                <a:latin typeface="Arial"/>
                <a:ea typeface="Arial"/>
                <a:cs typeface="Arial"/>
                <a:sym typeface="Arial"/>
              </a:rPr>
              <a:t>“the involvement of a child [anyone under 18] in sexual activity that he or she does not fully comprehend, is unable to give informed consent to, or for which the child is not developmentally prepared and cannot give consent” (World Health Organization).</a:t>
            </a:r>
            <a:br>
              <a:rPr lang="en-US" sz="5400"/>
            </a:br>
            <a:endParaRPr sz="3800">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200"/>
              <a:buFont typeface="Arial"/>
              <a:buNone/>
            </a:pPr>
            <a:r>
              <a:rPr lang="en-US" sz="1200" b="1">
                <a:solidFill>
                  <a:schemeClr val="lt1"/>
                </a:solidFill>
                <a:latin typeface="Arial"/>
                <a:ea typeface="Arial"/>
                <a:cs typeface="Arial"/>
                <a:sym typeface="Arial"/>
              </a:rPr>
              <a:t>Child sexual exploitation: </a:t>
            </a:r>
            <a:r>
              <a:rPr lang="en-US" sz="1200">
                <a:solidFill>
                  <a:schemeClr val="lt1"/>
                </a:solidFill>
                <a:latin typeface="Arial"/>
                <a:ea typeface="Arial"/>
                <a:cs typeface="Arial"/>
                <a:sym typeface="Arial"/>
              </a:rPr>
              <a:t>engaging children in any sexual activity in exchange for money, gifts, food, accommodation, affection, status, or anything else that they or their families need</a:t>
            </a:r>
            <a:endParaRPr sz="1200"/>
          </a:p>
          <a:p>
            <a:pPr marL="0" lvl="0" indent="0" algn="l" rtl="0">
              <a:lnSpc>
                <a:spcPct val="150000"/>
              </a:lnSpc>
              <a:spcBef>
                <a:spcPts val="0"/>
              </a:spcBef>
              <a:spcAft>
                <a:spcPts val="0"/>
              </a:spcAft>
              <a:buSzPts val="1400"/>
              <a:buNone/>
            </a:pPr>
            <a:endParaRPr sz="1200"/>
          </a:p>
          <a:p>
            <a:pPr marL="0" lvl="0" indent="0" algn="l" rtl="0">
              <a:lnSpc>
                <a:spcPct val="150000"/>
              </a:lnSpc>
              <a:spcBef>
                <a:spcPts val="0"/>
              </a:spcBef>
              <a:spcAft>
                <a:spcPts val="0"/>
              </a:spcAft>
              <a:buSzPts val="1400"/>
              <a:buNone/>
            </a:pPr>
            <a:r>
              <a:rPr lang="en-US" sz="1200"/>
              <a:t>“All sexual activity with a child is considered as sexual abuse.” (United Nations, 2017a)</a:t>
            </a:r>
            <a:endParaRPr/>
          </a:p>
        </p:txBody>
      </p:sp>
      <p:sp>
        <p:nvSpPr>
          <p:cNvPr id="236" name="Google Shape;23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solidFill>
                  <a:srgbClr val="363036"/>
                </a:solidFill>
                <a:latin typeface="Arial"/>
                <a:ea typeface="Arial"/>
                <a:cs typeface="Arial"/>
                <a:sym typeface="Arial"/>
              </a:rPr>
              <a:t>Child sexual exploitation and abuse online happens when these forms of abuse are partly or entirely facilitated by technology, i.e. the internet or other wireless communications.</a:t>
            </a:r>
            <a:endParaRPr/>
          </a:p>
          <a:p>
            <a:pPr marL="0" lvl="0" indent="0" algn="l" rtl="0">
              <a:lnSpc>
                <a:spcPct val="100000"/>
              </a:lnSpc>
              <a:spcBef>
                <a:spcPts val="0"/>
              </a:spcBef>
              <a:spcAft>
                <a:spcPts val="0"/>
              </a:spcAft>
              <a:buSzPts val="1400"/>
              <a:buNone/>
            </a:pPr>
            <a:endParaRPr sz="1200" u="none" strike="noStrike">
              <a:solidFill>
                <a:schemeClr val="dk1"/>
              </a:solidFill>
            </a:endParaRPr>
          </a:p>
          <a:p>
            <a:pPr marL="0" lvl="0" indent="0" algn="l" rtl="0">
              <a:lnSpc>
                <a:spcPct val="100000"/>
              </a:lnSpc>
              <a:spcBef>
                <a:spcPts val="0"/>
              </a:spcBef>
              <a:spcAft>
                <a:spcPts val="0"/>
              </a:spcAft>
              <a:buSzPts val="1400"/>
              <a:buNone/>
            </a:pPr>
            <a:r>
              <a:rPr lang="en-US" sz="1200" u="none" strike="noStrike">
                <a:solidFill>
                  <a:schemeClr val="dk1"/>
                </a:solidFill>
              </a:rPr>
              <a:t>https://www.weprotect.org/issue/</a:t>
            </a:r>
            <a:endParaRPr/>
          </a:p>
        </p:txBody>
      </p:sp>
      <p:sp>
        <p:nvSpPr>
          <p:cNvPr id="248" name="Google Shape;24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u="none" strike="noStrike">
                <a:solidFill>
                  <a:schemeClr val="dk1"/>
                </a:solidFill>
              </a:rPr>
              <a:t>Children can only be considered to consent to sexual activity when (I) they are adolescent (ii) activity is with someone close in age and (iii) it is with someone unrelated to the project.</a:t>
            </a:r>
            <a:endParaRPr/>
          </a:p>
        </p:txBody>
      </p:sp>
      <p:sp>
        <p:nvSpPr>
          <p:cNvPr id="259" name="Google Shape;25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a:solidFill>
                  <a:srgbClr val="000000"/>
                </a:solidFill>
                <a:latin typeface="Arial"/>
                <a:ea typeface="Arial"/>
                <a:cs typeface="Arial"/>
                <a:sym typeface="Arial"/>
              </a:rPr>
              <a:t>Click to reveal the first short scenario:</a:t>
            </a:r>
            <a:endParaRPr sz="1800">
              <a:latin typeface="Arial"/>
              <a:ea typeface="Arial"/>
              <a:cs typeface="Arial"/>
              <a:sym typeface="Arial"/>
            </a:endParaRPr>
          </a:p>
          <a:p>
            <a:pPr marL="342900" lvl="0" indent="-342900" algn="l" rtl="0">
              <a:lnSpc>
                <a:spcPct val="100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Ask a participant to volunteer to read the short scenario aloud.</a:t>
            </a:r>
            <a:endParaRPr sz="1800">
              <a:latin typeface="Arial"/>
              <a:ea typeface="Arial"/>
              <a:cs typeface="Arial"/>
              <a:sym typeface="Arial"/>
            </a:endParaRPr>
          </a:p>
          <a:p>
            <a:pPr marL="342900" lvl="0" indent="-342900" algn="l" rtl="0">
              <a:lnSpc>
                <a:spcPct val="100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Then, ask participants ‘is this a CSEA concern?’ YES or NO.</a:t>
            </a:r>
            <a:endParaRPr sz="1800">
              <a:latin typeface="Arial"/>
              <a:ea typeface="Arial"/>
              <a:cs typeface="Arial"/>
              <a:sym typeface="Arial"/>
            </a:endParaRPr>
          </a:p>
          <a:p>
            <a:pPr marL="342900" lvl="0" indent="-342900" algn="l" rtl="0">
              <a:lnSpc>
                <a:spcPct val="100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Vote on the question ‘is this a Child Sexual Abuse? (depending on energy level in the room can vote with the feet - moving to one part of the room for yes and one part of the room for no - or vote by raising the hand. </a:t>
            </a:r>
            <a:endParaRPr sz="1800">
              <a:latin typeface="Arial"/>
              <a:ea typeface="Arial"/>
              <a:cs typeface="Arial"/>
              <a:sym typeface="Arial"/>
            </a:endParaRPr>
          </a:p>
          <a:p>
            <a:pPr marL="342900" lvl="0" indent="-342900" algn="l" rtl="0">
              <a:lnSpc>
                <a:spcPct val="100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Count the votes</a:t>
            </a:r>
            <a:endParaRPr sz="1800">
              <a:latin typeface="Arial"/>
              <a:ea typeface="Arial"/>
              <a:cs typeface="Arial"/>
              <a:sym typeface="Arial"/>
            </a:endParaRPr>
          </a:p>
          <a:p>
            <a:pPr marL="342900" lvl="0" indent="-342900" algn="l" rtl="0">
              <a:lnSpc>
                <a:spcPct val="100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Give the short explanation (and move to the next short scenario). </a:t>
            </a:r>
            <a:endParaRPr sz="1800">
              <a:latin typeface="Arial"/>
              <a:ea typeface="Arial"/>
              <a:cs typeface="Arial"/>
              <a:sym typeface="Arial"/>
            </a:endParaRPr>
          </a:p>
          <a:p>
            <a:pPr marL="0" lvl="0" indent="0" algn="l" rtl="0">
              <a:lnSpc>
                <a:spcPct val="100000"/>
              </a:lnSpc>
              <a:spcBef>
                <a:spcPts val="0"/>
              </a:spcBef>
              <a:spcAft>
                <a:spcPts val="0"/>
              </a:spcAft>
              <a:buSzPts val="1400"/>
              <a:buNone/>
            </a:pPr>
            <a:r>
              <a:rPr lang="en-US" sz="1800">
                <a:latin typeface="Arial"/>
                <a:ea typeface="Arial"/>
                <a:cs typeface="Arial"/>
                <a:sym typeface="Arial"/>
              </a:rPr>
              <a:t> </a:t>
            </a:r>
            <a:endParaRPr/>
          </a:p>
          <a:p>
            <a:pPr marL="0" lvl="0" indent="0" algn="l" rtl="0">
              <a:lnSpc>
                <a:spcPct val="100000"/>
              </a:lnSpc>
              <a:spcBef>
                <a:spcPts val="0"/>
              </a:spcBef>
              <a:spcAft>
                <a:spcPts val="0"/>
              </a:spcAft>
              <a:buSzPts val="1400"/>
              <a:buNone/>
            </a:pPr>
            <a:r>
              <a:rPr lang="en-US" sz="1800">
                <a:latin typeface="Arial"/>
                <a:ea typeface="Arial"/>
                <a:cs typeface="Arial"/>
                <a:sym typeface="Arial"/>
              </a:rPr>
              <a:t>Facilitator Note</a:t>
            </a:r>
            <a:endParaRPr/>
          </a:p>
          <a:p>
            <a:pPr marL="0" lvl="0" indent="0" algn="l" rtl="0">
              <a:lnSpc>
                <a:spcPct val="100000"/>
              </a:lnSpc>
              <a:spcBef>
                <a:spcPts val="0"/>
              </a:spcBef>
              <a:spcAft>
                <a:spcPts val="0"/>
              </a:spcAft>
              <a:buSzPts val="1400"/>
              <a:buNone/>
            </a:pPr>
            <a:r>
              <a:rPr lang="en-US" sz="1800">
                <a:latin typeface="Arial"/>
                <a:ea typeface="Arial"/>
                <a:cs typeface="Arial"/>
                <a:sym typeface="Arial"/>
              </a:rPr>
              <a:t>A project worker engages in sexual acts with a girl who is 16. He  gives her gifts – like soap, perfume, make-up and telephone credit. </a:t>
            </a:r>
            <a:r>
              <a:rPr lang="en-US" sz="1800">
                <a:solidFill>
                  <a:srgbClr val="FF0000"/>
                </a:solidFill>
                <a:latin typeface="Arial"/>
                <a:ea typeface="Arial"/>
                <a:cs typeface="Arial"/>
                <a:sym typeface="Arial"/>
              </a:rPr>
              <a:t>YES  –any sexual activity with a child is sexual abuse, a child cannot consent to sexual activity and not knowing the age of a child is never an excuse. </a:t>
            </a:r>
            <a:endParaRPr sz="1800">
              <a:latin typeface="Arial"/>
              <a:ea typeface="Arial"/>
              <a:cs typeface="Arial"/>
              <a:sym typeface="Arial"/>
            </a:endParaRPr>
          </a:p>
          <a:p>
            <a:pPr marL="0" lvl="0" indent="0" algn="l" rtl="0">
              <a:lnSpc>
                <a:spcPct val="100000"/>
              </a:lnSpc>
              <a:spcBef>
                <a:spcPts val="0"/>
              </a:spcBef>
              <a:spcAft>
                <a:spcPts val="0"/>
              </a:spcAft>
              <a:buSzPts val="1400"/>
              <a:buNone/>
            </a:pPr>
            <a:r>
              <a:rPr lang="en-US" sz="1800">
                <a:solidFill>
                  <a:srgbClr val="FF0000"/>
                </a:solidFill>
                <a:latin typeface="Arial"/>
                <a:ea typeface="Arial"/>
                <a:cs typeface="Arial"/>
                <a:sym typeface="Arial"/>
              </a:rPr>
              <a:t> </a:t>
            </a:r>
            <a:endParaRPr sz="1800">
              <a:latin typeface="Arial"/>
              <a:ea typeface="Arial"/>
              <a:cs typeface="Arial"/>
              <a:sym typeface="Arial"/>
            </a:endParaRPr>
          </a:p>
          <a:p>
            <a:pPr marL="0" lvl="0" indent="0" algn="l" rtl="0">
              <a:lnSpc>
                <a:spcPct val="100000"/>
              </a:lnSpc>
              <a:spcBef>
                <a:spcPts val="0"/>
              </a:spcBef>
              <a:spcAft>
                <a:spcPts val="0"/>
              </a:spcAft>
              <a:buSzPts val="1400"/>
              <a:buNone/>
            </a:pPr>
            <a:r>
              <a:rPr lang="en-US" sz="1800">
                <a:latin typeface="Arial"/>
                <a:ea typeface="Arial"/>
                <a:cs typeface="Arial"/>
                <a:sym typeface="Arial"/>
              </a:rPr>
              <a:t>Workers shout sexual comments at girls who walk past on their way to school. “Hey pretty girl, I like your body”  </a:t>
            </a:r>
            <a:r>
              <a:rPr lang="en-US" sz="1800">
                <a:solidFill>
                  <a:srgbClr val="FF0000"/>
                </a:solidFill>
                <a:latin typeface="Arial"/>
                <a:ea typeface="Arial"/>
                <a:cs typeface="Arial"/>
                <a:sym typeface="Arial"/>
              </a:rPr>
              <a:t>YES – any form of sexual comment to a child is sexual abuse. </a:t>
            </a:r>
            <a:endParaRPr sz="1800">
              <a:latin typeface="Arial"/>
              <a:ea typeface="Arial"/>
              <a:cs typeface="Arial"/>
              <a:sym typeface="Arial"/>
            </a:endParaRPr>
          </a:p>
          <a:p>
            <a:pPr marL="0" lvl="0" indent="0" algn="l" rtl="0">
              <a:lnSpc>
                <a:spcPct val="100000"/>
              </a:lnSpc>
              <a:spcBef>
                <a:spcPts val="0"/>
              </a:spcBef>
              <a:spcAft>
                <a:spcPts val="0"/>
              </a:spcAft>
              <a:buSzPts val="1400"/>
              <a:buNone/>
            </a:pPr>
            <a:r>
              <a:rPr lang="en-US" sz="1800">
                <a:latin typeface="Arial"/>
                <a:ea typeface="Arial"/>
                <a:cs typeface="Arial"/>
                <a:sym typeface="Arial"/>
              </a:rPr>
              <a:t>  </a:t>
            </a:r>
            <a:endParaRPr/>
          </a:p>
          <a:p>
            <a:pPr marL="0" lvl="0" indent="0" algn="l" rtl="0">
              <a:lnSpc>
                <a:spcPct val="100000"/>
              </a:lnSpc>
              <a:spcBef>
                <a:spcPts val="0"/>
              </a:spcBef>
              <a:spcAft>
                <a:spcPts val="0"/>
              </a:spcAft>
              <a:buSzPts val="1400"/>
              <a:buNone/>
            </a:pPr>
            <a:r>
              <a:rPr lang="en-US" sz="1800">
                <a:latin typeface="Arial"/>
                <a:ea typeface="Arial"/>
                <a:cs typeface="Arial"/>
                <a:sym typeface="Arial"/>
              </a:rPr>
              <a:t>A project worker notices a child walking barefoot near the construction site and gives the child a pair of sandals. </a:t>
            </a:r>
            <a:r>
              <a:rPr lang="en-US" sz="1800">
                <a:solidFill>
                  <a:srgbClr val="FF0000"/>
                </a:solidFill>
                <a:latin typeface="Arial"/>
                <a:ea typeface="Arial"/>
                <a:cs typeface="Arial"/>
                <a:sym typeface="Arial"/>
              </a:rPr>
              <a:t>NO –</a:t>
            </a:r>
            <a:endParaRPr sz="1800">
              <a:latin typeface="Arial"/>
              <a:ea typeface="Arial"/>
              <a:cs typeface="Arial"/>
              <a:sym typeface="Arial"/>
            </a:endParaRPr>
          </a:p>
          <a:p>
            <a:pPr marL="0" lvl="0" indent="0" algn="l" rtl="0">
              <a:lnSpc>
                <a:spcPct val="100000"/>
              </a:lnSpc>
              <a:spcBef>
                <a:spcPts val="0"/>
              </a:spcBef>
              <a:spcAft>
                <a:spcPts val="0"/>
              </a:spcAft>
              <a:buSzPts val="1400"/>
              <a:buNone/>
            </a:pPr>
            <a:r>
              <a:rPr lang="en-US" sz="1800">
                <a:latin typeface="Arial"/>
                <a:ea typeface="Arial"/>
                <a:cs typeface="Arial"/>
                <a:sym typeface="Arial"/>
              </a:rPr>
              <a:t> </a:t>
            </a:r>
            <a:endParaRPr/>
          </a:p>
          <a:p>
            <a:pPr marL="0" lvl="0" indent="0" algn="l" rtl="0">
              <a:lnSpc>
                <a:spcPct val="100000"/>
              </a:lnSpc>
              <a:spcBef>
                <a:spcPts val="0"/>
              </a:spcBef>
              <a:spcAft>
                <a:spcPts val="0"/>
              </a:spcAft>
              <a:buSzPts val="1400"/>
              <a:buNone/>
            </a:pPr>
            <a:r>
              <a:rPr lang="en-US" sz="1800">
                <a:latin typeface="Arial"/>
                <a:ea typeface="Arial"/>
                <a:cs typeface="Arial"/>
                <a:sym typeface="Arial"/>
              </a:rPr>
              <a:t>A worker starts a relationship with a 15-year-old girl living in the home where he rents a room, with the parent’s permission.  </a:t>
            </a:r>
            <a:r>
              <a:rPr lang="en-US" sz="1800">
                <a:solidFill>
                  <a:srgbClr val="FF0000"/>
                </a:solidFill>
                <a:latin typeface="Arial"/>
                <a:ea typeface="Arial"/>
                <a:cs typeface="Arial"/>
                <a:sym typeface="Arial"/>
              </a:rPr>
              <a:t>YES  – </a:t>
            </a:r>
            <a:endParaRPr sz="1800">
              <a:latin typeface="Arial"/>
              <a:ea typeface="Arial"/>
              <a:cs typeface="Arial"/>
              <a:sym typeface="Arial"/>
            </a:endParaRPr>
          </a:p>
          <a:p>
            <a:pPr marL="0" lvl="0" indent="0" algn="l" rtl="0">
              <a:lnSpc>
                <a:spcPct val="100000"/>
              </a:lnSpc>
              <a:spcBef>
                <a:spcPts val="0"/>
              </a:spcBef>
              <a:spcAft>
                <a:spcPts val="0"/>
              </a:spcAft>
              <a:buSzPts val="1400"/>
              <a:buNone/>
            </a:pPr>
            <a:r>
              <a:rPr lang="en-US" sz="1800">
                <a:latin typeface="Arial"/>
                <a:ea typeface="Arial"/>
                <a:cs typeface="Arial"/>
                <a:sym typeface="Arial"/>
              </a:rPr>
              <a:t> </a:t>
            </a:r>
            <a:endParaRPr/>
          </a:p>
          <a:p>
            <a:pPr marL="0" lvl="0" indent="0" algn="l" rtl="0">
              <a:lnSpc>
                <a:spcPct val="100000"/>
              </a:lnSpc>
              <a:spcBef>
                <a:spcPts val="0"/>
              </a:spcBef>
              <a:spcAft>
                <a:spcPts val="0"/>
              </a:spcAft>
              <a:buSzPts val="1400"/>
              <a:buNone/>
            </a:pPr>
            <a:r>
              <a:rPr lang="en-US" sz="1800">
                <a:latin typeface="Arial"/>
                <a:ea typeface="Arial"/>
                <a:cs typeface="Arial"/>
                <a:sym typeface="Arial"/>
              </a:rPr>
              <a:t>A child falls over walking past the construction side and a worker helps him up by the hand. </a:t>
            </a:r>
            <a:r>
              <a:rPr lang="en-US" sz="1800">
                <a:solidFill>
                  <a:srgbClr val="FF0000"/>
                </a:solidFill>
                <a:latin typeface="Arial"/>
                <a:ea typeface="Arial"/>
                <a:cs typeface="Arial"/>
                <a:sym typeface="Arial"/>
              </a:rPr>
              <a:t>NO –</a:t>
            </a:r>
            <a:endParaRPr sz="1800">
              <a:latin typeface="Arial"/>
              <a:ea typeface="Arial"/>
              <a:cs typeface="Arial"/>
              <a:sym typeface="Arial"/>
            </a:endParaRPr>
          </a:p>
          <a:p>
            <a:pPr marL="0" lvl="0" indent="0" algn="l" rtl="0">
              <a:lnSpc>
                <a:spcPct val="100000"/>
              </a:lnSpc>
              <a:spcBef>
                <a:spcPts val="0"/>
              </a:spcBef>
              <a:spcAft>
                <a:spcPts val="0"/>
              </a:spcAft>
              <a:buSzPts val="1400"/>
              <a:buNone/>
            </a:pPr>
            <a:r>
              <a:rPr lang="en-US" sz="1800">
                <a:latin typeface="Arial"/>
                <a:ea typeface="Arial"/>
                <a:cs typeface="Arial"/>
                <a:sym typeface="Arial"/>
              </a:rPr>
              <a:t> </a:t>
            </a:r>
            <a:endParaRPr/>
          </a:p>
          <a:p>
            <a:pPr marL="0" lvl="0" indent="0" algn="l" rtl="0">
              <a:lnSpc>
                <a:spcPct val="100000"/>
              </a:lnSpc>
              <a:spcBef>
                <a:spcPts val="0"/>
              </a:spcBef>
              <a:spcAft>
                <a:spcPts val="0"/>
              </a:spcAft>
              <a:buSzPts val="1400"/>
              <a:buNone/>
            </a:pPr>
            <a:r>
              <a:rPr lang="en-US" sz="1800">
                <a:latin typeface="Arial"/>
                <a:ea typeface="Arial"/>
                <a:cs typeface="Arial"/>
                <a:sym typeface="Arial"/>
              </a:rPr>
              <a:t>A project worker touches a young boy who is an apprentice on the bottom. When he does not say no, he is asked to perform a sexual act. </a:t>
            </a:r>
            <a:r>
              <a:rPr lang="en-US" sz="1800">
                <a:solidFill>
                  <a:srgbClr val="FF0000"/>
                </a:solidFill>
                <a:latin typeface="Arial"/>
                <a:ea typeface="Arial"/>
                <a:cs typeface="Arial"/>
                <a:sym typeface="Arial"/>
              </a:rPr>
              <a:t>YES – </a:t>
            </a:r>
            <a:endParaRPr sz="1800">
              <a:latin typeface="Arial"/>
              <a:ea typeface="Arial"/>
              <a:cs typeface="Arial"/>
              <a:sym typeface="Arial"/>
            </a:endParaRPr>
          </a:p>
          <a:p>
            <a:pPr marL="0" lvl="0" indent="0" algn="l" rtl="0">
              <a:lnSpc>
                <a:spcPct val="100000"/>
              </a:lnSpc>
              <a:spcBef>
                <a:spcPts val="0"/>
              </a:spcBef>
              <a:spcAft>
                <a:spcPts val="0"/>
              </a:spcAft>
              <a:buSzPts val="1400"/>
              <a:buNone/>
            </a:pPr>
            <a:r>
              <a:rPr lang="en-US" sz="1800">
                <a:solidFill>
                  <a:srgbClr val="FF0000"/>
                </a:solidFill>
                <a:latin typeface="Arial"/>
                <a:ea typeface="Arial"/>
                <a:cs typeface="Arial"/>
                <a:sym typeface="Arial"/>
              </a:rPr>
              <a:t> </a:t>
            </a:r>
            <a:endParaRPr sz="1800">
              <a:latin typeface="Arial"/>
              <a:ea typeface="Arial"/>
              <a:cs typeface="Arial"/>
              <a:sym typeface="Arial"/>
            </a:endParaRPr>
          </a:p>
          <a:p>
            <a:pPr marL="0" lvl="0" indent="0" algn="l" rtl="0">
              <a:lnSpc>
                <a:spcPct val="100000"/>
              </a:lnSpc>
              <a:spcBef>
                <a:spcPts val="0"/>
              </a:spcBef>
              <a:spcAft>
                <a:spcPts val="0"/>
              </a:spcAft>
              <a:buSzPts val="1400"/>
              <a:buNone/>
            </a:pPr>
            <a:r>
              <a:rPr lang="en-US" sz="1800">
                <a:latin typeface="Arial"/>
                <a:ea typeface="Arial"/>
                <a:cs typeface="Arial"/>
                <a:sym typeface="Arial"/>
              </a:rPr>
              <a:t>A project worker shows a child pornographic images. </a:t>
            </a:r>
            <a:r>
              <a:rPr lang="en-US" sz="1800">
                <a:solidFill>
                  <a:srgbClr val="FF0000"/>
                </a:solidFill>
                <a:latin typeface="Arial"/>
                <a:ea typeface="Arial"/>
                <a:cs typeface="Arial"/>
                <a:sym typeface="Arial"/>
              </a:rPr>
              <a:t>YES -</a:t>
            </a:r>
            <a:r>
              <a:rPr lang="en-US" sz="1800">
                <a:latin typeface="Arial"/>
                <a:ea typeface="Arial"/>
                <a:cs typeface="Arial"/>
                <a:sym typeface="Arial"/>
              </a:rPr>
              <a:t> </a:t>
            </a:r>
            <a:endParaRPr/>
          </a:p>
          <a:p>
            <a:pPr marL="0" lvl="0" indent="0" algn="l" rtl="0">
              <a:lnSpc>
                <a:spcPct val="100000"/>
              </a:lnSpc>
              <a:spcBef>
                <a:spcPts val="0"/>
              </a:spcBef>
              <a:spcAft>
                <a:spcPts val="0"/>
              </a:spcAft>
              <a:buSzPts val="1400"/>
              <a:buNone/>
            </a:pPr>
            <a:r>
              <a:rPr lang="en-US" sz="1800">
                <a:latin typeface="Arial"/>
                <a:ea typeface="Arial"/>
                <a:cs typeface="Arial"/>
                <a:sym typeface="Arial"/>
              </a:rPr>
              <a:t> </a:t>
            </a:r>
            <a:endParaRPr/>
          </a:p>
          <a:p>
            <a:pPr marL="0" lvl="0" indent="0" algn="l" rtl="0">
              <a:lnSpc>
                <a:spcPct val="100000"/>
              </a:lnSpc>
              <a:spcBef>
                <a:spcPts val="0"/>
              </a:spcBef>
              <a:spcAft>
                <a:spcPts val="0"/>
              </a:spcAft>
              <a:buSzPts val="1400"/>
              <a:buNone/>
            </a:pPr>
            <a:r>
              <a:rPr lang="en-US" sz="1800">
                <a:latin typeface="Arial"/>
                <a:ea typeface="Arial"/>
                <a:cs typeface="Arial"/>
                <a:sym typeface="Arial"/>
              </a:rPr>
              <a:t>Workers shout sexual comments at girls who walk past on their way to school. “Hey pretty girl, I like your body”  </a:t>
            </a:r>
            <a:r>
              <a:rPr lang="en-US" sz="1800">
                <a:solidFill>
                  <a:srgbClr val="FF0000"/>
                </a:solidFill>
                <a:latin typeface="Arial"/>
                <a:ea typeface="Arial"/>
                <a:cs typeface="Arial"/>
                <a:sym typeface="Arial"/>
              </a:rPr>
              <a:t>YES – any form of sexual comment to a child is sexual abuse.</a:t>
            </a:r>
            <a:endParaRPr sz="1800">
              <a:latin typeface="Arial"/>
              <a:ea typeface="Arial"/>
              <a:cs typeface="Arial"/>
              <a:sym typeface="Arial"/>
            </a:endParaRPr>
          </a:p>
          <a:p>
            <a:pPr marL="0" lvl="0" indent="0" algn="l" rtl="0">
              <a:lnSpc>
                <a:spcPct val="100000"/>
              </a:lnSpc>
              <a:spcBef>
                <a:spcPts val="0"/>
              </a:spcBef>
              <a:spcAft>
                <a:spcPts val="0"/>
              </a:spcAft>
              <a:buSzPts val="1400"/>
              <a:buNone/>
            </a:pPr>
            <a:r>
              <a:rPr lang="en-US" sz="1800">
                <a:latin typeface="Arial"/>
                <a:ea typeface="Arial"/>
                <a:cs typeface="Arial"/>
                <a:sym typeface="Arial"/>
              </a:rPr>
              <a:t> </a:t>
            </a:r>
            <a:endParaRPr/>
          </a:p>
          <a:p>
            <a:pPr marL="0" lvl="0" indent="0" algn="l" rtl="0">
              <a:lnSpc>
                <a:spcPct val="100000"/>
              </a:lnSpc>
              <a:spcBef>
                <a:spcPts val="0"/>
              </a:spcBef>
              <a:spcAft>
                <a:spcPts val="0"/>
              </a:spcAft>
              <a:buSzPts val="1400"/>
              <a:buNone/>
            </a:pPr>
            <a:r>
              <a:rPr lang="en-US" sz="1800">
                <a:latin typeface="Arial"/>
                <a:ea typeface="Arial"/>
                <a:cs typeface="Arial"/>
                <a:sym typeface="Arial"/>
              </a:rPr>
              <a:t>A worker tells a 16-year-old girl that he wants to marry her.  </a:t>
            </a:r>
            <a:r>
              <a:rPr lang="en-US" sz="1800">
                <a:solidFill>
                  <a:srgbClr val="FF0000"/>
                </a:solidFill>
                <a:latin typeface="Arial"/>
                <a:ea typeface="Arial"/>
                <a:cs typeface="Arial"/>
                <a:sym typeface="Arial"/>
              </a:rPr>
              <a:t>YES – </a:t>
            </a:r>
            <a:endParaRPr sz="1800">
              <a:latin typeface="Arial"/>
              <a:ea typeface="Arial"/>
              <a:cs typeface="Arial"/>
              <a:sym typeface="Arial"/>
            </a:endParaRPr>
          </a:p>
          <a:p>
            <a:pPr marL="0" lvl="0" indent="0" algn="l" rtl="0">
              <a:lnSpc>
                <a:spcPct val="100000"/>
              </a:lnSpc>
              <a:spcBef>
                <a:spcPts val="0"/>
              </a:spcBef>
              <a:spcAft>
                <a:spcPts val="0"/>
              </a:spcAft>
              <a:buSzPts val="1400"/>
              <a:buNone/>
            </a:pPr>
            <a:r>
              <a:rPr lang="en-US" sz="1800">
                <a:latin typeface="Arial"/>
                <a:ea typeface="Arial"/>
                <a:cs typeface="Arial"/>
                <a:sym typeface="Arial"/>
              </a:rPr>
              <a:t> </a:t>
            </a:r>
            <a:endParaRPr/>
          </a:p>
          <a:p>
            <a:pPr marL="0" lvl="0" indent="0" algn="l" rtl="0">
              <a:lnSpc>
                <a:spcPct val="100000"/>
              </a:lnSpc>
              <a:spcBef>
                <a:spcPts val="0"/>
              </a:spcBef>
              <a:spcAft>
                <a:spcPts val="0"/>
              </a:spcAft>
              <a:buSzPts val="1400"/>
              <a:buNone/>
            </a:pPr>
            <a:r>
              <a:rPr lang="en-US" sz="1800">
                <a:latin typeface="Arial"/>
                <a:ea typeface="Arial"/>
                <a:cs typeface="Arial"/>
                <a:sym typeface="Arial"/>
              </a:rPr>
              <a:t>A young boy who is an apprentice is touched on the bottom. When he does not say no, he is asked to perform a sexual act. </a:t>
            </a:r>
            <a:r>
              <a:rPr lang="en-US" sz="1800">
                <a:solidFill>
                  <a:srgbClr val="FF0000"/>
                </a:solidFill>
                <a:latin typeface="Arial"/>
                <a:ea typeface="Arial"/>
                <a:cs typeface="Arial"/>
                <a:sym typeface="Arial"/>
              </a:rPr>
              <a:t>YES -</a:t>
            </a:r>
            <a:endParaRPr sz="1800">
              <a:latin typeface="Arial"/>
              <a:ea typeface="Arial"/>
              <a:cs typeface="Arial"/>
              <a:sym typeface="Arial"/>
            </a:endParaRPr>
          </a:p>
          <a:p>
            <a:pPr marL="0" lvl="0" indent="0" algn="l" rtl="0">
              <a:lnSpc>
                <a:spcPct val="100000"/>
              </a:lnSpc>
              <a:spcBef>
                <a:spcPts val="0"/>
              </a:spcBef>
              <a:spcAft>
                <a:spcPts val="0"/>
              </a:spcAft>
              <a:buSzPts val="1400"/>
              <a:buNone/>
            </a:pPr>
            <a:r>
              <a:rPr lang="en-US" sz="1800">
                <a:latin typeface="Arial"/>
                <a:ea typeface="Arial"/>
                <a:cs typeface="Arial"/>
                <a:sym typeface="Arial"/>
              </a:rPr>
              <a:t> </a:t>
            </a:r>
            <a:endParaRPr/>
          </a:p>
          <a:p>
            <a:pPr marL="0" lvl="0" indent="0" algn="l" rtl="0">
              <a:lnSpc>
                <a:spcPct val="100000"/>
              </a:lnSpc>
              <a:spcBef>
                <a:spcPts val="0"/>
              </a:spcBef>
              <a:spcAft>
                <a:spcPts val="0"/>
              </a:spcAft>
              <a:buSzPts val="1400"/>
              <a:buNone/>
            </a:pPr>
            <a:r>
              <a:rPr lang="en-US" sz="1800">
                <a:latin typeface="Arial"/>
                <a:ea typeface="Arial"/>
                <a:cs typeface="Arial"/>
                <a:sym typeface="Arial"/>
              </a:rPr>
              <a:t>On the way to school a child falls over and a worker helps the child to get up and checks if they are ok. </a:t>
            </a:r>
            <a:r>
              <a:rPr lang="en-US" sz="1800">
                <a:solidFill>
                  <a:srgbClr val="FF0000"/>
                </a:solidFill>
                <a:latin typeface="Arial"/>
                <a:ea typeface="Arial"/>
                <a:cs typeface="Arial"/>
                <a:sym typeface="Arial"/>
              </a:rPr>
              <a:t>NO</a:t>
            </a:r>
            <a:endParaRPr sz="1800">
              <a:latin typeface="Arial"/>
              <a:ea typeface="Arial"/>
              <a:cs typeface="Arial"/>
              <a:sym typeface="Arial"/>
            </a:endParaRPr>
          </a:p>
          <a:p>
            <a:pPr marL="0" lvl="0" indent="0" algn="l" rtl="0">
              <a:lnSpc>
                <a:spcPct val="100000"/>
              </a:lnSpc>
              <a:spcBef>
                <a:spcPts val="0"/>
              </a:spcBef>
              <a:spcAft>
                <a:spcPts val="0"/>
              </a:spcAft>
              <a:buSzPts val="1400"/>
              <a:buNone/>
            </a:pPr>
            <a:r>
              <a:rPr lang="en-US" sz="1800">
                <a:latin typeface="Arial"/>
                <a:ea typeface="Arial"/>
                <a:cs typeface="Arial"/>
                <a:sym typeface="Arial"/>
              </a:rPr>
              <a:t> </a:t>
            </a:r>
            <a:endParaRPr/>
          </a:p>
          <a:p>
            <a:pPr marL="0" lvl="0" indent="0" algn="l" rtl="0">
              <a:lnSpc>
                <a:spcPct val="100000"/>
              </a:lnSpc>
              <a:spcBef>
                <a:spcPts val="0"/>
              </a:spcBef>
              <a:spcAft>
                <a:spcPts val="0"/>
              </a:spcAft>
              <a:buSzPts val="1400"/>
              <a:buNone/>
            </a:pPr>
            <a:r>
              <a:rPr lang="en-US" sz="1800">
                <a:latin typeface="Arial"/>
                <a:ea typeface="Arial"/>
                <a:cs typeface="Arial"/>
                <a:sym typeface="Arial"/>
              </a:rPr>
              <a:t>A girl who cleans the contractors’ offices is touched on the breasts and bottom by an engineer.  </a:t>
            </a:r>
            <a:r>
              <a:rPr lang="en-US" sz="1800">
                <a:solidFill>
                  <a:srgbClr val="FF0000"/>
                </a:solidFill>
                <a:latin typeface="Arial"/>
                <a:ea typeface="Arial"/>
                <a:cs typeface="Arial"/>
                <a:sym typeface="Arial"/>
              </a:rPr>
              <a:t>YES</a:t>
            </a:r>
            <a:endParaRPr sz="1800">
              <a:latin typeface="Arial"/>
              <a:ea typeface="Arial"/>
              <a:cs typeface="Arial"/>
              <a:sym typeface="Arial"/>
            </a:endParaRPr>
          </a:p>
          <a:p>
            <a:pPr marL="0" lvl="0" indent="0" algn="l" rtl="0">
              <a:lnSpc>
                <a:spcPct val="100000"/>
              </a:lnSpc>
              <a:spcBef>
                <a:spcPts val="0"/>
              </a:spcBef>
              <a:spcAft>
                <a:spcPts val="0"/>
              </a:spcAft>
              <a:buSzPts val="1400"/>
              <a:buNone/>
            </a:pPr>
            <a:r>
              <a:rPr lang="en-US" sz="1800">
                <a:latin typeface="Arial"/>
                <a:ea typeface="Arial"/>
                <a:cs typeface="Arial"/>
                <a:sym typeface="Arial"/>
              </a:rPr>
              <a:t> </a:t>
            </a:r>
            <a:endParaRPr/>
          </a:p>
          <a:p>
            <a:pPr marL="0" lvl="0" indent="0" algn="l" rtl="0">
              <a:lnSpc>
                <a:spcPct val="100000"/>
              </a:lnSpc>
              <a:spcBef>
                <a:spcPts val="0"/>
              </a:spcBef>
              <a:spcAft>
                <a:spcPts val="0"/>
              </a:spcAft>
              <a:buSzPts val="1400"/>
              <a:buNone/>
            </a:pPr>
            <a:r>
              <a:rPr lang="en-US" sz="1800">
                <a:latin typeface="Arial"/>
                <a:ea typeface="Arial"/>
                <a:cs typeface="Arial"/>
                <a:sym typeface="Arial"/>
              </a:rPr>
              <a:t>A girl performs sexual acts on a worker she likes and is given gifts – like soap, , make-up and telephone credit by the worker. </a:t>
            </a:r>
            <a:r>
              <a:rPr lang="en-US" sz="1800">
                <a:solidFill>
                  <a:srgbClr val="FF0000"/>
                </a:solidFill>
                <a:latin typeface="Arial"/>
                <a:ea typeface="Arial"/>
                <a:cs typeface="Arial"/>
                <a:sym typeface="Arial"/>
              </a:rPr>
              <a:t>YES – any sexual activity with a child is sexual abuse, a child cannot consent to sexual activity and not knowing the age of a child is never an excuse.</a:t>
            </a:r>
            <a:endParaRPr sz="1800">
              <a:latin typeface="Arial"/>
              <a:ea typeface="Arial"/>
              <a:cs typeface="Arial"/>
              <a:sym typeface="Arial"/>
            </a:endParaRPr>
          </a:p>
          <a:p>
            <a:pPr marL="0" lvl="0" indent="0" algn="l" rtl="0">
              <a:lnSpc>
                <a:spcPct val="100000"/>
              </a:lnSpc>
              <a:spcBef>
                <a:spcPts val="0"/>
              </a:spcBef>
              <a:spcAft>
                <a:spcPts val="0"/>
              </a:spcAft>
              <a:buSzPts val="1400"/>
              <a:buNone/>
            </a:pPr>
            <a:endParaRPr sz="1200" u="none" strike="noStrike">
              <a:solidFill>
                <a:schemeClr val="dk1"/>
              </a:solidFill>
              <a:latin typeface="Arial"/>
              <a:ea typeface="Arial"/>
              <a:cs typeface="Arial"/>
              <a:sym typeface="Arial"/>
            </a:endParaRPr>
          </a:p>
        </p:txBody>
      </p:sp>
      <p:sp>
        <p:nvSpPr>
          <p:cNvPr id="270" name="Google Shape;27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participants can call out </a:t>
            </a:r>
            <a:endParaRPr/>
          </a:p>
          <a:p>
            <a:pPr marL="0" lvl="0" indent="0" algn="l" rtl="0">
              <a:lnSpc>
                <a:spcPct val="100000"/>
              </a:lnSpc>
              <a:spcBef>
                <a:spcPts val="0"/>
              </a:spcBef>
              <a:spcAft>
                <a:spcPts val="0"/>
              </a:spcAft>
              <a:buSzPts val="1400"/>
              <a:buNone/>
            </a:pPr>
            <a:r>
              <a:rPr lang="en-US"/>
              <a:t>They should not name an individual person or place, just describe what happens, what kind of abuse or exploitation it was </a:t>
            </a:r>
            <a:endParaRPr/>
          </a:p>
          <a:p>
            <a:pPr marL="0" lvl="0" indent="0" algn="l" rtl="0">
              <a:lnSpc>
                <a:spcPct val="100000"/>
              </a:lnSpc>
              <a:spcBef>
                <a:spcPts val="0"/>
              </a:spcBef>
              <a:spcAft>
                <a:spcPts val="0"/>
              </a:spcAft>
              <a:buSzPts val="1400"/>
              <a:buNone/>
            </a:pPr>
            <a:r>
              <a:rPr lang="en-US"/>
              <a:t>Maybe it is things they have heard about in the news or in their communities </a:t>
            </a:r>
            <a:endParaRPr/>
          </a:p>
        </p:txBody>
      </p:sp>
      <p:sp>
        <p:nvSpPr>
          <p:cNvPr id="305" name="Google Shape;30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83540" lvl="0" indent="-38354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endParaRPr/>
          </a:p>
        </p:txBody>
      </p:sp>
      <p:sp>
        <p:nvSpPr>
          <p:cNvPr id="366" name="Google Shape;36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a:highlight>
                  <a:srgbClr val="FFFF00"/>
                </a:highlight>
              </a:rPr>
              <a:t>Strategic - Contribute to Twin Goals – Business case – strategic imperative</a:t>
            </a:r>
            <a:endParaRPr/>
          </a:p>
          <a:p>
            <a:pPr marL="171450" lvl="0" indent="-171450" algn="l" rtl="0">
              <a:lnSpc>
                <a:spcPct val="100000"/>
              </a:lnSpc>
              <a:spcBef>
                <a:spcPts val="0"/>
              </a:spcBef>
              <a:spcAft>
                <a:spcPts val="0"/>
              </a:spcAft>
              <a:buClr>
                <a:schemeClr val="dk1"/>
              </a:buClr>
              <a:buSzPts val="1200"/>
              <a:buFont typeface="Arial"/>
              <a:buChar char="•"/>
            </a:pPr>
            <a:r>
              <a:rPr lang="en-US">
                <a:highlight>
                  <a:srgbClr val="FFFF00"/>
                </a:highlight>
              </a:rPr>
              <a:t>Financial costs and risks – costs to nations/GDP etc, may need to compensate survivors etc</a:t>
            </a:r>
            <a:endParaRPr>
              <a:highlight>
                <a:srgbClr val="FFFF00"/>
              </a:highlight>
            </a:endParaRPr>
          </a:p>
          <a:p>
            <a:pPr marL="171450" lvl="0" indent="-171450" algn="l" rtl="0">
              <a:lnSpc>
                <a:spcPct val="100000"/>
              </a:lnSpc>
              <a:spcBef>
                <a:spcPts val="0"/>
              </a:spcBef>
              <a:spcAft>
                <a:spcPts val="0"/>
              </a:spcAft>
              <a:buClr>
                <a:schemeClr val="dk1"/>
              </a:buClr>
              <a:buSzPts val="1200"/>
              <a:buFont typeface="Arial"/>
              <a:buChar char="•"/>
            </a:pPr>
            <a:r>
              <a:rPr lang="en-US">
                <a:highlight>
                  <a:srgbClr val="FFFF00"/>
                </a:highlight>
              </a:rPr>
              <a:t>Criminal / legal protection</a:t>
            </a:r>
            <a:endParaRPr/>
          </a:p>
          <a:p>
            <a:pPr marL="171450" lvl="0" indent="-171450" algn="l" rtl="0">
              <a:lnSpc>
                <a:spcPct val="100000"/>
              </a:lnSpc>
              <a:spcBef>
                <a:spcPts val="0"/>
              </a:spcBef>
              <a:spcAft>
                <a:spcPts val="0"/>
              </a:spcAft>
              <a:buClr>
                <a:schemeClr val="dk1"/>
              </a:buClr>
              <a:buSzPts val="1200"/>
              <a:buFont typeface="Arial"/>
              <a:buChar char="•"/>
            </a:pPr>
            <a:r>
              <a:rPr lang="en-US">
                <a:highlight>
                  <a:srgbClr val="FFFF00"/>
                </a:highlight>
              </a:rPr>
              <a:t>Reputational - Reduce risks to reputation – where incidents do arise and are associated with Bank project media attention can be very negative and undo good work done by the Bank - Inspection panel investigations in Uganda and DRC</a:t>
            </a:r>
            <a:endParaRPr>
              <a:highlight>
                <a:srgbClr val="FFFF00"/>
              </a:highlight>
            </a:endParaRPr>
          </a:p>
          <a:p>
            <a:pPr marL="171450" marR="0" lvl="0" indent="-171450" algn="l" rtl="0">
              <a:lnSpc>
                <a:spcPct val="100000"/>
              </a:lnSpc>
              <a:spcBef>
                <a:spcPts val="0"/>
              </a:spcBef>
              <a:spcAft>
                <a:spcPts val="0"/>
              </a:spcAft>
              <a:buClr>
                <a:schemeClr val="dk1"/>
              </a:buClr>
              <a:buSzPts val="1200"/>
              <a:buFont typeface="Arial"/>
              <a:buChar char="•"/>
            </a:pPr>
            <a:r>
              <a:rPr lang="en-US">
                <a:highlight>
                  <a:srgbClr val="FFFF00"/>
                </a:highlight>
              </a:rPr>
              <a:t>Do No Harm – Moral imperative</a:t>
            </a:r>
            <a:endParaRPr/>
          </a:p>
          <a:p>
            <a:pPr marL="171450" lvl="0" indent="-171450" algn="l" rtl="0">
              <a:lnSpc>
                <a:spcPct val="100000"/>
              </a:lnSpc>
              <a:spcBef>
                <a:spcPts val="0"/>
              </a:spcBef>
              <a:spcAft>
                <a:spcPts val="0"/>
              </a:spcAft>
              <a:buClr>
                <a:schemeClr val="dk1"/>
              </a:buClr>
              <a:buSzPts val="1200"/>
              <a:buFont typeface="Arial"/>
              <a:buChar char="•"/>
            </a:pPr>
            <a:r>
              <a:rPr lang="en-US">
                <a:highlight>
                  <a:srgbClr val="FFFF00"/>
                </a:highlight>
              </a:rPr>
              <a:t>Proportional – children – especially adolescents – make up a significant proportion of those impacted by SEA</a:t>
            </a:r>
            <a:endParaRPr/>
          </a:p>
        </p:txBody>
      </p:sp>
      <p:sp>
        <p:nvSpPr>
          <p:cNvPr id="373" name="Google Shape;37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4" name="Google Shape;40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https://www.youtube.com/watch?v=0GWkcNmzST0</a:t>
            </a:r>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rgbClr val="131313"/>
                </a:solidFill>
                <a:latin typeface="Arial"/>
                <a:ea typeface="Arial"/>
                <a:cs typeface="Arial"/>
                <a:sym typeface="Arial"/>
              </a:rPr>
              <a:t>What is child sexual exploitation and abuse, and how do development projects increase risks for children? Learn more in this video, part 1 of a 3-part series, developed through CPC Learning Network’s work with the World Bank on preventing harm to children in their projects.</a:t>
            </a:r>
            <a:endParaRPr/>
          </a:p>
          <a:p>
            <a:pPr marL="0" lvl="0" indent="0" algn="l" rtl="0">
              <a:lnSpc>
                <a:spcPct val="100000"/>
              </a:lnSpc>
              <a:spcBef>
                <a:spcPts val="0"/>
              </a:spcBef>
              <a:spcAft>
                <a:spcPts val="0"/>
              </a:spcAft>
              <a:buSzPts val="1400"/>
              <a:buNone/>
            </a:pPr>
            <a:endParaRPr>
              <a:solidFill>
                <a:srgbClr val="131313"/>
              </a:solidFill>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rgbClr val="131313"/>
                </a:solidFill>
                <a:latin typeface="Arial"/>
                <a:ea typeface="Arial"/>
                <a:cs typeface="Arial"/>
                <a:sym typeface="Arial"/>
              </a:rPr>
              <a:t>'1 in 5' statistic source: CHS Alliance (2023). Harmonized Reporting Scheme on Sexual Exploitation, Abuse and Harassment. Retrieved from </a:t>
            </a:r>
            <a:r>
              <a:rPr lang="en-US" u="none" strike="noStrike">
                <a:solidFill>
                  <a:srgbClr val="065FD4"/>
                </a:solidFill>
                <a:latin typeface="Arial"/>
                <a:ea typeface="Arial"/>
                <a:cs typeface="Arial"/>
                <a:sym typeface="Arial"/>
              </a:rPr>
              <a:t>https://www.chsalliance.org/get-support/resource/harmonised-reporting-scheme-on-sexual-exploitation-abuse-and-harassment-findings-from-a-year-of-piloting/</a:t>
            </a:r>
            <a:endParaRPr/>
          </a:p>
          <a:p>
            <a:pPr marL="0" lvl="0" indent="0" algn="l" rtl="0">
              <a:lnSpc>
                <a:spcPct val="100000"/>
              </a:lnSpc>
              <a:spcBef>
                <a:spcPts val="0"/>
              </a:spcBef>
              <a:spcAft>
                <a:spcPts val="0"/>
              </a:spcAft>
              <a:buSzPts val="1400"/>
              <a:buNone/>
            </a:pPr>
            <a:endParaRPr u="none" strike="noStrike">
              <a:solidFill>
                <a:srgbClr val="065FD4"/>
              </a:solidFill>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rgbClr val="131313"/>
                </a:solidFill>
                <a:latin typeface="Arial"/>
                <a:ea typeface="Arial"/>
                <a:cs typeface="Arial"/>
                <a:sym typeface="Arial"/>
              </a:rPr>
              <a:t>Script by CPC Learning Network, Animation by Together Creative </a:t>
            </a:r>
            <a:r>
              <a:rPr lang="en-US" u="sng" strike="noStrike">
                <a:solidFill>
                  <a:srgbClr val="065FD4"/>
                </a:solidFill>
                <a:latin typeface="Arial"/>
                <a:ea typeface="Arial"/>
                <a:cs typeface="Arial"/>
                <a:sym typeface="Arial"/>
                <a:hlinkClick r:id="rId3">
                  <a:extLst>
                    <a:ext uri="{A12FA001-AC4F-418D-AE19-62706E023703}">
                      <ahyp:hlinkClr xmlns:ahyp="http://schemas.microsoft.com/office/drawing/2018/hyperlinkcolor" val="tx"/>
                    </a:ext>
                  </a:extLst>
                </a:hlinkClick>
              </a:rPr>
              <a:t>https://togethercreative.co.uk</a:t>
            </a:r>
            <a:endParaRPr b="0" i="0">
              <a:solidFill>
                <a:srgbClr val="0F0F0F"/>
              </a:solidFill>
              <a:latin typeface="Arial"/>
              <a:ea typeface="Arial"/>
              <a:cs typeface="Arial"/>
              <a:sym typeface="Arial"/>
            </a:endParaRPr>
          </a:p>
        </p:txBody>
      </p:sp>
      <p:sp>
        <p:nvSpPr>
          <p:cNvPr id="410" name="Google Shape;41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Activity: discuss the four points with the participants </a:t>
            </a:r>
            <a:endParaRPr/>
          </a:p>
          <a:p>
            <a:pPr marL="0" lvl="0" indent="0" algn="l" rtl="0">
              <a:lnSpc>
                <a:spcPct val="100000"/>
              </a:lnSpc>
              <a:spcBef>
                <a:spcPts val="0"/>
              </a:spcBef>
              <a:spcAft>
                <a:spcPts val="0"/>
              </a:spcAft>
              <a:buSzPts val="1400"/>
              <a:buNone/>
            </a:pPr>
            <a:endParaRPr/>
          </a:p>
        </p:txBody>
      </p:sp>
      <p:sp>
        <p:nvSpPr>
          <p:cNvPr id="418" name="Google Shape;41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lnSpc>
                <a:spcPct val="100000"/>
              </a:lnSpc>
              <a:spcBef>
                <a:spcPts val="0"/>
              </a:spcBef>
              <a:spcAft>
                <a:spcPts val="0"/>
              </a:spcAft>
              <a:buClr>
                <a:schemeClr val="dk1"/>
              </a:buClr>
              <a:buSzPts val="1200"/>
              <a:buFont typeface="Arial"/>
              <a:buNone/>
            </a:pPr>
            <a:endParaRPr>
              <a:highlight>
                <a:srgbClr val="FFFF00"/>
              </a:highlight>
            </a:endParaRPr>
          </a:p>
        </p:txBody>
      </p:sp>
      <p:sp>
        <p:nvSpPr>
          <p:cNvPr id="427" name="Google Shape;42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lnSpc>
                <a:spcPct val="100000"/>
              </a:lnSpc>
              <a:spcBef>
                <a:spcPts val="0"/>
              </a:spcBef>
              <a:spcAft>
                <a:spcPts val="0"/>
              </a:spcAft>
              <a:buClr>
                <a:schemeClr val="dk1"/>
              </a:buClr>
              <a:buSzPts val="1200"/>
              <a:buFont typeface="Arial"/>
              <a:buNone/>
            </a:pPr>
            <a:endParaRPr>
              <a:highlight>
                <a:srgbClr val="FFFF00"/>
              </a:highlight>
            </a:endParaRPr>
          </a:p>
        </p:txBody>
      </p:sp>
      <p:sp>
        <p:nvSpPr>
          <p:cNvPr id="444" name="Google Shape;44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To be completed with local numbers </a:t>
            </a:r>
            <a:endParaRPr/>
          </a:p>
        </p:txBody>
      </p:sp>
      <p:sp>
        <p:nvSpPr>
          <p:cNvPr id="454" name="Google Shape;45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solidFill>
                  <a:srgbClr val="1C1B1C"/>
                </a:solidFill>
              </a:rPr>
              <a:t>An accessible and inclusive system, process, or procedure that receives and acts on complaints and suggestions in a timely fashion and that facilitates resolution of concerns arising from a project. An effective grievance mechanism (GM) provides project-affected parties with redress and tackles issues at an early stage (World Bank 2018b: 12).</a:t>
            </a:r>
            <a:endParaRPr>
              <a:solidFill>
                <a:srgbClr val="000000"/>
              </a:solidFill>
            </a:endParaRPr>
          </a:p>
          <a:p>
            <a:pPr marL="0" lvl="0" indent="0" algn="l" rtl="0">
              <a:lnSpc>
                <a:spcPct val="100000"/>
              </a:lnSpc>
              <a:spcBef>
                <a:spcPts val="0"/>
              </a:spcBef>
              <a:spcAft>
                <a:spcPts val="0"/>
              </a:spcAft>
              <a:buSzPts val="1400"/>
              <a:buNone/>
            </a:pPr>
            <a:endParaRPr>
              <a:solidFill>
                <a:srgbClr val="1C1B1C"/>
              </a:solidFill>
            </a:endParaRPr>
          </a:p>
          <a:p>
            <a:pPr marL="0" lvl="0" indent="0" algn="l" rtl="0">
              <a:lnSpc>
                <a:spcPct val="100000"/>
              </a:lnSpc>
              <a:spcBef>
                <a:spcPts val="0"/>
              </a:spcBef>
              <a:spcAft>
                <a:spcPts val="0"/>
              </a:spcAft>
              <a:buSzPts val="1400"/>
              <a:buNone/>
            </a:pPr>
            <a:r>
              <a:rPr lang="en-US" i="1">
                <a:solidFill>
                  <a:srgbClr val="1C1B1C"/>
                </a:solidFill>
              </a:rPr>
              <a:t>This is linked to the </a:t>
            </a:r>
            <a:r>
              <a:rPr lang="en-US" b="1" i="1">
                <a:solidFill>
                  <a:srgbClr val="1C1B1C"/>
                </a:solidFill>
              </a:rPr>
              <a:t>accountability and response framework </a:t>
            </a:r>
            <a:r>
              <a:rPr lang="en-US" i="1">
                <a:solidFill>
                  <a:srgbClr val="1C1B1C"/>
                </a:solidFill>
              </a:rPr>
              <a:t>that details how allegations of sexual exploitation and abuse/sexual harassment will be handled (investigation procedures) and disciplinary action for violation of the codes of conduct by workers.</a:t>
            </a:r>
            <a:endParaRPr/>
          </a:p>
        </p:txBody>
      </p:sp>
      <p:sp>
        <p:nvSpPr>
          <p:cNvPr id="468" name="Google Shape;46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solidFill>
                  <a:srgbClr val="1C1B1C"/>
                </a:solidFill>
              </a:rPr>
              <a:t>Relevant for GBV personnel from the contractor company.</a:t>
            </a:r>
            <a:endParaRPr/>
          </a:p>
          <a:p>
            <a:pPr marL="0" marR="0" lvl="0" indent="0" algn="l" rtl="0">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Child-friendly grievance mechanisms should build on and be integrated into existing grievance mechanisms.</a:t>
            </a:r>
            <a:endParaRPr sz="1200">
              <a:latin typeface="Arial"/>
              <a:ea typeface="Arial"/>
              <a:cs typeface="Arial"/>
              <a:sym typeface="Arial"/>
            </a:endParaRPr>
          </a:p>
          <a:p>
            <a:pPr marL="0" lvl="0" indent="0" algn="l" rtl="0">
              <a:lnSpc>
                <a:spcPct val="100000"/>
              </a:lnSpc>
              <a:spcBef>
                <a:spcPts val="0"/>
              </a:spcBef>
              <a:spcAft>
                <a:spcPts val="0"/>
              </a:spcAft>
              <a:buSzPts val="1400"/>
              <a:buNone/>
            </a:pPr>
            <a:endParaRPr>
              <a:solidFill>
                <a:srgbClr val="1C1B1C"/>
              </a:solidFill>
            </a:endParaRPr>
          </a:p>
        </p:txBody>
      </p:sp>
      <p:sp>
        <p:nvSpPr>
          <p:cNvPr id="478" name="Google Shape;47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u="none" strike="noStrike">
              <a:solidFill>
                <a:schemeClr val="dk1"/>
              </a:solidFill>
              <a:latin typeface="Arial"/>
              <a:ea typeface="Arial"/>
              <a:cs typeface="Arial"/>
              <a:sym typeface="Arial"/>
            </a:endParaRPr>
          </a:p>
        </p:txBody>
      </p:sp>
      <p:sp>
        <p:nvSpPr>
          <p:cNvPr id="486" name="Google Shape;486;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95250" algn="l" rtl="0">
              <a:lnSpc>
                <a:spcPct val="100000"/>
              </a:lnSpc>
              <a:spcBef>
                <a:spcPts val="0"/>
              </a:spcBef>
              <a:spcAft>
                <a:spcPts val="0"/>
              </a:spcAft>
              <a:buClr>
                <a:schemeClr val="dk1"/>
              </a:buClr>
              <a:buSzPts val="1200"/>
              <a:buFont typeface="Arial"/>
              <a:buNone/>
            </a:pPr>
            <a:endParaRPr>
              <a:solidFill>
                <a:srgbClr val="1C1B1C"/>
              </a:solidFill>
            </a:endParaRPr>
          </a:p>
        </p:txBody>
      </p:sp>
      <p:sp>
        <p:nvSpPr>
          <p:cNvPr id="506" name="Google Shape;506;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4" name="Google Shape;51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0" name="Google Shape;520;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7" name="Google Shape;53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5" name="Google Shape;55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3" name="Google Shape;57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1" name="Google Shape;59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9" name="Google Shape;60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7" name="Google Shape;62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5" name="Google Shape;645;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2d91b487aa2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5" name="Google Shape;655;g2d91b487aa2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To be completed with local numbers </a:t>
            </a:r>
            <a:endParaRPr/>
          </a:p>
        </p:txBody>
      </p:sp>
      <p:sp>
        <p:nvSpPr>
          <p:cNvPr id="656" name="Google Shape;656;g2d91b487aa2_0_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9" name="Google Shape;669;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0" name="Google Shape;670;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SzPts val="1400"/>
              <a:buNone/>
            </a:pPr>
            <a:r>
              <a:rPr lang="en-US" sz="1800">
                <a:latin typeface="Arial"/>
                <a:ea typeface="Arial"/>
                <a:cs typeface="Arial"/>
                <a:sym typeface="Arial"/>
              </a:rPr>
              <a:t>Learning objective: By the end of the workshop participants will be able to:</a:t>
            </a:r>
            <a:endParaRPr sz="1800">
              <a:latin typeface="Arial"/>
              <a:ea typeface="Arial"/>
              <a:cs typeface="Arial"/>
              <a:sym typeface="Arial"/>
            </a:endParaRPr>
          </a:p>
          <a:p>
            <a:pPr marL="342900" marR="0" lvl="0" indent="-342900" algn="l" rtl="0">
              <a:lnSpc>
                <a:spcPct val="120000"/>
              </a:lnSpc>
              <a:spcBef>
                <a:spcPts val="0"/>
              </a:spcBef>
              <a:spcAft>
                <a:spcPts val="0"/>
              </a:spcAft>
              <a:buClr>
                <a:schemeClr val="dk1"/>
              </a:buClr>
              <a:buSzPts val="1800"/>
              <a:buFont typeface="Arial"/>
              <a:buChar char="●"/>
            </a:pPr>
            <a:r>
              <a:rPr lang="en-US" sz="1800" u="none" strike="noStrike">
                <a:latin typeface="Arial"/>
                <a:ea typeface="Arial"/>
                <a:cs typeface="Arial"/>
                <a:sym typeface="Arial"/>
              </a:rPr>
              <a:t>Describe what child sexual exploitation and abuse is</a:t>
            </a:r>
            <a:endParaRPr sz="1800" u="none" strike="noStrike">
              <a:latin typeface="Arial"/>
              <a:ea typeface="Arial"/>
              <a:cs typeface="Arial"/>
              <a:sym typeface="Arial"/>
            </a:endParaRPr>
          </a:p>
          <a:p>
            <a:pPr marL="342900" marR="0" lvl="0" indent="-342900" algn="l" rtl="0">
              <a:lnSpc>
                <a:spcPct val="120000"/>
              </a:lnSpc>
              <a:spcBef>
                <a:spcPts val="0"/>
              </a:spcBef>
              <a:spcAft>
                <a:spcPts val="0"/>
              </a:spcAft>
              <a:buClr>
                <a:schemeClr val="dk1"/>
              </a:buClr>
              <a:buSzPts val="1800"/>
              <a:buFont typeface="Arial"/>
              <a:buChar char="●"/>
            </a:pPr>
            <a:r>
              <a:rPr lang="en-US" sz="1800" u="none" strike="noStrike">
                <a:latin typeface="Arial"/>
                <a:ea typeface="Arial"/>
                <a:cs typeface="Arial"/>
                <a:sym typeface="Arial"/>
              </a:rPr>
              <a:t>Explain how development programs can increase risk of CSEA</a:t>
            </a:r>
            <a:endParaRPr sz="1800" u="none" strike="noStrike">
              <a:latin typeface="Arial"/>
              <a:ea typeface="Arial"/>
              <a:cs typeface="Arial"/>
              <a:sym typeface="Arial"/>
            </a:endParaRPr>
          </a:p>
          <a:p>
            <a:pPr marL="342900" marR="0" lvl="0" indent="-342900" algn="l" rtl="0">
              <a:lnSpc>
                <a:spcPct val="120000"/>
              </a:lnSpc>
              <a:spcBef>
                <a:spcPts val="0"/>
              </a:spcBef>
              <a:spcAft>
                <a:spcPts val="0"/>
              </a:spcAft>
              <a:buClr>
                <a:schemeClr val="dk1"/>
              </a:buClr>
              <a:buSzPts val="1800"/>
              <a:buFont typeface="Arial"/>
              <a:buChar char="●"/>
            </a:pPr>
            <a:r>
              <a:rPr lang="en-US" sz="1800" u="none" strike="noStrike">
                <a:latin typeface="Arial"/>
                <a:ea typeface="Arial"/>
                <a:cs typeface="Arial"/>
                <a:sym typeface="Arial"/>
              </a:rPr>
              <a:t>Recognize the importance of prevention and response to CSEA</a:t>
            </a:r>
            <a:endParaRPr sz="1800" u="none" strike="noStrike">
              <a:latin typeface="Arial"/>
              <a:ea typeface="Arial"/>
              <a:cs typeface="Arial"/>
              <a:sym typeface="Arial"/>
            </a:endParaRPr>
          </a:p>
          <a:p>
            <a:pPr marL="342900" marR="0" lvl="0" indent="-342900" algn="l" rtl="0">
              <a:lnSpc>
                <a:spcPct val="120000"/>
              </a:lnSpc>
              <a:spcBef>
                <a:spcPts val="0"/>
              </a:spcBef>
              <a:spcAft>
                <a:spcPts val="0"/>
              </a:spcAft>
              <a:buClr>
                <a:schemeClr val="dk1"/>
              </a:buClr>
              <a:buSzPts val="1800"/>
              <a:buFont typeface="Arial"/>
              <a:buChar char="●"/>
            </a:pPr>
            <a:r>
              <a:rPr lang="en-US" sz="1800" u="none" strike="noStrike">
                <a:latin typeface="Arial"/>
                <a:ea typeface="Arial"/>
                <a:cs typeface="Arial"/>
                <a:sym typeface="Arial"/>
              </a:rPr>
              <a:t>List the conduct required of employees and contractors at all times</a:t>
            </a:r>
            <a:endParaRPr sz="1800" u="none" strike="noStrike">
              <a:latin typeface="Arial"/>
              <a:ea typeface="Arial"/>
              <a:cs typeface="Arial"/>
              <a:sym typeface="Arial"/>
            </a:endParaRPr>
          </a:p>
          <a:p>
            <a:pPr marL="342900" marR="0" lvl="0" indent="-342900" algn="l" rtl="0">
              <a:lnSpc>
                <a:spcPct val="120000"/>
              </a:lnSpc>
              <a:spcBef>
                <a:spcPts val="0"/>
              </a:spcBef>
              <a:spcAft>
                <a:spcPts val="0"/>
              </a:spcAft>
              <a:buClr>
                <a:schemeClr val="dk1"/>
              </a:buClr>
              <a:buSzPts val="1800"/>
              <a:buFont typeface="Arial"/>
              <a:buChar char="●"/>
            </a:pPr>
            <a:r>
              <a:rPr lang="en-US" sz="1800" u="none" strike="noStrike">
                <a:latin typeface="Arial"/>
                <a:ea typeface="Arial"/>
                <a:cs typeface="Arial"/>
                <a:sym typeface="Arial"/>
              </a:rPr>
              <a:t>Describe how to report SEA safely and confidentially</a:t>
            </a:r>
            <a:endParaRPr sz="1800" u="none" strike="noStrike">
              <a:latin typeface="Arial"/>
              <a:ea typeface="Arial"/>
              <a:cs typeface="Arial"/>
              <a:sym typeface="Arial"/>
            </a:endParaRPr>
          </a:p>
        </p:txBody>
      </p:sp>
      <p:sp>
        <p:nvSpPr>
          <p:cNvPr id="145" name="Google Shape;14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solidFill>
                  <a:srgbClr val="3F3F3F"/>
                </a:solidFill>
                <a:latin typeface="Arial"/>
                <a:ea typeface="Arial"/>
                <a:cs typeface="Arial"/>
                <a:sym typeface="Arial"/>
              </a:rPr>
              <a:t>https://www.unicef.org/press-releases/over-370-million-girls-and-women-globally-subjected-rape-or-sexual-assault-children </a:t>
            </a:r>
            <a:endParaRPr/>
          </a:p>
          <a:p>
            <a:pPr marL="0" lvl="0" indent="0" algn="l" rtl="0">
              <a:lnSpc>
                <a:spcPct val="100000"/>
              </a:lnSpc>
              <a:spcBef>
                <a:spcPts val="0"/>
              </a:spcBef>
              <a:spcAft>
                <a:spcPts val="0"/>
              </a:spcAft>
              <a:buSzPts val="1400"/>
              <a:buNone/>
            </a:pPr>
            <a:endParaRPr>
              <a:solidFill>
                <a:srgbClr val="3F3F3F"/>
              </a:solidFill>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rgbClr val="3F3F3F"/>
                </a:solidFill>
                <a:latin typeface="Arial"/>
                <a:ea typeface="Arial"/>
                <a:cs typeface="Arial"/>
                <a:sym typeface="Arial"/>
              </a:rPr>
              <a:t>Globally, over 370 million girls and 240 million boys are estimated to have experienced rape or sexual assault before the age of 18.</a:t>
            </a:r>
            <a:endParaRPr/>
          </a:p>
          <a:p>
            <a:pPr marL="0" lvl="0" indent="0" algn="l" rtl="0">
              <a:lnSpc>
                <a:spcPct val="100000"/>
              </a:lnSpc>
              <a:spcBef>
                <a:spcPts val="0"/>
              </a:spcBef>
              <a:spcAft>
                <a:spcPts val="0"/>
              </a:spcAft>
              <a:buSzPts val="1400"/>
              <a:buNone/>
            </a:pPr>
            <a:r>
              <a:rPr lang="en-US" b="0" i="0">
                <a:solidFill>
                  <a:srgbClr val="111111"/>
                </a:solidFill>
                <a:latin typeface="Arial"/>
                <a:ea typeface="Arial"/>
                <a:cs typeface="Arial"/>
                <a:sym typeface="Arial"/>
              </a:rPr>
              <a:t>When ‘non-contact’ forms of sexual violence, such as online or verbal abuse are included, the number of girls and women affected rises to 650 million globally – or 1 in 5, underscoring the urgent need for comprehensive prevention and support strategies to effectively address all forms of violence and abuse.</a:t>
            </a:r>
            <a:endParaRPr/>
          </a:p>
          <a:p>
            <a:pPr marL="0" lvl="0" indent="0" algn="l" rtl="0">
              <a:lnSpc>
                <a:spcPct val="100000"/>
              </a:lnSpc>
              <a:spcBef>
                <a:spcPts val="0"/>
              </a:spcBef>
              <a:spcAft>
                <a:spcPts val="0"/>
              </a:spcAft>
              <a:buSzPts val="1400"/>
              <a:buNone/>
            </a:pPr>
            <a:endParaRPr b="0" i="0">
              <a:solidFill>
                <a:srgbClr val="111111"/>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Violence occurs in many settings, including where children should be safe – travelling to/from school and in their communities (WHO: Lifetime prevalence of sexual abuse of children aged &lt;18 years)</a:t>
            </a:r>
            <a:endParaRPr/>
          </a:p>
        </p:txBody>
      </p:sp>
      <p:sp>
        <p:nvSpPr>
          <p:cNvPr id="153" name="Google Shape;15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u="none" strike="noStrike">
              <a:solidFill>
                <a:schemeClr val="dk1"/>
              </a:solidFill>
            </a:endParaRPr>
          </a:p>
        </p:txBody>
      </p:sp>
      <p:sp>
        <p:nvSpPr>
          <p:cNvPr id="162" name="Google Shape;16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8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92" name="Google Shape;19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Ask participants the question</a:t>
            </a:r>
            <a:endParaRPr/>
          </a:p>
          <a:p>
            <a:pPr marL="0" lvl="0" indent="0" algn="l" rtl="0">
              <a:lnSpc>
                <a:spcPct val="100000"/>
              </a:lnSpc>
              <a:spcBef>
                <a:spcPts val="0"/>
              </a:spcBef>
              <a:spcAft>
                <a:spcPts val="0"/>
              </a:spcAft>
              <a:buSzPts val="1400"/>
              <a:buNone/>
            </a:pPr>
            <a:r>
              <a:rPr lang="en-US"/>
              <a:t>Note answers on flip chart paper </a:t>
            </a:r>
            <a:endParaRPr/>
          </a:p>
        </p:txBody>
      </p:sp>
      <p:sp>
        <p:nvSpPr>
          <p:cNvPr id="226" name="Google Shape;22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rgbClr val="00ADE4"/>
        </a:solidFill>
        <a:effectLst/>
      </p:bgPr>
    </p:bg>
    <p:spTree>
      <p:nvGrpSpPr>
        <p:cNvPr id="1"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COVER">
  <p:cSld name="MAIN COVER">
    <p:spTree>
      <p:nvGrpSpPr>
        <p:cNvPr id="1" name="Shape 42"/>
        <p:cNvGrpSpPr/>
        <p:nvPr/>
      </p:nvGrpSpPr>
      <p:grpSpPr>
        <a:xfrm>
          <a:off x="0" y="0"/>
          <a:ext cx="0" cy="0"/>
          <a:chOff x="0" y="0"/>
          <a:chExt cx="0" cy="0"/>
        </a:xfrm>
      </p:grpSpPr>
      <p:pic>
        <p:nvPicPr>
          <p:cNvPr id="43" name="Google Shape;43;p50"/>
          <p:cNvPicPr preferRelativeResize="0"/>
          <p:nvPr/>
        </p:nvPicPr>
        <p:blipFill rotWithShape="1">
          <a:blip r:embed="rId2">
            <a:alphaModFix/>
          </a:blip>
          <a:srcRect/>
          <a:stretch/>
        </p:blipFill>
        <p:spPr>
          <a:xfrm>
            <a:off x="0" y="0"/>
            <a:ext cx="18288000" cy="10287000"/>
          </a:xfrm>
          <a:prstGeom prst="rect">
            <a:avLst/>
          </a:prstGeom>
          <a:noFill/>
          <a:ln>
            <a:noFill/>
          </a:ln>
        </p:spPr>
      </p:pic>
      <p:sp>
        <p:nvSpPr>
          <p:cNvPr id="44" name="Google Shape;44;p50"/>
          <p:cNvSpPr txBox="1">
            <a:spLocks noGrp="1"/>
          </p:cNvSpPr>
          <p:nvPr>
            <p:ph type="title"/>
          </p:nvPr>
        </p:nvSpPr>
        <p:spPr>
          <a:xfrm>
            <a:off x="1600200" y="2476500"/>
            <a:ext cx="10441983" cy="3733800"/>
          </a:xfrm>
          <a:prstGeom prst="rect">
            <a:avLst/>
          </a:prstGeom>
          <a:noFill/>
          <a:ln>
            <a:noFill/>
          </a:ln>
        </p:spPr>
        <p:txBody>
          <a:bodyPr spcFirstLastPara="1" wrap="square" lIns="91425" tIns="45700" rIns="91425" bIns="45700" anchor="t" anchorCtr="0">
            <a:noAutofit/>
          </a:bodyPr>
          <a:lstStyle>
            <a:lvl1pPr marR="0" lvl="0" algn="l" rtl="0">
              <a:lnSpc>
                <a:spcPct val="125555"/>
              </a:lnSpc>
              <a:spcBef>
                <a:spcPts val="0"/>
              </a:spcBef>
              <a:spcAft>
                <a:spcPts val="0"/>
              </a:spcAft>
              <a:buClr>
                <a:schemeClr val="lt1"/>
              </a:buClr>
              <a:buSzPts val="7200"/>
              <a:buFont typeface="Arial"/>
              <a:buNone/>
              <a:defRPr sz="72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 name="Google Shape;45;p50"/>
          <p:cNvSpPr txBox="1">
            <a:spLocks noGrp="1"/>
          </p:cNvSpPr>
          <p:nvPr>
            <p:ph type="subTitle" idx="1"/>
          </p:nvPr>
        </p:nvSpPr>
        <p:spPr>
          <a:xfrm>
            <a:off x="1564037" y="9029700"/>
            <a:ext cx="7698782" cy="609599"/>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400"/>
              </a:spcBef>
              <a:spcAft>
                <a:spcPts val="0"/>
              </a:spcAft>
              <a:buClr>
                <a:srgbClr val="00ADE4"/>
              </a:buClr>
              <a:buSzPts val="2000"/>
              <a:buFont typeface="Arial"/>
              <a:buNone/>
              <a:defRPr sz="2000" b="0" i="0" u="none" strike="noStrike" cap="none">
                <a:solidFill>
                  <a:srgbClr val="00ADE4"/>
                </a:solidFill>
                <a:latin typeface="Arial"/>
                <a:ea typeface="Arial"/>
                <a:cs typeface="Arial"/>
                <a:sym typeface="Arial"/>
              </a:defRPr>
            </a:lvl1pPr>
            <a:lvl2pPr marR="0" lvl="1"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2pPr>
            <a:lvl3pPr marR="0" lvl="2"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3pPr>
            <a:lvl4pPr marR="0" lvl="3"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4pPr>
            <a:lvl5pPr marR="0" lvl="4"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ark blue cover">
  <p:cSld name="dark blue cover">
    <p:spTree>
      <p:nvGrpSpPr>
        <p:cNvPr id="1" name="Shape 46"/>
        <p:cNvGrpSpPr/>
        <p:nvPr/>
      </p:nvGrpSpPr>
      <p:grpSpPr>
        <a:xfrm>
          <a:off x="0" y="0"/>
          <a:ext cx="0" cy="0"/>
          <a:chOff x="0" y="0"/>
          <a:chExt cx="0" cy="0"/>
        </a:xfrm>
      </p:grpSpPr>
      <p:pic>
        <p:nvPicPr>
          <p:cNvPr id="47" name="Google Shape;47;p51"/>
          <p:cNvPicPr preferRelativeResize="0"/>
          <p:nvPr/>
        </p:nvPicPr>
        <p:blipFill rotWithShape="1">
          <a:blip r:embed="rId2">
            <a:alphaModFix/>
          </a:blip>
          <a:srcRect/>
          <a:stretch/>
        </p:blipFill>
        <p:spPr>
          <a:xfrm>
            <a:off x="0" y="0"/>
            <a:ext cx="18288000" cy="10287000"/>
          </a:xfrm>
          <a:prstGeom prst="rect">
            <a:avLst/>
          </a:prstGeom>
          <a:noFill/>
          <a:ln>
            <a:noFill/>
          </a:ln>
        </p:spPr>
      </p:pic>
      <p:sp>
        <p:nvSpPr>
          <p:cNvPr id="48" name="Google Shape;48;p51"/>
          <p:cNvSpPr txBox="1">
            <a:spLocks noGrp="1"/>
          </p:cNvSpPr>
          <p:nvPr>
            <p:ph type="title"/>
          </p:nvPr>
        </p:nvSpPr>
        <p:spPr>
          <a:xfrm>
            <a:off x="1600200" y="3276600"/>
            <a:ext cx="10441983" cy="37338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1"/>
              </a:buClr>
              <a:buSzPts val="7200"/>
              <a:buFont typeface="Arial"/>
              <a:buNone/>
              <a:defRPr sz="72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ue background cover">
  <p:cSld name="Blue background cover">
    <p:spTree>
      <p:nvGrpSpPr>
        <p:cNvPr id="1" name="Shape 49"/>
        <p:cNvGrpSpPr/>
        <p:nvPr/>
      </p:nvGrpSpPr>
      <p:grpSpPr>
        <a:xfrm>
          <a:off x="0" y="0"/>
          <a:ext cx="0" cy="0"/>
          <a:chOff x="0" y="0"/>
          <a:chExt cx="0" cy="0"/>
        </a:xfrm>
      </p:grpSpPr>
      <p:pic>
        <p:nvPicPr>
          <p:cNvPr id="50" name="Google Shape;50;p52"/>
          <p:cNvPicPr preferRelativeResize="0"/>
          <p:nvPr/>
        </p:nvPicPr>
        <p:blipFill rotWithShape="1">
          <a:blip r:embed="rId2">
            <a:alphaModFix/>
          </a:blip>
          <a:srcRect/>
          <a:stretch/>
        </p:blipFill>
        <p:spPr>
          <a:xfrm>
            <a:off x="0" y="0"/>
            <a:ext cx="18288000" cy="10287000"/>
          </a:xfrm>
          <a:prstGeom prst="rect">
            <a:avLst/>
          </a:prstGeom>
          <a:noFill/>
          <a:ln>
            <a:noFill/>
          </a:ln>
        </p:spPr>
      </p:pic>
      <p:sp>
        <p:nvSpPr>
          <p:cNvPr id="51" name="Google Shape;51;p52"/>
          <p:cNvSpPr txBox="1">
            <a:spLocks noGrp="1"/>
          </p:cNvSpPr>
          <p:nvPr>
            <p:ph type="title"/>
          </p:nvPr>
        </p:nvSpPr>
        <p:spPr>
          <a:xfrm>
            <a:off x="1600200" y="3276600"/>
            <a:ext cx="10441983" cy="37338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1"/>
              </a:buClr>
              <a:buSzPts val="7200"/>
              <a:buFont typeface="Arial"/>
              <a:buNone/>
              <a:defRPr sz="72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ark background 2">
  <p:cSld name="Dark background 2">
    <p:bg>
      <p:bgPr>
        <a:solidFill>
          <a:srgbClr val="002345"/>
        </a:solidFill>
        <a:effectLst/>
      </p:bgPr>
    </p:bg>
    <p:spTree>
      <p:nvGrpSpPr>
        <p:cNvPr id="1" name="Shape 52"/>
        <p:cNvGrpSpPr/>
        <p:nvPr/>
      </p:nvGrpSpPr>
      <p:grpSpPr>
        <a:xfrm>
          <a:off x="0" y="0"/>
          <a:ext cx="0" cy="0"/>
          <a:chOff x="0" y="0"/>
          <a:chExt cx="0" cy="0"/>
        </a:xfrm>
      </p:grpSpPr>
      <p:pic>
        <p:nvPicPr>
          <p:cNvPr id="53" name="Google Shape;53;p53"/>
          <p:cNvPicPr preferRelativeResize="0"/>
          <p:nvPr/>
        </p:nvPicPr>
        <p:blipFill rotWithShape="1">
          <a:blip r:embed="rId2">
            <a:alphaModFix/>
          </a:blip>
          <a:srcRect r="79583" b="62895"/>
          <a:stretch/>
        </p:blipFill>
        <p:spPr>
          <a:xfrm>
            <a:off x="0" y="0"/>
            <a:ext cx="3733800" cy="3816949"/>
          </a:xfrm>
          <a:prstGeom prst="rect">
            <a:avLst/>
          </a:prstGeom>
          <a:noFill/>
          <a:ln>
            <a:noFill/>
          </a:ln>
        </p:spPr>
      </p:pic>
      <p:sp>
        <p:nvSpPr>
          <p:cNvPr id="54" name="Google Shape;54;p53"/>
          <p:cNvSpPr/>
          <p:nvPr/>
        </p:nvSpPr>
        <p:spPr>
          <a:xfrm>
            <a:off x="1676400" y="4914900"/>
            <a:ext cx="6019800" cy="3505200"/>
          </a:xfrm>
          <a:prstGeom prst="rect">
            <a:avLst/>
          </a:prstGeom>
          <a:noFill/>
          <a:ln w="25400" cap="flat" cmpd="sng">
            <a:solidFill>
              <a:srgbClr val="00ADE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 name="Google Shape;55;p53"/>
          <p:cNvSpPr/>
          <p:nvPr/>
        </p:nvSpPr>
        <p:spPr>
          <a:xfrm>
            <a:off x="8077200" y="4914900"/>
            <a:ext cx="6019800" cy="3505200"/>
          </a:xfrm>
          <a:prstGeom prst="rect">
            <a:avLst/>
          </a:prstGeom>
          <a:noFill/>
          <a:ln w="25400" cap="flat" cmpd="sng">
            <a:solidFill>
              <a:srgbClr val="00ADE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 name="Google Shape;56;p53"/>
          <p:cNvSpPr txBox="1">
            <a:spLocks noGrp="1"/>
          </p:cNvSpPr>
          <p:nvPr>
            <p:ph type="title"/>
          </p:nvPr>
        </p:nvSpPr>
        <p:spPr>
          <a:xfrm>
            <a:off x="1676400" y="1158857"/>
            <a:ext cx="12420600" cy="251257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lt1"/>
              </a:buClr>
              <a:buSzPts val="6000"/>
              <a:buFont typeface="Arial"/>
              <a:buNone/>
              <a:defRPr sz="60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7" name="Google Shape;57;p53"/>
          <p:cNvSpPr txBox="1">
            <a:spLocks noGrp="1"/>
          </p:cNvSpPr>
          <p:nvPr>
            <p:ph type="subTitle" idx="1"/>
          </p:nvPr>
        </p:nvSpPr>
        <p:spPr>
          <a:xfrm>
            <a:off x="1676400" y="3816949"/>
            <a:ext cx="12420600" cy="101334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80"/>
              </a:spcBef>
              <a:spcAft>
                <a:spcPts val="0"/>
              </a:spcAft>
              <a:buClr>
                <a:srgbClr val="00ADE4"/>
              </a:buClr>
              <a:buSzPts val="3400"/>
              <a:buFont typeface="Arial"/>
              <a:buNone/>
              <a:defRPr sz="3400" b="1" i="0" u="none" strike="noStrike" cap="none">
                <a:solidFill>
                  <a:srgbClr val="00ADE4"/>
                </a:solidFill>
                <a:latin typeface="Arial"/>
                <a:ea typeface="Arial"/>
                <a:cs typeface="Arial"/>
                <a:sym typeface="Arial"/>
              </a:defRPr>
            </a:lvl1pPr>
            <a:lvl2pPr marR="0" lvl="1"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2pPr>
            <a:lvl3pPr marR="0" lvl="2"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3pPr>
            <a:lvl4pPr marR="0" lvl="3"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4pPr>
            <a:lvl5pPr marR="0" lvl="4"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8" name="Google Shape;58;p53"/>
          <p:cNvSpPr txBox="1">
            <a:spLocks noGrp="1"/>
          </p:cNvSpPr>
          <p:nvPr>
            <p:ph type="body" idx="2"/>
          </p:nvPr>
        </p:nvSpPr>
        <p:spPr>
          <a:xfrm>
            <a:off x="2092918" y="5164667"/>
            <a:ext cx="5374682" cy="309148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37142"/>
              </a:lnSpc>
              <a:spcBef>
                <a:spcPts val="560"/>
              </a:spcBef>
              <a:spcAft>
                <a:spcPts val="0"/>
              </a:spcAft>
              <a:buClr>
                <a:srgbClr val="00ADE4"/>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406400" algn="l" rtl="0">
              <a:lnSpc>
                <a:spcPct val="137142"/>
              </a:lnSpc>
              <a:spcBef>
                <a:spcPts val="1200"/>
              </a:spcBef>
              <a:spcAft>
                <a:spcPts val="0"/>
              </a:spcAft>
              <a:buClr>
                <a:srgbClr val="00ADE4"/>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406400" algn="l" rtl="0">
              <a:lnSpc>
                <a:spcPct val="137142"/>
              </a:lnSpc>
              <a:spcBef>
                <a:spcPts val="1200"/>
              </a:spcBef>
              <a:spcAft>
                <a:spcPts val="0"/>
              </a:spcAft>
              <a:buClr>
                <a:srgbClr val="00ADE4"/>
              </a:buClr>
              <a:buSzPts val="2800"/>
              <a:buFont typeface="Arial"/>
              <a:buChar char="•"/>
              <a:defRPr sz="2800" b="0" i="0" u="none" strike="noStrike" cap="none">
                <a:solidFill>
                  <a:schemeClr val="lt1"/>
                </a:solidFill>
                <a:latin typeface="Arial"/>
                <a:ea typeface="Arial"/>
                <a:cs typeface="Arial"/>
                <a:sym typeface="Arial"/>
              </a:defRPr>
            </a:lvl3pPr>
            <a:lvl4pPr marL="1828800" marR="0" lvl="3" indent="-406400" algn="l" rtl="0">
              <a:lnSpc>
                <a:spcPct val="137142"/>
              </a:lnSpc>
              <a:spcBef>
                <a:spcPts val="1200"/>
              </a:spcBef>
              <a:spcAft>
                <a:spcPts val="0"/>
              </a:spcAft>
              <a:buClr>
                <a:srgbClr val="00ADE4"/>
              </a:buClr>
              <a:buSzPts val="2800"/>
              <a:buFont typeface="Arial"/>
              <a:buChar char="–"/>
              <a:defRPr sz="2800" b="0" i="0" u="none" strike="noStrike" cap="none">
                <a:solidFill>
                  <a:schemeClr val="lt1"/>
                </a:solidFill>
                <a:latin typeface="Arial"/>
                <a:ea typeface="Arial"/>
                <a:cs typeface="Arial"/>
                <a:sym typeface="Arial"/>
              </a:defRPr>
            </a:lvl4pPr>
            <a:lvl5pPr marL="2286000" marR="0" lvl="4" indent="-406400" algn="l" rtl="0">
              <a:lnSpc>
                <a:spcPct val="137142"/>
              </a:lnSpc>
              <a:spcBef>
                <a:spcPts val="1200"/>
              </a:spcBef>
              <a:spcAft>
                <a:spcPts val="0"/>
              </a:spcAft>
              <a:buClr>
                <a:srgbClr val="00ADE4"/>
              </a:buClr>
              <a:buSzPts val="2800"/>
              <a:buFont typeface="Arial"/>
              <a:buChar char="»"/>
              <a:defRPr sz="2800" b="0" i="0" u="none" strike="noStrike" cap="none">
                <a:solidFill>
                  <a:schemeClr val="lt1"/>
                </a:solidFill>
                <a:latin typeface="Arial"/>
                <a:ea typeface="Arial"/>
                <a:cs typeface="Arial"/>
                <a:sym typeface="Arial"/>
              </a:defRPr>
            </a:lvl5pPr>
            <a:lvl6pPr marL="2743200" marR="0" lvl="5" indent="-330200" algn="l" rtl="0">
              <a:lnSpc>
                <a:spcPct val="100000"/>
              </a:lnSpc>
              <a:spcBef>
                <a:spcPts val="1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9" name="Google Shape;59;p53"/>
          <p:cNvSpPr txBox="1">
            <a:spLocks noGrp="1"/>
          </p:cNvSpPr>
          <p:nvPr>
            <p:ph type="body" idx="3"/>
          </p:nvPr>
        </p:nvSpPr>
        <p:spPr>
          <a:xfrm>
            <a:off x="8358252" y="5164667"/>
            <a:ext cx="5374682" cy="309148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37142"/>
              </a:lnSpc>
              <a:spcBef>
                <a:spcPts val="560"/>
              </a:spcBef>
              <a:spcAft>
                <a:spcPts val="0"/>
              </a:spcAft>
              <a:buClr>
                <a:srgbClr val="00ADE4"/>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406400" algn="l" rtl="0">
              <a:lnSpc>
                <a:spcPct val="137142"/>
              </a:lnSpc>
              <a:spcBef>
                <a:spcPts val="1200"/>
              </a:spcBef>
              <a:spcAft>
                <a:spcPts val="0"/>
              </a:spcAft>
              <a:buClr>
                <a:srgbClr val="00ADE4"/>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406400" algn="l" rtl="0">
              <a:lnSpc>
                <a:spcPct val="137142"/>
              </a:lnSpc>
              <a:spcBef>
                <a:spcPts val="1200"/>
              </a:spcBef>
              <a:spcAft>
                <a:spcPts val="0"/>
              </a:spcAft>
              <a:buClr>
                <a:srgbClr val="00ADE4"/>
              </a:buClr>
              <a:buSzPts val="2800"/>
              <a:buFont typeface="Arial"/>
              <a:buChar char="•"/>
              <a:defRPr sz="2800" b="0" i="0" u="none" strike="noStrike" cap="none">
                <a:solidFill>
                  <a:schemeClr val="lt1"/>
                </a:solidFill>
                <a:latin typeface="Arial"/>
                <a:ea typeface="Arial"/>
                <a:cs typeface="Arial"/>
                <a:sym typeface="Arial"/>
              </a:defRPr>
            </a:lvl3pPr>
            <a:lvl4pPr marL="1828800" marR="0" lvl="3" indent="-406400" algn="l" rtl="0">
              <a:lnSpc>
                <a:spcPct val="137142"/>
              </a:lnSpc>
              <a:spcBef>
                <a:spcPts val="1200"/>
              </a:spcBef>
              <a:spcAft>
                <a:spcPts val="0"/>
              </a:spcAft>
              <a:buClr>
                <a:srgbClr val="00ADE4"/>
              </a:buClr>
              <a:buSzPts val="2800"/>
              <a:buFont typeface="Arial"/>
              <a:buChar char="–"/>
              <a:defRPr sz="2800" b="0" i="0" u="none" strike="noStrike" cap="none">
                <a:solidFill>
                  <a:schemeClr val="lt1"/>
                </a:solidFill>
                <a:latin typeface="Arial"/>
                <a:ea typeface="Arial"/>
                <a:cs typeface="Arial"/>
                <a:sym typeface="Arial"/>
              </a:defRPr>
            </a:lvl4pPr>
            <a:lvl5pPr marL="2286000" marR="0" lvl="4" indent="-406400" algn="l" rtl="0">
              <a:lnSpc>
                <a:spcPct val="137142"/>
              </a:lnSpc>
              <a:spcBef>
                <a:spcPts val="1200"/>
              </a:spcBef>
              <a:spcAft>
                <a:spcPts val="0"/>
              </a:spcAft>
              <a:buClr>
                <a:srgbClr val="00ADE4"/>
              </a:buClr>
              <a:buSzPts val="2800"/>
              <a:buFont typeface="Arial"/>
              <a:buChar char="»"/>
              <a:defRPr sz="2800" b="0" i="0" u="none" strike="noStrike" cap="none">
                <a:solidFill>
                  <a:schemeClr val="lt1"/>
                </a:solidFill>
                <a:latin typeface="Arial"/>
                <a:ea typeface="Arial"/>
                <a:cs typeface="Arial"/>
                <a:sym typeface="Arial"/>
              </a:defRPr>
            </a:lvl5pPr>
            <a:lvl6pPr marL="2743200" marR="0" lvl="5" indent="-330200" algn="l" rtl="0">
              <a:lnSpc>
                <a:spcPct val="100000"/>
              </a:lnSpc>
              <a:spcBef>
                <a:spcPts val="1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pic>
        <p:nvPicPr>
          <p:cNvPr id="60" name="Google Shape;60;p53"/>
          <p:cNvPicPr preferRelativeResize="0"/>
          <p:nvPr/>
        </p:nvPicPr>
        <p:blipFill rotWithShape="1">
          <a:blip r:embed="rId2">
            <a:alphaModFix/>
          </a:blip>
          <a:srcRect l="65000" t="30000"/>
          <a:stretch/>
        </p:blipFill>
        <p:spPr>
          <a:xfrm>
            <a:off x="13716000" y="5143501"/>
            <a:ext cx="4571999" cy="514349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Layout B - with figure">
  <p:cSld name="1_Layout B - with figure">
    <p:bg>
      <p:bgPr>
        <a:solidFill>
          <a:schemeClr val="lt1"/>
        </a:solidFill>
        <a:effectLst/>
      </p:bgPr>
    </p:bg>
    <p:spTree>
      <p:nvGrpSpPr>
        <p:cNvPr id="1" name="Shape 61"/>
        <p:cNvGrpSpPr/>
        <p:nvPr/>
      </p:nvGrpSpPr>
      <p:grpSpPr>
        <a:xfrm>
          <a:off x="0" y="0"/>
          <a:ext cx="0" cy="0"/>
          <a:chOff x="0" y="0"/>
          <a:chExt cx="0" cy="0"/>
        </a:xfrm>
      </p:grpSpPr>
      <p:sp>
        <p:nvSpPr>
          <p:cNvPr id="62" name="Google Shape;62;p54"/>
          <p:cNvSpPr/>
          <p:nvPr/>
        </p:nvSpPr>
        <p:spPr>
          <a:xfrm>
            <a:off x="0" y="-58335"/>
            <a:ext cx="18288000" cy="2639293"/>
          </a:xfrm>
          <a:prstGeom prst="rect">
            <a:avLst/>
          </a:prstGeom>
          <a:solidFill>
            <a:srgbClr val="00AD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3" name="Google Shape;63;p54"/>
          <p:cNvPicPr preferRelativeResize="0"/>
          <p:nvPr/>
        </p:nvPicPr>
        <p:blipFill rotWithShape="1">
          <a:blip r:embed="rId2">
            <a:alphaModFix/>
          </a:blip>
          <a:srcRect r="71667" b="61790"/>
          <a:stretch/>
        </p:blipFill>
        <p:spPr>
          <a:xfrm>
            <a:off x="0" y="0"/>
            <a:ext cx="5181600" cy="3930650"/>
          </a:xfrm>
          <a:prstGeom prst="rect">
            <a:avLst/>
          </a:prstGeom>
          <a:noFill/>
          <a:ln>
            <a:noFill/>
          </a:ln>
        </p:spPr>
      </p:pic>
      <p:grpSp>
        <p:nvGrpSpPr>
          <p:cNvPr id="64" name="Google Shape;64;p54"/>
          <p:cNvGrpSpPr/>
          <p:nvPr/>
        </p:nvGrpSpPr>
        <p:grpSpPr>
          <a:xfrm>
            <a:off x="1287699" y="2949983"/>
            <a:ext cx="625001" cy="620978"/>
            <a:chOff x="0" y="0"/>
            <a:chExt cx="735568" cy="730836"/>
          </a:xfrm>
        </p:grpSpPr>
        <p:sp>
          <p:nvSpPr>
            <p:cNvPr id="65" name="Google Shape;65;p54"/>
            <p:cNvSpPr/>
            <p:nvPr/>
          </p:nvSpPr>
          <p:spPr>
            <a:xfrm>
              <a:off x="0" y="0"/>
              <a:ext cx="735568" cy="730836"/>
            </a:xfrm>
            <a:custGeom>
              <a:avLst/>
              <a:gdLst/>
              <a:ahLst/>
              <a:cxnLst/>
              <a:rect l="l" t="t" r="r" b="b"/>
              <a:pathLst>
                <a:path w="735568" h="730836" extrusionOk="0">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9AD7F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66" name="Google Shape;66;p54"/>
            <p:cNvSpPr txBox="1"/>
            <p:nvPr/>
          </p:nvSpPr>
          <p:spPr>
            <a:xfrm>
              <a:off x="76200" y="177533"/>
              <a:ext cx="583168" cy="521286"/>
            </a:xfrm>
            <a:prstGeom prst="rect">
              <a:avLst/>
            </a:prstGeom>
            <a:noFill/>
            <a:ln>
              <a:noFill/>
            </a:ln>
          </p:spPr>
          <p:txBody>
            <a:bodyPr spcFirstLastPara="1" wrap="square" lIns="50800" tIns="50800" rIns="50800" bIns="50800" anchor="ctr" anchorCtr="0">
              <a:noAutofit/>
            </a:bodyPr>
            <a:lstStyle/>
            <a:p>
              <a:pPr marL="0" marR="0" lvl="0" indent="0" algn="ctr" rtl="0">
                <a:lnSpc>
                  <a:spcPct val="83305"/>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grpSp>
      <p:grpSp>
        <p:nvGrpSpPr>
          <p:cNvPr id="67" name="Google Shape;67;p54"/>
          <p:cNvGrpSpPr/>
          <p:nvPr/>
        </p:nvGrpSpPr>
        <p:grpSpPr>
          <a:xfrm>
            <a:off x="1287699" y="4736253"/>
            <a:ext cx="625001" cy="620978"/>
            <a:chOff x="0" y="0"/>
            <a:chExt cx="735568" cy="730836"/>
          </a:xfrm>
        </p:grpSpPr>
        <p:sp>
          <p:nvSpPr>
            <p:cNvPr id="68" name="Google Shape;68;p54"/>
            <p:cNvSpPr/>
            <p:nvPr/>
          </p:nvSpPr>
          <p:spPr>
            <a:xfrm>
              <a:off x="0" y="0"/>
              <a:ext cx="735568" cy="730836"/>
            </a:xfrm>
            <a:custGeom>
              <a:avLst/>
              <a:gdLst/>
              <a:ahLst/>
              <a:cxnLst/>
              <a:rect l="l" t="t" r="r" b="b"/>
              <a:pathLst>
                <a:path w="735568" h="730836" extrusionOk="0">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00ADE4">
                <a:alpha val="69411"/>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69" name="Google Shape;69;p54"/>
            <p:cNvSpPr txBox="1"/>
            <p:nvPr/>
          </p:nvSpPr>
          <p:spPr>
            <a:xfrm>
              <a:off x="76200" y="177533"/>
              <a:ext cx="583168" cy="521286"/>
            </a:xfrm>
            <a:prstGeom prst="rect">
              <a:avLst/>
            </a:prstGeom>
            <a:noFill/>
            <a:ln>
              <a:noFill/>
            </a:ln>
          </p:spPr>
          <p:txBody>
            <a:bodyPr spcFirstLastPara="1" wrap="square" lIns="50800" tIns="50800" rIns="50800" bIns="50800" anchor="ctr" anchorCtr="0">
              <a:noAutofit/>
            </a:bodyPr>
            <a:lstStyle/>
            <a:p>
              <a:pPr marL="0" marR="0" lvl="0" indent="0" algn="ctr" rtl="0">
                <a:lnSpc>
                  <a:spcPct val="83305"/>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grpSp>
      <p:grpSp>
        <p:nvGrpSpPr>
          <p:cNvPr id="70" name="Google Shape;70;p54"/>
          <p:cNvGrpSpPr/>
          <p:nvPr/>
        </p:nvGrpSpPr>
        <p:grpSpPr>
          <a:xfrm>
            <a:off x="1287699" y="6458727"/>
            <a:ext cx="625001" cy="620978"/>
            <a:chOff x="0" y="0"/>
            <a:chExt cx="735568" cy="730836"/>
          </a:xfrm>
        </p:grpSpPr>
        <p:sp>
          <p:nvSpPr>
            <p:cNvPr id="71" name="Google Shape;71;p54"/>
            <p:cNvSpPr/>
            <p:nvPr/>
          </p:nvSpPr>
          <p:spPr>
            <a:xfrm>
              <a:off x="0" y="0"/>
              <a:ext cx="735568" cy="730836"/>
            </a:xfrm>
            <a:custGeom>
              <a:avLst/>
              <a:gdLst/>
              <a:ahLst/>
              <a:cxnLst/>
              <a:rect l="l" t="t" r="r" b="b"/>
              <a:pathLst>
                <a:path w="735568" h="730836" extrusionOk="0">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3D536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72" name="Google Shape;72;p54"/>
            <p:cNvSpPr txBox="1"/>
            <p:nvPr/>
          </p:nvSpPr>
          <p:spPr>
            <a:xfrm>
              <a:off x="76200" y="177533"/>
              <a:ext cx="583168" cy="521286"/>
            </a:xfrm>
            <a:prstGeom prst="rect">
              <a:avLst/>
            </a:prstGeom>
            <a:noFill/>
            <a:ln>
              <a:noFill/>
            </a:ln>
          </p:spPr>
          <p:txBody>
            <a:bodyPr spcFirstLastPara="1" wrap="square" lIns="50800" tIns="50800" rIns="50800" bIns="50800" anchor="ctr" anchorCtr="0">
              <a:noAutofit/>
            </a:bodyPr>
            <a:lstStyle/>
            <a:p>
              <a:pPr marL="0" marR="0" lvl="0" indent="0" algn="ctr" rtl="0">
                <a:lnSpc>
                  <a:spcPct val="83305"/>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grpSp>
      <p:grpSp>
        <p:nvGrpSpPr>
          <p:cNvPr id="73" name="Google Shape;73;p54"/>
          <p:cNvGrpSpPr/>
          <p:nvPr/>
        </p:nvGrpSpPr>
        <p:grpSpPr>
          <a:xfrm>
            <a:off x="1287699" y="8223731"/>
            <a:ext cx="625001" cy="620978"/>
            <a:chOff x="0" y="0"/>
            <a:chExt cx="735568" cy="730836"/>
          </a:xfrm>
        </p:grpSpPr>
        <p:sp>
          <p:nvSpPr>
            <p:cNvPr id="74" name="Google Shape;74;p54"/>
            <p:cNvSpPr/>
            <p:nvPr/>
          </p:nvSpPr>
          <p:spPr>
            <a:xfrm>
              <a:off x="0" y="0"/>
              <a:ext cx="735568" cy="730836"/>
            </a:xfrm>
            <a:custGeom>
              <a:avLst/>
              <a:gdLst/>
              <a:ahLst/>
              <a:cxnLst/>
              <a:rect l="l" t="t" r="r" b="b"/>
              <a:pathLst>
                <a:path w="735568" h="730836" extrusionOk="0">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16375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75" name="Google Shape;75;p54"/>
            <p:cNvSpPr txBox="1"/>
            <p:nvPr/>
          </p:nvSpPr>
          <p:spPr>
            <a:xfrm>
              <a:off x="76200" y="177533"/>
              <a:ext cx="583168" cy="521286"/>
            </a:xfrm>
            <a:prstGeom prst="rect">
              <a:avLst/>
            </a:prstGeom>
            <a:noFill/>
            <a:ln>
              <a:noFill/>
            </a:ln>
          </p:spPr>
          <p:txBody>
            <a:bodyPr spcFirstLastPara="1" wrap="square" lIns="50800" tIns="50800" rIns="50800" bIns="50800" anchor="ctr" anchorCtr="0">
              <a:noAutofit/>
            </a:bodyPr>
            <a:lstStyle/>
            <a:p>
              <a:pPr marL="0" marR="0" lvl="0" indent="0" algn="ctr" rtl="0">
                <a:lnSpc>
                  <a:spcPct val="83305"/>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grpSp>
      <p:sp>
        <p:nvSpPr>
          <p:cNvPr id="76" name="Google Shape;76;p54"/>
          <p:cNvSpPr txBox="1">
            <a:spLocks noGrp="1"/>
          </p:cNvSpPr>
          <p:nvPr>
            <p:ph type="title"/>
          </p:nvPr>
        </p:nvSpPr>
        <p:spPr>
          <a:xfrm>
            <a:off x="1524000" y="416641"/>
            <a:ext cx="12954000" cy="21235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lt1"/>
              </a:buClr>
              <a:buSzPts val="6000"/>
              <a:buFont typeface="Arial"/>
              <a:buNone/>
              <a:defRPr sz="60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54"/>
          <p:cNvSpPr txBox="1">
            <a:spLocks noGrp="1"/>
          </p:cNvSpPr>
          <p:nvPr>
            <p:ph type="body" idx="1"/>
          </p:nvPr>
        </p:nvSpPr>
        <p:spPr>
          <a:xfrm>
            <a:off x="2157903" y="2949575"/>
            <a:ext cx="14935200" cy="13971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714"/>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Google Shape;78;p54"/>
          <p:cNvSpPr txBox="1">
            <a:spLocks noGrp="1"/>
          </p:cNvSpPr>
          <p:nvPr>
            <p:ph type="body" idx="2"/>
          </p:nvPr>
        </p:nvSpPr>
        <p:spPr>
          <a:xfrm>
            <a:off x="2157903" y="4643795"/>
            <a:ext cx="14935200" cy="13971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714"/>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Google Shape;79;p54"/>
          <p:cNvSpPr txBox="1">
            <a:spLocks noGrp="1"/>
          </p:cNvSpPr>
          <p:nvPr>
            <p:ph type="body" idx="3"/>
          </p:nvPr>
        </p:nvSpPr>
        <p:spPr>
          <a:xfrm>
            <a:off x="2157903" y="6354062"/>
            <a:ext cx="14935200" cy="14479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714"/>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Google Shape;80;p54"/>
          <p:cNvSpPr txBox="1">
            <a:spLocks noGrp="1"/>
          </p:cNvSpPr>
          <p:nvPr>
            <p:ph type="body" idx="4"/>
          </p:nvPr>
        </p:nvSpPr>
        <p:spPr>
          <a:xfrm>
            <a:off x="2157903" y="8115129"/>
            <a:ext cx="14935200" cy="14479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714"/>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Layout B - with figure">
  <p:cSld name="2_Layout B - with figure">
    <p:bg>
      <p:bgPr>
        <a:solidFill>
          <a:schemeClr val="lt1"/>
        </a:solidFill>
        <a:effectLst/>
      </p:bgPr>
    </p:bg>
    <p:spTree>
      <p:nvGrpSpPr>
        <p:cNvPr id="1" name="Shape 81"/>
        <p:cNvGrpSpPr/>
        <p:nvPr/>
      </p:nvGrpSpPr>
      <p:grpSpPr>
        <a:xfrm>
          <a:off x="0" y="0"/>
          <a:ext cx="0" cy="0"/>
          <a:chOff x="0" y="0"/>
          <a:chExt cx="0" cy="0"/>
        </a:xfrm>
      </p:grpSpPr>
      <p:pic>
        <p:nvPicPr>
          <p:cNvPr id="82" name="Google Shape;82;p55"/>
          <p:cNvPicPr preferRelativeResize="0"/>
          <p:nvPr/>
        </p:nvPicPr>
        <p:blipFill rotWithShape="1">
          <a:blip r:embed="rId2">
            <a:alphaModFix/>
          </a:blip>
          <a:srcRect r="71667" b="61790"/>
          <a:stretch/>
        </p:blipFill>
        <p:spPr>
          <a:xfrm>
            <a:off x="0" y="0"/>
            <a:ext cx="5181600" cy="3930650"/>
          </a:xfrm>
          <a:prstGeom prst="rect">
            <a:avLst/>
          </a:prstGeom>
          <a:noFill/>
          <a:ln>
            <a:noFill/>
          </a:ln>
        </p:spPr>
      </p:pic>
      <p:sp>
        <p:nvSpPr>
          <p:cNvPr id="83" name="Google Shape;83;p55"/>
          <p:cNvSpPr/>
          <p:nvPr/>
        </p:nvSpPr>
        <p:spPr>
          <a:xfrm>
            <a:off x="0" y="-58335"/>
            <a:ext cx="18288000" cy="2639293"/>
          </a:xfrm>
          <a:prstGeom prst="rect">
            <a:avLst/>
          </a:prstGeom>
          <a:solidFill>
            <a:srgbClr val="00234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84" name="Google Shape;84;p55"/>
          <p:cNvGrpSpPr/>
          <p:nvPr/>
        </p:nvGrpSpPr>
        <p:grpSpPr>
          <a:xfrm>
            <a:off x="1287699" y="2949983"/>
            <a:ext cx="625001" cy="620978"/>
            <a:chOff x="0" y="0"/>
            <a:chExt cx="735568" cy="730836"/>
          </a:xfrm>
        </p:grpSpPr>
        <p:sp>
          <p:nvSpPr>
            <p:cNvPr id="85" name="Google Shape;85;p55"/>
            <p:cNvSpPr/>
            <p:nvPr/>
          </p:nvSpPr>
          <p:spPr>
            <a:xfrm>
              <a:off x="0" y="0"/>
              <a:ext cx="735568" cy="730836"/>
            </a:xfrm>
            <a:custGeom>
              <a:avLst/>
              <a:gdLst/>
              <a:ahLst/>
              <a:cxnLst/>
              <a:rect l="l" t="t" r="r" b="b"/>
              <a:pathLst>
                <a:path w="735568" h="730836" extrusionOk="0">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9AD7F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86" name="Google Shape;86;p55"/>
            <p:cNvSpPr txBox="1"/>
            <p:nvPr/>
          </p:nvSpPr>
          <p:spPr>
            <a:xfrm>
              <a:off x="76200" y="177533"/>
              <a:ext cx="583168" cy="521286"/>
            </a:xfrm>
            <a:prstGeom prst="rect">
              <a:avLst/>
            </a:prstGeom>
            <a:noFill/>
            <a:ln>
              <a:noFill/>
            </a:ln>
          </p:spPr>
          <p:txBody>
            <a:bodyPr spcFirstLastPara="1" wrap="square" lIns="50800" tIns="50800" rIns="50800" bIns="50800" anchor="ctr" anchorCtr="0">
              <a:noAutofit/>
            </a:bodyPr>
            <a:lstStyle/>
            <a:p>
              <a:pPr marL="0" marR="0" lvl="0" indent="0" algn="ctr" rtl="0">
                <a:lnSpc>
                  <a:spcPct val="83305"/>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grpSp>
      <p:grpSp>
        <p:nvGrpSpPr>
          <p:cNvPr id="87" name="Google Shape;87;p55"/>
          <p:cNvGrpSpPr/>
          <p:nvPr/>
        </p:nvGrpSpPr>
        <p:grpSpPr>
          <a:xfrm>
            <a:off x="1287699" y="4736253"/>
            <a:ext cx="625001" cy="620978"/>
            <a:chOff x="0" y="0"/>
            <a:chExt cx="735568" cy="730836"/>
          </a:xfrm>
        </p:grpSpPr>
        <p:sp>
          <p:nvSpPr>
            <p:cNvPr id="88" name="Google Shape;88;p55"/>
            <p:cNvSpPr/>
            <p:nvPr/>
          </p:nvSpPr>
          <p:spPr>
            <a:xfrm>
              <a:off x="0" y="0"/>
              <a:ext cx="735568" cy="730836"/>
            </a:xfrm>
            <a:custGeom>
              <a:avLst/>
              <a:gdLst/>
              <a:ahLst/>
              <a:cxnLst/>
              <a:rect l="l" t="t" r="r" b="b"/>
              <a:pathLst>
                <a:path w="735568" h="730836" extrusionOk="0">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00ADE4">
                <a:alpha val="69411"/>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89" name="Google Shape;89;p55"/>
            <p:cNvSpPr txBox="1"/>
            <p:nvPr/>
          </p:nvSpPr>
          <p:spPr>
            <a:xfrm>
              <a:off x="76200" y="177533"/>
              <a:ext cx="583168" cy="521286"/>
            </a:xfrm>
            <a:prstGeom prst="rect">
              <a:avLst/>
            </a:prstGeom>
            <a:noFill/>
            <a:ln>
              <a:noFill/>
            </a:ln>
          </p:spPr>
          <p:txBody>
            <a:bodyPr spcFirstLastPara="1" wrap="square" lIns="50800" tIns="50800" rIns="50800" bIns="50800" anchor="ctr" anchorCtr="0">
              <a:noAutofit/>
            </a:bodyPr>
            <a:lstStyle/>
            <a:p>
              <a:pPr marL="0" marR="0" lvl="0" indent="0" algn="ctr" rtl="0">
                <a:lnSpc>
                  <a:spcPct val="83305"/>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grpSp>
      <p:grpSp>
        <p:nvGrpSpPr>
          <p:cNvPr id="90" name="Google Shape;90;p55"/>
          <p:cNvGrpSpPr/>
          <p:nvPr/>
        </p:nvGrpSpPr>
        <p:grpSpPr>
          <a:xfrm>
            <a:off x="1287699" y="6458727"/>
            <a:ext cx="625001" cy="620978"/>
            <a:chOff x="0" y="0"/>
            <a:chExt cx="735568" cy="730836"/>
          </a:xfrm>
        </p:grpSpPr>
        <p:sp>
          <p:nvSpPr>
            <p:cNvPr id="91" name="Google Shape;91;p55"/>
            <p:cNvSpPr/>
            <p:nvPr/>
          </p:nvSpPr>
          <p:spPr>
            <a:xfrm>
              <a:off x="0" y="0"/>
              <a:ext cx="735568" cy="730836"/>
            </a:xfrm>
            <a:custGeom>
              <a:avLst/>
              <a:gdLst/>
              <a:ahLst/>
              <a:cxnLst/>
              <a:rect l="l" t="t" r="r" b="b"/>
              <a:pathLst>
                <a:path w="735568" h="730836" extrusionOk="0">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3D536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92" name="Google Shape;92;p55"/>
            <p:cNvSpPr txBox="1"/>
            <p:nvPr/>
          </p:nvSpPr>
          <p:spPr>
            <a:xfrm>
              <a:off x="76200" y="177533"/>
              <a:ext cx="583168" cy="521286"/>
            </a:xfrm>
            <a:prstGeom prst="rect">
              <a:avLst/>
            </a:prstGeom>
            <a:noFill/>
            <a:ln>
              <a:noFill/>
            </a:ln>
          </p:spPr>
          <p:txBody>
            <a:bodyPr spcFirstLastPara="1" wrap="square" lIns="50800" tIns="50800" rIns="50800" bIns="50800" anchor="ctr" anchorCtr="0">
              <a:noAutofit/>
            </a:bodyPr>
            <a:lstStyle/>
            <a:p>
              <a:pPr marL="0" marR="0" lvl="0" indent="0" algn="ctr" rtl="0">
                <a:lnSpc>
                  <a:spcPct val="83305"/>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grpSp>
      <p:grpSp>
        <p:nvGrpSpPr>
          <p:cNvPr id="93" name="Google Shape;93;p55"/>
          <p:cNvGrpSpPr/>
          <p:nvPr/>
        </p:nvGrpSpPr>
        <p:grpSpPr>
          <a:xfrm>
            <a:off x="1287699" y="8223731"/>
            <a:ext cx="625001" cy="620978"/>
            <a:chOff x="0" y="0"/>
            <a:chExt cx="735568" cy="730836"/>
          </a:xfrm>
        </p:grpSpPr>
        <p:sp>
          <p:nvSpPr>
            <p:cNvPr id="94" name="Google Shape;94;p55"/>
            <p:cNvSpPr/>
            <p:nvPr/>
          </p:nvSpPr>
          <p:spPr>
            <a:xfrm>
              <a:off x="0" y="0"/>
              <a:ext cx="735568" cy="730836"/>
            </a:xfrm>
            <a:custGeom>
              <a:avLst/>
              <a:gdLst/>
              <a:ahLst/>
              <a:cxnLst/>
              <a:rect l="l" t="t" r="r" b="b"/>
              <a:pathLst>
                <a:path w="735568" h="730836" extrusionOk="0">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16375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95" name="Google Shape;95;p55"/>
            <p:cNvSpPr txBox="1"/>
            <p:nvPr/>
          </p:nvSpPr>
          <p:spPr>
            <a:xfrm>
              <a:off x="76200" y="177533"/>
              <a:ext cx="583168" cy="521286"/>
            </a:xfrm>
            <a:prstGeom prst="rect">
              <a:avLst/>
            </a:prstGeom>
            <a:noFill/>
            <a:ln>
              <a:noFill/>
            </a:ln>
          </p:spPr>
          <p:txBody>
            <a:bodyPr spcFirstLastPara="1" wrap="square" lIns="50800" tIns="50800" rIns="50800" bIns="50800" anchor="ctr" anchorCtr="0">
              <a:noAutofit/>
            </a:bodyPr>
            <a:lstStyle/>
            <a:p>
              <a:pPr marL="0" marR="0" lvl="0" indent="0" algn="ctr" rtl="0">
                <a:lnSpc>
                  <a:spcPct val="83305"/>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grpSp>
      <p:sp>
        <p:nvSpPr>
          <p:cNvPr id="96" name="Google Shape;96;p55"/>
          <p:cNvSpPr txBox="1">
            <a:spLocks noGrp="1"/>
          </p:cNvSpPr>
          <p:nvPr>
            <p:ph type="title"/>
          </p:nvPr>
        </p:nvSpPr>
        <p:spPr>
          <a:xfrm>
            <a:off x="1524000" y="416641"/>
            <a:ext cx="12954000" cy="21235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lt1"/>
              </a:buClr>
              <a:buSzPts val="6000"/>
              <a:buFont typeface="Arial"/>
              <a:buNone/>
              <a:defRPr sz="60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7" name="Google Shape;97;p55"/>
          <p:cNvSpPr txBox="1">
            <a:spLocks noGrp="1"/>
          </p:cNvSpPr>
          <p:nvPr>
            <p:ph type="body" idx="1"/>
          </p:nvPr>
        </p:nvSpPr>
        <p:spPr>
          <a:xfrm>
            <a:off x="2157903" y="2949575"/>
            <a:ext cx="14935200" cy="13971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714"/>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8" name="Google Shape;98;p55"/>
          <p:cNvSpPr txBox="1">
            <a:spLocks noGrp="1"/>
          </p:cNvSpPr>
          <p:nvPr>
            <p:ph type="body" idx="2"/>
          </p:nvPr>
        </p:nvSpPr>
        <p:spPr>
          <a:xfrm>
            <a:off x="2157903" y="4643795"/>
            <a:ext cx="14935200" cy="13971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714"/>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Google Shape;99;p55"/>
          <p:cNvSpPr txBox="1">
            <a:spLocks noGrp="1"/>
          </p:cNvSpPr>
          <p:nvPr>
            <p:ph type="body" idx="3"/>
          </p:nvPr>
        </p:nvSpPr>
        <p:spPr>
          <a:xfrm>
            <a:off x="2157903" y="6354062"/>
            <a:ext cx="14935200" cy="14479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714"/>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0" name="Google Shape;100;p55"/>
          <p:cNvSpPr txBox="1">
            <a:spLocks noGrp="1"/>
          </p:cNvSpPr>
          <p:nvPr>
            <p:ph type="body" idx="4"/>
          </p:nvPr>
        </p:nvSpPr>
        <p:spPr>
          <a:xfrm>
            <a:off x="2157903" y="8115129"/>
            <a:ext cx="14935200" cy="14479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714"/>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type="blank">
  <p:cSld name="BLANK">
    <p:bg>
      <p:bgPr>
        <a:solidFill>
          <a:schemeClr val="lt1"/>
        </a:solidFill>
        <a:effectLst/>
      </p:bgPr>
    </p:bg>
    <p:spTree>
      <p:nvGrpSpPr>
        <p:cNvPr id="1" name="Shape 11"/>
        <p:cNvGrpSpPr/>
        <p:nvPr/>
      </p:nvGrpSpPr>
      <p:grpSpPr>
        <a:xfrm>
          <a:off x="0" y="0"/>
          <a:ext cx="0" cy="0"/>
          <a:chOff x="0" y="0"/>
          <a:chExt cx="0" cy="0"/>
        </a:xfrm>
      </p:grpSpPr>
      <p:sp>
        <p:nvSpPr>
          <p:cNvPr id="12" name="Google Shape;12;p4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5" name="Google Shape;15;p42"/>
          <p:cNvPicPr preferRelativeResize="0"/>
          <p:nvPr/>
        </p:nvPicPr>
        <p:blipFill rotWithShape="1">
          <a:blip r:embed="rId2">
            <a:alphaModFix/>
          </a:blip>
          <a:srcRect/>
          <a:stretch/>
        </p:blipFill>
        <p:spPr>
          <a:xfrm>
            <a:off x="0" y="0"/>
            <a:ext cx="5181600" cy="39306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ayout A - no figure">
  <p:cSld name="Layout A - no figure">
    <p:bg>
      <p:bgPr>
        <a:solidFill>
          <a:schemeClr val="lt1"/>
        </a:solidFill>
        <a:effectLst/>
      </p:bgPr>
    </p:bg>
    <p:spTree>
      <p:nvGrpSpPr>
        <p:cNvPr id="1" name="Shape 16"/>
        <p:cNvGrpSpPr/>
        <p:nvPr/>
      </p:nvGrpSpPr>
      <p:grpSpPr>
        <a:xfrm>
          <a:off x="0" y="0"/>
          <a:ext cx="0" cy="0"/>
          <a:chOff x="0" y="0"/>
          <a:chExt cx="0" cy="0"/>
        </a:xfrm>
      </p:grpSpPr>
      <p:pic>
        <p:nvPicPr>
          <p:cNvPr id="17" name="Google Shape;17;p43"/>
          <p:cNvPicPr preferRelativeResize="0"/>
          <p:nvPr/>
        </p:nvPicPr>
        <p:blipFill rotWithShape="1">
          <a:blip r:embed="rId2">
            <a:alphaModFix/>
          </a:blip>
          <a:srcRect r="78333" b="61790"/>
          <a:stretch/>
        </p:blipFill>
        <p:spPr>
          <a:xfrm>
            <a:off x="0" y="0"/>
            <a:ext cx="3962400" cy="3930650"/>
          </a:xfrm>
          <a:prstGeom prst="rect">
            <a:avLst/>
          </a:prstGeom>
          <a:noFill/>
          <a:ln>
            <a:noFill/>
          </a:ln>
        </p:spPr>
      </p:pic>
      <p:pic>
        <p:nvPicPr>
          <p:cNvPr id="18" name="Google Shape;18;p43"/>
          <p:cNvPicPr preferRelativeResize="0"/>
          <p:nvPr/>
        </p:nvPicPr>
        <p:blipFill rotWithShape="1">
          <a:blip r:embed="rId2">
            <a:alphaModFix/>
          </a:blip>
          <a:srcRect l="65417" t="25555"/>
          <a:stretch/>
        </p:blipFill>
        <p:spPr>
          <a:xfrm>
            <a:off x="13780811" y="4864100"/>
            <a:ext cx="4478614" cy="5422900"/>
          </a:xfrm>
          <a:prstGeom prst="rect">
            <a:avLst/>
          </a:prstGeom>
          <a:noFill/>
          <a:ln>
            <a:noFill/>
          </a:ln>
        </p:spPr>
      </p:pic>
      <p:sp>
        <p:nvSpPr>
          <p:cNvPr id="19" name="Google Shape;19;p43"/>
          <p:cNvSpPr txBox="1">
            <a:spLocks noGrp="1"/>
          </p:cNvSpPr>
          <p:nvPr>
            <p:ph type="title"/>
          </p:nvPr>
        </p:nvSpPr>
        <p:spPr>
          <a:xfrm>
            <a:off x="1673817" y="1227263"/>
            <a:ext cx="7698783" cy="190442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2345"/>
              </a:buClr>
              <a:buSzPts val="6000"/>
              <a:buFont typeface="Arial"/>
              <a:buNone/>
              <a:defRPr sz="6000" b="1" i="0" u="none" strike="noStrike" cap="none">
                <a:solidFill>
                  <a:srgbClr val="00234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 name="Google Shape;20;p43"/>
          <p:cNvSpPr txBox="1">
            <a:spLocks noGrp="1"/>
          </p:cNvSpPr>
          <p:nvPr>
            <p:ph type="subTitle" idx="1"/>
          </p:nvPr>
        </p:nvSpPr>
        <p:spPr>
          <a:xfrm>
            <a:off x="1673817" y="3488053"/>
            <a:ext cx="7698782" cy="87090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60"/>
              </a:spcBef>
              <a:spcAft>
                <a:spcPts val="0"/>
              </a:spcAft>
              <a:buClr>
                <a:srgbClr val="00ADE4"/>
              </a:buClr>
              <a:buSzPts val="2800"/>
              <a:buFont typeface="Arial"/>
              <a:buNone/>
              <a:defRPr sz="2800" b="1" i="0" u="none" strike="noStrike" cap="none">
                <a:solidFill>
                  <a:srgbClr val="00ADE4"/>
                </a:solidFill>
                <a:latin typeface="Arial"/>
                <a:ea typeface="Arial"/>
                <a:cs typeface="Arial"/>
                <a:sym typeface="Arial"/>
              </a:defRPr>
            </a:lvl1pPr>
            <a:lvl2pPr marR="0" lvl="1"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2pPr>
            <a:lvl3pPr marR="0" lvl="2"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3pPr>
            <a:lvl4pPr marR="0" lvl="3"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4pPr>
            <a:lvl5pPr marR="0" lvl="4"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1" name="Google Shape;21;p43"/>
          <p:cNvSpPr txBox="1">
            <a:spLocks noGrp="1"/>
          </p:cNvSpPr>
          <p:nvPr>
            <p:ph type="body" idx="2"/>
          </p:nvPr>
        </p:nvSpPr>
        <p:spPr>
          <a:xfrm>
            <a:off x="1673816" y="4610100"/>
            <a:ext cx="7698782" cy="395128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37142"/>
              </a:lnSpc>
              <a:spcBef>
                <a:spcPts val="560"/>
              </a:spcBef>
              <a:spcAft>
                <a:spcPts val="0"/>
              </a:spcAft>
              <a:buClr>
                <a:srgbClr val="00ADE4"/>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406400" algn="l" rtl="0">
              <a:lnSpc>
                <a:spcPct val="137142"/>
              </a:lnSpc>
              <a:spcBef>
                <a:spcPts val="1200"/>
              </a:spcBef>
              <a:spcAft>
                <a:spcPts val="0"/>
              </a:spcAft>
              <a:buClr>
                <a:srgbClr val="00ADE4"/>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406400" algn="l" rtl="0">
              <a:lnSpc>
                <a:spcPct val="137142"/>
              </a:lnSpc>
              <a:spcBef>
                <a:spcPts val="1200"/>
              </a:spcBef>
              <a:spcAft>
                <a:spcPts val="0"/>
              </a:spcAft>
              <a:buClr>
                <a:srgbClr val="00ADE4"/>
              </a:buClr>
              <a:buSzPts val="2800"/>
              <a:buFont typeface="Arial"/>
              <a:buChar char="•"/>
              <a:defRPr sz="2800" b="0" i="0" u="none" strike="noStrike" cap="none">
                <a:solidFill>
                  <a:schemeClr val="dk1"/>
                </a:solidFill>
                <a:latin typeface="Arial"/>
                <a:ea typeface="Arial"/>
                <a:cs typeface="Arial"/>
                <a:sym typeface="Arial"/>
              </a:defRPr>
            </a:lvl3pPr>
            <a:lvl4pPr marL="1828800" marR="0" lvl="3" indent="-406400" algn="l" rtl="0">
              <a:lnSpc>
                <a:spcPct val="137142"/>
              </a:lnSpc>
              <a:spcBef>
                <a:spcPts val="1200"/>
              </a:spcBef>
              <a:spcAft>
                <a:spcPts val="0"/>
              </a:spcAft>
              <a:buClr>
                <a:srgbClr val="00ADE4"/>
              </a:buClr>
              <a:buSzPts val="2800"/>
              <a:buFont typeface="Arial"/>
              <a:buChar char="–"/>
              <a:defRPr sz="2800" b="0" i="0" u="none" strike="noStrike" cap="none">
                <a:solidFill>
                  <a:schemeClr val="dk1"/>
                </a:solidFill>
                <a:latin typeface="Arial"/>
                <a:ea typeface="Arial"/>
                <a:cs typeface="Arial"/>
                <a:sym typeface="Arial"/>
              </a:defRPr>
            </a:lvl4pPr>
            <a:lvl5pPr marL="2286000" marR="0" lvl="4" indent="-406400" algn="l" rtl="0">
              <a:lnSpc>
                <a:spcPct val="137142"/>
              </a:lnSpc>
              <a:spcBef>
                <a:spcPts val="1200"/>
              </a:spcBef>
              <a:spcAft>
                <a:spcPts val="0"/>
              </a:spcAft>
              <a:buClr>
                <a:srgbClr val="00ADE4"/>
              </a:buClr>
              <a:buSzPts val="2800"/>
              <a:buFont typeface="Arial"/>
              <a:buChar char="»"/>
              <a:defRPr sz="2800" b="0" i="0" u="none" strike="noStrike" cap="none">
                <a:solidFill>
                  <a:schemeClr val="dk1"/>
                </a:solidFill>
                <a:latin typeface="Arial"/>
                <a:ea typeface="Arial"/>
                <a:cs typeface="Arial"/>
                <a:sym typeface="Arial"/>
              </a:defRPr>
            </a:lvl5pPr>
            <a:lvl6pPr marL="2743200" marR="0" lvl="5" indent="-330200" algn="l" rtl="0">
              <a:lnSpc>
                <a:spcPct val="100000"/>
              </a:lnSpc>
              <a:spcBef>
                <a:spcPts val="1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yout B - with figure">
  <p:cSld name="Layout B - with figure">
    <p:bg>
      <p:bgPr>
        <a:solidFill>
          <a:schemeClr val="lt1"/>
        </a:solidFill>
        <a:effectLst/>
      </p:bgPr>
    </p:bg>
    <p:spTree>
      <p:nvGrpSpPr>
        <p:cNvPr id="1" name="Shape 22"/>
        <p:cNvGrpSpPr/>
        <p:nvPr/>
      </p:nvGrpSpPr>
      <p:grpSpPr>
        <a:xfrm>
          <a:off x="0" y="0"/>
          <a:ext cx="0" cy="0"/>
          <a:chOff x="0" y="0"/>
          <a:chExt cx="0" cy="0"/>
        </a:xfrm>
      </p:grpSpPr>
      <p:pic>
        <p:nvPicPr>
          <p:cNvPr id="23" name="Google Shape;23;p44"/>
          <p:cNvPicPr preferRelativeResize="0"/>
          <p:nvPr/>
        </p:nvPicPr>
        <p:blipFill rotWithShape="1">
          <a:blip r:embed="rId2">
            <a:alphaModFix/>
          </a:blip>
          <a:srcRect r="71667" b="61790"/>
          <a:stretch/>
        </p:blipFill>
        <p:spPr>
          <a:xfrm>
            <a:off x="0" y="0"/>
            <a:ext cx="5181600" cy="3930650"/>
          </a:xfrm>
          <a:prstGeom prst="rect">
            <a:avLst/>
          </a:prstGeom>
          <a:noFill/>
          <a:ln>
            <a:noFill/>
          </a:ln>
        </p:spPr>
      </p:pic>
      <p:sp>
        <p:nvSpPr>
          <p:cNvPr id="24" name="Google Shape;24;p44"/>
          <p:cNvSpPr txBox="1">
            <a:spLocks noGrp="1"/>
          </p:cNvSpPr>
          <p:nvPr>
            <p:ph type="title"/>
          </p:nvPr>
        </p:nvSpPr>
        <p:spPr>
          <a:xfrm>
            <a:off x="1673817" y="1227263"/>
            <a:ext cx="7698783" cy="190442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2345"/>
              </a:buClr>
              <a:buSzPts val="6000"/>
              <a:buFont typeface="Arial"/>
              <a:buNone/>
              <a:defRPr sz="6000" b="1" i="0" u="none" strike="noStrike" cap="none">
                <a:solidFill>
                  <a:srgbClr val="00234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 name="Google Shape;25;p44"/>
          <p:cNvSpPr txBox="1">
            <a:spLocks noGrp="1"/>
          </p:cNvSpPr>
          <p:nvPr>
            <p:ph type="subTitle" idx="1"/>
          </p:nvPr>
        </p:nvSpPr>
        <p:spPr>
          <a:xfrm>
            <a:off x="1673817" y="3488053"/>
            <a:ext cx="7698782" cy="87090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60"/>
              </a:spcBef>
              <a:spcAft>
                <a:spcPts val="0"/>
              </a:spcAft>
              <a:buClr>
                <a:srgbClr val="00ADE4"/>
              </a:buClr>
              <a:buSzPts val="2800"/>
              <a:buFont typeface="Arial"/>
              <a:buNone/>
              <a:defRPr sz="2800" b="1" i="0" u="none" strike="noStrike" cap="none">
                <a:solidFill>
                  <a:srgbClr val="00ADE4"/>
                </a:solidFill>
                <a:latin typeface="Arial"/>
                <a:ea typeface="Arial"/>
                <a:cs typeface="Arial"/>
                <a:sym typeface="Arial"/>
              </a:defRPr>
            </a:lvl1pPr>
            <a:lvl2pPr marR="0" lvl="1"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2pPr>
            <a:lvl3pPr marR="0" lvl="2"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3pPr>
            <a:lvl4pPr marR="0" lvl="3"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4pPr>
            <a:lvl5pPr marR="0" lvl="4"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6" name="Google Shape;26;p44"/>
          <p:cNvSpPr txBox="1">
            <a:spLocks noGrp="1"/>
          </p:cNvSpPr>
          <p:nvPr>
            <p:ph type="body" idx="2"/>
          </p:nvPr>
        </p:nvSpPr>
        <p:spPr>
          <a:xfrm>
            <a:off x="1673816" y="4610100"/>
            <a:ext cx="7698782" cy="395128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37142"/>
              </a:lnSpc>
              <a:spcBef>
                <a:spcPts val="560"/>
              </a:spcBef>
              <a:spcAft>
                <a:spcPts val="0"/>
              </a:spcAft>
              <a:buClr>
                <a:srgbClr val="00ADE4"/>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406400" algn="l" rtl="0">
              <a:lnSpc>
                <a:spcPct val="137142"/>
              </a:lnSpc>
              <a:spcBef>
                <a:spcPts val="1200"/>
              </a:spcBef>
              <a:spcAft>
                <a:spcPts val="0"/>
              </a:spcAft>
              <a:buClr>
                <a:srgbClr val="00ADE4"/>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406400" algn="l" rtl="0">
              <a:lnSpc>
                <a:spcPct val="137142"/>
              </a:lnSpc>
              <a:spcBef>
                <a:spcPts val="1200"/>
              </a:spcBef>
              <a:spcAft>
                <a:spcPts val="0"/>
              </a:spcAft>
              <a:buClr>
                <a:srgbClr val="00ADE4"/>
              </a:buClr>
              <a:buSzPts val="2800"/>
              <a:buFont typeface="Arial"/>
              <a:buChar char="•"/>
              <a:defRPr sz="2800" b="0" i="0" u="none" strike="noStrike" cap="none">
                <a:solidFill>
                  <a:schemeClr val="dk1"/>
                </a:solidFill>
                <a:latin typeface="Arial"/>
                <a:ea typeface="Arial"/>
                <a:cs typeface="Arial"/>
                <a:sym typeface="Arial"/>
              </a:defRPr>
            </a:lvl3pPr>
            <a:lvl4pPr marL="1828800" marR="0" lvl="3" indent="-406400" algn="l" rtl="0">
              <a:lnSpc>
                <a:spcPct val="137142"/>
              </a:lnSpc>
              <a:spcBef>
                <a:spcPts val="1200"/>
              </a:spcBef>
              <a:spcAft>
                <a:spcPts val="0"/>
              </a:spcAft>
              <a:buClr>
                <a:srgbClr val="00ADE4"/>
              </a:buClr>
              <a:buSzPts val="2800"/>
              <a:buFont typeface="Arial"/>
              <a:buChar char="–"/>
              <a:defRPr sz="2800" b="0" i="0" u="none" strike="noStrike" cap="none">
                <a:solidFill>
                  <a:schemeClr val="dk1"/>
                </a:solidFill>
                <a:latin typeface="Arial"/>
                <a:ea typeface="Arial"/>
                <a:cs typeface="Arial"/>
                <a:sym typeface="Arial"/>
              </a:defRPr>
            </a:lvl4pPr>
            <a:lvl5pPr marL="2286000" marR="0" lvl="4" indent="-406400" algn="l" rtl="0">
              <a:lnSpc>
                <a:spcPct val="137142"/>
              </a:lnSpc>
              <a:spcBef>
                <a:spcPts val="1200"/>
              </a:spcBef>
              <a:spcAft>
                <a:spcPts val="0"/>
              </a:spcAft>
              <a:buClr>
                <a:srgbClr val="00ADE4"/>
              </a:buClr>
              <a:buSzPts val="2800"/>
              <a:buFont typeface="Arial"/>
              <a:buChar char="»"/>
              <a:defRPr sz="2800" b="0" i="0" u="none" strike="noStrike" cap="none">
                <a:solidFill>
                  <a:schemeClr val="dk1"/>
                </a:solidFill>
                <a:latin typeface="Arial"/>
                <a:ea typeface="Arial"/>
                <a:cs typeface="Arial"/>
                <a:sym typeface="Arial"/>
              </a:defRPr>
            </a:lvl5pPr>
            <a:lvl6pPr marL="2743200" marR="0" lvl="5" indent="-330200" algn="l" rtl="0">
              <a:lnSpc>
                <a:spcPct val="100000"/>
              </a:lnSpc>
              <a:spcBef>
                <a:spcPts val="1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4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 name="Google Shape;29;p4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1pPr>
            <a:lvl2pPr marR="0" lvl="1"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2pPr>
            <a:lvl3pPr marR="0" lvl="2"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3pPr>
            <a:lvl4pPr marR="0" lvl="3"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4pPr>
            <a:lvl5pPr marR="0" lvl="4"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0" name="Google Shape;30;p4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4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45"/>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002345"/>
        </a:solidFill>
        <a:effectLst/>
      </p:bgPr>
    </p:bg>
    <p:spTree>
      <p:nvGrpSpPr>
        <p:cNvPr id="1" name="Shape 33"/>
        <p:cNvGrpSpPr/>
        <p:nvPr/>
      </p:nvGrpSpPr>
      <p:grpSpPr>
        <a:xfrm>
          <a:off x="0" y="0"/>
          <a:ext cx="0" cy="0"/>
          <a:chOff x="0" y="0"/>
          <a:chExt cx="0" cy="0"/>
        </a:xfrm>
      </p:grpSpPr>
      <p:sp>
        <p:nvSpPr>
          <p:cNvPr id="34" name="Google Shape;34;p46"/>
          <p:cNvSpPr txBox="1">
            <a:spLocks noGrp="1"/>
          </p:cNvSpPr>
          <p:nvPr>
            <p:ph type="body" idx="1"/>
          </p:nvPr>
        </p:nvSpPr>
        <p:spPr>
          <a:xfrm>
            <a:off x="5486400" y="2997200"/>
            <a:ext cx="7315200" cy="333851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2000"/>
              </a:spcBef>
              <a:spcAft>
                <a:spcPts val="0"/>
              </a:spcAft>
              <a:buClr>
                <a:schemeClr val="lt1"/>
              </a:buClr>
              <a:buSzPts val="10000"/>
              <a:buFont typeface="Arial"/>
              <a:buNone/>
              <a:defRPr sz="100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estion">
  <p:cSld name="Question">
    <p:bg>
      <p:bgPr>
        <a:solidFill>
          <a:srgbClr val="9AD7F1"/>
        </a:solidFill>
        <a:effectLst/>
      </p:bgPr>
    </p:bg>
    <p:spTree>
      <p:nvGrpSpPr>
        <p:cNvPr id="1" name="Shape 3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Slide">
  <p:cSld name="3_Title Slide">
    <p:bg>
      <p:bgPr>
        <a:solidFill>
          <a:srgbClr val="002345"/>
        </a:solidFill>
        <a:effectLst/>
      </p:bgPr>
    </p:bg>
    <p:spTree>
      <p:nvGrpSpPr>
        <p:cNvPr id="1" name="Shape 36"/>
        <p:cNvGrpSpPr/>
        <p:nvPr/>
      </p:nvGrpSpPr>
      <p:grpSpPr>
        <a:xfrm>
          <a:off x="0" y="0"/>
          <a:ext cx="0" cy="0"/>
          <a:chOff x="0" y="0"/>
          <a:chExt cx="0" cy="0"/>
        </a:xfrm>
      </p:grpSpPr>
      <p:pic>
        <p:nvPicPr>
          <p:cNvPr id="37" name="Google Shape;37;p48"/>
          <p:cNvPicPr preferRelativeResize="0"/>
          <p:nvPr/>
        </p:nvPicPr>
        <p:blipFill rotWithShape="1">
          <a:blip r:embed="rId2">
            <a:alphaModFix/>
          </a:blip>
          <a:srcRect/>
          <a:stretch/>
        </p:blipFill>
        <p:spPr>
          <a:xfrm>
            <a:off x="0" y="0"/>
            <a:ext cx="18288000" cy="10287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38"/>
        <p:cNvGrpSpPr/>
        <p:nvPr/>
      </p:nvGrpSpPr>
      <p:grpSpPr>
        <a:xfrm>
          <a:off x="0" y="0"/>
          <a:ext cx="0" cy="0"/>
          <a:chOff x="0" y="0"/>
          <a:chExt cx="0" cy="0"/>
        </a:xfrm>
      </p:grpSpPr>
      <p:sp>
        <p:nvSpPr>
          <p:cNvPr id="39" name="Google Shape;39;p49"/>
          <p:cNvSpPr txBox="1">
            <a:spLocks noGrp="1"/>
          </p:cNvSpPr>
          <p:nvPr>
            <p:ph type="dt" idx="10"/>
          </p:nvPr>
        </p:nvSpPr>
        <p:spPr>
          <a:xfrm>
            <a:off x="1219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49"/>
          <p:cNvSpPr txBox="1">
            <a:spLocks noGrp="1"/>
          </p:cNvSpPr>
          <p:nvPr>
            <p:ph type="sldNum" idx="12"/>
          </p:nvPr>
        </p:nvSpPr>
        <p:spPr>
          <a:xfrm>
            <a:off x="7315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1" name="Google Shape;41;p49"/>
          <p:cNvPicPr preferRelativeResize="0"/>
          <p:nvPr/>
        </p:nvPicPr>
        <p:blipFill rotWithShape="1">
          <a:blip r:embed="rId2">
            <a:alphaModFix/>
          </a:blip>
          <a:srcRect/>
          <a:stretch/>
        </p:blipFill>
        <p:spPr>
          <a:xfrm>
            <a:off x="0" y="0"/>
            <a:ext cx="18288000" cy="10287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chart" Target="../charts/chart1.xml"/><Relationship Id="rId7"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sp>
        <p:nvSpPr>
          <p:cNvPr id="106" name="Google Shape;106;p1"/>
          <p:cNvSpPr txBox="1"/>
          <p:nvPr/>
        </p:nvSpPr>
        <p:spPr>
          <a:xfrm>
            <a:off x="1676400" y="2476500"/>
            <a:ext cx="13732200" cy="3460200"/>
          </a:xfrm>
          <a:prstGeom prst="rect">
            <a:avLst/>
          </a:prstGeom>
          <a:noFill/>
          <a:ln>
            <a:noFill/>
          </a:ln>
        </p:spPr>
        <p:txBody>
          <a:bodyPr spcFirstLastPara="1" wrap="square" lIns="0" tIns="0" rIns="0" bIns="0" anchor="t" anchorCtr="0">
            <a:spAutoFit/>
          </a:bodyPr>
          <a:lstStyle/>
          <a:p>
            <a:pPr marL="0" marR="0" lvl="0" indent="0" algn="l" rtl="0">
              <a:lnSpc>
                <a:spcPct val="125555"/>
              </a:lnSpc>
              <a:spcBef>
                <a:spcPts val="0"/>
              </a:spcBef>
              <a:spcAft>
                <a:spcPts val="0"/>
              </a:spcAft>
              <a:buClr>
                <a:srgbClr val="000000"/>
              </a:buClr>
              <a:buSzPts val="7200"/>
              <a:buFont typeface="Arial"/>
              <a:buNone/>
            </a:pPr>
            <a:r>
              <a:rPr lang="en-US" sz="7200" b="1">
                <a:solidFill>
                  <a:srgbClr val="FFFFFF"/>
                </a:solidFill>
              </a:rPr>
              <a:t>Prévention de l'exploitation et des abus sexuels des enfants</a:t>
            </a:r>
            <a:r>
              <a:rPr lang="en-US" sz="7200" b="1" i="0" u="none" strike="noStrike" cap="none">
                <a:solidFill>
                  <a:srgbClr val="FFFFFF"/>
                </a:solidFill>
                <a:latin typeface="Arial"/>
                <a:ea typeface="Arial"/>
                <a:cs typeface="Arial"/>
                <a:sym typeface="Arial"/>
              </a:rPr>
              <a:t> </a:t>
            </a:r>
            <a:br>
              <a:rPr lang="en-US" sz="7200" b="1" i="0" u="none" strike="noStrike" cap="none">
                <a:solidFill>
                  <a:schemeClr val="dk1"/>
                </a:solidFill>
                <a:latin typeface="Arial"/>
                <a:ea typeface="Arial"/>
                <a:cs typeface="Arial"/>
                <a:sym typeface="Arial"/>
              </a:rPr>
            </a:br>
            <a:r>
              <a:rPr lang="en-US" sz="4400" b="1">
                <a:solidFill>
                  <a:srgbClr val="FFFFFF"/>
                </a:solidFill>
              </a:rPr>
              <a:t>Formation destinée aux entrepreneurs</a:t>
            </a:r>
            <a:endParaRPr sz="4400" b="1" i="0" u="none" strike="noStrike" cap="none">
              <a:solidFill>
                <a:srgbClr val="FFFFFF"/>
              </a:solidFill>
              <a:latin typeface="Arial"/>
              <a:ea typeface="Arial"/>
              <a:cs typeface="Arial"/>
              <a:sym typeface="Arial"/>
            </a:endParaRPr>
          </a:p>
        </p:txBody>
      </p:sp>
      <p:sp>
        <p:nvSpPr>
          <p:cNvPr id="107" name="Google Shape;107;p1"/>
          <p:cNvSpPr txBox="1"/>
          <p:nvPr/>
        </p:nvSpPr>
        <p:spPr>
          <a:xfrm>
            <a:off x="1655064" y="9105900"/>
            <a:ext cx="3048000"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ADE4"/>
                </a:solidFill>
                <a:latin typeface="Arial"/>
                <a:ea typeface="Arial"/>
                <a:cs typeface="Arial"/>
                <a:sym typeface="Arial"/>
              </a:rPr>
              <a:t>D</a:t>
            </a:r>
            <a:r>
              <a:rPr lang="en-US" sz="2000">
                <a:solidFill>
                  <a:srgbClr val="00ADE4"/>
                </a:solidFill>
              </a:rPr>
              <a:t>ÉCEMBRE</a:t>
            </a:r>
            <a:r>
              <a:rPr lang="en-US" sz="2000" b="0" i="0" u="none" strike="noStrike" cap="none">
                <a:solidFill>
                  <a:srgbClr val="00ADE4"/>
                </a:solidFill>
                <a:latin typeface="Arial"/>
                <a:ea typeface="Arial"/>
                <a:cs typeface="Arial"/>
                <a:sym typeface="Arial"/>
              </a:rPr>
              <a:t> - 2024</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0"/>
          <p:cNvSpPr/>
          <p:nvPr/>
        </p:nvSpPr>
        <p:spPr>
          <a:xfrm>
            <a:off x="1600200" y="3695700"/>
            <a:ext cx="1798500" cy="446700"/>
          </a:xfrm>
          <a:prstGeom prst="rect">
            <a:avLst/>
          </a:prstGeom>
          <a:solidFill>
            <a:srgbClr val="00AD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9" name="Google Shape;239;p10"/>
          <p:cNvSpPr/>
          <p:nvPr/>
        </p:nvSpPr>
        <p:spPr>
          <a:xfrm>
            <a:off x="1600200" y="4614050"/>
            <a:ext cx="4343400" cy="446700"/>
          </a:xfrm>
          <a:prstGeom prst="rect">
            <a:avLst/>
          </a:prstGeom>
          <a:solidFill>
            <a:srgbClr val="0023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0" name="Google Shape;240;p10"/>
          <p:cNvSpPr/>
          <p:nvPr/>
        </p:nvSpPr>
        <p:spPr>
          <a:xfrm>
            <a:off x="1600200" y="6131375"/>
            <a:ext cx="5906100" cy="446700"/>
          </a:xfrm>
          <a:prstGeom prst="rect">
            <a:avLst/>
          </a:prstGeom>
          <a:solidFill>
            <a:srgbClr val="00AD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1" name="Google Shape;241;p10"/>
          <p:cNvSpPr/>
          <p:nvPr/>
        </p:nvSpPr>
        <p:spPr>
          <a:xfrm>
            <a:off x="1600200" y="9410700"/>
            <a:ext cx="3507000" cy="446700"/>
          </a:xfrm>
          <a:prstGeom prst="rect">
            <a:avLst/>
          </a:prstGeom>
          <a:solidFill>
            <a:srgbClr val="00AD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2" name="Google Shape;242;p10"/>
          <p:cNvSpPr/>
          <p:nvPr/>
        </p:nvSpPr>
        <p:spPr>
          <a:xfrm>
            <a:off x="1600200" y="7955125"/>
            <a:ext cx="5197200" cy="446700"/>
          </a:xfrm>
          <a:prstGeom prst="rect">
            <a:avLst/>
          </a:prstGeom>
          <a:solidFill>
            <a:srgbClr val="0023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3" name="Google Shape;243;p10"/>
          <p:cNvSpPr txBox="1"/>
          <p:nvPr/>
        </p:nvSpPr>
        <p:spPr>
          <a:xfrm>
            <a:off x="1600200" y="3695700"/>
            <a:ext cx="15666000" cy="6243000"/>
          </a:xfrm>
          <a:prstGeom prst="rect">
            <a:avLst/>
          </a:prstGeom>
          <a:noFill/>
          <a:ln>
            <a:noFill/>
          </a:ln>
        </p:spPr>
        <p:txBody>
          <a:bodyPr spcFirstLastPara="1" wrap="square" lIns="0" tIns="0" rIns="0" bIns="0" anchor="t" anchorCtr="0">
            <a:spAutoFit/>
          </a:bodyPr>
          <a:lstStyle/>
          <a:p>
            <a:pPr marL="0" marR="0" lvl="0" indent="0" algn="l" rtl="0">
              <a:lnSpc>
                <a:spcPct val="127142"/>
              </a:lnSpc>
              <a:spcBef>
                <a:spcPts val="0"/>
              </a:spcBef>
              <a:spcAft>
                <a:spcPts val="0"/>
              </a:spcAft>
              <a:buClr>
                <a:srgbClr val="000000"/>
              </a:buClr>
              <a:buSzPts val="2800"/>
              <a:buFont typeface="Arial"/>
              <a:buNone/>
            </a:pPr>
            <a:r>
              <a:rPr lang="en-US" sz="2800" b="1">
                <a:solidFill>
                  <a:schemeClr val="lt1"/>
                </a:solidFill>
              </a:rPr>
              <a:t>Un enfant</a:t>
            </a:r>
            <a:r>
              <a:rPr lang="en-US" sz="2800" b="1" i="0" u="none" strike="noStrike" cap="none">
                <a:solidFill>
                  <a:schemeClr val="lt1"/>
                </a:solidFill>
                <a:latin typeface="Arial"/>
                <a:ea typeface="Arial"/>
                <a:cs typeface="Arial"/>
                <a:sym typeface="Arial"/>
              </a:rPr>
              <a:t>  </a:t>
            </a:r>
            <a:r>
              <a:rPr lang="en-US" sz="2800">
                <a:solidFill>
                  <a:srgbClr val="002345"/>
                </a:solidFill>
              </a:rPr>
              <a:t>est une personne âgée de moins de 18 ans. </a:t>
            </a:r>
            <a:endParaRPr sz="1400" b="0" i="0" u="none" strike="noStrike" cap="none">
              <a:solidFill>
                <a:srgbClr val="000000"/>
              </a:solidFill>
              <a:latin typeface="Arial"/>
              <a:ea typeface="Arial"/>
              <a:cs typeface="Arial"/>
              <a:sym typeface="Arial"/>
            </a:endParaRPr>
          </a:p>
          <a:p>
            <a:pPr marL="0" marR="0" lvl="0" indent="0" algn="l" rtl="0">
              <a:lnSpc>
                <a:spcPct val="127142"/>
              </a:lnSpc>
              <a:spcBef>
                <a:spcPts val="3000"/>
              </a:spcBef>
              <a:spcAft>
                <a:spcPts val="0"/>
              </a:spcAft>
              <a:buClr>
                <a:srgbClr val="000000"/>
              </a:buClr>
              <a:buSzPts val="2800"/>
              <a:buFont typeface="Arial"/>
              <a:buNone/>
            </a:pPr>
            <a:r>
              <a:rPr lang="en-US" sz="2800" b="1">
                <a:solidFill>
                  <a:schemeClr val="lt1"/>
                </a:solidFill>
              </a:rPr>
              <a:t>L'abus sexuel des enfants </a:t>
            </a:r>
            <a:r>
              <a:rPr lang="en-US" sz="2800">
                <a:solidFill>
                  <a:schemeClr val="dk1"/>
                </a:solidFill>
              </a:rPr>
              <a:t>consiste à forcer un enfant à participer à des activités sexuelles. Toute activité sexuelle avec un enfant est considérée comme un abus sexuel. </a:t>
            </a:r>
            <a:endParaRPr sz="1400" b="0" i="0" u="none" strike="noStrike" cap="none">
              <a:solidFill>
                <a:schemeClr val="dk1"/>
              </a:solidFill>
              <a:latin typeface="Arial"/>
              <a:ea typeface="Arial"/>
              <a:cs typeface="Arial"/>
              <a:sym typeface="Arial"/>
            </a:endParaRPr>
          </a:p>
          <a:p>
            <a:pPr marL="0" marR="0" lvl="0" indent="0" algn="l" rtl="0">
              <a:lnSpc>
                <a:spcPct val="127142"/>
              </a:lnSpc>
              <a:spcBef>
                <a:spcPts val="3000"/>
              </a:spcBef>
              <a:spcAft>
                <a:spcPts val="0"/>
              </a:spcAft>
              <a:buClr>
                <a:srgbClr val="000000"/>
              </a:buClr>
              <a:buSzPts val="2800"/>
              <a:buFont typeface="Arial"/>
              <a:buNone/>
            </a:pPr>
            <a:r>
              <a:rPr lang="en-US" sz="2800" b="1">
                <a:solidFill>
                  <a:schemeClr val="lt1"/>
                </a:solidFill>
              </a:rPr>
              <a:t>L'exploitation sexuelle des enfants </a:t>
            </a:r>
            <a:r>
              <a:rPr lang="en-US" sz="2800">
                <a:solidFill>
                  <a:schemeClr val="dk1"/>
                </a:solidFill>
              </a:rPr>
              <a:t>est le fait d'engager des enfants dans une activité sexuelle en échange d'argent, de cadeaux, de nourriture, d'un logement, d'affection, d'un statut ou de toute autre chose dont eux ou leur famille ont besoin. </a:t>
            </a:r>
            <a:br>
              <a:rPr lang="en-US">
                <a:solidFill>
                  <a:schemeClr val="dk1"/>
                </a:solidFill>
              </a:rPr>
            </a:br>
            <a:br>
              <a:rPr lang="en-US">
                <a:solidFill>
                  <a:schemeClr val="dk1"/>
                </a:solidFill>
              </a:rPr>
            </a:br>
            <a:r>
              <a:rPr lang="en-US" sz="2800" b="1">
                <a:solidFill>
                  <a:schemeClr val="lt1"/>
                </a:solidFill>
              </a:rPr>
              <a:t>Les cas de harcèlement sexuel </a:t>
            </a:r>
            <a:r>
              <a:rPr lang="en-US" sz="2800">
                <a:solidFill>
                  <a:schemeClr val="dk1"/>
                </a:solidFill>
              </a:rPr>
              <a:t>impliquant des enfants doivent toujours être traités comme des cas d'exploitation et d'abus sexuels, compte tenu du statut juridique des enfants.</a:t>
            </a:r>
            <a:endParaRPr sz="1400" i="0" u="none" strike="noStrike" cap="none">
              <a:solidFill>
                <a:schemeClr val="dk1"/>
              </a:solidFill>
            </a:endParaRPr>
          </a:p>
          <a:p>
            <a:pPr marL="0" marR="0" lvl="0" indent="0" algn="l" rtl="0">
              <a:lnSpc>
                <a:spcPct val="127142"/>
              </a:lnSpc>
              <a:spcBef>
                <a:spcPts val="3000"/>
              </a:spcBef>
              <a:spcAft>
                <a:spcPts val="0"/>
              </a:spcAft>
              <a:buClr>
                <a:srgbClr val="000000"/>
              </a:buClr>
              <a:buSzPts val="2800"/>
              <a:buFont typeface="Arial"/>
              <a:buNone/>
            </a:pPr>
            <a:r>
              <a:rPr lang="en-US" sz="2800" b="1">
                <a:solidFill>
                  <a:schemeClr val="lt1"/>
                </a:solidFill>
              </a:rPr>
              <a:t>Le mariage d'enfants </a:t>
            </a:r>
            <a:r>
              <a:rPr lang="en-US" sz="2800">
                <a:solidFill>
                  <a:schemeClr val="dk1"/>
                </a:solidFill>
              </a:rPr>
              <a:t>est illégal lorsqu'une personne se marie avant l'âge de 18 ans.</a:t>
            </a:r>
            <a:endParaRPr sz="2800" i="0" u="none" strike="noStrike" cap="none">
              <a:solidFill>
                <a:schemeClr val="dk1"/>
              </a:solidFill>
            </a:endParaRPr>
          </a:p>
        </p:txBody>
      </p:sp>
      <p:sp>
        <p:nvSpPr>
          <p:cNvPr id="244" name="Google Shape;244;p10"/>
          <p:cNvSpPr txBox="1"/>
          <p:nvPr/>
        </p:nvSpPr>
        <p:spPr>
          <a:xfrm>
            <a:off x="1676400" y="1192700"/>
            <a:ext cx="147720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1">
                <a:solidFill>
                  <a:srgbClr val="002345"/>
                </a:solidFill>
              </a:rPr>
              <a:t>Qu'est-ce que l'exploitation et les abus sexuels des enfants ?</a:t>
            </a:r>
            <a:endParaRPr sz="6000" b="0" i="0" u="none" strike="noStrike" cap="none">
              <a:solidFill>
                <a:srgbClr val="002345"/>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244"/>
        </a:solidFill>
        <a:effectLst/>
      </p:bgPr>
    </p:bg>
    <p:spTree>
      <p:nvGrpSpPr>
        <p:cNvPr id="1" name="Shape 249"/>
        <p:cNvGrpSpPr/>
        <p:nvPr/>
      </p:nvGrpSpPr>
      <p:grpSpPr>
        <a:xfrm>
          <a:off x="0" y="0"/>
          <a:ext cx="0" cy="0"/>
          <a:chOff x="0" y="0"/>
          <a:chExt cx="0" cy="0"/>
        </a:xfrm>
      </p:grpSpPr>
      <p:sp>
        <p:nvSpPr>
          <p:cNvPr id="250" name="Google Shape;250;p11"/>
          <p:cNvSpPr txBox="1"/>
          <p:nvPr/>
        </p:nvSpPr>
        <p:spPr>
          <a:xfrm>
            <a:off x="1676400" y="3903481"/>
            <a:ext cx="14364600" cy="1179000"/>
          </a:xfrm>
          <a:prstGeom prst="rect">
            <a:avLst/>
          </a:prstGeom>
          <a:noFill/>
          <a:ln>
            <a:noFill/>
          </a:ln>
        </p:spPr>
        <p:txBody>
          <a:bodyPr spcFirstLastPara="1" wrap="square" lIns="0" tIns="0" rIns="0" bIns="0" anchor="t" anchorCtr="0">
            <a:spAutoFit/>
          </a:bodyPr>
          <a:lstStyle/>
          <a:p>
            <a:pPr marL="0" marR="0" lvl="0" indent="0" algn="l" rtl="0">
              <a:lnSpc>
                <a:spcPct val="125294"/>
              </a:lnSpc>
              <a:spcBef>
                <a:spcPts val="0"/>
              </a:spcBef>
              <a:spcAft>
                <a:spcPts val="0"/>
              </a:spcAft>
              <a:buClr>
                <a:srgbClr val="000000"/>
              </a:buClr>
              <a:buSzPts val="3400"/>
              <a:buFont typeface="Arial"/>
              <a:buNone/>
            </a:pPr>
            <a:r>
              <a:rPr lang="en-US" sz="3400" b="1">
                <a:solidFill>
                  <a:srgbClr val="00ADE4"/>
                </a:solidFill>
              </a:rPr>
              <a:t>Les cas d'exploitation et d'abus sexuels d'enfants peuvent également se produire en ligne :</a:t>
            </a:r>
            <a:endParaRPr sz="1400" b="0" i="0" u="none" strike="noStrike" cap="none">
              <a:solidFill>
                <a:srgbClr val="000000"/>
              </a:solidFill>
              <a:latin typeface="Arial"/>
              <a:ea typeface="Arial"/>
              <a:cs typeface="Arial"/>
              <a:sym typeface="Arial"/>
            </a:endParaRPr>
          </a:p>
        </p:txBody>
      </p:sp>
      <p:sp>
        <p:nvSpPr>
          <p:cNvPr id="251" name="Google Shape;251;p11"/>
          <p:cNvSpPr txBox="1"/>
          <p:nvPr/>
        </p:nvSpPr>
        <p:spPr>
          <a:xfrm>
            <a:off x="1676400" y="1192700"/>
            <a:ext cx="164802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1">
                <a:solidFill>
                  <a:schemeClr val="lt1"/>
                </a:solidFill>
              </a:rPr>
              <a:t>Quelles sont les autres formes d'exploitation et d'abus sexuels des enfants ?</a:t>
            </a:r>
            <a:endParaRPr sz="6000" b="0" i="0" u="none" strike="noStrike" cap="none">
              <a:solidFill>
                <a:schemeClr val="lt1"/>
              </a:solidFill>
              <a:latin typeface="Arial"/>
              <a:ea typeface="Arial"/>
              <a:cs typeface="Arial"/>
              <a:sym typeface="Arial"/>
            </a:endParaRPr>
          </a:p>
        </p:txBody>
      </p:sp>
      <p:sp>
        <p:nvSpPr>
          <p:cNvPr id="252" name="Google Shape;252;p11"/>
          <p:cNvSpPr/>
          <p:nvPr/>
        </p:nvSpPr>
        <p:spPr>
          <a:xfrm>
            <a:off x="2076139" y="7993062"/>
            <a:ext cx="2895600" cy="531600"/>
          </a:xfrm>
          <a:prstGeom prst="rect">
            <a:avLst/>
          </a:prstGeom>
          <a:solidFill>
            <a:srgbClr val="00ADE4">
              <a:alpha val="5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3" name="Google Shape;253;p11"/>
          <p:cNvSpPr/>
          <p:nvPr/>
        </p:nvSpPr>
        <p:spPr>
          <a:xfrm>
            <a:off x="2072648" y="7325125"/>
            <a:ext cx="2895600" cy="531600"/>
          </a:xfrm>
          <a:prstGeom prst="rect">
            <a:avLst/>
          </a:prstGeom>
          <a:solidFill>
            <a:srgbClr val="00ADE4">
              <a:alpha val="5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4" name="Google Shape;254;p11"/>
          <p:cNvSpPr txBox="1"/>
          <p:nvPr/>
        </p:nvSpPr>
        <p:spPr>
          <a:xfrm>
            <a:off x="1676390" y="5372100"/>
            <a:ext cx="5867400" cy="3801900"/>
          </a:xfrm>
          <a:prstGeom prst="rect">
            <a:avLst/>
          </a:prstGeom>
          <a:noFill/>
          <a:ln>
            <a:noFill/>
          </a:ln>
        </p:spPr>
        <p:txBody>
          <a:bodyPr spcFirstLastPara="1" wrap="square" lIns="0" tIns="0" rIns="0" bIns="0" anchor="t" anchorCtr="0">
            <a:spAutoFit/>
          </a:bodyPr>
          <a:lstStyle/>
          <a:p>
            <a:pPr marL="457200" lvl="0" indent="-444500" algn="l" rtl="0">
              <a:lnSpc>
                <a:spcPct val="125294"/>
              </a:lnSpc>
              <a:spcBef>
                <a:spcPts val="0"/>
              </a:spcBef>
              <a:spcAft>
                <a:spcPts val="0"/>
              </a:spcAft>
              <a:buClr>
                <a:schemeClr val="lt1"/>
              </a:buClr>
              <a:buSzPts val="3400"/>
              <a:buChar char="•"/>
            </a:pPr>
            <a:r>
              <a:rPr lang="en-US" sz="3400">
                <a:solidFill>
                  <a:schemeClr val="lt1"/>
                </a:solidFill>
              </a:rPr>
              <a:t>Exposer l'enfant à la pornographie ou l'utiliser l'enfant à des fins de </a:t>
            </a:r>
            <a:r>
              <a:rPr lang="en-US" sz="3400" b="1">
                <a:solidFill>
                  <a:schemeClr val="lt1"/>
                </a:solidFill>
              </a:rPr>
              <a:t>pornographie ou de prostitution</a:t>
            </a:r>
            <a:endParaRPr sz="3400" b="1">
              <a:solidFill>
                <a:schemeClr val="lt1"/>
              </a:solidFill>
            </a:endParaRPr>
          </a:p>
          <a:p>
            <a:pPr marL="457200" marR="0" lvl="0" indent="0" algn="l" rtl="0">
              <a:lnSpc>
                <a:spcPct val="125294"/>
              </a:lnSpc>
              <a:spcBef>
                <a:spcPts val="0"/>
              </a:spcBef>
              <a:spcAft>
                <a:spcPts val="0"/>
              </a:spcAft>
              <a:buNone/>
            </a:pPr>
            <a:endParaRPr sz="3400">
              <a:solidFill>
                <a:schemeClr val="lt1"/>
              </a:solidFill>
            </a:endParaRPr>
          </a:p>
        </p:txBody>
      </p:sp>
      <p:sp>
        <p:nvSpPr>
          <p:cNvPr id="255" name="Google Shape;255;p11"/>
          <p:cNvSpPr txBox="1"/>
          <p:nvPr/>
        </p:nvSpPr>
        <p:spPr>
          <a:xfrm>
            <a:off x="8054355" y="5263613"/>
            <a:ext cx="5608200" cy="1834800"/>
          </a:xfrm>
          <a:prstGeom prst="rect">
            <a:avLst/>
          </a:prstGeom>
          <a:noFill/>
          <a:ln>
            <a:noFill/>
          </a:ln>
        </p:spPr>
        <p:txBody>
          <a:bodyPr spcFirstLastPara="1" wrap="square" lIns="0" tIns="0" rIns="0" bIns="0" anchor="t" anchorCtr="0">
            <a:spAutoFit/>
          </a:bodyPr>
          <a:lstStyle/>
          <a:p>
            <a:pPr marL="457200" marR="0" lvl="0" indent="-457200" algn="l" rtl="0">
              <a:lnSpc>
                <a:spcPct val="125294"/>
              </a:lnSpc>
              <a:spcBef>
                <a:spcPts val="0"/>
              </a:spcBef>
              <a:spcAft>
                <a:spcPts val="0"/>
              </a:spcAft>
              <a:buClr>
                <a:schemeClr val="lt1"/>
              </a:buClr>
              <a:buSzPts val="3400"/>
              <a:buFont typeface="Arial"/>
              <a:buChar char="•"/>
            </a:pPr>
            <a:r>
              <a:rPr lang="en-US" sz="3400">
                <a:solidFill>
                  <a:schemeClr val="lt1"/>
                </a:solidFill>
              </a:rPr>
              <a:t>Contraindre un enfant à </a:t>
            </a:r>
            <a:r>
              <a:rPr lang="en-US" sz="3400" b="0" i="0" u="none" strike="noStrike" cap="none">
                <a:solidFill>
                  <a:schemeClr val="lt1"/>
                </a:solidFill>
                <a:latin typeface="Arial"/>
                <a:ea typeface="Arial"/>
                <a:cs typeface="Arial"/>
                <a:sym typeface="Arial"/>
              </a:rPr>
              <a:t> </a:t>
            </a:r>
            <a:r>
              <a:rPr lang="en-US" sz="3400">
                <a:solidFill>
                  <a:schemeClr val="lt1"/>
                </a:solidFill>
              </a:rPr>
              <a:t>partager du contenu auto-généré</a:t>
            </a:r>
            <a:endParaRPr sz="3400" b="1" i="0" u="none" strike="noStrike" cap="non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0"/>
        <p:cNvGrpSpPr/>
        <p:nvPr/>
      </p:nvGrpSpPr>
      <p:grpSpPr>
        <a:xfrm>
          <a:off x="0" y="0"/>
          <a:ext cx="0" cy="0"/>
          <a:chOff x="0" y="0"/>
          <a:chExt cx="0" cy="0"/>
        </a:xfrm>
      </p:grpSpPr>
      <p:sp>
        <p:nvSpPr>
          <p:cNvPr id="261" name="Google Shape;261;p12"/>
          <p:cNvSpPr/>
          <p:nvPr/>
        </p:nvSpPr>
        <p:spPr>
          <a:xfrm rot="-5400000" flipH="1">
            <a:off x="5459550" y="-2814325"/>
            <a:ext cx="2498400" cy="10064700"/>
          </a:xfrm>
          <a:prstGeom prst="wedgeRoundRectCallout">
            <a:avLst>
              <a:gd name="adj1" fmla="val -20833"/>
              <a:gd name="adj2" fmla="val 54494"/>
              <a:gd name="adj3" fmla="val 16667"/>
            </a:avLst>
          </a:prstGeom>
          <a:solidFill>
            <a:srgbClr val="9AD7F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2" name="Google Shape;262;p12"/>
          <p:cNvSpPr txBox="1"/>
          <p:nvPr/>
        </p:nvSpPr>
        <p:spPr>
          <a:xfrm>
            <a:off x="1773600" y="1063800"/>
            <a:ext cx="9622200" cy="212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a:solidFill>
                  <a:srgbClr val="002345"/>
                </a:solidFill>
              </a:rPr>
              <a:t>Un enfant ou un adolescent peut-il consentir à un contact sexuel avec un travailleur de projet ?</a:t>
            </a:r>
            <a:endParaRPr sz="4400" b="0" i="0" u="none" strike="noStrike" cap="none">
              <a:solidFill>
                <a:srgbClr val="002345"/>
              </a:solidFill>
              <a:latin typeface="Arial"/>
              <a:ea typeface="Arial"/>
              <a:cs typeface="Arial"/>
              <a:sym typeface="Arial"/>
            </a:endParaRPr>
          </a:p>
        </p:txBody>
      </p:sp>
      <p:grpSp>
        <p:nvGrpSpPr>
          <p:cNvPr id="263" name="Google Shape;263;p12"/>
          <p:cNvGrpSpPr/>
          <p:nvPr/>
        </p:nvGrpSpPr>
        <p:grpSpPr>
          <a:xfrm>
            <a:off x="1687138" y="4502022"/>
            <a:ext cx="1905000" cy="1679809"/>
            <a:chOff x="1687138" y="4502022"/>
            <a:chExt cx="1905000" cy="1679809"/>
          </a:xfrm>
        </p:grpSpPr>
        <p:sp>
          <p:nvSpPr>
            <p:cNvPr id="264" name="Google Shape;264;p12"/>
            <p:cNvSpPr/>
            <p:nvPr/>
          </p:nvSpPr>
          <p:spPr>
            <a:xfrm rot="5400000">
              <a:off x="1799733" y="4389426"/>
              <a:ext cx="1679809" cy="1905000"/>
            </a:xfrm>
            <a:prstGeom prst="wedgeRoundRectCallout">
              <a:avLst>
                <a:gd name="adj1" fmla="val -20833"/>
                <a:gd name="adj2" fmla="val 62500"/>
                <a:gd name="adj3" fmla="val 0"/>
              </a:avLst>
            </a:prstGeom>
            <a:solidFill>
              <a:srgbClr val="EC1B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5" name="Google Shape;265;p12"/>
            <p:cNvSpPr txBox="1"/>
            <p:nvPr/>
          </p:nvSpPr>
          <p:spPr>
            <a:xfrm>
              <a:off x="1687138" y="5143500"/>
              <a:ext cx="1894200" cy="655800"/>
            </a:xfrm>
            <a:prstGeom prst="rect">
              <a:avLst/>
            </a:prstGeom>
            <a:noFill/>
            <a:ln>
              <a:noFill/>
            </a:ln>
          </p:spPr>
          <p:txBody>
            <a:bodyPr spcFirstLastPara="1" wrap="square" lIns="0" tIns="0" rIns="0" bIns="0" anchor="ctr" anchorCtr="0">
              <a:spAutoFit/>
            </a:bodyPr>
            <a:lstStyle/>
            <a:p>
              <a:pPr marL="0" marR="0" lvl="0" indent="0" algn="ctr" rtl="0">
                <a:lnSpc>
                  <a:spcPct val="78888"/>
                </a:lnSpc>
                <a:spcBef>
                  <a:spcPts val="0"/>
                </a:spcBef>
                <a:spcAft>
                  <a:spcPts val="0"/>
                </a:spcAft>
                <a:buClr>
                  <a:srgbClr val="000000"/>
                </a:buClr>
                <a:buSzPts val="5400"/>
                <a:buFont typeface="Arial"/>
                <a:buNone/>
              </a:pPr>
              <a:r>
                <a:rPr lang="en-US" sz="5400" b="1" i="0" u="none" strike="noStrike" cap="none">
                  <a:solidFill>
                    <a:srgbClr val="FFFFF9"/>
                  </a:solidFill>
                  <a:latin typeface="Arial"/>
                  <a:ea typeface="Arial"/>
                  <a:cs typeface="Arial"/>
                  <a:sym typeface="Arial"/>
                </a:rPr>
                <a:t>NON</a:t>
              </a:r>
              <a:endParaRPr sz="1400" b="0" i="0" u="none" strike="noStrike" cap="none">
                <a:solidFill>
                  <a:srgbClr val="000000"/>
                </a:solidFill>
                <a:latin typeface="Arial"/>
                <a:ea typeface="Arial"/>
                <a:cs typeface="Arial"/>
                <a:sym typeface="Arial"/>
              </a:endParaRPr>
            </a:p>
          </p:txBody>
        </p:sp>
      </p:grpSp>
      <p:sp>
        <p:nvSpPr>
          <p:cNvPr id="266" name="Google Shape;266;p12"/>
          <p:cNvSpPr txBox="1"/>
          <p:nvPr/>
        </p:nvSpPr>
        <p:spPr>
          <a:xfrm>
            <a:off x="4040149" y="4381500"/>
            <a:ext cx="13844100" cy="5036400"/>
          </a:xfrm>
          <a:prstGeom prst="rect">
            <a:avLst/>
          </a:prstGeom>
          <a:noFill/>
          <a:ln>
            <a:noFill/>
          </a:ln>
        </p:spPr>
        <p:txBody>
          <a:bodyPr spcFirstLastPara="1" wrap="square" lIns="0" tIns="0" rIns="0" bIns="0" anchor="t" anchorCtr="0">
            <a:spAutoFit/>
          </a:bodyPr>
          <a:lstStyle/>
          <a:p>
            <a:pPr marL="0" marR="0" lvl="0" indent="0" algn="l" rtl="0">
              <a:lnSpc>
                <a:spcPct val="138125"/>
              </a:lnSpc>
              <a:spcBef>
                <a:spcPts val="0"/>
              </a:spcBef>
              <a:spcAft>
                <a:spcPts val="0"/>
              </a:spcAft>
              <a:buClr>
                <a:srgbClr val="000000"/>
              </a:buClr>
              <a:buSzPts val="3200"/>
              <a:buFont typeface="Arial"/>
              <a:buNone/>
            </a:pPr>
            <a:r>
              <a:rPr lang="en-US" sz="3200">
                <a:solidFill>
                  <a:schemeClr val="dk1"/>
                </a:solidFill>
              </a:rPr>
              <a:t>En général, les enfants sont considérés comme </a:t>
            </a:r>
            <a:r>
              <a:rPr lang="en-US" sz="3200" b="1">
                <a:solidFill>
                  <a:schemeClr val="dk1"/>
                </a:solidFill>
              </a:rPr>
              <a:t>incapables de donner leur consentement</a:t>
            </a:r>
            <a:r>
              <a:rPr lang="en-US" sz="3200">
                <a:solidFill>
                  <a:schemeClr val="dk1"/>
                </a:solidFill>
              </a:rPr>
              <a:t> parce qu'ils peuvent ne pas être en mesure d'anticiper les implications d'une action, et qu'ils peuvent ne pas comprendre ou ne pas être en mesure d'exercer leur droit de refus</a:t>
            </a:r>
            <a:endParaRPr sz="1400" b="0" i="0" u="none" strike="noStrike" cap="none">
              <a:solidFill>
                <a:srgbClr val="000000"/>
              </a:solidFill>
              <a:latin typeface="Arial"/>
              <a:ea typeface="Arial"/>
              <a:cs typeface="Arial"/>
              <a:sym typeface="Arial"/>
            </a:endParaRPr>
          </a:p>
          <a:p>
            <a:pPr marL="1485900" marR="0" lvl="2" indent="-571500" algn="l" rtl="0">
              <a:lnSpc>
                <a:spcPct val="138125"/>
              </a:lnSpc>
              <a:spcBef>
                <a:spcPts val="1800"/>
              </a:spcBef>
              <a:spcAft>
                <a:spcPts val="0"/>
              </a:spcAft>
              <a:buClr>
                <a:srgbClr val="FF0000"/>
              </a:buClr>
              <a:buSzPts val="3200"/>
              <a:buFont typeface="Arial"/>
              <a:buChar char="•"/>
            </a:pPr>
            <a:r>
              <a:rPr lang="en-US" sz="3200">
                <a:solidFill>
                  <a:schemeClr val="dk1"/>
                </a:solidFill>
              </a:rPr>
              <a:t>Dire « oui » sous la contrainte n'est PAS un véritable consentement.</a:t>
            </a:r>
            <a:endParaRPr sz="1400" b="0" i="0" u="none" strike="noStrike" cap="none">
              <a:solidFill>
                <a:srgbClr val="000000"/>
              </a:solidFill>
              <a:latin typeface="Arial"/>
              <a:ea typeface="Arial"/>
              <a:cs typeface="Arial"/>
              <a:sym typeface="Arial"/>
            </a:endParaRPr>
          </a:p>
          <a:p>
            <a:pPr marL="1485900" marR="0" lvl="2" indent="-571500" algn="l" rtl="0">
              <a:lnSpc>
                <a:spcPct val="138125"/>
              </a:lnSpc>
              <a:spcBef>
                <a:spcPts val="1800"/>
              </a:spcBef>
              <a:spcAft>
                <a:spcPts val="0"/>
              </a:spcAft>
              <a:buClr>
                <a:srgbClr val="FF0000"/>
              </a:buClr>
              <a:buSzPts val="3200"/>
              <a:buFont typeface="Arial"/>
              <a:buChar char="•"/>
            </a:pPr>
            <a:r>
              <a:rPr lang="en-US" sz="3200">
                <a:solidFill>
                  <a:schemeClr val="dk1"/>
                </a:solidFill>
              </a:rPr>
              <a:t>La croyance erronée concernant l'âge de l'enfant n'est pas une défense.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3"/>
          <p:cNvSpPr txBox="1"/>
          <p:nvPr/>
        </p:nvSpPr>
        <p:spPr>
          <a:xfrm>
            <a:off x="1371600" y="363750"/>
            <a:ext cx="162441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1">
                <a:solidFill>
                  <a:srgbClr val="002345"/>
                </a:solidFill>
              </a:rPr>
              <a:t>Ce cas constitue-t-il un abus sexuel sur un enfant ?</a:t>
            </a:r>
            <a:endParaRPr sz="1400" b="0" i="0" u="none" strike="noStrike" cap="none">
              <a:solidFill>
                <a:srgbClr val="000000"/>
              </a:solidFill>
              <a:latin typeface="Arial"/>
              <a:ea typeface="Arial"/>
              <a:cs typeface="Arial"/>
              <a:sym typeface="Arial"/>
            </a:endParaRPr>
          </a:p>
        </p:txBody>
      </p:sp>
      <p:grpSp>
        <p:nvGrpSpPr>
          <p:cNvPr id="273" name="Google Shape;273;p13"/>
          <p:cNvGrpSpPr/>
          <p:nvPr/>
        </p:nvGrpSpPr>
        <p:grpSpPr>
          <a:xfrm>
            <a:off x="1355475" y="3261176"/>
            <a:ext cx="4712141" cy="2521043"/>
            <a:chOff x="1355468" y="3261185"/>
            <a:chExt cx="4712141" cy="2521043"/>
          </a:xfrm>
        </p:grpSpPr>
        <p:sp>
          <p:nvSpPr>
            <p:cNvPr id="274" name="Google Shape;274;p13"/>
            <p:cNvSpPr/>
            <p:nvPr/>
          </p:nvSpPr>
          <p:spPr>
            <a:xfrm>
              <a:off x="1376791" y="3261185"/>
              <a:ext cx="4690818" cy="2521043"/>
            </a:xfrm>
            <a:prstGeom prst="rect">
              <a:avLst/>
            </a:prstGeom>
            <a:solidFill>
              <a:srgbClr val="EC1B2D">
                <a:alpha val="4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9AD7F1"/>
                </a:solidFill>
                <a:latin typeface="Calibri"/>
                <a:ea typeface="Calibri"/>
                <a:cs typeface="Calibri"/>
                <a:sym typeface="Calibri"/>
              </a:endParaRPr>
            </a:p>
          </p:txBody>
        </p:sp>
        <p:sp>
          <p:nvSpPr>
            <p:cNvPr id="275" name="Google Shape;275;p13"/>
            <p:cNvSpPr txBox="1"/>
            <p:nvPr/>
          </p:nvSpPr>
          <p:spPr>
            <a:xfrm>
              <a:off x="1355468" y="3413584"/>
              <a:ext cx="4690800" cy="23088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a:solidFill>
                    <a:schemeClr val="dk1"/>
                  </a:solidFill>
                </a:rPr>
                <a:t>Un travailleur de projet a des relations sexuelles avec une jeune fille de 16 ans. Il lui offre des cadeaux - comme du savon, du parfum, du maquillage et du crédit téléphonique...</a:t>
              </a:r>
              <a:endParaRPr sz="2400" b="0" i="0" u="none" strike="noStrike" cap="none">
                <a:solidFill>
                  <a:schemeClr val="dk1"/>
                </a:solidFill>
                <a:latin typeface="Arial"/>
                <a:ea typeface="Arial"/>
                <a:cs typeface="Arial"/>
                <a:sym typeface="Arial"/>
              </a:endParaRPr>
            </a:p>
          </p:txBody>
        </p:sp>
      </p:grpSp>
      <p:grpSp>
        <p:nvGrpSpPr>
          <p:cNvPr id="276" name="Google Shape;276;p13"/>
          <p:cNvGrpSpPr/>
          <p:nvPr/>
        </p:nvGrpSpPr>
        <p:grpSpPr>
          <a:xfrm>
            <a:off x="1358940" y="7158739"/>
            <a:ext cx="4003743" cy="2406086"/>
            <a:chOff x="1358940" y="7158739"/>
            <a:chExt cx="4003743" cy="2406086"/>
          </a:xfrm>
        </p:grpSpPr>
        <p:sp>
          <p:nvSpPr>
            <p:cNvPr id="277" name="Google Shape;277;p13"/>
            <p:cNvSpPr/>
            <p:nvPr/>
          </p:nvSpPr>
          <p:spPr>
            <a:xfrm>
              <a:off x="1376790" y="7158739"/>
              <a:ext cx="3985893" cy="2356646"/>
            </a:xfrm>
            <a:prstGeom prst="rect">
              <a:avLst/>
            </a:prstGeom>
            <a:solidFill>
              <a:srgbClr val="F78E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8" name="Google Shape;278;p13"/>
            <p:cNvSpPr txBox="1"/>
            <p:nvPr/>
          </p:nvSpPr>
          <p:spPr>
            <a:xfrm>
              <a:off x="1358940" y="7256025"/>
              <a:ext cx="3986100" cy="230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a:solidFill>
                    <a:schemeClr val="lt1"/>
                  </a:solidFill>
                </a:rPr>
                <a:t>Un travailleur commence une relation avec une jeune fille de 15 ans qui vit dans le foyer où il loue une chambre, avec l'autorisation des parents.</a:t>
              </a:r>
              <a:r>
                <a:rPr lang="en-US" sz="2400" b="0" i="0" u="none" strike="noStrike" cap="none">
                  <a:solidFill>
                    <a:schemeClr val="lt1"/>
                  </a:solidFill>
                  <a:latin typeface="Arial"/>
                  <a:ea typeface="Arial"/>
                  <a:cs typeface="Arial"/>
                  <a:sym typeface="Arial"/>
                </a:rPr>
                <a:t> </a:t>
              </a:r>
              <a:endParaRPr sz="2400" b="0" i="0" u="none" strike="noStrike" cap="none">
                <a:solidFill>
                  <a:schemeClr val="lt1"/>
                </a:solidFill>
                <a:latin typeface="Arial"/>
                <a:ea typeface="Arial"/>
                <a:cs typeface="Arial"/>
                <a:sym typeface="Arial"/>
              </a:endParaRPr>
            </a:p>
          </p:txBody>
        </p:sp>
      </p:grpSp>
      <p:grpSp>
        <p:nvGrpSpPr>
          <p:cNvPr id="279" name="Google Shape;279;p13"/>
          <p:cNvGrpSpPr/>
          <p:nvPr/>
        </p:nvGrpSpPr>
        <p:grpSpPr>
          <a:xfrm>
            <a:off x="6250717" y="3216199"/>
            <a:ext cx="3745206" cy="2678100"/>
            <a:chOff x="6250717" y="3216199"/>
            <a:chExt cx="3745206" cy="2678100"/>
          </a:xfrm>
        </p:grpSpPr>
        <p:sp>
          <p:nvSpPr>
            <p:cNvPr id="280" name="Google Shape;280;p13"/>
            <p:cNvSpPr/>
            <p:nvPr/>
          </p:nvSpPr>
          <p:spPr>
            <a:xfrm>
              <a:off x="6250717" y="3261185"/>
              <a:ext cx="3745206" cy="2521043"/>
            </a:xfrm>
            <a:prstGeom prst="rect">
              <a:avLst/>
            </a:prstGeom>
            <a:solidFill>
              <a:srgbClr val="EC1B2D">
                <a:alpha val="7647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1" name="Google Shape;281;p13"/>
            <p:cNvSpPr txBox="1"/>
            <p:nvPr/>
          </p:nvSpPr>
          <p:spPr>
            <a:xfrm>
              <a:off x="6250717" y="3216199"/>
              <a:ext cx="3602700" cy="26781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a:solidFill>
                    <a:schemeClr val="lt1"/>
                  </a:solidFill>
                </a:rPr>
                <a:t>Les travailleurs lancent des commentaires à connotation sexuelle aux filles qui passent devant eux sur le chemin de l'école: « Hé, jolie fille, j'aime bien ton corps. »</a:t>
              </a:r>
              <a:endParaRPr sz="2400" b="0" i="0" u="none" strike="noStrike" cap="none">
                <a:solidFill>
                  <a:schemeClr val="lt1"/>
                </a:solidFill>
                <a:latin typeface="Arial"/>
                <a:ea typeface="Arial"/>
                <a:cs typeface="Arial"/>
                <a:sym typeface="Arial"/>
              </a:endParaRPr>
            </a:p>
          </p:txBody>
        </p:sp>
      </p:grpSp>
      <p:grpSp>
        <p:nvGrpSpPr>
          <p:cNvPr id="282" name="Google Shape;282;p13"/>
          <p:cNvGrpSpPr/>
          <p:nvPr/>
        </p:nvGrpSpPr>
        <p:grpSpPr>
          <a:xfrm>
            <a:off x="9164037" y="7158738"/>
            <a:ext cx="4612459" cy="2356647"/>
            <a:chOff x="9164037" y="7158738"/>
            <a:chExt cx="4612459" cy="2356647"/>
          </a:xfrm>
        </p:grpSpPr>
        <p:sp>
          <p:nvSpPr>
            <p:cNvPr id="283" name="Google Shape;283;p13"/>
            <p:cNvSpPr/>
            <p:nvPr/>
          </p:nvSpPr>
          <p:spPr>
            <a:xfrm>
              <a:off x="9164037" y="7158738"/>
              <a:ext cx="4612459" cy="2356647"/>
            </a:xfrm>
            <a:prstGeom prst="rect">
              <a:avLst/>
            </a:prstGeom>
            <a:solidFill>
              <a:srgbClr val="EC1B2D">
                <a:alpha val="7647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4" name="Google Shape;284;p13"/>
            <p:cNvSpPr txBox="1"/>
            <p:nvPr/>
          </p:nvSpPr>
          <p:spPr>
            <a:xfrm>
              <a:off x="9364572" y="7353300"/>
              <a:ext cx="4219500" cy="193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a:solidFill>
                    <a:schemeClr val="lt1"/>
                  </a:solidFill>
                </a:rPr>
                <a:t>Un agent de projet touche les fesses d'un jeune apprenti. Lorsque le garçon ne dit pas non, on lui demande d'accomplir un acte sexuel. </a:t>
              </a:r>
              <a:endParaRPr sz="2400" b="0" i="0" u="none" strike="noStrike" cap="none">
                <a:solidFill>
                  <a:schemeClr val="lt1"/>
                </a:solidFill>
                <a:latin typeface="Arial"/>
                <a:ea typeface="Arial"/>
                <a:cs typeface="Arial"/>
                <a:sym typeface="Arial"/>
              </a:endParaRPr>
            </a:p>
          </p:txBody>
        </p:sp>
      </p:grpSp>
      <p:pic>
        <p:nvPicPr>
          <p:cNvPr id="285" name="Google Shape;285;p13"/>
          <p:cNvPicPr preferRelativeResize="0"/>
          <p:nvPr/>
        </p:nvPicPr>
        <p:blipFill rotWithShape="1">
          <a:blip r:embed="rId3">
            <a:alphaModFix/>
          </a:blip>
          <a:srcRect/>
          <a:stretch/>
        </p:blipFill>
        <p:spPr>
          <a:xfrm>
            <a:off x="13776496" y="2442934"/>
            <a:ext cx="4919418" cy="3965068"/>
          </a:xfrm>
          <a:prstGeom prst="rect">
            <a:avLst/>
          </a:prstGeom>
          <a:noFill/>
          <a:ln>
            <a:noFill/>
          </a:ln>
        </p:spPr>
      </p:pic>
      <p:grpSp>
        <p:nvGrpSpPr>
          <p:cNvPr id="286" name="Google Shape;286;p13"/>
          <p:cNvGrpSpPr/>
          <p:nvPr/>
        </p:nvGrpSpPr>
        <p:grpSpPr>
          <a:xfrm>
            <a:off x="13910608" y="7158738"/>
            <a:ext cx="3005792" cy="2339451"/>
            <a:chOff x="13910608" y="7158738"/>
            <a:chExt cx="3005792" cy="2339451"/>
          </a:xfrm>
        </p:grpSpPr>
        <p:sp>
          <p:nvSpPr>
            <p:cNvPr id="287" name="Google Shape;287;p13"/>
            <p:cNvSpPr/>
            <p:nvPr/>
          </p:nvSpPr>
          <p:spPr>
            <a:xfrm>
              <a:off x="13910608" y="7158738"/>
              <a:ext cx="3005792" cy="2339451"/>
            </a:xfrm>
            <a:prstGeom prst="rect">
              <a:avLst/>
            </a:prstGeom>
            <a:solidFill>
              <a:srgbClr val="EC1B2D">
                <a:alpha val="4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9AD7F1"/>
                </a:solidFill>
                <a:latin typeface="Calibri"/>
                <a:ea typeface="Calibri"/>
                <a:cs typeface="Calibri"/>
                <a:sym typeface="Calibri"/>
              </a:endParaRPr>
            </a:p>
          </p:txBody>
        </p:sp>
        <p:sp>
          <p:nvSpPr>
            <p:cNvPr id="288" name="Google Shape;288;p13"/>
            <p:cNvSpPr txBox="1"/>
            <p:nvPr/>
          </p:nvSpPr>
          <p:spPr>
            <a:xfrm>
              <a:off x="14048101" y="7353300"/>
              <a:ext cx="2730900" cy="193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a:solidFill>
                    <a:schemeClr val="dk1"/>
                  </a:solidFill>
                </a:rPr>
                <a:t>Un agent de projet montre des images pornographiques à un enfant. </a:t>
              </a:r>
              <a:endParaRPr sz="1400" b="0" i="0" u="none" strike="noStrike" cap="none">
                <a:solidFill>
                  <a:srgbClr val="000000"/>
                </a:solidFill>
                <a:latin typeface="Arial"/>
                <a:ea typeface="Arial"/>
                <a:cs typeface="Arial"/>
                <a:sym typeface="Arial"/>
              </a:endParaRPr>
            </a:p>
          </p:txBody>
        </p:sp>
      </p:grpSp>
      <p:sp>
        <p:nvSpPr>
          <p:cNvPr id="289" name="Google Shape;289;p13"/>
          <p:cNvSpPr txBox="1"/>
          <p:nvPr/>
        </p:nvSpPr>
        <p:spPr>
          <a:xfrm>
            <a:off x="1371600" y="2552700"/>
            <a:ext cx="1585278" cy="707886"/>
          </a:xfrm>
          <a:prstGeom prst="rect">
            <a:avLst/>
          </a:prstGeom>
          <a:solidFill>
            <a:srgbClr val="00ADE4"/>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a:solidFill>
                  <a:schemeClr val="lt1"/>
                </a:solidFill>
              </a:rPr>
              <a:t>Oui</a:t>
            </a:r>
            <a:endParaRPr sz="4000" b="1" i="0" u="none" strike="noStrike" cap="none">
              <a:solidFill>
                <a:schemeClr val="lt1"/>
              </a:solidFill>
              <a:latin typeface="Arial"/>
              <a:ea typeface="Arial"/>
              <a:cs typeface="Arial"/>
              <a:sym typeface="Arial"/>
            </a:endParaRPr>
          </a:p>
        </p:txBody>
      </p:sp>
      <p:grpSp>
        <p:nvGrpSpPr>
          <p:cNvPr id="290" name="Google Shape;290;p13"/>
          <p:cNvGrpSpPr/>
          <p:nvPr/>
        </p:nvGrpSpPr>
        <p:grpSpPr>
          <a:xfrm>
            <a:off x="10179031" y="3261184"/>
            <a:ext cx="4075624" cy="2529177"/>
            <a:chOff x="10179031" y="3261184"/>
            <a:chExt cx="4075624" cy="2529177"/>
          </a:xfrm>
        </p:grpSpPr>
        <p:sp>
          <p:nvSpPr>
            <p:cNvPr id="291" name="Google Shape;291;p13"/>
            <p:cNvSpPr/>
            <p:nvPr/>
          </p:nvSpPr>
          <p:spPr>
            <a:xfrm>
              <a:off x="10179031" y="3261184"/>
              <a:ext cx="4075559" cy="2529177"/>
            </a:xfrm>
            <a:prstGeom prst="rect">
              <a:avLst/>
            </a:prstGeom>
            <a:solidFill>
              <a:srgbClr val="FDB714">
                <a:alpha val="8745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2" name="Google Shape;292;p13"/>
            <p:cNvSpPr txBox="1"/>
            <p:nvPr/>
          </p:nvSpPr>
          <p:spPr>
            <a:xfrm>
              <a:off x="10283255" y="3565386"/>
              <a:ext cx="3971400" cy="19395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a:solidFill>
                    <a:schemeClr val="dk1"/>
                  </a:solidFill>
                </a:rPr>
                <a:t>Un employé du projet remarque un enfant marchant pieds nus près du chantier et lui donne une paire de sandales.</a:t>
              </a:r>
              <a:endParaRPr sz="2400" b="0" i="0" u="none" strike="noStrike" cap="none">
                <a:solidFill>
                  <a:schemeClr val="dk1"/>
                </a:solidFill>
                <a:latin typeface="Arial"/>
                <a:ea typeface="Arial"/>
                <a:cs typeface="Arial"/>
                <a:sym typeface="Arial"/>
              </a:endParaRPr>
            </a:p>
          </p:txBody>
        </p:sp>
      </p:grpSp>
      <p:grpSp>
        <p:nvGrpSpPr>
          <p:cNvPr id="293" name="Google Shape;293;p13"/>
          <p:cNvGrpSpPr/>
          <p:nvPr/>
        </p:nvGrpSpPr>
        <p:grpSpPr>
          <a:xfrm>
            <a:off x="5482206" y="7158739"/>
            <a:ext cx="3544671" cy="2726749"/>
            <a:chOff x="5482206" y="7158739"/>
            <a:chExt cx="3544671" cy="2726749"/>
          </a:xfrm>
        </p:grpSpPr>
        <p:sp>
          <p:nvSpPr>
            <p:cNvPr id="294" name="Google Shape;294;p13"/>
            <p:cNvSpPr/>
            <p:nvPr/>
          </p:nvSpPr>
          <p:spPr>
            <a:xfrm>
              <a:off x="5482206" y="7158739"/>
              <a:ext cx="3544671" cy="2356646"/>
            </a:xfrm>
            <a:prstGeom prst="rect">
              <a:avLst/>
            </a:prstGeom>
            <a:solidFill>
              <a:srgbClr val="FDB714">
                <a:alpha val="8745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5" name="Google Shape;295;p13"/>
            <p:cNvSpPr txBox="1"/>
            <p:nvPr/>
          </p:nvSpPr>
          <p:spPr>
            <a:xfrm>
              <a:off x="5643341" y="7207388"/>
              <a:ext cx="3240000" cy="26781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1100"/>
                <a:buFont typeface="Arial"/>
                <a:buNone/>
              </a:pPr>
              <a:r>
                <a:rPr lang="en-US" sz="2400">
                  <a:solidFill>
                    <a:schemeClr val="dk1"/>
                  </a:solidFill>
                </a:rPr>
                <a:t>Un enfant tombe en passant devant le chantier de construction. </a:t>
              </a:r>
              <a:endParaRPr sz="2400">
                <a:solidFill>
                  <a:schemeClr val="dk1"/>
                </a:solidFill>
              </a:endParaRPr>
            </a:p>
            <a:p>
              <a:pPr marL="0" lvl="0" indent="0" algn="ctr" rtl="0">
                <a:spcBef>
                  <a:spcPts val="0"/>
                </a:spcBef>
                <a:spcAft>
                  <a:spcPts val="0"/>
                </a:spcAft>
                <a:buClr>
                  <a:schemeClr val="dk1"/>
                </a:buClr>
                <a:buSzPts val="1100"/>
                <a:buFont typeface="Arial"/>
                <a:buNone/>
              </a:pPr>
              <a:r>
                <a:rPr lang="en-US" sz="2400">
                  <a:solidFill>
                    <a:schemeClr val="dk1"/>
                  </a:solidFill>
                </a:rPr>
                <a:t>Un ouvrier l'aide à se relever par la main. </a:t>
              </a:r>
              <a:endParaRPr sz="2400">
                <a:solidFill>
                  <a:schemeClr val="dk1"/>
                </a:solidFill>
              </a:endParaRPr>
            </a:p>
            <a:p>
              <a:pPr marL="0" marR="0" lvl="0" indent="0" algn="ctr" rtl="0">
                <a:lnSpc>
                  <a:spcPct val="100000"/>
                </a:lnSpc>
                <a:spcBef>
                  <a:spcPts val="0"/>
                </a:spcBef>
                <a:spcAft>
                  <a:spcPts val="0"/>
                </a:spcAft>
                <a:buClr>
                  <a:srgbClr val="000000"/>
                </a:buClr>
                <a:buSzPts val="2400"/>
                <a:buFont typeface="Arial"/>
                <a:buNone/>
              </a:pPr>
              <a:endParaRPr sz="2400">
                <a:solidFill>
                  <a:schemeClr val="dk1"/>
                </a:solidFill>
              </a:endParaRPr>
            </a:p>
          </p:txBody>
        </p:sp>
      </p:grpSp>
      <p:sp>
        <p:nvSpPr>
          <p:cNvPr id="296" name="Google Shape;296;p13"/>
          <p:cNvSpPr txBox="1"/>
          <p:nvPr/>
        </p:nvSpPr>
        <p:spPr>
          <a:xfrm>
            <a:off x="10179031" y="2552700"/>
            <a:ext cx="1585278" cy="707886"/>
          </a:xfrm>
          <a:prstGeom prst="rect">
            <a:avLst/>
          </a:prstGeom>
          <a:solidFill>
            <a:srgbClr val="EC1B2D"/>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Arial"/>
                <a:ea typeface="Arial"/>
                <a:cs typeface="Arial"/>
                <a:sym typeface="Arial"/>
              </a:rPr>
              <a:t>Non</a:t>
            </a:r>
            <a:endParaRPr sz="4000" b="1" i="0" u="none" strike="noStrike" cap="none">
              <a:solidFill>
                <a:schemeClr val="lt1"/>
              </a:solidFill>
              <a:latin typeface="Arial"/>
              <a:ea typeface="Arial"/>
              <a:cs typeface="Arial"/>
              <a:sym typeface="Arial"/>
            </a:endParaRPr>
          </a:p>
        </p:txBody>
      </p:sp>
      <p:sp>
        <p:nvSpPr>
          <p:cNvPr id="297" name="Google Shape;297;p13"/>
          <p:cNvSpPr txBox="1"/>
          <p:nvPr/>
        </p:nvSpPr>
        <p:spPr>
          <a:xfrm>
            <a:off x="5482206" y="6450852"/>
            <a:ext cx="1585278" cy="707886"/>
          </a:xfrm>
          <a:prstGeom prst="rect">
            <a:avLst/>
          </a:prstGeom>
          <a:solidFill>
            <a:srgbClr val="EC1B2D"/>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Arial"/>
                <a:ea typeface="Arial"/>
                <a:cs typeface="Arial"/>
                <a:sym typeface="Arial"/>
              </a:rPr>
              <a:t>Non</a:t>
            </a:r>
            <a:endParaRPr sz="4000" b="1" i="0" u="none" strike="noStrike" cap="none">
              <a:solidFill>
                <a:schemeClr val="lt1"/>
              </a:solidFill>
              <a:latin typeface="Arial"/>
              <a:ea typeface="Arial"/>
              <a:cs typeface="Arial"/>
              <a:sym typeface="Arial"/>
            </a:endParaRPr>
          </a:p>
        </p:txBody>
      </p:sp>
      <p:sp>
        <p:nvSpPr>
          <p:cNvPr id="298" name="Google Shape;298;p13"/>
          <p:cNvSpPr txBox="1"/>
          <p:nvPr/>
        </p:nvSpPr>
        <p:spPr>
          <a:xfrm>
            <a:off x="6250717" y="2552700"/>
            <a:ext cx="1585278" cy="707886"/>
          </a:xfrm>
          <a:prstGeom prst="rect">
            <a:avLst/>
          </a:prstGeom>
          <a:solidFill>
            <a:srgbClr val="00ADE4"/>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a:solidFill>
                  <a:schemeClr val="lt1"/>
                </a:solidFill>
              </a:rPr>
              <a:t>Oui</a:t>
            </a:r>
            <a:endParaRPr sz="4000" b="1" i="0" u="none" strike="noStrike" cap="none">
              <a:solidFill>
                <a:schemeClr val="lt1"/>
              </a:solidFill>
              <a:latin typeface="Arial"/>
              <a:ea typeface="Arial"/>
              <a:cs typeface="Arial"/>
              <a:sym typeface="Arial"/>
            </a:endParaRPr>
          </a:p>
        </p:txBody>
      </p:sp>
      <p:sp>
        <p:nvSpPr>
          <p:cNvPr id="299" name="Google Shape;299;p13"/>
          <p:cNvSpPr txBox="1"/>
          <p:nvPr/>
        </p:nvSpPr>
        <p:spPr>
          <a:xfrm>
            <a:off x="1371600" y="6450852"/>
            <a:ext cx="1585278" cy="707886"/>
          </a:xfrm>
          <a:prstGeom prst="rect">
            <a:avLst/>
          </a:prstGeom>
          <a:solidFill>
            <a:srgbClr val="00ADE4"/>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a:solidFill>
                  <a:schemeClr val="lt1"/>
                </a:solidFill>
              </a:rPr>
              <a:t>Oui</a:t>
            </a:r>
            <a:endParaRPr sz="4000" b="1" i="0" u="none" strike="noStrike" cap="none">
              <a:solidFill>
                <a:schemeClr val="lt1"/>
              </a:solidFill>
              <a:latin typeface="Arial"/>
              <a:ea typeface="Arial"/>
              <a:cs typeface="Arial"/>
              <a:sym typeface="Arial"/>
            </a:endParaRPr>
          </a:p>
        </p:txBody>
      </p:sp>
      <p:sp>
        <p:nvSpPr>
          <p:cNvPr id="300" name="Google Shape;300;p13"/>
          <p:cNvSpPr txBox="1"/>
          <p:nvPr/>
        </p:nvSpPr>
        <p:spPr>
          <a:xfrm>
            <a:off x="9161189" y="6450852"/>
            <a:ext cx="1585278" cy="707886"/>
          </a:xfrm>
          <a:prstGeom prst="rect">
            <a:avLst/>
          </a:prstGeom>
          <a:solidFill>
            <a:srgbClr val="00ADE4"/>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a:solidFill>
                  <a:schemeClr val="lt1"/>
                </a:solidFill>
              </a:rPr>
              <a:t>Oui</a:t>
            </a:r>
            <a:endParaRPr sz="4000" b="1" i="0" u="none" strike="noStrike" cap="none">
              <a:solidFill>
                <a:schemeClr val="lt1"/>
              </a:solidFill>
              <a:latin typeface="Arial"/>
              <a:ea typeface="Arial"/>
              <a:cs typeface="Arial"/>
              <a:sym typeface="Arial"/>
            </a:endParaRPr>
          </a:p>
        </p:txBody>
      </p:sp>
      <p:sp>
        <p:nvSpPr>
          <p:cNvPr id="301" name="Google Shape;301;p13"/>
          <p:cNvSpPr txBox="1"/>
          <p:nvPr/>
        </p:nvSpPr>
        <p:spPr>
          <a:xfrm>
            <a:off x="13910608" y="6450852"/>
            <a:ext cx="1585278" cy="707886"/>
          </a:xfrm>
          <a:prstGeom prst="rect">
            <a:avLst/>
          </a:prstGeom>
          <a:solidFill>
            <a:srgbClr val="00ADE4"/>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a:solidFill>
                  <a:schemeClr val="lt1"/>
                </a:solidFill>
              </a:rPr>
              <a:t>Oui</a:t>
            </a:r>
            <a:endParaRPr sz="40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8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4"/>
          <p:cNvSpPr/>
          <p:nvPr/>
        </p:nvSpPr>
        <p:spPr>
          <a:xfrm>
            <a:off x="1600200" y="1143000"/>
            <a:ext cx="10185300" cy="7353300"/>
          </a:xfrm>
          <a:prstGeom prst="wedgeRectCallout">
            <a:avLst>
              <a:gd name="adj1" fmla="val -20833"/>
              <a:gd name="adj2" fmla="val 62500"/>
            </a:avLst>
          </a:prstGeom>
          <a:solidFill>
            <a:srgbClr val="9AD7F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800"/>
              <a:buFont typeface="Arial"/>
              <a:buNone/>
            </a:pPr>
            <a:endParaRPr sz="6800" b="0" i="0" u="none" strike="noStrike" cap="none">
              <a:solidFill>
                <a:schemeClr val="lt1"/>
              </a:solidFill>
              <a:latin typeface="Arial"/>
              <a:ea typeface="Arial"/>
              <a:cs typeface="Arial"/>
              <a:sym typeface="Arial"/>
            </a:endParaRPr>
          </a:p>
        </p:txBody>
      </p:sp>
      <p:sp>
        <p:nvSpPr>
          <p:cNvPr id="308" name="Google Shape;308;p14"/>
          <p:cNvSpPr txBox="1"/>
          <p:nvPr/>
        </p:nvSpPr>
        <p:spPr>
          <a:xfrm>
            <a:off x="2006538" y="1143012"/>
            <a:ext cx="9372600" cy="74190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6800"/>
              <a:buFont typeface="Arial"/>
              <a:buNone/>
            </a:pPr>
            <a:r>
              <a:rPr lang="en-US" sz="6800" b="1">
                <a:solidFill>
                  <a:srgbClr val="002345"/>
                </a:solidFill>
              </a:rPr>
              <a:t>Pouvez-vous citer des exemples d'exploitation et d'abus sexuels d'enfants dont vous avez entendu parler en</a:t>
            </a:r>
            <a:r>
              <a:rPr lang="en-US" sz="6800" b="1" i="0" u="none" strike="noStrike" cap="none">
                <a:solidFill>
                  <a:srgbClr val="002345"/>
                </a:solidFill>
                <a:highlight>
                  <a:srgbClr val="FFFF00"/>
                </a:highlight>
                <a:latin typeface="Arial"/>
                <a:ea typeface="Arial"/>
                <a:cs typeface="Arial"/>
                <a:sym typeface="Arial"/>
              </a:rPr>
              <a:t>[</a:t>
            </a:r>
            <a:r>
              <a:rPr lang="en-US" sz="6800" b="1">
                <a:solidFill>
                  <a:srgbClr val="002345"/>
                </a:solidFill>
                <a:highlight>
                  <a:srgbClr val="FFFF00"/>
                </a:highlight>
              </a:rPr>
              <a:t>pays</a:t>
            </a:r>
            <a:r>
              <a:rPr lang="en-US" sz="6800" b="1" i="0" u="none" strike="noStrike" cap="none">
                <a:solidFill>
                  <a:srgbClr val="002345"/>
                </a:solidFill>
                <a:highlight>
                  <a:srgbClr val="FFFF00"/>
                </a:highlight>
                <a:latin typeface="Arial"/>
                <a:ea typeface="Arial"/>
                <a:cs typeface="Arial"/>
                <a:sym typeface="Arial"/>
              </a:rPr>
              <a:t>/l</a:t>
            </a:r>
            <a:r>
              <a:rPr lang="en-US" sz="6800" b="1">
                <a:solidFill>
                  <a:srgbClr val="002345"/>
                </a:solidFill>
                <a:highlight>
                  <a:srgbClr val="FFFF00"/>
                </a:highlight>
              </a:rPr>
              <a:t>ieu</a:t>
            </a:r>
            <a:r>
              <a:rPr lang="en-US" sz="6800" b="1" i="0" u="none" strike="noStrike" cap="none">
                <a:solidFill>
                  <a:srgbClr val="002345"/>
                </a:solidFill>
                <a:highlight>
                  <a:srgbClr val="FFFF00"/>
                </a:highlight>
                <a:latin typeface="Arial"/>
                <a:ea typeface="Arial"/>
                <a:cs typeface="Arial"/>
                <a:sym typeface="Arial"/>
              </a:rPr>
              <a:t>]</a:t>
            </a:r>
            <a:r>
              <a:rPr lang="en-US" sz="6800" b="1" i="0" u="none" strike="noStrike" cap="none">
                <a:solidFill>
                  <a:srgbClr val="002345"/>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pic>
        <p:nvPicPr>
          <p:cNvPr id="309" name="Google Shape;309;p14"/>
          <p:cNvPicPr preferRelativeResize="0"/>
          <p:nvPr/>
        </p:nvPicPr>
        <p:blipFill rotWithShape="1">
          <a:blip r:embed="rId3">
            <a:alphaModFix/>
          </a:blip>
          <a:srcRect l="29509" t="26000" r="29206" b="14074"/>
          <a:stretch/>
        </p:blipFill>
        <p:spPr>
          <a:xfrm>
            <a:off x="12039600" y="2683054"/>
            <a:ext cx="5085318" cy="492089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5"/>
          <p:cNvSpPr/>
          <p:nvPr/>
        </p:nvSpPr>
        <p:spPr>
          <a:xfrm>
            <a:off x="10086857" y="6568494"/>
            <a:ext cx="5898616" cy="2842206"/>
          </a:xfrm>
          <a:prstGeom prst="rect">
            <a:avLst/>
          </a:prstGeom>
          <a:solidFill>
            <a:srgbClr val="9AD7F1">
              <a:alpha val="1686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6" name="Google Shape;316;p15"/>
          <p:cNvSpPr/>
          <p:nvPr/>
        </p:nvSpPr>
        <p:spPr>
          <a:xfrm>
            <a:off x="10086856" y="3816798"/>
            <a:ext cx="5898617" cy="2751696"/>
          </a:xfrm>
          <a:prstGeom prst="rect">
            <a:avLst/>
          </a:prstGeom>
          <a:solidFill>
            <a:srgbClr val="0023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7" name="Google Shape;317;p15"/>
          <p:cNvSpPr/>
          <p:nvPr/>
        </p:nvSpPr>
        <p:spPr>
          <a:xfrm>
            <a:off x="9670425" y="4260171"/>
            <a:ext cx="832862" cy="2308323"/>
          </a:xfrm>
          <a:prstGeom prst="downArrow">
            <a:avLst>
              <a:gd name="adj1" fmla="val 50000"/>
              <a:gd name="adj2" fmla="val 50000"/>
            </a:avLst>
          </a:prstGeom>
          <a:solidFill>
            <a:srgbClr val="9AD7F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8" name="Google Shape;318;p15"/>
          <p:cNvSpPr txBox="1"/>
          <p:nvPr/>
        </p:nvSpPr>
        <p:spPr>
          <a:xfrm>
            <a:off x="1447800" y="649750"/>
            <a:ext cx="15392400" cy="258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a:solidFill>
                  <a:srgbClr val="002345"/>
                </a:solidFill>
              </a:rPr>
              <a:t>Autres exemples de comportements inappropriés entre les travailleurs de projet et les enfants</a:t>
            </a:r>
            <a:endParaRPr sz="5400" b="0" i="0" u="none" strike="noStrike" cap="none">
              <a:solidFill>
                <a:srgbClr val="002345"/>
              </a:solidFill>
              <a:latin typeface="Arial"/>
              <a:ea typeface="Arial"/>
              <a:cs typeface="Arial"/>
              <a:sym typeface="Arial"/>
            </a:endParaRPr>
          </a:p>
        </p:txBody>
      </p:sp>
      <p:sp>
        <p:nvSpPr>
          <p:cNvPr id="319" name="Google Shape;319;p15"/>
          <p:cNvSpPr txBox="1"/>
          <p:nvPr/>
        </p:nvSpPr>
        <p:spPr>
          <a:xfrm>
            <a:off x="11184087" y="4146708"/>
            <a:ext cx="3979800" cy="1847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a:solidFill>
                  <a:srgbClr val="9AD7F1"/>
                </a:solidFill>
              </a:rPr>
              <a:t>Relations inappropriées avec les enfants, </a:t>
            </a:r>
            <a:r>
              <a:rPr lang="en-US" sz="3000" b="1">
                <a:solidFill>
                  <a:schemeClr val="accent5"/>
                </a:solidFill>
              </a:rPr>
              <a:t>y compris</a:t>
            </a:r>
            <a:endParaRPr sz="1400" b="1" i="0" u="none" strike="noStrike" cap="none">
              <a:solidFill>
                <a:schemeClr val="accent5"/>
              </a:solidFill>
            </a:endParaRPr>
          </a:p>
        </p:txBody>
      </p:sp>
      <p:sp>
        <p:nvSpPr>
          <p:cNvPr id="320" name="Google Shape;320;p15"/>
          <p:cNvSpPr txBox="1"/>
          <p:nvPr/>
        </p:nvSpPr>
        <p:spPr>
          <a:xfrm>
            <a:off x="10635614" y="6797576"/>
            <a:ext cx="4528200" cy="3940500"/>
          </a:xfrm>
          <a:prstGeom prst="rect">
            <a:avLst/>
          </a:prstGeom>
          <a:noFill/>
          <a:ln>
            <a:noFill/>
          </a:ln>
        </p:spPr>
        <p:txBody>
          <a:bodyPr spcFirstLastPara="1" wrap="square" lIns="0" tIns="0" rIns="0" bIns="0" anchor="t" anchorCtr="0">
            <a:spAutoFit/>
          </a:bodyPr>
          <a:lstStyle/>
          <a:p>
            <a:pPr marL="571500" marR="0" lvl="0" indent="-571500" algn="l" rtl="0">
              <a:lnSpc>
                <a:spcPct val="140666"/>
              </a:lnSpc>
              <a:spcBef>
                <a:spcPts val="0"/>
              </a:spcBef>
              <a:spcAft>
                <a:spcPts val="0"/>
              </a:spcAft>
              <a:buClr>
                <a:srgbClr val="00ADE4"/>
              </a:buClr>
              <a:buSzPts val="3000"/>
              <a:buFont typeface="Arial"/>
              <a:buChar char="•"/>
            </a:pPr>
            <a:r>
              <a:rPr lang="en-US" sz="3000"/>
              <a:t>Avoir des rencontres</a:t>
            </a:r>
            <a:endParaRPr sz="1400" b="0" i="0" u="none" strike="noStrike" cap="none">
              <a:solidFill>
                <a:srgbClr val="000000"/>
              </a:solidFill>
              <a:latin typeface="Arial"/>
              <a:ea typeface="Arial"/>
              <a:cs typeface="Arial"/>
              <a:sym typeface="Arial"/>
            </a:endParaRPr>
          </a:p>
          <a:p>
            <a:pPr marL="457200" lvl="0" indent="-419100" algn="l" rtl="0">
              <a:lnSpc>
                <a:spcPct val="140666"/>
              </a:lnSpc>
              <a:spcBef>
                <a:spcPts val="600"/>
              </a:spcBef>
              <a:spcAft>
                <a:spcPts val="0"/>
              </a:spcAft>
              <a:buClr>
                <a:srgbClr val="00ADE4"/>
              </a:buClr>
              <a:buSzPts val="3000"/>
              <a:buChar char="•"/>
            </a:pPr>
            <a:r>
              <a:rPr lang="en-US" sz="3000"/>
              <a:t>Garder des secrets avec les enfants</a:t>
            </a:r>
            <a:endParaRPr sz="3000"/>
          </a:p>
          <a:p>
            <a:pPr marL="457200" lvl="0" indent="-419100" algn="l" rtl="0">
              <a:lnSpc>
                <a:spcPct val="140666"/>
              </a:lnSpc>
              <a:spcBef>
                <a:spcPts val="600"/>
              </a:spcBef>
              <a:spcAft>
                <a:spcPts val="0"/>
              </a:spcAft>
              <a:buClr>
                <a:srgbClr val="00ADE4"/>
              </a:buClr>
              <a:buSzPts val="3000"/>
              <a:buChar char="•"/>
            </a:pPr>
            <a:r>
              <a:rPr lang="en-US" sz="3000"/>
              <a:t>Faire preuve de favoritisme</a:t>
            </a:r>
            <a:endParaRPr sz="3000"/>
          </a:p>
          <a:p>
            <a:pPr marL="0" lvl="0" indent="0" algn="l" rtl="0">
              <a:lnSpc>
                <a:spcPct val="140666"/>
              </a:lnSpc>
              <a:spcBef>
                <a:spcPts val="600"/>
              </a:spcBef>
              <a:spcAft>
                <a:spcPts val="0"/>
              </a:spcAft>
              <a:buNone/>
            </a:pPr>
            <a:endParaRPr sz="3000"/>
          </a:p>
        </p:txBody>
      </p:sp>
      <p:grpSp>
        <p:nvGrpSpPr>
          <p:cNvPr id="321" name="Google Shape;321;p15"/>
          <p:cNvGrpSpPr/>
          <p:nvPr/>
        </p:nvGrpSpPr>
        <p:grpSpPr>
          <a:xfrm>
            <a:off x="1248481" y="3398571"/>
            <a:ext cx="7541965" cy="7561800"/>
            <a:chOff x="1292506" y="3398571"/>
            <a:chExt cx="7541965" cy="7561800"/>
          </a:xfrm>
        </p:grpSpPr>
        <p:sp>
          <p:nvSpPr>
            <p:cNvPr id="322" name="Google Shape;322;p15"/>
            <p:cNvSpPr/>
            <p:nvPr/>
          </p:nvSpPr>
          <p:spPr>
            <a:xfrm>
              <a:off x="1857256" y="6125120"/>
              <a:ext cx="6977215" cy="3285579"/>
            </a:xfrm>
            <a:prstGeom prst="rect">
              <a:avLst/>
            </a:prstGeom>
            <a:solidFill>
              <a:srgbClr val="9AD7F1">
                <a:alpha val="1686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3" name="Google Shape;323;p15"/>
            <p:cNvSpPr/>
            <p:nvPr/>
          </p:nvSpPr>
          <p:spPr>
            <a:xfrm>
              <a:off x="1857256" y="3816798"/>
              <a:ext cx="6977215" cy="2308323"/>
            </a:xfrm>
            <a:prstGeom prst="rect">
              <a:avLst/>
            </a:prstGeom>
            <a:solidFill>
              <a:srgbClr val="0023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4" name="Google Shape;324;p15"/>
            <p:cNvSpPr txBox="1"/>
            <p:nvPr/>
          </p:nvSpPr>
          <p:spPr>
            <a:xfrm>
              <a:off x="2819400" y="4146709"/>
              <a:ext cx="5632500" cy="230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1100"/>
                <a:buFont typeface="Arial"/>
                <a:buNone/>
              </a:pPr>
              <a:r>
                <a:rPr lang="en-US" sz="3000" b="1">
                  <a:solidFill>
                    <a:srgbClr val="9AD7F1"/>
                  </a:solidFill>
                </a:rPr>
                <a:t>Contact physique inapproprié entre les enfants et les adultes du projet, y compris :</a:t>
              </a:r>
              <a:endParaRPr sz="3000" b="1">
                <a:solidFill>
                  <a:srgbClr val="9AD7F1"/>
                </a:solidFill>
              </a:endParaRPr>
            </a:p>
            <a:p>
              <a:pPr marL="0" lvl="0" indent="0" algn="l" rtl="0">
                <a:spcBef>
                  <a:spcPts val="0"/>
                </a:spcBef>
                <a:spcAft>
                  <a:spcPts val="0"/>
                </a:spcAft>
                <a:buClr>
                  <a:schemeClr val="dk1"/>
                </a:buClr>
                <a:buSzPts val="1100"/>
                <a:buFont typeface="Arial"/>
                <a:buNone/>
              </a:pPr>
              <a:endParaRPr sz="3000" b="1">
                <a:solidFill>
                  <a:srgbClr val="9AD7F1"/>
                </a:solidFill>
              </a:endParaRPr>
            </a:p>
            <a:p>
              <a:pPr marL="0" marR="0" lvl="0" indent="0" algn="l" rtl="0">
                <a:lnSpc>
                  <a:spcPct val="100000"/>
                </a:lnSpc>
                <a:spcBef>
                  <a:spcPts val="0"/>
                </a:spcBef>
                <a:spcAft>
                  <a:spcPts val="0"/>
                </a:spcAft>
                <a:buClr>
                  <a:srgbClr val="000000"/>
                </a:buClr>
                <a:buSzPts val="3000"/>
                <a:buFont typeface="Arial"/>
                <a:buNone/>
              </a:pPr>
              <a:endParaRPr sz="3000" b="1">
                <a:solidFill>
                  <a:srgbClr val="9AD7F1"/>
                </a:solidFill>
              </a:endParaRPr>
            </a:p>
          </p:txBody>
        </p:sp>
        <p:sp>
          <p:nvSpPr>
            <p:cNvPr id="325" name="Google Shape;325;p15"/>
            <p:cNvSpPr txBox="1"/>
            <p:nvPr/>
          </p:nvSpPr>
          <p:spPr>
            <a:xfrm>
              <a:off x="2310777" y="6370371"/>
              <a:ext cx="5919600" cy="4590000"/>
            </a:xfrm>
            <a:prstGeom prst="rect">
              <a:avLst/>
            </a:prstGeom>
            <a:noFill/>
            <a:ln>
              <a:noFill/>
            </a:ln>
          </p:spPr>
          <p:txBody>
            <a:bodyPr spcFirstLastPara="1" wrap="square" lIns="0" tIns="0" rIns="0" bIns="0" anchor="t" anchorCtr="0">
              <a:spAutoFit/>
            </a:bodyPr>
            <a:lstStyle/>
            <a:p>
              <a:pPr marL="457200" lvl="0" indent="-419100" algn="l" rtl="0">
                <a:lnSpc>
                  <a:spcPct val="140666"/>
                </a:lnSpc>
                <a:spcBef>
                  <a:spcPts val="600"/>
                </a:spcBef>
                <a:spcAft>
                  <a:spcPts val="0"/>
                </a:spcAft>
                <a:buClr>
                  <a:srgbClr val="00ADE4"/>
                </a:buClr>
                <a:buSzPts val="3000"/>
                <a:buChar char="•"/>
              </a:pPr>
              <a:r>
                <a:rPr lang="en-US" sz="3000"/>
                <a:t>Embrasser</a:t>
              </a:r>
              <a:endParaRPr sz="3000"/>
            </a:p>
            <a:p>
              <a:pPr marL="457200" lvl="0" indent="-419100" algn="l" rtl="0">
                <a:lnSpc>
                  <a:spcPct val="140666"/>
                </a:lnSpc>
                <a:spcBef>
                  <a:spcPts val="600"/>
                </a:spcBef>
                <a:spcAft>
                  <a:spcPts val="0"/>
                </a:spcAft>
                <a:buClr>
                  <a:srgbClr val="00ADE4"/>
                </a:buClr>
                <a:buSzPts val="3000"/>
                <a:buChar char="•"/>
              </a:pPr>
              <a:r>
                <a:rPr lang="en-US" sz="3000"/>
                <a:t>Toucher qui semble se concentrer sur les parties intimes du corps</a:t>
              </a:r>
              <a:endParaRPr sz="3000"/>
            </a:p>
            <a:p>
              <a:pPr marL="457200" lvl="0" indent="-419100" algn="l" rtl="0">
                <a:lnSpc>
                  <a:spcPct val="140666"/>
                </a:lnSpc>
                <a:spcBef>
                  <a:spcPts val="600"/>
                </a:spcBef>
                <a:spcAft>
                  <a:spcPts val="0"/>
                </a:spcAft>
                <a:buClr>
                  <a:srgbClr val="00ADE4"/>
                </a:buClr>
                <a:buSzPts val="3000"/>
                <a:buChar char="•"/>
              </a:pPr>
              <a:r>
                <a:rPr lang="en-US" sz="3000"/>
                <a:t>Tout autre contact physique dont l'enfant ne veut pas</a:t>
              </a:r>
              <a:endParaRPr sz="3000"/>
            </a:p>
            <a:p>
              <a:pPr marL="457200" marR="0" lvl="0" indent="0" algn="l" rtl="0">
                <a:lnSpc>
                  <a:spcPct val="140666"/>
                </a:lnSpc>
                <a:spcBef>
                  <a:spcPts val="600"/>
                </a:spcBef>
                <a:spcAft>
                  <a:spcPts val="0"/>
                </a:spcAft>
                <a:buNone/>
              </a:pPr>
              <a:endParaRPr sz="3000"/>
            </a:p>
          </p:txBody>
        </p:sp>
        <p:sp>
          <p:nvSpPr>
            <p:cNvPr id="326" name="Google Shape;326;p15"/>
            <p:cNvSpPr/>
            <p:nvPr/>
          </p:nvSpPr>
          <p:spPr>
            <a:xfrm>
              <a:off x="1440825" y="4146708"/>
              <a:ext cx="832862" cy="2430447"/>
            </a:xfrm>
            <a:prstGeom prst="downArrow">
              <a:avLst>
                <a:gd name="adj1" fmla="val 50000"/>
                <a:gd name="adj2" fmla="val 50000"/>
              </a:avLst>
            </a:prstGeom>
            <a:solidFill>
              <a:srgbClr val="9AD7F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27" name="Google Shape;327;p15"/>
            <p:cNvGrpSpPr/>
            <p:nvPr/>
          </p:nvGrpSpPr>
          <p:grpSpPr>
            <a:xfrm>
              <a:off x="1292506" y="3398571"/>
              <a:ext cx="1073710" cy="1066800"/>
              <a:chOff x="0" y="0"/>
              <a:chExt cx="735568" cy="730836"/>
            </a:xfrm>
          </p:grpSpPr>
          <p:sp>
            <p:nvSpPr>
              <p:cNvPr id="328" name="Google Shape;328;p15"/>
              <p:cNvSpPr/>
              <p:nvPr/>
            </p:nvSpPr>
            <p:spPr>
              <a:xfrm>
                <a:off x="0" y="0"/>
                <a:ext cx="735568" cy="730836"/>
              </a:xfrm>
              <a:custGeom>
                <a:avLst/>
                <a:gdLst/>
                <a:ahLst/>
                <a:cxnLst/>
                <a:rect l="l" t="t" r="r" b="b"/>
                <a:pathLst>
                  <a:path w="735568" h="730836" extrusionOk="0">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00AD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329" name="Google Shape;329;p15"/>
              <p:cNvSpPr txBox="1"/>
              <p:nvPr/>
            </p:nvSpPr>
            <p:spPr>
              <a:xfrm>
                <a:off x="76200" y="177533"/>
                <a:ext cx="583168" cy="521286"/>
              </a:xfrm>
              <a:prstGeom prst="rect">
                <a:avLst/>
              </a:prstGeom>
              <a:noFill/>
              <a:ln>
                <a:noFill/>
              </a:ln>
            </p:spPr>
            <p:txBody>
              <a:bodyPr spcFirstLastPara="1" wrap="square" lIns="50800" tIns="50800" rIns="50800" bIns="50800" anchor="ctr" anchorCtr="0">
                <a:noAutofit/>
              </a:bodyPr>
              <a:lstStyle/>
              <a:p>
                <a:pPr marL="0" marR="0" lvl="0" indent="0" algn="ctr" rtl="0">
                  <a:lnSpc>
                    <a:spcPct val="68159"/>
                  </a:lnSpc>
                  <a:spcBef>
                    <a:spcPts val="0"/>
                  </a:spcBef>
                  <a:spcAft>
                    <a:spcPts val="0"/>
                  </a:spcAft>
                  <a:buClr>
                    <a:srgbClr val="000000"/>
                  </a:buClr>
                  <a:buSzPts val="4400"/>
                  <a:buFont typeface="Arial"/>
                  <a:buNone/>
                </a:pPr>
                <a:r>
                  <a:rPr lang="en-US" sz="44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grpSp>
      </p:grpSp>
      <p:grpSp>
        <p:nvGrpSpPr>
          <p:cNvPr id="330" name="Google Shape;330;p15"/>
          <p:cNvGrpSpPr/>
          <p:nvPr/>
        </p:nvGrpSpPr>
        <p:grpSpPr>
          <a:xfrm>
            <a:off x="9550000" y="3398571"/>
            <a:ext cx="1073710" cy="1066800"/>
            <a:chOff x="0" y="0"/>
            <a:chExt cx="735568" cy="730836"/>
          </a:xfrm>
        </p:grpSpPr>
        <p:sp>
          <p:nvSpPr>
            <p:cNvPr id="331" name="Google Shape;331;p15"/>
            <p:cNvSpPr/>
            <p:nvPr/>
          </p:nvSpPr>
          <p:spPr>
            <a:xfrm>
              <a:off x="0" y="0"/>
              <a:ext cx="735568" cy="730836"/>
            </a:xfrm>
            <a:custGeom>
              <a:avLst/>
              <a:gdLst/>
              <a:ahLst/>
              <a:cxnLst/>
              <a:rect l="l" t="t" r="r" b="b"/>
              <a:pathLst>
                <a:path w="735568" h="730836" extrusionOk="0">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00AD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332" name="Google Shape;332;p15"/>
            <p:cNvSpPr txBox="1"/>
            <p:nvPr/>
          </p:nvSpPr>
          <p:spPr>
            <a:xfrm>
              <a:off x="76200" y="177533"/>
              <a:ext cx="583168" cy="521286"/>
            </a:xfrm>
            <a:prstGeom prst="rect">
              <a:avLst/>
            </a:prstGeom>
            <a:noFill/>
            <a:ln>
              <a:noFill/>
            </a:ln>
          </p:spPr>
          <p:txBody>
            <a:bodyPr spcFirstLastPara="1" wrap="square" lIns="50800" tIns="50800" rIns="50800" bIns="50800" anchor="ctr" anchorCtr="0">
              <a:noAutofit/>
            </a:bodyPr>
            <a:lstStyle/>
            <a:p>
              <a:pPr marL="0" marR="0" lvl="0" indent="0" algn="ctr" rtl="0">
                <a:lnSpc>
                  <a:spcPct val="68159"/>
                </a:lnSpc>
                <a:spcBef>
                  <a:spcPts val="0"/>
                </a:spcBef>
                <a:spcAft>
                  <a:spcPts val="0"/>
                </a:spcAft>
                <a:buClr>
                  <a:srgbClr val="000000"/>
                </a:buClr>
                <a:buSzPts val="4400"/>
                <a:buFont typeface="Arial"/>
                <a:buNone/>
              </a:pPr>
              <a:r>
                <a:rPr lang="en-US" sz="44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16"/>
          <p:cNvSpPr txBox="1"/>
          <p:nvPr/>
        </p:nvSpPr>
        <p:spPr>
          <a:xfrm>
            <a:off x="1603025" y="586300"/>
            <a:ext cx="15392400" cy="258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a:solidFill>
                  <a:srgbClr val="002345"/>
                </a:solidFill>
              </a:rPr>
              <a:t>Autres exemples de comportements inappropriés entre les travailleurs de projet et les enfants</a:t>
            </a:r>
            <a:endParaRPr sz="5400" b="0" i="0" u="none" strike="noStrike" cap="none">
              <a:solidFill>
                <a:srgbClr val="002345"/>
              </a:solidFill>
              <a:latin typeface="Arial"/>
              <a:ea typeface="Arial"/>
              <a:cs typeface="Arial"/>
              <a:sym typeface="Arial"/>
            </a:endParaRPr>
          </a:p>
        </p:txBody>
      </p:sp>
      <p:sp>
        <p:nvSpPr>
          <p:cNvPr id="339" name="Google Shape;339;p16"/>
          <p:cNvSpPr/>
          <p:nvPr/>
        </p:nvSpPr>
        <p:spPr>
          <a:xfrm>
            <a:off x="1857257" y="6568493"/>
            <a:ext cx="4672235" cy="2596991"/>
          </a:xfrm>
          <a:prstGeom prst="rect">
            <a:avLst/>
          </a:prstGeom>
          <a:solidFill>
            <a:srgbClr val="9AD7F1">
              <a:alpha val="1686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0" name="Google Shape;340;p16"/>
          <p:cNvSpPr/>
          <p:nvPr/>
        </p:nvSpPr>
        <p:spPr>
          <a:xfrm>
            <a:off x="1857257" y="3816798"/>
            <a:ext cx="4672235" cy="3231702"/>
          </a:xfrm>
          <a:prstGeom prst="rect">
            <a:avLst/>
          </a:prstGeom>
          <a:solidFill>
            <a:srgbClr val="0023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1" name="Google Shape;341;p16"/>
          <p:cNvSpPr txBox="1"/>
          <p:nvPr/>
        </p:nvSpPr>
        <p:spPr>
          <a:xfrm>
            <a:off x="2704585" y="3918108"/>
            <a:ext cx="3451500" cy="3016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a:solidFill>
                  <a:schemeClr val="lt1"/>
                </a:solidFill>
              </a:rPr>
              <a:t>Comportement tel que le maintien de communications électroniques privées avec des enfants, y compris via les réseaux sociaux.</a:t>
            </a:r>
            <a:endParaRPr sz="1400" b="0" i="0" u="none" strike="noStrike" cap="none">
              <a:solidFill>
                <a:srgbClr val="000000"/>
              </a:solidFill>
              <a:latin typeface="Arial"/>
              <a:ea typeface="Arial"/>
              <a:cs typeface="Arial"/>
              <a:sym typeface="Arial"/>
            </a:endParaRPr>
          </a:p>
        </p:txBody>
      </p:sp>
      <p:sp>
        <p:nvSpPr>
          <p:cNvPr id="342" name="Google Shape;342;p16"/>
          <p:cNvSpPr txBox="1"/>
          <p:nvPr/>
        </p:nvSpPr>
        <p:spPr>
          <a:xfrm>
            <a:off x="2160777" y="7353300"/>
            <a:ext cx="4201408" cy="1457066"/>
          </a:xfrm>
          <a:prstGeom prst="rect">
            <a:avLst/>
          </a:prstGeom>
          <a:noFill/>
          <a:ln>
            <a:noFill/>
          </a:ln>
        </p:spPr>
        <p:txBody>
          <a:bodyPr spcFirstLastPara="1" wrap="square" lIns="0" tIns="0" rIns="0" bIns="0" anchor="t" anchorCtr="0">
            <a:spAutoFit/>
          </a:bodyPr>
          <a:lstStyle/>
          <a:p>
            <a:pPr marL="571500" marR="0" lvl="0" indent="-571500" algn="l" rtl="0">
              <a:lnSpc>
                <a:spcPct val="137857"/>
              </a:lnSpc>
              <a:spcBef>
                <a:spcPts val="0"/>
              </a:spcBef>
              <a:spcAft>
                <a:spcPts val="0"/>
              </a:spcAft>
              <a:buClr>
                <a:srgbClr val="00ADE4"/>
              </a:buClr>
              <a:buSzPts val="2800"/>
              <a:buFont typeface="Arial"/>
              <a:buChar char="•"/>
            </a:pPr>
            <a:r>
              <a:rPr lang="en-US" sz="2800" b="0" i="0" u="none" strike="noStrike" cap="none">
                <a:solidFill>
                  <a:srgbClr val="000000"/>
                </a:solidFill>
                <a:latin typeface="Arial"/>
                <a:ea typeface="Arial"/>
                <a:cs typeface="Arial"/>
                <a:sym typeface="Arial"/>
              </a:rPr>
              <a:t>Messenger - Instagram - Viber - WhatsApp - TikTok</a:t>
            </a:r>
            <a:endParaRPr sz="1400" b="0" i="0" u="none" strike="noStrike" cap="none">
              <a:solidFill>
                <a:srgbClr val="000000"/>
              </a:solidFill>
              <a:latin typeface="Arial"/>
              <a:ea typeface="Arial"/>
              <a:cs typeface="Arial"/>
              <a:sym typeface="Arial"/>
            </a:endParaRPr>
          </a:p>
        </p:txBody>
      </p:sp>
      <p:sp>
        <p:nvSpPr>
          <p:cNvPr id="343" name="Google Shape;343;p16"/>
          <p:cNvSpPr/>
          <p:nvPr/>
        </p:nvSpPr>
        <p:spPr>
          <a:xfrm>
            <a:off x="1440825" y="4146708"/>
            <a:ext cx="832862" cy="2901791"/>
          </a:xfrm>
          <a:prstGeom prst="downArrow">
            <a:avLst>
              <a:gd name="adj1" fmla="val 50000"/>
              <a:gd name="adj2" fmla="val 50000"/>
            </a:avLst>
          </a:prstGeom>
          <a:solidFill>
            <a:srgbClr val="9AD7F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44" name="Google Shape;344;p16"/>
          <p:cNvGrpSpPr/>
          <p:nvPr/>
        </p:nvGrpSpPr>
        <p:grpSpPr>
          <a:xfrm>
            <a:off x="1292506" y="3398571"/>
            <a:ext cx="1073710" cy="1066800"/>
            <a:chOff x="0" y="0"/>
            <a:chExt cx="735568" cy="730836"/>
          </a:xfrm>
        </p:grpSpPr>
        <p:sp>
          <p:nvSpPr>
            <p:cNvPr id="345" name="Google Shape;345;p16"/>
            <p:cNvSpPr/>
            <p:nvPr/>
          </p:nvSpPr>
          <p:spPr>
            <a:xfrm>
              <a:off x="0" y="0"/>
              <a:ext cx="735568" cy="730836"/>
            </a:xfrm>
            <a:custGeom>
              <a:avLst/>
              <a:gdLst/>
              <a:ahLst/>
              <a:cxnLst/>
              <a:rect l="l" t="t" r="r" b="b"/>
              <a:pathLst>
                <a:path w="735568" h="730836" extrusionOk="0">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00AD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346" name="Google Shape;346;p16"/>
            <p:cNvSpPr txBox="1"/>
            <p:nvPr/>
          </p:nvSpPr>
          <p:spPr>
            <a:xfrm>
              <a:off x="76200" y="177533"/>
              <a:ext cx="583168" cy="521286"/>
            </a:xfrm>
            <a:prstGeom prst="rect">
              <a:avLst/>
            </a:prstGeom>
            <a:noFill/>
            <a:ln>
              <a:noFill/>
            </a:ln>
          </p:spPr>
          <p:txBody>
            <a:bodyPr spcFirstLastPara="1" wrap="square" lIns="50800" tIns="50800" rIns="50800" bIns="50800" anchor="ctr" anchorCtr="0">
              <a:noAutofit/>
            </a:bodyPr>
            <a:lstStyle/>
            <a:p>
              <a:pPr marL="0" marR="0" lvl="0" indent="0" algn="ctr" rtl="0">
                <a:lnSpc>
                  <a:spcPct val="68159"/>
                </a:lnSpc>
                <a:spcBef>
                  <a:spcPts val="0"/>
                </a:spcBef>
                <a:spcAft>
                  <a:spcPts val="0"/>
                </a:spcAft>
                <a:buClr>
                  <a:srgbClr val="000000"/>
                </a:buClr>
                <a:buSzPts val="4400"/>
                <a:buFont typeface="Arial"/>
                <a:buNone/>
              </a:pPr>
              <a:r>
                <a:rPr lang="en-US" sz="440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grpSp>
      <p:grpSp>
        <p:nvGrpSpPr>
          <p:cNvPr id="347" name="Google Shape;347;p16"/>
          <p:cNvGrpSpPr/>
          <p:nvPr/>
        </p:nvGrpSpPr>
        <p:grpSpPr>
          <a:xfrm>
            <a:off x="6798547" y="3331365"/>
            <a:ext cx="4250453" cy="2722561"/>
            <a:chOff x="9550000" y="3398571"/>
            <a:chExt cx="4250453" cy="2722561"/>
          </a:xfrm>
        </p:grpSpPr>
        <p:sp>
          <p:nvSpPr>
            <p:cNvPr id="348" name="Google Shape;348;p16"/>
            <p:cNvSpPr/>
            <p:nvPr/>
          </p:nvSpPr>
          <p:spPr>
            <a:xfrm>
              <a:off x="10086857" y="3816798"/>
              <a:ext cx="3713596" cy="2304334"/>
            </a:xfrm>
            <a:prstGeom prst="rect">
              <a:avLst/>
            </a:prstGeom>
            <a:solidFill>
              <a:srgbClr val="0023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9" name="Google Shape;349;p16"/>
            <p:cNvSpPr txBox="1"/>
            <p:nvPr/>
          </p:nvSpPr>
          <p:spPr>
            <a:xfrm>
              <a:off x="10664154" y="4121606"/>
              <a:ext cx="2907600" cy="1680900"/>
            </a:xfrm>
            <a:prstGeom prst="rect">
              <a:avLst/>
            </a:prstGeom>
            <a:noFill/>
            <a:ln>
              <a:noFill/>
            </a:ln>
          </p:spPr>
          <p:txBody>
            <a:bodyPr spcFirstLastPara="1" wrap="square" lIns="0" tIns="0" rIns="0" bIns="0" anchor="t" anchorCtr="0">
              <a:spAutoFit/>
            </a:bodyPr>
            <a:lstStyle/>
            <a:p>
              <a:pPr marL="0" marR="0" lvl="0" indent="0" algn="l" rtl="0">
                <a:lnSpc>
                  <a:spcPct val="145000"/>
                </a:lnSpc>
                <a:spcBef>
                  <a:spcPts val="0"/>
                </a:spcBef>
                <a:spcAft>
                  <a:spcPts val="0"/>
                </a:spcAft>
                <a:buClr>
                  <a:srgbClr val="000000"/>
                </a:buClr>
                <a:buSzPts val="2800"/>
                <a:buFont typeface="Arial"/>
                <a:buNone/>
              </a:pPr>
              <a:r>
                <a:rPr lang="en-US" sz="2800" b="0" i="0" u="none" strike="noStrike" cap="none">
                  <a:solidFill>
                    <a:srgbClr val="FFFFFF"/>
                  </a:solidFill>
                  <a:latin typeface="Arial"/>
                  <a:ea typeface="Arial"/>
                  <a:cs typeface="Arial"/>
                  <a:sym typeface="Arial"/>
                </a:rPr>
                <a:t>I</a:t>
              </a:r>
              <a:r>
                <a:rPr lang="en-US" sz="2800">
                  <a:solidFill>
                    <a:srgbClr val="FFFFFF"/>
                  </a:solidFill>
                </a:rPr>
                <a:t>nteractions avec des enfants dans une région isolée</a:t>
              </a:r>
              <a:endParaRPr sz="1400" b="0" i="0" u="none" strike="noStrike" cap="none">
                <a:solidFill>
                  <a:srgbClr val="000000"/>
                </a:solidFill>
                <a:latin typeface="Arial"/>
                <a:ea typeface="Arial"/>
                <a:cs typeface="Arial"/>
                <a:sym typeface="Arial"/>
              </a:endParaRPr>
            </a:p>
          </p:txBody>
        </p:sp>
        <p:grpSp>
          <p:nvGrpSpPr>
            <p:cNvPr id="350" name="Google Shape;350;p16"/>
            <p:cNvGrpSpPr/>
            <p:nvPr/>
          </p:nvGrpSpPr>
          <p:grpSpPr>
            <a:xfrm>
              <a:off x="9550000" y="3398571"/>
              <a:ext cx="1073710" cy="1066800"/>
              <a:chOff x="0" y="0"/>
              <a:chExt cx="735568" cy="730836"/>
            </a:xfrm>
          </p:grpSpPr>
          <p:sp>
            <p:nvSpPr>
              <p:cNvPr id="351" name="Google Shape;351;p16"/>
              <p:cNvSpPr/>
              <p:nvPr/>
            </p:nvSpPr>
            <p:spPr>
              <a:xfrm>
                <a:off x="0" y="0"/>
                <a:ext cx="735568" cy="730836"/>
              </a:xfrm>
              <a:custGeom>
                <a:avLst/>
                <a:gdLst/>
                <a:ahLst/>
                <a:cxnLst/>
                <a:rect l="l" t="t" r="r" b="b"/>
                <a:pathLst>
                  <a:path w="735568" h="730836" extrusionOk="0">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00AD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352" name="Google Shape;352;p16"/>
              <p:cNvSpPr txBox="1"/>
              <p:nvPr/>
            </p:nvSpPr>
            <p:spPr>
              <a:xfrm>
                <a:off x="76200" y="177533"/>
                <a:ext cx="583168" cy="521286"/>
              </a:xfrm>
              <a:prstGeom prst="rect">
                <a:avLst/>
              </a:prstGeom>
              <a:noFill/>
              <a:ln>
                <a:noFill/>
              </a:ln>
            </p:spPr>
            <p:txBody>
              <a:bodyPr spcFirstLastPara="1" wrap="square" lIns="50800" tIns="50800" rIns="50800" bIns="50800" anchor="ctr" anchorCtr="0">
                <a:noAutofit/>
              </a:bodyPr>
              <a:lstStyle/>
              <a:p>
                <a:pPr marL="0" marR="0" lvl="0" indent="0" algn="ctr" rtl="0">
                  <a:lnSpc>
                    <a:spcPct val="68159"/>
                  </a:lnSpc>
                  <a:spcBef>
                    <a:spcPts val="0"/>
                  </a:spcBef>
                  <a:spcAft>
                    <a:spcPts val="0"/>
                  </a:spcAft>
                  <a:buClr>
                    <a:srgbClr val="000000"/>
                  </a:buClr>
                  <a:buSzPts val="4400"/>
                  <a:buFont typeface="Arial"/>
                  <a:buNone/>
                </a:pPr>
                <a:r>
                  <a:rPr lang="en-US" sz="4400" b="1"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grpSp>
      </p:grpSp>
      <p:grpSp>
        <p:nvGrpSpPr>
          <p:cNvPr id="353" name="Google Shape;353;p16"/>
          <p:cNvGrpSpPr/>
          <p:nvPr/>
        </p:nvGrpSpPr>
        <p:grpSpPr>
          <a:xfrm>
            <a:off x="11302125" y="3404014"/>
            <a:ext cx="5545014" cy="5766913"/>
            <a:chOff x="1292506" y="3398571"/>
            <a:chExt cx="5545014" cy="5766913"/>
          </a:xfrm>
        </p:grpSpPr>
        <p:sp>
          <p:nvSpPr>
            <p:cNvPr id="354" name="Google Shape;354;p16"/>
            <p:cNvSpPr/>
            <p:nvPr/>
          </p:nvSpPr>
          <p:spPr>
            <a:xfrm>
              <a:off x="1857257" y="6568494"/>
              <a:ext cx="4929043" cy="2596990"/>
            </a:xfrm>
            <a:prstGeom prst="rect">
              <a:avLst/>
            </a:prstGeom>
            <a:solidFill>
              <a:srgbClr val="9AD7F1">
                <a:alpha val="1686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5" name="Google Shape;355;p16"/>
            <p:cNvSpPr/>
            <p:nvPr/>
          </p:nvSpPr>
          <p:spPr>
            <a:xfrm>
              <a:off x="1857258" y="3816798"/>
              <a:ext cx="4929043" cy="3231702"/>
            </a:xfrm>
            <a:prstGeom prst="rect">
              <a:avLst/>
            </a:prstGeom>
            <a:solidFill>
              <a:srgbClr val="0023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6" name="Google Shape;356;p16"/>
            <p:cNvSpPr txBox="1"/>
            <p:nvPr/>
          </p:nvSpPr>
          <p:spPr>
            <a:xfrm>
              <a:off x="2592129" y="4146709"/>
              <a:ext cx="3987900" cy="34479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1100"/>
                <a:buFont typeface="Arial"/>
                <a:buNone/>
              </a:pPr>
              <a:r>
                <a:rPr lang="en-US" sz="2800">
                  <a:solidFill>
                    <a:schemeClr val="lt1"/>
                  </a:solidFill>
                </a:rPr>
                <a:t>Les interactions individuelles entre les adultes du projet et les enfants doivent être évitées autant que possible.</a:t>
              </a:r>
              <a:endParaRPr sz="2800">
                <a:solidFill>
                  <a:schemeClr val="lt1"/>
                </a:solidFill>
              </a:endParaRPr>
            </a:p>
            <a:p>
              <a:pPr marL="0" lvl="0" indent="0" algn="l" rtl="0">
                <a:spcBef>
                  <a:spcPts val="0"/>
                </a:spcBef>
                <a:spcAft>
                  <a:spcPts val="0"/>
                </a:spcAft>
                <a:buClr>
                  <a:schemeClr val="dk1"/>
                </a:buClr>
                <a:buSzPts val="1100"/>
                <a:buFont typeface="Arial"/>
                <a:buNone/>
              </a:pPr>
              <a:endParaRPr sz="2800">
                <a:solidFill>
                  <a:schemeClr val="lt1"/>
                </a:solidFill>
              </a:endParaRPr>
            </a:p>
            <a:p>
              <a:pPr marL="0" marR="0" lvl="0" indent="0" algn="l" rtl="0">
                <a:lnSpc>
                  <a:spcPct val="100000"/>
                </a:lnSpc>
                <a:spcBef>
                  <a:spcPts val="0"/>
                </a:spcBef>
                <a:spcAft>
                  <a:spcPts val="0"/>
                </a:spcAft>
                <a:buClr>
                  <a:srgbClr val="000000"/>
                </a:buClr>
                <a:buSzPts val="2800"/>
                <a:buFont typeface="Arial"/>
                <a:buNone/>
              </a:pPr>
              <a:endParaRPr sz="2800">
                <a:solidFill>
                  <a:schemeClr val="lt1"/>
                </a:solidFill>
              </a:endParaRPr>
            </a:p>
          </p:txBody>
        </p:sp>
        <p:sp>
          <p:nvSpPr>
            <p:cNvPr id="357" name="Google Shape;357;p16"/>
            <p:cNvSpPr txBox="1"/>
            <p:nvPr/>
          </p:nvSpPr>
          <p:spPr>
            <a:xfrm>
              <a:off x="2048320" y="7411598"/>
              <a:ext cx="4789200" cy="1723800"/>
            </a:xfrm>
            <a:prstGeom prst="rect">
              <a:avLst/>
            </a:prstGeom>
            <a:noFill/>
            <a:ln>
              <a:noFill/>
            </a:ln>
          </p:spPr>
          <p:txBody>
            <a:bodyPr spcFirstLastPara="1" wrap="square" lIns="0" tIns="0" rIns="0" bIns="0" anchor="t" anchorCtr="0">
              <a:spAutoFit/>
            </a:bodyPr>
            <a:lstStyle/>
            <a:p>
              <a:pPr marL="1028700" marR="0" lvl="1" indent="-571500" algn="l" rtl="0">
                <a:lnSpc>
                  <a:spcPct val="100000"/>
                </a:lnSpc>
                <a:spcBef>
                  <a:spcPts val="0"/>
                </a:spcBef>
                <a:spcAft>
                  <a:spcPts val="0"/>
                </a:spcAft>
                <a:buClr>
                  <a:srgbClr val="00ADE4"/>
                </a:buClr>
                <a:buSzPts val="2800"/>
                <a:buFont typeface="Arial"/>
                <a:buChar char="•"/>
              </a:pPr>
              <a:r>
                <a:rPr lang="en-US" sz="2800">
                  <a:solidFill>
                    <a:schemeClr val="dk1"/>
                  </a:solidFill>
                </a:rPr>
                <a:t>Tenir compte des lieux tels que les chambres d'hôtes, les restaurants et les bars.</a:t>
              </a:r>
              <a:endParaRPr sz="1400" b="0" i="0" u="none" strike="noStrike" cap="none">
                <a:solidFill>
                  <a:srgbClr val="000000"/>
                </a:solidFill>
                <a:latin typeface="Arial"/>
                <a:ea typeface="Arial"/>
                <a:cs typeface="Arial"/>
                <a:sym typeface="Arial"/>
              </a:endParaRPr>
            </a:p>
          </p:txBody>
        </p:sp>
        <p:sp>
          <p:nvSpPr>
            <p:cNvPr id="358" name="Google Shape;358;p16"/>
            <p:cNvSpPr/>
            <p:nvPr/>
          </p:nvSpPr>
          <p:spPr>
            <a:xfrm>
              <a:off x="1440825" y="4146708"/>
              <a:ext cx="832862" cy="2901791"/>
            </a:xfrm>
            <a:prstGeom prst="downArrow">
              <a:avLst>
                <a:gd name="adj1" fmla="val 50000"/>
                <a:gd name="adj2" fmla="val 50000"/>
              </a:avLst>
            </a:prstGeom>
            <a:solidFill>
              <a:srgbClr val="9AD7F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59" name="Google Shape;359;p16"/>
            <p:cNvGrpSpPr/>
            <p:nvPr/>
          </p:nvGrpSpPr>
          <p:grpSpPr>
            <a:xfrm>
              <a:off x="1292506" y="3398571"/>
              <a:ext cx="1073710" cy="1066800"/>
              <a:chOff x="0" y="0"/>
              <a:chExt cx="735568" cy="730836"/>
            </a:xfrm>
          </p:grpSpPr>
          <p:sp>
            <p:nvSpPr>
              <p:cNvPr id="360" name="Google Shape;360;p16"/>
              <p:cNvSpPr/>
              <p:nvPr/>
            </p:nvSpPr>
            <p:spPr>
              <a:xfrm>
                <a:off x="0" y="0"/>
                <a:ext cx="735568" cy="730836"/>
              </a:xfrm>
              <a:custGeom>
                <a:avLst/>
                <a:gdLst/>
                <a:ahLst/>
                <a:cxnLst/>
                <a:rect l="l" t="t" r="r" b="b"/>
                <a:pathLst>
                  <a:path w="735568" h="730836" extrusionOk="0">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00AD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361" name="Google Shape;361;p16"/>
              <p:cNvSpPr txBox="1"/>
              <p:nvPr/>
            </p:nvSpPr>
            <p:spPr>
              <a:xfrm>
                <a:off x="76200" y="177533"/>
                <a:ext cx="583168" cy="521286"/>
              </a:xfrm>
              <a:prstGeom prst="rect">
                <a:avLst/>
              </a:prstGeom>
              <a:noFill/>
              <a:ln>
                <a:noFill/>
              </a:ln>
            </p:spPr>
            <p:txBody>
              <a:bodyPr spcFirstLastPara="1" wrap="square" lIns="50800" tIns="50800" rIns="50800" bIns="50800" anchor="ctr" anchorCtr="0">
                <a:noAutofit/>
              </a:bodyPr>
              <a:lstStyle/>
              <a:p>
                <a:pPr marL="0" marR="0" lvl="0" indent="0" algn="ctr" rtl="0">
                  <a:lnSpc>
                    <a:spcPct val="68159"/>
                  </a:lnSpc>
                  <a:spcBef>
                    <a:spcPts val="0"/>
                  </a:spcBef>
                  <a:spcAft>
                    <a:spcPts val="0"/>
                  </a:spcAft>
                  <a:buClr>
                    <a:srgbClr val="000000"/>
                  </a:buClr>
                  <a:buSzPts val="4400"/>
                  <a:buFont typeface="Arial"/>
                  <a:buNone/>
                </a:pPr>
                <a:r>
                  <a:rPr lang="en-US" sz="440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grpSp>
      </p:grpSp>
      <p:pic>
        <p:nvPicPr>
          <p:cNvPr id="362" name="Google Shape;362;p16"/>
          <p:cNvPicPr preferRelativeResize="0"/>
          <p:nvPr/>
        </p:nvPicPr>
        <p:blipFill rotWithShape="1">
          <a:blip r:embed="rId3">
            <a:alphaModFix/>
          </a:blip>
          <a:srcRect l="20712" t="13856" r="32533" b="3652"/>
          <a:stretch/>
        </p:blipFill>
        <p:spPr>
          <a:xfrm>
            <a:off x="7349061" y="6213008"/>
            <a:ext cx="3281814" cy="386009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17"/>
          <p:cNvSpPr txBox="1"/>
          <p:nvPr/>
        </p:nvSpPr>
        <p:spPr>
          <a:xfrm>
            <a:off x="1676400" y="1192700"/>
            <a:ext cx="1150620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a:solidFill>
                  <a:srgbClr val="002345"/>
                </a:solidFill>
                <a:latin typeface="Arial"/>
                <a:ea typeface="Arial"/>
                <a:cs typeface="Arial"/>
                <a:sym typeface="Arial"/>
              </a:rPr>
              <a:t>[</a:t>
            </a:r>
            <a:r>
              <a:rPr lang="en-US" sz="6000" b="1" i="0" u="none" strike="noStrike" cap="none">
                <a:solidFill>
                  <a:srgbClr val="002345"/>
                </a:solidFill>
                <a:highlight>
                  <a:srgbClr val="FFFF00"/>
                </a:highlight>
                <a:latin typeface="Arial"/>
                <a:ea typeface="Arial"/>
                <a:cs typeface="Arial"/>
                <a:sym typeface="Arial"/>
              </a:rPr>
              <a:t>I</a:t>
            </a:r>
            <a:r>
              <a:rPr lang="en-US" sz="6000" b="1">
                <a:solidFill>
                  <a:srgbClr val="002345"/>
                </a:solidFill>
                <a:highlight>
                  <a:srgbClr val="FFFF00"/>
                </a:highlight>
              </a:rPr>
              <a:t>nsérer le pays ici</a:t>
            </a:r>
            <a:r>
              <a:rPr lang="en-US" sz="6000" b="1" i="0" u="none" strike="noStrike" cap="none">
                <a:solidFill>
                  <a:srgbClr val="002345"/>
                </a:solidFill>
                <a:latin typeface="Arial"/>
                <a:ea typeface="Arial"/>
                <a:cs typeface="Arial"/>
                <a:sym typeface="Arial"/>
              </a:rPr>
              <a:t>] L</a:t>
            </a:r>
            <a:r>
              <a:rPr lang="en-US" sz="6000" b="1">
                <a:solidFill>
                  <a:srgbClr val="002345"/>
                </a:solidFill>
              </a:rPr>
              <a:t>ois</a:t>
            </a:r>
            <a:endParaRPr sz="6000" b="0" i="0" u="none" strike="noStrike" cap="none">
              <a:solidFill>
                <a:srgbClr val="002345"/>
              </a:solidFill>
              <a:latin typeface="Arial"/>
              <a:ea typeface="Arial"/>
              <a:cs typeface="Arial"/>
              <a:sym typeface="Arial"/>
            </a:endParaRPr>
          </a:p>
        </p:txBody>
      </p:sp>
      <p:sp>
        <p:nvSpPr>
          <p:cNvPr id="369" name="Google Shape;369;p17"/>
          <p:cNvSpPr txBox="1"/>
          <p:nvPr/>
        </p:nvSpPr>
        <p:spPr>
          <a:xfrm>
            <a:off x="1676400" y="3086100"/>
            <a:ext cx="12496800" cy="2589000"/>
          </a:xfrm>
          <a:prstGeom prst="rect">
            <a:avLst/>
          </a:prstGeom>
          <a:noFill/>
          <a:ln>
            <a:noFill/>
          </a:ln>
        </p:spPr>
        <p:txBody>
          <a:bodyPr spcFirstLastPara="1" wrap="square" lIns="0" tIns="0" rIns="0" bIns="0" anchor="t" anchorCtr="0">
            <a:spAutoFit/>
          </a:bodyPr>
          <a:lstStyle/>
          <a:p>
            <a:pPr marL="457200" marR="0" lvl="0" indent="-457200" algn="l" rtl="0">
              <a:lnSpc>
                <a:spcPct val="141875"/>
              </a:lnSpc>
              <a:spcBef>
                <a:spcPts val="0"/>
              </a:spcBef>
              <a:spcAft>
                <a:spcPts val="0"/>
              </a:spcAft>
              <a:buClr>
                <a:srgbClr val="292C32"/>
              </a:buClr>
              <a:buSzPts val="3200"/>
              <a:buFont typeface="Arial"/>
              <a:buChar char="•"/>
            </a:pPr>
            <a:r>
              <a:rPr lang="en-US" sz="3200" b="0" i="0" u="none" strike="noStrike" cap="none">
                <a:solidFill>
                  <a:srgbClr val="292C32"/>
                </a:solidFill>
                <a:highlight>
                  <a:srgbClr val="FFFF00"/>
                </a:highlight>
                <a:latin typeface="Arial"/>
                <a:ea typeface="Arial"/>
                <a:cs typeface="Arial"/>
                <a:sym typeface="Arial"/>
              </a:rPr>
              <a:t>[</a:t>
            </a:r>
            <a:r>
              <a:rPr lang="en-US" sz="3200">
                <a:solidFill>
                  <a:srgbClr val="292C32"/>
                </a:solidFill>
                <a:highlight>
                  <a:srgbClr val="FFFF00"/>
                </a:highlight>
              </a:rPr>
              <a:t>insérer ici les lois spécifiques au pays qui concernent la protection des enfants</a:t>
            </a:r>
            <a:r>
              <a:rPr lang="en-US" sz="3200" b="0" i="0" u="none" strike="noStrike" cap="none">
                <a:solidFill>
                  <a:srgbClr val="292C32"/>
                </a:solidFill>
                <a:highlight>
                  <a:srgbClr val="FFFF00"/>
                </a:highlight>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457200" marR="0" lvl="0" indent="-254000" algn="l" rtl="0">
              <a:lnSpc>
                <a:spcPct val="141875"/>
              </a:lnSpc>
              <a:spcBef>
                <a:spcPts val="0"/>
              </a:spcBef>
              <a:spcAft>
                <a:spcPts val="0"/>
              </a:spcAft>
              <a:buClr>
                <a:schemeClr val="dk1"/>
              </a:buClr>
              <a:buSzPts val="3200"/>
              <a:buFont typeface="Arial"/>
              <a:buNone/>
            </a:pPr>
            <a:endParaRPr sz="3200" b="0" i="0" u="none" strike="noStrike" cap="none">
              <a:solidFill>
                <a:srgbClr val="292C32"/>
              </a:solidFill>
              <a:highlight>
                <a:srgbClr val="FFFF00"/>
              </a:highlight>
              <a:latin typeface="Arial"/>
              <a:ea typeface="Arial"/>
              <a:cs typeface="Arial"/>
              <a:sym typeface="Arial"/>
            </a:endParaRPr>
          </a:p>
          <a:p>
            <a:pPr marL="0" marR="0" lvl="0" indent="0" algn="l" rtl="0">
              <a:lnSpc>
                <a:spcPct val="141875"/>
              </a:lnSpc>
              <a:spcBef>
                <a:spcPts val="0"/>
              </a:spcBef>
              <a:spcAft>
                <a:spcPts val="0"/>
              </a:spcAft>
              <a:buClr>
                <a:srgbClr val="000000"/>
              </a:buClr>
              <a:buSzPts val="3200"/>
              <a:buFont typeface="Arial"/>
              <a:buNone/>
            </a:pPr>
            <a:endParaRPr sz="3200" b="0" i="0" u="none" strike="noStrike" cap="none">
              <a:solidFill>
                <a:srgbClr val="292C32"/>
              </a:solidFill>
              <a:highlight>
                <a:srgbClr val="FFFF00"/>
              </a:highlight>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18"/>
          <p:cNvSpPr txBox="1"/>
          <p:nvPr/>
        </p:nvSpPr>
        <p:spPr>
          <a:xfrm>
            <a:off x="1676400" y="498400"/>
            <a:ext cx="12801600" cy="286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1">
                <a:solidFill>
                  <a:srgbClr val="002345"/>
                </a:solidFill>
              </a:rPr>
              <a:t>Pourquoi l'exploitation et les abus sexuels des enfants sont-ils un sujet important ? </a:t>
            </a:r>
            <a:endParaRPr sz="6000" b="0" i="0" u="none" strike="noStrike" cap="none">
              <a:solidFill>
                <a:srgbClr val="002345"/>
              </a:solidFill>
              <a:latin typeface="Arial"/>
              <a:ea typeface="Arial"/>
              <a:cs typeface="Arial"/>
              <a:sym typeface="Arial"/>
            </a:endParaRPr>
          </a:p>
        </p:txBody>
      </p:sp>
      <p:grpSp>
        <p:nvGrpSpPr>
          <p:cNvPr id="376" name="Google Shape;376;p18"/>
          <p:cNvGrpSpPr/>
          <p:nvPr/>
        </p:nvGrpSpPr>
        <p:grpSpPr>
          <a:xfrm>
            <a:off x="6172200" y="3619499"/>
            <a:ext cx="4994283" cy="3385508"/>
            <a:chOff x="6243774" y="3467099"/>
            <a:chExt cx="4994283" cy="3385508"/>
          </a:xfrm>
        </p:grpSpPr>
        <p:sp>
          <p:nvSpPr>
            <p:cNvPr id="377" name="Google Shape;377;p18"/>
            <p:cNvSpPr/>
            <p:nvPr/>
          </p:nvSpPr>
          <p:spPr>
            <a:xfrm>
              <a:off x="6243774" y="3467099"/>
              <a:ext cx="4994283" cy="2925055"/>
            </a:xfrm>
            <a:prstGeom prst="rect">
              <a:avLst/>
            </a:prstGeom>
            <a:solidFill>
              <a:srgbClr val="9AD7F1">
                <a:alpha val="9411"/>
              </a:srgbClr>
            </a:solidFill>
            <a:ln w="25400" cap="flat" cmpd="sng">
              <a:solidFill>
                <a:srgbClr val="00ADE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8" name="Google Shape;378;p18"/>
            <p:cNvSpPr txBox="1"/>
            <p:nvPr/>
          </p:nvSpPr>
          <p:spPr>
            <a:xfrm>
              <a:off x="6595860" y="4439107"/>
              <a:ext cx="3810000" cy="2413500"/>
            </a:xfrm>
            <a:prstGeom prst="rect">
              <a:avLst/>
            </a:prstGeom>
            <a:noFill/>
            <a:ln>
              <a:noFill/>
            </a:ln>
          </p:spPr>
          <p:txBody>
            <a:bodyPr spcFirstLastPara="1" wrap="square" lIns="0" tIns="0" rIns="0" bIns="0" anchor="t" anchorCtr="0">
              <a:spAutoFit/>
            </a:bodyPr>
            <a:lstStyle/>
            <a:p>
              <a:pPr marL="0" marR="0" lvl="0" indent="0" algn="l" rtl="0">
                <a:lnSpc>
                  <a:spcPct val="138333"/>
                </a:lnSpc>
                <a:spcBef>
                  <a:spcPts val="0"/>
                </a:spcBef>
                <a:spcAft>
                  <a:spcPts val="0"/>
                </a:spcAft>
                <a:buClr>
                  <a:srgbClr val="000000"/>
                </a:buClr>
                <a:buSzPts val="2400"/>
                <a:buFont typeface="Arial"/>
                <a:buNone/>
              </a:pPr>
              <a:r>
                <a:rPr lang="en-US" sz="2400">
                  <a:solidFill>
                    <a:schemeClr val="dk1"/>
                  </a:solidFill>
                </a:rPr>
                <a:t>Coûts pour la nation (maladies et blessures), y compris l'impact sur le PIB. Impact également sur le projet s'il est suspendu </a:t>
              </a:r>
              <a:endParaRPr sz="1400" b="0" i="0" u="none" strike="noStrike" cap="none">
                <a:solidFill>
                  <a:srgbClr val="000000"/>
                </a:solidFill>
                <a:latin typeface="Arial"/>
                <a:ea typeface="Arial"/>
                <a:cs typeface="Arial"/>
                <a:sym typeface="Arial"/>
              </a:endParaRPr>
            </a:p>
          </p:txBody>
        </p:sp>
        <p:sp>
          <p:nvSpPr>
            <p:cNvPr id="379" name="Google Shape;379;p18"/>
            <p:cNvSpPr txBox="1"/>
            <p:nvPr/>
          </p:nvSpPr>
          <p:spPr>
            <a:xfrm>
              <a:off x="6595860" y="3732403"/>
              <a:ext cx="4290600" cy="492600"/>
            </a:xfrm>
            <a:prstGeom prst="rect">
              <a:avLst/>
            </a:prstGeom>
            <a:noFill/>
            <a:ln>
              <a:noFill/>
            </a:ln>
          </p:spPr>
          <p:txBody>
            <a:bodyPr spcFirstLastPara="1" wrap="square" lIns="0" tIns="0" rIns="0" bIns="0" anchor="t" anchorCtr="0">
              <a:spAutoFit/>
            </a:bodyPr>
            <a:lstStyle/>
            <a:p>
              <a:pPr marL="0" marR="0" lvl="0" indent="0" algn="l" rtl="0">
                <a:lnSpc>
                  <a:spcPct val="104999"/>
                </a:lnSpc>
                <a:spcBef>
                  <a:spcPts val="0"/>
                </a:spcBef>
                <a:spcAft>
                  <a:spcPts val="0"/>
                </a:spcAft>
                <a:buClr>
                  <a:srgbClr val="000000"/>
                </a:buClr>
                <a:buSzPts val="3200"/>
                <a:buFont typeface="Arial"/>
                <a:buNone/>
              </a:pPr>
              <a:r>
                <a:rPr lang="en-US" sz="3200" b="1" i="0" u="none" strike="noStrike" cap="none">
                  <a:solidFill>
                    <a:srgbClr val="00ADE4"/>
                  </a:solidFill>
                  <a:latin typeface="Arial"/>
                  <a:ea typeface="Arial"/>
                  <a:cs typeface="Arial"/>
                  <a:sym typeface="Arial"/>
                </a:rPr>
                <a:t>Financ</a:t>
              </a:r>
              <a:r>
                <a:rPr lang="en-US" sz="3200" b="1">
                  <a:solidFill>
                    <a:srgbClr val="00ADE4"/>
                  </a:solidFill>
                </a:rPr>
                <a:t>ier</a:t>
              </a:r>
              <a:endParaRPr sz="1400" b="0" i="0" u="none" strike="noStrike" cap="none">
                <a:solidFill>
                  <a:srgbClr val="000000"/>
                </a:solidFill>
                <a:latin typeface="Arial"/>
                <a:ea typeface="Arial"/>
                <a:cs typeface="Arial"/>
                <a:sym typeface="Arial"/>
              </a:endParaRPr>
            </a:p>
          </p:txBody>
        </p:sp>
        <p:pic>
          <p:nvPicPr>
            <p:cNvPr id="380" name="Google Shape;380;p18"/>
            <p:cNvPicPr preferRelativeResize="0"/>
            <p:nvPr/>
          </p:nvPicPr>
          <p:blipFill rotWithShape="1">
            <a:blip r:embed="rId3">
              <a:alphaModFix/>
            </a:blip>
            <a:srcRect b="14594"/>
            <a:stretch/>
          </p:blipFill>
          <p:spPr>
            <a:xfrm>
              <a:off x="10062800" y="3467100"/>
              <a:ext cx="1086561" cy="1143000"/>
            </a:xfrm>
            <a:prstGeom prst="rect">
              <a:avLst/>
            </a:prstGeom>
            <a:noFill/>
            <a:ln>
              <a:noFill/>
            </a:ln>
          </p:spPr>
        </p:pic>
      </p:grpSp>
      <p:grpSp>
        <p:nvGrpSpPr>
          <p:cNvPr id="381" name="Google Shape;381;p18"/>
          <p:cNvGrpSpPr/>
          <p:nvPr/>
        </p:nvGrpSpPr>
        <p:grpSpPr>
          <a:xfrm>
            <a:off x="11531944" y="3619499"/>
            <a:ext cx="5131566" cy="3385508"/>
            <a:chOff x="11407088" y="3467099"/>
            <a:chExt cx="5131566" cy="3385508"/>
          </a:xfrm>
        </p:grpSpPr>
        <p:sp>
          <p:nvSpPr>
            <p:cNvPr id="382" name="Google Shape;382;p18"/>
            <p:cNvSpPr/>
            <p:nvPr/>
          </p:nvSpPr>
          <p:spPr>
            <a:xfrm>
              <a:off x="11407088" y="3467099"/>
              <a:ext cx="5128312" cy="2925055"/>
            </a:xfrm>
            <a:prstGeom prst="rect">
              <a:avLst/>
            </a:prstGeom>
            <a:solidFill>
              <a:srgbClr val="9AD7F1">
                <a:alpha val="9411"/>
              </a:srgbClr>
            </a:solidFill>
            <a:ln w="25400" cap="flat" cmpd="sng">
              <a:solidFill>
                <a:srgbClr val="00ADE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3" name="Google Shape;383;p18"/>
            <p:cNvSpPr txBox="1"/>
            <p:nvPr/>
          </p:nvSpPr>
          <p:spPr>
            <a:xfrm>
              <a:off x="11807391" y="4439107"/>
              <a:ext cx="4508700" cy="2413500"/>
            </a:xfrm>
            <a:prstGeom prst="rect">
              <a:avLst/>
            </a:prstGeom>
            <a:noFill/>
            <a:ln>
              <a:noFill/>
            </a:ln>
          </p:spPr>
          <p:txBody>
            <a:bodyPr spcFirstLastPara="1" wrap="square" lIns="0" tIns="0" rIns="0" bIns="0" anchor="t" anchorCtr="0">
              <a:spAutoFit/>
            </a:bodyPr>
            <a:lstStyle/>
            <a:p>
              <a:pPr marL="0" marR="0" lvl="0" indent="0" algn="l" rtl="0">
                <a:lnSpc>
                  <a:spcPct val="138333"/>
                </a:lnSpc>
                <a:spcBef>
                  <a:spcPts val="0"/>
                </a:spcBef>
                <a:spcAft>
                  <a:spcPts val="0"/>
                </a:spcAft>
                <a:buClr>
                  <a:srgbClr val="000000"/>
                </a:buClr>
                <a:buSzPts val="2400"/>
                <a:buFont typeface="Arial"/>
                <a:buNone/>
              </a:pPr>
              <a:r>
                <a:rPr lang="en-US" sz="2400">
                  <a:solidFill>
                    <a:schemeClr val="dk1"/>
                  </a:solidFill>
                </a:rPr>
                <a:t>L'exploitation sexuelle des enfants, les abus et le harcèlement sont illégaux et passibles d'une peine de ___ ans pour l'auteur. </a:t>
              </a:r>
              <a:endParaRPr sz="1400" b="0" i="0" u="none" strike="noStrike" cap="none">
                <a:solidFill>
                  <a:srgbClr val="000000"/>
                </a:solidFill>
                <a:latin typeface="Arial"/>
                <a:ea typeface="Arial"/>
                <a:cs typeface="Arial"/>
                <a:sym typeface="Arial"/>
              </a:endParaRPr>
            </a:p>
          </p:txBody>
        </p:sp>
        <p:sp>
          <p:nvSpPr>
            <p:cNvPr id="384" name="Google Shape;384;p18"/>
            <p:cNvSpPr txBox="1"/>
            <p:nvPr/>
          </p:nvSpPr>
          <p:spPr>
            <a:xfrm>
              <a:off x="11807392" y="3737084"/>
              <a:ext cx="4290600" cy="492600"/>
            </a:xfrm>
            <a:prstGeom prst="rect">
              <a:avLst/>
            </a:prstGeom>
            <a:noFill/>
            <a:ln>
              <a:noFill/>
            </a:ln>
          </p:spPr>
          <p:txBody>
            <a:bodyPr spcFirstLastPara="1" wrap="square" lIns="0" tIns="0" rIns="0" bIns="0" anchor="t" anchorCtr="0">
              <a:spAutoFit/>
            </a:bodyPr>
            <a:lstStyle/>
            <a:p>
              <a:pPr marL="0" marR="0" lvl="0" indent="0" algn="l" rtl="0">
                <a:lnSpc>
                  <a:spcPct val="104999"/>
                </a:lnSpc>
                <a:spcBef>
                  <a:spcPts val="0"/>
                </a:spcBef>
                <a:spcAft>
                  <a:spcPts val="0"/>
                </a:spcAft>
                <a:buClr>
                  <a:srgbClr val="000000"/>
                </a:buClr>
                <a:buSzPts val="3200"/>
                <a:buFont typeface="Arial"/>
                <a:buNone/>
              </a:pPr>
              <a:r>
                <a:rPr lang="en-US" sz="3200" b="1">
                  <a:solidFill>
                    <a:srgbClr val="00ADE4"/>
                  </a:solidFill>
                </a:rPr>
                <a:t>Criminel / Juridique</a:t>
              </a:r>
              <a:endParaRPr sz="1400" b="0" i="0" u="none" strike="noStrike" cap="none">
                <a:solidFill>
                  <a:srgbClr val="000000"/>
                </a:solidFill>
                <a:latin typeface="Arial"/>
                <a:ea typeface="Arial"/>
                <a:cs typeface="Arial"/>
                <a:sym typeface="Arial"/>
              </a:endParaRPr>
            </a:p>
          </p:txBody>
        </p:sp>
        <p:pic>
          <p:nvPicPr>
            <p:cNvPr id="385" name="Google Shape;385;p18"/>
            <p:cNvPicPr preferRelativeResize="0"/>
            <p:nvPr/>
          </p:nvPicPr>
          <p:blipFill rotWithShape="1">
            <a:blip r:embed="rId4">
              <a:alphaModFix/>
            </a:blip>
            <a:srcRect r="-7810" b="9109"/>
            <a:stretch/>
          </p:blipFill>
          <p:spPr>
            <a:xfrm>
              <a:off x="15648544" y="3531497"/>
              <a:ext cx="890110" cy="938001"/>
            </a:xfrm>
            <a:prstGeom prst="rect">
              <a:avLst/>
            </a:prstGeom>
            <a:noFill/>
            <a:ln>
              <a:noFill/>
            </a:ln>
          </p:spPr>
        </p:pic>
      </p:grpSp>
      <p:grpSp>
        <p:nvGrpSpPr>
          <p:cNvPr id="386" name="Google Shape;386;p18"/>
          <p:cNvGrpSpPr/>
          <p:nvPr/>
        </p:nvGrpSpPr>
        <p:grpSpPr>
          <a:xfrm>
            <a:off x="1524000" y="3619500"/>
            <a:ext cx="4628622" cy="3385507"/>
            <a:chOff x="1338378" y="3467100"/>
            <a:chExt cx="4628622" cy="3385507"/>
          </a:xfrm>
        </p:grpSpPr>
        <p:sp>
          <p:nvSpPr>
            <p:cNvPr id="387" name="Google Shape;387;p18"/>
            <p:cNvSpPr/>
            <p:nvPr/>
          </p:nvSpPr>
          <p:spPr>
            <a:xfrm>
              <a:off x="1338378" y="3467100"/>
              <a:ext cx="4457902" cy="2916660"/>
            </a:xfrm>
            <a:prstGeom prst="rect">
              <a:avLst/>
            </a:prstGeom>
            <a:solidFill>
              <a:srgbClr val="9AD7F1">
                <a:alpha val="9411"/>
              </a:srgbClr>
            </a:solidFill>
            <a:ln w="25400" cap="flat" cmpd="sng">
              <a:solidFill>
                <a:srgbClr val="00ADE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8" name="Google Shape;388;p18"/>
            <p:cNvSpPr txBox="1"/>
            <p:nvPr/>
          </p:nvSpPr>
          <p:spPr>
            <a:xfrm>
              <a:off x="1676400" y="3732403"/>
              <a:ext cx="4290600" cy="445500"/>
            </a:xfrm>
            <a:prstGeom prst="rect">
              <a:avLst/>
            </a:prstGeom>
            <a:noFill/>
            <a:ln>
              <a:noFill/>
            </a:ln>
          </p:spPr>
          <p:txBody>
            <a:bodyPr spcFirstLastPara="1" wrap="square" lIns="0" tIns="0" rIns="0" bIns="0" anchor="t" anchorCtr="0">
              <a:spAutoFit/>
            </a:bodyPr>
            <a:lstStyle/>
            <a:p>
              <a:pPr marL="0" marR="0" lvl="0" indent="0" algn="l" rtl="0">
                <a:lnSpc>
                  <a:spcPct val="104999"/>
                </a:lnSpc>
                <a:spcBef>
                  <a:spcPts val="0"/>
                </a:spcBef>
                <a:spcAft>
                  <a:spcPts val="0"/>
                </a:spcAft>
                <a:buClr>
                  <a:srgbClr val="000000"/>
                </a:buClr>
                <a:buSzPts val="3200"/>
                <a:buFont typeface="Arial"/>
                <a:buNone/>
              </a:pPr>
              <a:r>
                <a:rPr lang="en-US" sz="3200" b="1" i="0" u="none" strike="noStrike" cap="none">
                  <a:solidFill>
                    <a:srgbClr val="00ADE4"/>
                  </a:solidFill>
                  <a:latin typeface="Arial"/>
                  <a:ea typeface="Arial"/>
                  <a:cs typeface="Arial"/>
                  <a:sym typeface="Arial"/>
                </a:rPr>
                <a:t>Moral</a:t>
              </a:r>
              <a:endParaRPr sz="1400" b="0" i="0" u="none" strike="noStrike" cap="none">
                <a:solidFill>
                  <a:srgbClr val="000000"/>
                </a:solidFill>
                <a:latin typeface="Arial"/>
                <a:ea typeface="Arial"/>
                <a:cs typeface="Arial"/>
                <a:sym typeface="Arial"/>
              </a:endParaRPr>
            </a:p>
          </p:txBody>
        </p:sp>
        <p:sp>
          <p:nvSpPr>
            <p:cNvPr id="389" name="Google Shape;389;p18"/>
            <p:cNvSpPr txBox="1"/>
            <p:nvPr/>
          </p:nvSpPr>
          <p:spPr>
            <a:xfrm>
              <a:off x="1676401" y="4439107"/>
              <a:ext cx="3429000" cy="2413500"/>
            </a:xfrm>
            <a:prstGeom prst="rect">
              <a:avLst/>
            </a:prstGeom>
            <a:noFill/>
            <a:ln>
              <a:noFill/>
            </a:ln>
          </p:spPr>
          <p:txBody>
            <a:bodyPr spcFirstLastPara="1" wrap="square" lIns="0" tIns="0" rIns="0" bIns="0" anchor="t" anchorCtr="0">
              <a:spAutoFit/>
            </a:bodyPr>
            <a:lstStyle/>
            <a:p>
              <a:pPr marL="0" marR="0" lvl="0" indent="0" algn="l" rtl="0">
                <a:lnSpc>
                  <a:spcPct val="138333"/>
                </a:lnSpc>
                <a:spcBef>
                  <a:spcPts val="0"/>
                </a:spcBef>
                <a:spcAft>
                  <a:spcPts val="0"/>
                </a:spcAft>
                <a:buClr>
                  <a:srgbClr val="000000"/>
                </a:buClr>
                <a:buSzPts val="2400"/>
                <a:buFont typeface="Arial"/>
                <a:buNone/>
              </a:pPr>
              <a:r>
                <a:rPr lang="en-US" sz="2400">
                  <a:solidFill>
                    <a:schemeClr val="dk1"/>
                  </a:solidFill>
                </a:rPr>
                <a:t>Les conséquences de l'exploitation et de la maltraitance sur la santé physique et mentale de l'enfant</a:t>
              </a:r>
              <a:endParaRPr sz="1400" b="0" i="0" u="none" strike="noStrike" cap="none">
                <a:solidFill>
                  <a:srgbClr val="000000"/>
                </a:solidFill>
                <a:latin typeface="Arial"/>
                <a:ea typeface="Arial"/>
                <a:cs typeface="Arial"/>
                <a:sym typeface="Arial"/>
              </a:endParaRPr>
            </a:p>
          </p:txBody>
        </p:sp>
        <p:pic>
          <p:nvPicPr>
            <p:cNvPr id="390" name="Google Shape;390;p18"/>
            <p:cNvPicPr preferRelativeResize="0"/>
            <p:nvPr/>
          </p:nvPicPr>
          <p:blipFill rotWithShape="1">
            <a:blip r:embed="rId5">
              <a:alphaModFix/>
            </a:blip>
            <a:srcRect b="14472"/>
            <a:stretch/>
          </p:blipFill>
          <p:spPr>
            <a:xfrm>
              <a:off x="4905850" y="3467100"/>
              <a:ext cx="842972" cy="888027"/>
            </a:xfrm>
            <a:prstGeom prst="rect">
              <a:avLst/>
            </a:prstGeom>
            <a:noFill/>
            <a:ln>
              <a:noFill/>
            </a:ln>
          </p:spPr>
        </p:pic>
      </p:grpSp>
      <p:grpSp>
        <p:nvGrpSpPr>
          <p:cNvPr id="391" name="Google Shape;391;p18"/>
          <p:cNvGrpSpPr/>
          <p:nvPr/>
        </p:nvGrpSpPr>
        <p:grpSpPr>
          <a:xfrm>
            <a:off x="6915295" y="6802756"/>
            <a:ext cx="9772505" cy="2925054"/>
            <a:chOff x="6771935" y="6650356"/>
            <a:chExt cx="9772505" cy="2925054"/>
          </a:xfrm>
        </p:grpSpPr>
        <p:sp>
          <p:nvSpPr>
            <p:cNvPr id="392" name="Google Shape;392;p18"/>
            <p:cNvSpPr/>
            <p:nvPr/>
          </p:nvSpPr>
          <p:spPr>
            <a:xfrm>
              <a:off x="6771935" y="6650356"/>
              <a:ext cx="9772505" cy="2925054"/>
            </a:xfrm>
            <a:prstGeom prst="rect">
              <a:avLst/>
            </a:prstGeom>
            <a:solidFill>
              <a:srgbClr val="9AD7F1">
                <a:alpha val="9411"/>
              </a:srgbClr>
            </a:solidFill>
            <a:ln w="25400" cap="flat" cmpd="sng">
              <a:solidFill>
                <a:srgbClr val="00ADE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3" name="Google Shape;393;p18"/>
            <p:cNvSpPr txBox="1"/>
            <p:nvPr/>
          </p:nvSpPr>
          <p:spPr>
            <a:xfrm>
              <a:off x="7115158" y="7666682"/>
              <a:ext cx="8557800" cy="1902600"/>
            </a:xfrm>
            <a:prstGeom prst="rect">
              <a:avLst/>
            </a:prstGeom>
            <a:noFill/>
            <a:ln>
              <a:noFill/>
            </a:ln>
          </p:spPr>
          <p:txBody>
            <a:bodyPr spcFirstLastPara="1" wrap="square" lIns="0" tIns="0" rIns="0" bIns="0" anchor="t" anchorCtr="0">
              <a:spAutoFit/>
            </a:bodyPr>
            <a:lstStyle/>
            <a:p>
              <a:pPr marL="0" marR="0" lvl="0" indent="0" algn="l" rtl="0">
                <a:lnSpc>
                  <a:spcPct val="138333"/>
                </a:lnSpc>
                <a:spcBef>
                  <a:spcPts val="0"/>
                </a:spcBef>
                <a:spcAft>
                  <a:spcPts val="0"/>
                </a:spcAft>
                <a:buClr>
                  <a:srgbClr val="000000"/>
                </a:buClr>
                <a:buSzPts val="2400"/>
                <a:buFont typeface="Arial"/>
                <a:buNone/>
              </a:pPr>
              <a:r>
                <a:rPr lang="en-US" sz="2400">
                  <a:solidFill>
                    <a:schemeClr val="dk1"/>
                  </a:solidFill>
                </a:rPr>
                <a:t>Toute infraction au code de conduite entraînerait des mesures disciplinaires, telles que le licenciement, la résiliation du contrat et des poursuites judiciaires (</a:t>
              </a:r>
              <a:r>
                <a:rPr lang="en-US" sz="2400" i="1">
                  <a:solidFill>
                    <a:schemeClr val="dk1"/>
                  </a:solidFill>
                </a:rPr>
                <a:t>voir par exemple les enquêtes du panel d'inspection en Ouganda et en RDC</a:t>
              </a:r>
              <a:r>
                <a:rPr lang="en-US" sz="2400">
                  <a:solidFill>
                    <a:schemeClr val="dk1"/>
                  </a:solidFill>
                </a:rPr>
                <a:t>).</a:t>
              </a:r>
              <a:endParaRPr sz="1400" b="0" i="0" u="none" strike="noStrike" cap="none">
                <a:solidFill>
                  <a:srgbClr val="000000"/>
                </a:solidFill>
                <a:latin typeface="Arial"/>
                <a:ea typeface="Arial"/>
                <a:cs typeface="Arial"/>
                <a:sym typeface="Arial"/>
              </a:endParaRPr>
            </a:p>
          </p:txBody>
        </p:sp>
        <p:sp>
          <p:nvSpPr>
            <p:cNvPr id="394" name="Google Shape;394;p18"/>
            <p:cNvSpPr txBox="1"/>
            <p:nvPr/>
          </p:nvSpPr>
          <p:spPr>
            <a:xfrm>
              <a:off x="7115158" y="6963103"/>
              <a:ext cx="4290600" cy="492600"/>
            </a:xfrm>
            <a:prstGeom prst="rect">
              <a:avLst/>
            </a:prstGeom>
            <a:noFill/>
            <a:ln>
              <a:noFill/>
            </a:ln>
          </p:spPr>
          <p:txBody>
            <a:bodyPr spcFirstLastPara="1" wrap="square" lIns="0" tIns="0" rIns="0" bIns="0" anchor="t" anchorCtr="0">
              <a:spAutoFit/>
            </a:bodyPr>
            <a:lstStyle/>
            <a:p>
              <a:pPr marL="0" marR="0" lvl="0" indent="0" algn="l" rtl="0">
                <a:lnSpc>
                  <a:spcPct val="104999"/>
                </a:lnSpc>
                <a:spcBef>
                  <a:spcPts val="0"/>
                </a:spcBef>
                <a:spcAft>
                  <a:spcPts val="0"/>
                </a:spcAft>
                <a:buClr>
                  <a:srgbClr val="000000"/>
                </a:buClr>
                <a:buSzPts val="3200"/>
                <a:buFont typeface="Arial"/>
                <a:buNone/>
              </a:pPr>
              <a:r>
                <a:rPr lang="en-US" sz="3200" b="1" i="0" u="none" strike="noStrike" cap="none">
                  <a:solidFill>
                    <a:srgbClr val="00ADE4"/>
                  </a:solidFill>
                  <a:latin typeface="Arial"/>
                  <a:ea typeface="Arial"/>
                  <a:cs typeface="Arial"/>
                  <a:sym typeface="Arial"/>
                </a:rPr>
                <a:t>R</a:t>
              </a:r>
              <a:r>
                <a:rPr lang="en-US" sz="3200" b="1">
                  <a:solidFill>
                    <a:srgbClr val="00ADE4"/>
                  </a:solidFill>
                </a:rPr>
                <a:t>éputation</a:t>
              </a:r>
              <a:endParaRPr sz="1400" b="0" i="0" u="none" strike="noStrike" cap="none">
                <a:solidFill>
                  <a:srgbClr val="000000"/>
                </a:solidFill>
                <a:latin typeface="Arial"/>
                <a:ea typeface="Arial"/>
                <a:cs typeface="Arial"/>
                <a:sym typeface="Arial"/>
              </a:endParaRPr>
            </a:p>
          </p:txBody>
        </p:sp>
        <p:pic>
          <p:nvPicPr>
            <p:cNvPr id="395" name="Google Shape;395;p18"/>
            <p:cNvPicPr preferRelativeResize="0"/>
            <p:nvPr/>
          </p:nvPicPr>
          <p:blipFill rotWithShape="1">
            <a:blip r:embed="rId6">
              <a:alphaModFix/>
            </a:blip>
            <a:srcRect b="20609"/>
            <a:stretch/>
          </p:blipFill>
          <p:spPr>
            <a:xfrm>
              <a:off x="15410360" y="6829552"/>
              <a:ext cx="1002870" cy="987272"/>
            </a:xfrm>
            <a:prstGeom prst="rect">
              <a:avLst/>
            </a:prstGeom>
            <a:noFill/>
            <a:ln>
              <a:noFill/>
            </a:ln>
          </p:spPr>
        </p:pic>
      </p:grpSp>
      <p:grpSp>
        <p:nvGrpSpPr>
          <p:cNvPr id="396" name="Google Shape;396;p18"/>
          <p:cNvGrpSpPr/>
          <p:nvPr/>
        </p:nvGrpSpPr>
        <p:grpSpPr>
          <a:xfrm>
            <a:off x="1524000" y="6802756"/>
            <a:ext cx="4994283" cy="3021290"/>
            <a:chOff x="1338377" y="6650356"/>
            <a:chExt cx="4994283" cy="3021290"/>
          </a:xfrm>
        </p:grpSpPr>
        <p:sp>
          <p:nvSpPr>
            <p:cNvPr id="397" name="Google Shape;397;p18"/>
            <p:cNvSpPr/>
            <p:nvPr/>
          </p:nvSpPr>
          <p:spPr>
            <a:xfrm>
              <a:off x="1338377" y="6650356"/>
              <a:ext cx="4994283" cy="2916660"/>
            </a:xfrm>
            <a:prstGeom prst="rect">
              <a:avLst/>
            </a:prstGeom>
            <a:solidFill>
              <a:srgbClr val="9AD7F1">
                <a:alpha val="9411"/>
              </a:srgbClr>
            </a:solidFill>
            <a:ln w="25400" cap="flat" cmpd="sng">
              <a:solidFill>
                <a:srgbClr val="00ADE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398" name="Google Shape;398;p18"/>
            <p:cNvSpPr txBox="1"/>
            <p:nvPr/>
          </p:nvSpPr>
          <p:spPr>
            <a:xfrm>
              <a:off x="1676400" y="7769046"/>
              <a:ext cx="4405500" cy="1902600"/>
            </a:xfrm>
            <a:prstGeom prst="rect">
              <a:avLst/>
            </a:prstGeom>
            <a:noFill/>
            <a:ln>
              <a:noFill/>
            </a:ln>
          </p:spPr>
          <p:txBody>
            <a:bodyPr spcFirstLastPara="1" wrap="square" lIns="0" tIns="0" rIns="0" bIns="0" anchor="t" anchorCtr="0">
              <a:spAutoFit/>
            </a:bodyPr>
            <a:lstStyle/>
            <a:p>
              <a:pPr marL="0" marR="0" lvl="0" indent="0" algn="l" rtl="0">
                <a:lnSpc>
                  <a:spcPct val="138333"/>
                </a:lnSpc>
                <a:spcBef>
                  <a:spcPts val="0"/>
                </a:spcBef>
                <a:spcAft>
                  <a:spcPts val="0"/>
                </a:spcAft>
                <a:buClr>
                  <a:srgbClr val="000000"/>
                </a:buClr>
                <a:buSzPts val="2400"/>
                <a:buFont typeface="Arial"/>
                <a:buNone/>
              </a:pPr>
              <a:r>
                <a:rPr lang="en-US" sz="2400">
                  <a:solidFill>
                    <a:schemeClr val="dk1"/>
                  </a:solidFill>
                </a:rPr>
                <a:t>Les incidents perturbent les projets, compromettent votre travail et vous empêchent d'atteindre vos objectifs.</a:t>
              </a:r>
              <a:endParaRPr sz="1400" b="0" i="0" u="none" strike="noStrike" cap="none">
                <a:solidFill>
                  <a:srgbClr val="000000"/>
                </a:solidFill>
                <a:latin typeface="Arial"/>
                <a:ea typeface="Arial"/>
                <a:cs typeface="Arial"/>
                <a:sym typeface="Arial"/>
              </a:endParaRPr>
            </a:p>
          </p:txBody>
        </p:sp>
        <p:sp>
          <p:nvSpPr>
            <p:cNvPr id="399" name="Google Shape;399;p18"/>
            <p:cNvSpPr txBox="1"/>
            <p:nvPr/>
          </p:nvSpPr>
          <p:spPr>
            <a:xfrm>
              <a:off x="1676400" y="6963103"/>
              <a:ext cx="4290600" cy="492600"/>
            </a:xfrm>
            <a:prstGeom prst="rect">
              <a:avLst/>
            </a:prstGeom>
            <a:noFill/>
            <a:ln>
              <a:noFill/>
            </a:ln>
          </p:spPr>
          <p:txBody>
            <a:bodyPr spcFirstLastPara="1" wrap="square" lIns="0" tIns="0" rIns="0" bIns="0" anchor="t" anchorCtr="0">
              <a:spAutoFit/>
            </a:bodyPr>
            <a:lstStyle/>
            <a:p>
              <a:pPr marL="0" marR="0" lvl="0" indent="0" algn="l" rtl="0">
                <a:lnSpc>
                  <a:spcPct val="104999"/>
                </a:lnSpc>
                <a:spcBef>
                  <a:spcPts val="0"/>
                </a:spcBef>
                <a:spcAft>
                  <a:spcPts val="0"/>
                </a:spcAft>
                <a:buClr>
                  <a:srgbClr val="000000"/>
                </a:buClr>
                <a:buSzPts val="3200"/>
                <a:buFont typeface="Arial"/>
                <a:buNone/>
              </a:pPr>
              <a:r>
                <a:rPr lang="en-US" sz="3200" b="1" i="0" u="none" strike="noStrike" cap="none">
                  <a:solidFill>
                    <a:srgbClr val="00ADE4"/>
                  </a:solidFill>
                  <a:latin typeface="Arial"/>
                  <a:ea typeface="Arial"/>
                  <a:cs typeface="Arial"/>
                  <a:sym typeface="Arial"/>
                </a:rPr>
                <a:t>Strat</a:t>
              </a:r>
              <a:r>
                <a:rPr lang="en-US" sz="3200" b="1">
                  <a:solidFill>
                    <a:srgbClr val="00ADE4"/>
                  </a:solidFill>
                </a:rPr>
                <a:t>égique</a:t>
              </a:r>
              <a:endParaRPr sz="1400" b="0" i="0" u="none" strike="noStrike" cap="none">
                <a:solidFill>
                  <a:srgbClr val="000000"/>
                </a:solidFill>
                <a:latin typeface="Arial"/>
                <a:ea typeface="Arial"/>
                <a:cs typeface="Arial"/>
                <a:sym typeface="Arial"/>
              </a:endParaRPr>
            </a:p>
          </p:txBody>
        </p:sp>
        <p:pic>
          <p:nvPicPr>
            <p:cNvPr id="400" name="Google Shape;400;p18"/>
            <p:cNvPicPr preferRelativeResize="0"/>
            <p:nvPr/>
          </p:nvPicPr>
          <p:blipFill rotWithShape="1">
            <a:blip r:embed="rId7">
              <a:alphaModFix/>
            </a:blip>
            <a:srcRect b="15714"/>
            <a:stretch/>
          </p:blipFill>
          <p:spPr>
            <a:xfrm>
              <a:off x="5325852" y="6809943"/>
              <a:ext cx="917699" cy="959104"/>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ADE4"/>
        </a:solidFill>
        <a:effectLst/>
      </p:bgPr>
    </p:bg>
    <p:spTree>
      <p:nvGrpSpPr>
        <p:cNvPr id="1" name="Shape 405"/>
        <p:cNvGrpSpPr/>
        <p:nvPr/>
      </p:nvGrpSpPr>
      <p:grpSpPr>
        <a:xfrm>
          <a:off x="0" y="0"/>
          <a:ext cx="0" cy="0"/>
          <a:chOff x="0" y="0"/>
          <a:chExt cx="0" cy="0"/>
        </a:xfrm>
      </p:grpSpPr>
      <p:sp>
        <p:nvSpPr>
          <p:cNvPr id="406" name="Google Shape;406;p19"/>
          <p:cNvSpPr txBox="1"/>
          <p:nvPr/>
        </p:nvSpPr>
        <p:spPr>
          <a:xfrm>
            <a:off x="1600200" y="3238500"/>
            <a:ext cx="12097344" cy="335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7200"/>
              <a:buFont typeface="Arial"/>
              <a:buNone/>
            </a:pPr>
            <a:r>
              <a:rPr lang="en-US" sz="7200" b="1">
                <a:solidFill>
                  <a:schemeClr val="lt1"/>
                </a:solidFill>
              </a:rPr>
              <a:t>Que pouvons-nous faire pour prévenir l'exploitation et les abus sexuels des enfants dans nos projets ?</a:t>
            </a:r>
            <a:r>
              <a:rPr lang="en-US" sz="72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
          <p:cNvSpPr txBox="1"/>
          <p:nvPr/>
        </p:nvSpPr>
        <p:spPr>
          <a:xfrm>
            <a:off x="1957387" y="466725"/>
            <a:ext cx="14387512" cy="4529137"/>
          </a:xfrm>
          <a:prstGeom prst="rect">
            <a:avLst/>
          </a:prstGeom>
          <a:noFill/>
          <a:ln>
            <a:noFill/>
          </a:ln>
        </p:spPr>
        <p:txBody>
          <a:bodyPr spcFirstLastPara="1" wrap="square" lIns="50800" tIns="50800" rIns="50800" bIns="50800" anchor="t" anchorCtr="0">
            <a:noAutofit/>
          </a:bodyPr>
          <a:lstStyle/>
          <a:p>
            <a:pPr marL="0" marR="0" lvl="0" indent="0" algn="l" rtl="0">
              <a:lnSpc>
                <a:spcPct val="150000"/>
              </a:lnSpc>
              <a:spcBef>
                <a:spcPts val="0"/>
              </a:spcBef>
              <a:spcAft>
                <a:spcPts val="0"/>
              </a:spcAft>
              <a:buClr>
                <a:srgbClr val="000000"/>
              </a:buClr>
              <a:buSzPts val="3000"/>
              <a:buFont typeface="Arial"/>
              <a:buNone/>
            </a:pPr>
            <a:endParaRPr sz="3000" b="1" i="0" u="none" strike="noStrike" cap="none" dirty="0">
              <a:solidFill>
                <a:srgbClr val="002345"/>
              </a:solidFill>
              <a:highlight>
                <a:srgbClr val="9AD7F1"/>
              </a:highlight>
              <a:latin typeface="Arial"/>
              <a:ea typeface="Arial"/>
              <a:cs typeface="Arial"/>
              <a:sym typeface="Arial"/>
            </a:endParaRPr>
          </a:p>
          <a:p>
            <a:pPr marL="0" marR="0" lvl="0" indent="0" algn="l" rtl="0">
              <a:lnSpc>
                <a:spcPct val="150000"/>
              </a:lnSpc>
              <a:spcBef>
                <a:spcPts val="0"/>
              </a:spcBef>
              <a:spcAft>
                <a:spcPts val="0"/>
              </a:spcAft>
              <a:buClr>
                <a:srgbClr val="000000"/>
              </a:buClr>
              <a:buSzPts val="3000"/>
              <a:buFont typeface="Arial"/>
              <a:buNone/>
            </a:pPr>
            <a:r>
              <a:rPr lang="en-US" sz="3000" b="1" dirty="0">
                <a:solidFill>
                  <a:srgbClr val="002345"/>
                </a:solidFill>
                <a:highlight>
                  <a:srgbClr val="9AD7F1"/>
                </a:highlight>
              </a:rPr>
              <a:t>Une</a:t>
            </a:r>
            <a:r>
              <a:rPr lang="en-US" sz="3000" b="1" i="0" u="none" strike="noStrike" cap="none" dirty="0">
                <a:solidFill>
                  <a:srgbClr val="002345"/>
                </a:solidFill>
                <a:highlight>
                  <a:srgbClr val="9AD7F1"/>
                </a:highlight>
                <a:latin typeface="Arial"/>
                <a:ea typeface="Arial"/>
                <a:cs typeface="Arial"/>
                <a:sym typeface="Arial"/>
              </a:rPr>
              <a:t> note </a:t>
            </a:r>
            <a:r>
              <a:rPr lang="en-US" sz="3000" b="1" dirty="0">
                <a:solidFill>
                  <a:srgbClr val="002345"/>
                </a:solidFill>
                <a:highlight>
                  <a:srgbClr val="9AD7F1"/>
                </a:highlight>
              </a:rPr>
              <a:t>sur </a:t>
            </a:r>
            <a:r>
              <a:rPr lang="en-US" sz="3000" b="1" dirty="0" err="1">
                <a:solidFill>
                  <a:srgbClr val="002345"/>
                </a:solidFill>
                <a:highlight>
                  <a:srgbClr val="9AD7F1"/>
                </a:highlight>
              </a:rPr>
              <a:t>cet</a:t>
            </a:r>
            <a:r>
              <a:rPr lang="en-US" sz="3000" b="1" dirty="0">
                <a:solidFill>
                  <a:srgbClr val="002345"/>
                </a:solidFill>
                <a:highlight>
                  <a:srgbClr val="9AD7F1"/>
                </a:highlight>
              </a:rPr>
              <a:t> </a:t>
            </a:r>
            <a:r>
              <a:rPr lang="en-US" sz="3000" b="1" dirty="0" err="1">
                <a:solidFill>
                  <a:srgbClr val="002345"/>
                </a:solidFill>
                <a:highlight>
                  <a:srgbClr val="9AD7F1"/>
                </a:highlight>
              </a:rPr>
              <a:t>outil</a:t>
            </a:r>
            <a:r>
              <a:rPr lang="en-US" sz="3000" b="1" dirty="0">
                <a:solidFill>
                  <a:srgbClr val="002345"/>
                </a:solidFill>
                <a:highlight>
                  <a:srgbClr val="9AD7F1"/>
                </a:highlight>
              </a:rPr>
              <a:t> et son </a:t>
            </a:r>
            <a:r>
              <a:rPr lang="en-US" sz="3000" b="1" dirty="0" err="1">
                <a:solidFill>
                  <a:srgbClr val="002345"/>
                </a:solidFill>
                <a:highlight>
                  <a:srgbClr val="9AD7F1"/>
                </a:highlight>
              </a:rPr>
              <a:t>utilisation</a:t>
            </a:r>
            <a:r>
              <a:rPr lang="en-US" sz="3000" b="1" dirty="0">
                <a:solidFill>
                  <a:srgbClr val="002345"/>
                </a:solidFill>
                <a:highlight>
                  <a:srgbClr val="9AD7F1"/>
                </a:highlight>
              </a:rPr>
              <a:t> :</a:t>
            </a:r>
            <a:endParaRPr sz="1800" b="0" i="0" u="none" strike="noStrike" cap="none" dirty="0">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1600" dirty="0">
                <a:solidFill>
                  <a:schemeClr val="dk1"/>
                </a:solidFill>
              </a:rPr>
              <a:t>Ce </a:t>
            </a:r>
            <a:r>
              <a:rPr lang="en-US" sz="1600" dirty="0" err="1">
                <a:solidFill>
                  <a:schemeClr val="dk1"/>
                </a:solidFill>
              </a:rPr>
              <a:t>diaporama</a:t>
            </a:r>
            <a:r>
              <a:rPr lang="en-US" sz="1600" dirty="0">
                <a:solidFill>
                  <a:schemeClr val="dk1"/>
                </a:solidFill>
              </a:rPr>
              <a:t> de formation</a:t>
            </a:r>
            <a:r>
              <a:rPr lang="en-US" sz="1600" b="0" i="0" u="none" strike="noStrike" cap="none" dirty="0">
                <a:solidFill>
                  <a:schemeClr val="dk1"/>
                </a:solidFill>
                <a:latin typeface="Arial"/>
                <a:ea typeface="Arial"/>
                <a:cs typeface="Arial"/>
                <a:sym typeface="Arial"/>
              </a:rPr>
              <a:t> </a:t>
            </a:r>
            <a:r>
              <a:rPr lang="en-US" sz="1600" dirty="0">
                <a:solidFill>
                  <a:schemeClr val="dk1"/>
                </a:solidFill>
              </a:rPr>
              <a:t>vise à </a:t>
            </a:r>
            <a:r>
              <a:rPr lang="en-US" sz="1600" dirty="0" err="1">
                <a:solidFill>
                  <a:schemeClr val="dk1"/>
                </a:solidFill>
              </a:rPr>
              <a:t>renforcer</a:t>
            </a:r>
            <a:r>
              <a:rPr lang="en-US" sz="1600" dirty="0">
                <a:solidFill>
                  <a:schemeClr val="dk1"/>
                </a:solidFill>
              </a:rPr>
              <a:t> les </a:t>
            </a:r>
            <a:r>
              <a:rPr lang="en-US" sz="1600" dirty="0" err="1">
                <a:solidFill>
                  <a:schemeClr val="dk1"/>
                </a:solidFill>
              </a:rPr>
              <a:t>capacités</a:t>
            </a:r>
            <a:r>
              <a:rPr lang="en-US" sz="1600" dirty="0">
                <a:solidFill>
                  <a:schemeClr val="dk1"/>
                </a:solidFill>
              </a:rPr>
              <a:t> des entrepreneurs de travaux publics à </a:t>
            </a:r>
            <a:r>
              <a:rPr lang="en-US" sz="1600" dirty="0" err="1">
                <a:solidFill>
                  <a:schemeClr val="dk1"/>
                </a:solidFill>
              </a:rPr>
              <a:t>prévenir</a:t>
            </a:r>
            <a:r>
              <a:rPr lang="en-US" sz="1600" dirty="0">
                <a:solidFill>
                  <a:schemeClr val="dk1"/>
                </a:solidFill>
              </a:rPr>
              <a:t>, identifier, signaler et </a:t>
            </a:r>
            <a:r>
              <a:rPr lang="en-US" sz="1600" dirty="0" err="1">
                <a:solidFill>
                  <a:schemeClr val="dk1"/>
                </a:solidFill>
              </a:rPr>
              <a:t>répondre</a:t>
            </a:r>
            <a:r>
              <a:rPr lang="en-US" sz="1600" dirty="0">
                <a:solidFill>
                  <a:schemeClr val="dk1"/>
                </a:solidFill>
              </a:rPr>
              <a:t> aux </a:t>
            </a:r>
            <a:r>
              <a:rPr lang="en-US" sz="1600" dirty="0" err="1">
                <a:solidFill>
                  <a:schemeClr val="dk1"/>
                </a:solidFill>
              </a:rPr>
              <a:t>cas</a:t>
            </a:r>
            <a:r>
              <a:rPr lang="en-US" sz="1600" dirty="0">
                <a:solidFill>
                  <a:schemeClr val="dk1"/>
                </a:solidFill>
              </a:rPr>
              <a:t> </a:t>
            </a:r>
            <a:r>
              <a:rPr lang="en-US" sz="1600" dirty="0" err="1">
                <a:solidFill>
                  <a:schemeClr val="dk1"/>
                </a:solidFill>
              </a:rPr>
              <a:t>d’exploitation</a:t>
            </a:r>
            <a:r>
              <a:rPr lang="en-US" sz="1600" dirty="0">
                <a:solidFill>
                  <a:schemeClr val="dk1"/>
                </a:solidFill>
              </a:rPr>
              <a:t> et </a:t>
            </a:r>
            <a:r>
              <a:rPr lang="en-US" sz="1600" dirty="0" err="1">
                <a:solidFill>
                  <a:schemeClr val="dk1"/>
                </a:solidFill>
              </a:rPr>
              <a:t>d’abus</a:t>
            </a:r>
            <a:r>
              <a:rPr lang="en-US" sz="1600" dirty="0">
                <a:solidFill>
                  <a:schemeClr val="dk1"/>
                </a:solidFill>
              </a:rPr>
              <a:t> </a:t>
            </a:r>
            <a:r>
              <a:rPr lang="en-US" sz="1600" dirty="0" err="1">
                <a:solidFill>
                  <a:schemeClr val="dk1"/>
                </a:solidFill>
              </a:rPr>
              <a:t>sexuels</a:t>
            </a:r>
            <a:r>
              <a:rPr lang="en-US" sz="1600" dirty="0">
                <a:solidFill>
                  <a:schemeClr val="dk1"/>
                </a:solidFill>
              </a:rPr>
              <a:t> des enfants. Il doit </a:t>
            </a:r>
            <a:r>
              <a:rPr lang="en-US" sz="1600" dirty="0" err="1">
                <a:solidFill>
                  <a:schemeClr val="dk1"/>
                </a:solidFill>
              </a:rPr>
              <a:t>être</a:t>
            </a:r>
            <a:r>
              <a:rPr lang="en-US" sz="1600" dirty="0">
                <a:solidFill>
                  <a:schemeClr val="dk1"/>
                </a:solidFill>
              </a:rPr>
              <a:t> </a:t>
            </a:r>
            <a:r>
              <a:rPr lang="en-US" sz="1600" dirty="0" err="1">
                <a:solidFill>
                  <a:schemeClr val="dk1"/>
                </a:solidFill>
              </a:rPr>
              <a:t>intégré</a:t>
            </a:r>
            <a:r>
              <a:rPr lang="en-US" sz="1600" dirty="0">
                <a:solidFill>
                  <a:schemeClr val="dk1"/>
                </a:solidFill>
              </a:rPr>
              <a:t> à la formation sur les violences </a:t>
            </a:r>
            <a:r>
              <a:rPr lang="en-US" sz="1600" dirty="0" err="1">
                <a:solidFill>
                  <a:schemeClr val="dk1"/>
                </a:solidFill>
              </a:rPr>
              <a:t>basées</a:t>
            </a:r>
            <a:r>
              <a:rPr lang="en-US" sz="1600" dirty="0">
                <a:solidFill>
                  <a:schemeClr val="dk1"/>
                </a:solidFill>
              </a:rPr>
              <a:t> sur le genre (VBG) et </a:t>
            </a:r>
            <a:r>
              <a:rPr lang="en-US" sz="1600" dirty="0" err="1">
                <a:solidFill>
                  <a:schemeClr val="dk1"/>
                </a:solidFill>
              </a:rPr>
              <a:t>adapté</a:t>
            </a:r>
            <a:r>
              <a:rPr lang="en-US" sz="1600" dirty="0">
                <a:solidFill>
                  <a:schemeClr val="dk1"/>
                </a:solidFill>
              </a:rPr>
              <a:t> à un </a:t>
            </a:r>
            <a:r>
              <a:rPr lang="en-US" sz="1600" dirty="0" err="1">
                <a:solidFill>
                  <a:schemeClr val="dk1"/>
                </a:solidFill>
              </a:rPr>
              <a:t>projet</a:t>
            </a:r>
            <a:r>
              <a:rPr lang="en-US" sz="1600" dirty="0">
                <a:solidFill>
                  <a:schemeClr val="dk1"/>
                </a:solidFill>
              </a:rPr>
              <a:t> </a:t>
            </a:r>
            <a:r>
              <a:rPr lang="en-US" sz="1600" dirty="0" err="1">
                <a:solidFill>
                  <a:schemeClr val="dk1"/>
                </a:solidFill>
              </a:rPr>
              <a:t>spécifique</a:t>
            </a:r>
            <a:r>
              <a:rPr lang="en-US" sz="1600" dirty="0">
                <a:solidFill>
                  <a:schemeClr val="dk1"/>
                </a:solidFill>
              </a:rPr>
              <a:t> </a:t>
            </a:r>
            <a:r>
              <a:rPr lang="en-US" sz="1600" dirty="0" err="1">
                <a:solidFill>
                  <a:schemeClr val="dk1"/>
                </a:solidFill>
              </a:rPr>
              <a:t>ainsi</a:t>
            </a:r>
            <a:r>
              <a:rPr lang="en-US" sz="1600" dirty="0">
                <a:solidFill>
                  <a:schemeClr val="dk1"/>
                </a:solidFill>
              </a:rPr>
              <a:t> </a:t>
            </a:r>
            <a:r>
              <a:rPr lang="en-US" sz="1600" dirty="0" err="1">
                <a:solidFill>
                  <a:schemeClr val="dk1"/>
                </a:solidFill>
              </a:rPr>
              <a:t>qu’au</a:t>
            </a:r>
            <a:r>
              <a:rPr lang="en-US" sz="1600" dirty="0">
                <a:solidFill>
                  <a:schemeClr val="dk1"/>
                </a:solidFill>
              </a:rPr>
              <a:t> </a:t>
            </a:r>
            <a:r>
              <a:rPr lang="en-US" sz="1600" dirty="0" err="1">
                <a:solidFill>
                  <a:schemeClr val="dk1"/>
                </a:solidFill>
              </a:rPr>
              <a:t>contexte</a:t>
            </a:r>
            <a:r>
              <a:rPr lang="en-US" sz="1600" dirty="0">
                <a:solidFill>
                  <a:schemeClr val="dk1"/>
                </a:solidFill>
              </a:rPr>
              <a:t> du pays par les </a:t>
            </a:r>
            <a:r>
              <a:rPr lang="en-US" sz="1600" dirty="0" err="1">
                <a:solidFill>
                  <a:schemeClr val="dk1"/>
                </a:solidFill>
              </a:rPr>
              <a:t>spécialistes</a:t>
            </a:r>
            <a:r>
              <a:rPr lang="en-US" sz="1600" dirty="0">
                <a:solidFill>
                  <a:schemeClr val="dk1"/>
                </a:solidFill>
              </a:rPr>
              <a:t> du genre/social/VBG du client </a:t>
            </a:r>
            <a:r>
              <a:rPr lang="en-US" sz="1600" dirty="0" err="1">
                <a:solidFill>
                  <a:schemeClr val="dk1"/>
                </a:solidFill>
              </a:rPr>
              <a:t>ou</a:t>
            </a:r>
            <a:r>
              <a:rPr lang="en-US" sz="1600" dirty="0">
                <a:solidFill>
                  <a:schemeClr val="dk1"/>
                </a:solidFill>
              </a:rPr>
              <a:t> par les </a:t>
            </a:r>
            <a:r>
              <a:rPr lang="en-US" sz="1600" dirty="0" err="1">
                <a:solidFill>
                  <a:schemeClr val="dk1"/>
                </a:solidFill>
              </a:rPr>
              <a:t>prestataires</a:t>
            </a:r>
            <a:r>
              <a:rPr lang="en-US" sz="1600" dirty="0">
                <a:solidFill>
                  <a:schemeClr val="dk1"/>
                </a:solidFill>
              </a:rPr>
              <a:t> </a:t>
            </a:r>
            <a:r>
              <a:rPr lang="en-US" sz="1600" dirty="0" err="1">
                <a:solidFill>
                  <a:schemeClr val="dk1"/>
                </a:solidFill>
              </a:rPr>
              <a:t>spécialisés</a:t>
            </a:r>
            <a:r>
              <a:rPr lang="en-US" sz="1600" dirty="0">
                <a:solidFill>
                  <a:schemeClr val="dk1"/>
                </a:solidFill>
              </a:rPr>
              <a:t> </a:t>
            </a:r>
            <a:r>
              <a:rPr lang="en-US" sz="1600" dirty="0" err="1">
                <a:solidFill>
                  <a:schemeClr val="dk1"/>
                </a:solidFill>
              </a:rPr>
              <a:t>recrutés</a:t>
            </a:r>
            <a:r>
              <a:rPr lang="en-US" sz="1600" dirty="0">
                <a:solidFill>
                  <a:schemeClr val="dk1"/>
                </a:solidFill>
              </a:rPr>
              <a:t> par le </a:t>
            </a:r>
            <a:r>
              <a:rPr lang="en-US" sz="1600" dirty="0" err="1">
                <a:solidFill>
                  <a:schemeClr val="dk1"/>
                </a:solidFill>
              </a:rPr>
              <a:t>projet</a:t>
            </a:r>
            <a:r>
              <a:rPr lang="en-US" sz="1600" dirty="0">
                <a:solidFill>
                  <a:schemeClr val="dk1"/>
                </a:solidFill>
              </a:rPr>
              <a:t> pour former les entrepreneurs de travaux publics.</a:t>
            </a:r>
            <a:r>
              <a:rPr lang="en-US" sz="1600" b="0" i="0" u="none" strike="noStrike" cap="none" dirty="0">
                <a:solidFill>
                  <a:schemeClr val="dk1"/>
                </a:solidFill>
                <a:latin typeface="Arial"/>
                <a:ea typeface="Arial"/>
                <a:cs typeface="Arial"/>
                <a:sym typeface="Arial"/>
              </a:rPr>
              <a:t> </a:t>
            </a:r>
            <a:r>
              <a:rPr lang="en-US" sz="1600" dirty="0">
                <a:solidFill>
                  <a:schemeClr val="dk1"/>
                </a:solidFill>
              </a:rPr>
              <a:t>La formation dure environ 90 minutes. Des </a:t>
            </a:r>
            <a:r>
              <a:rPr lang="en-US" sz="1600" dirty="0" err="1">
                <a:solidFill>
                  <a:schemeClr val="dk1"/>
                </a:solidFill>
              </a:rPr>
              <a:t>activités</a:t>
            </a:r>
            <a:r>
              <a:rPr lang="en-US" sz="1600" dirty="0">
                <a:solidFill>
                  <a:schemeClr val="dk1"/>
                </a:solidFill>
              </a:rPr>
              <a:t> et des </a:t>
            </a:r>
            <a:r>
              <a:rPr lang="en-US" sz="1600" dirty="0" err="1">
                <a:solidFill>
                  <a:schemeClr val="dk1"/>
                </a:solidFill>
              </a:rPr>
              <a:t>scénarios</a:t>
            </a:r>
            <a:r>
              <a:rPr lang="en-US" sz="1600" dirty="0">
                <a:solidFill>
                  <a:schemeClr val="dk1"/>
                </a:solidFill>
              </a:rPr>
              <a:t> </a:t>
            </a:r>
            <a:r>
              <a:rPr lang="en-US" sz="1600" dirty="0" err="1">
                <a:solidFill>
                  <a:schemeClr val="dk1"/>
                </a:solidFill>
              </a:rPr>
              <a:t>supplémentaires</a:t>
            </a:r>
            <a:r>
              <a:rPr lang="en-US" sz="1600" dirty="0">
                <a:solidFill>
                  <a:schemeClr val="dk1"/>
                </a:solidFill>
              </a:rPr>
              <a:t> </a:t>
            </a:r>
            <a:r>
              <a:rPr lang="en-US" sz="1600" dirty="0" err="1">
                <a:solidFill>
                  <a:schemeClr val="dk1"/>
                </a:solidFill>
              </a:rPr>
              <a:t>sont</a:t>
            </a:r>
            <a:r>
              <a:rPr lang="en-US" sz="1600" dirty="0">
                <a:solidFill>
                  <a:schemeClr val="dk1"/>
                </a:solidFill>
              </a:rPr>
              <a:t> </a:t>
            </a:r>
            <a:r>
              <a:rPr lang="en-US" sz="1600" dirty="0" err="1">
                <a:solidFill>
                  <a:schemeClr val="dk1"/>
                </a:solidFill>
              </a:rPr>
              <a:t>disponibles</a:t>
            </a:r>
            <a:r>
              <a:rPr lang="en-US" sz="1600" dirty="0">
                <a:solidFill>
                  <a:schemeClr val="dk1"/>
                </a:solidFill>
              </a:rPr>
              <a:t> pour </a:t>
            </a:r>
            <a:r>
              <a:rPr lang="en-US" sz="1600" dirty="0" err="1">
                <a:solidFill>
                  <a:schemeClr val="dk1"/>
                </a:solidFill>
              </a:rPr>
              <a:t>enrichir</a:t>
            </a:r>
            <a:r>
              <a:rPr lang="en-US" sz="1600" dirty="0">
                <a:solidFill>
                  <a:schemeClr val="dk1"/>
                </a:solidFill>
              </a:rPr>
              <a:t> la formation</a:t>
            </a:r>
            <a:r>
              <a:rPr lang="en-US" sz="1600" b="0" i="0" u="none" strike="noStrike" cap="none" dirty="0">
                <a:solidFill>
                  <a:schemeClr val="dk1"/>
                </a:solidFill>
                <a:latin typeface="Arial"/>
                <a:ea typeface="Arial"/>
                <a:cs typeface="Arial"/>
                <a:sym typeface="Arial"/>
              </a:rPr>
              <a:t> (</a:t>
            </a:r>
            <a:r>
              <a:rPr lang="en-US" sz="1600" dirty="0" err="1">
                <a:solidFill>
                  <a:schemeClr val="dk1"/>
                </a:solidFill>
              </a:rPr>
              <a:t>voir</a:t>
            </a:r>
            <a:r>
              <a:rPr lang="en-US" sz="1600" b="0" i="0" u="none" strike="noStrike" cap="none" dirty="0">
                <a:solidFill>
                  <a:schemeClr val="dk1"/>
                </a:solidFill>
                <a:latin typeface="Arial"/>
                <a:ea typeface="Arial"/>
                <a:cs typeface="Arial"/>
                <a:sym typeface="Arial"/>
              </a:rPr>
              <a:t> </a:t>
            </a:r>
            <a:r>
              <a:rPr lang="en-US" sz="1600" i="1" dirty="0">
                <a:solidFill>
                  <a:schemeClr val="dk1"/>
                </a:solidFill>
              </a:rPr>
              <a:t>« </a:t>
            </a:r>
            <a:r>
              <a:rPr lang="en-US" sz="1600" i="1" dirty="0" err="1">
                <a:solidFill>
                  <a:schemeClr val="dk1"/>
                </a:solidFill>
              </a:rPr>
              <a:t>Prévenir</a:t>
            </a:r>
            <a:r>
              <a:rPr lang="en-US" sz="1600" i="1" dirty="0">
                <a:solidFill>
                  <a:schemeClr val="dk1"/>
                </a:solidFill>
              </a:rPr>
              <a:t> </a:t>
            </a:r>
            <a:r>
              <a:rPr lang="en-US" sz="1600" i="1" dirty="0" err="1">
                <a:solidFill>
                  <a:schemeClr val="dk1"/>
                </a:solidFill>
              </a:rPr>
              <a:t>l’exploitation</a:t>
            </a:r>
            <a:r>
              <a:rPr lang="en-US" sz="1600" i="1" dirty="0">
                <a:solidFill>
                  <a:schemeClr val="dk1"/>
                </a:solidFill>
              </a:rPr>
              <a:t> et les </a:t>
            </a:r>
            <a:r>
              <a:rPr lang="en-US" sz="1600" i="1" dirty="0" err="1">
                <a:solidFill>
                  <a:schemeClr val="dk1"/>
                </a:solidFill>
              </a:rPr>
              <a:t>abus</a:t>
            </a:r>
            <a:r>
              <a:rPr lang="en-US" sz="1600" i="1" dirty="0">
                <a:solidFill>
                  <a:schemeClr val="dk1"/>
                </a:solidFill>
              </a:rPr>
              <a:t> </a:t>
            </a:r>
            <a:r>
              <a:rPr lang="en-US" sz="1600" i="1" dirty="0" err="1">
                <a:solidFill>
                  <a:schemeClr val="dk1"/>
                </a:solidFill>
              </a:rPr>
              <a:t>sexuels</a:t>
            </a:r>
            <a:r>
              <a:rPr lang="en-US" sz="1600" i="1" dirty="0">
                <a:solidFill>
                  <a:schemeClr val="dk1"/>
                </a:solidFill>
              </a:rPr>
              <a:t> des enfants : </a:t>
            </a:r>
            <a:r>
              <a:rPr lang="en-US" sz="1600" i="1" dirty="0" err="1">
                <a:solidFill>
                  <a:schemeClr val="dk1"/>
                </a:solidFill>
              </a:rPr>
              <a:t>Activités</a:t>
            </a:r>
            <a:r>
              <a:rPr lang="en-US" sz="1600" i="1" dirty="0">
                <a:solidFill>
                  <a:schemeClr val="dk1"/>
                </a:solidFill>
              </a:rPr>
              <a:t> et </a:t>
            </a:r>
            <a:r>
              <a:rPr lang="en-US" sz="1600" i="1" dirty="0" err="1">
                <a:solidFill>
                  <a:schemeClr val="dk1"/>
                </a:solidFill>
              </a:rPr>
              <a:t>scénarios</a:t>
            </a:r>
            <a:r>
              <a:rPr lang="en-US" sz="1600" i="1" dirty="0">
                <a:solidFill>
                  <a:schemeClr val="dk1"/>
                </a:solidFill>
              </a:rPr>
              <a:t> </a:t>
            </a:r>
            <a:r>
              <a:rPr lang="en-US" sz="1600" i="1" dirty="0" err="1">
                <a:solidFill>
                  <a:schemeClr val="dk1"/>
                </a:solidFill>
              </a:rPr>
              <a:t>supplémentaires</a:t>
            </a:r>
            <a:r>
              <a:rPr lang="en-US" sz="1600" i="1" dirty="0">
                <a:solidFill>
                  <a:schemeClr val="dk1"/>
                </a:solidFill>
              </a:rPr>
              <a:t> pour la formation des entrepreneurs »</a:t>
            </a:r>
            <a:r>
              <a:rPr lang="en-US" sz="1600" b="0" i="0" u="none" strike="noStrike" cap="none" dirty="0">
                <a:solidFill>
                  <a:schemeClr val="dk1"/>
                </a:solidFill>
                <a:latin typeface="Arial"/>
                <a:ea typeface="Arial"/>
                <a:cs typeface="Arial"/>
                <a:sym typeface="Arial"/>
              </a:rPr>
              <a:t>).</a:t>
            </a:r>
            <a:endParaRPr sz="1600" b="0" i="0" u="none" strike="noStrike" cap="none" dirty="0">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lang="en-US" sz="1600" b="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1600" b="0" i="0" u="none" strike="noStrike" cap="none" dirty="0">
                <a:solidFill>
                  <a:schemeClr val="dk1"/>
                </a:solidFill>
                <a:latin typeface="Arial"/>
                <a:ea typeface="Arial"/>
                <a:cs typeface="Arial"/>
                <a:sym typeface="Arial"/>
              </a:rPr>
              <a:t>Cet </a:t>
            </a:r>
            <a:r>
              <a:rPr lang="en-US" sz="1600" b="0" i="0" u="none" strike="noStrike" cap="none" dirty="0" err="1">
                <a:solidFill>
                  <a:schemeClr val="dk1"/>
                </a:solidFill>
                <a:latin typeface="Arial"/>
                <a:ea typeface="Arial"/>
                <a:cs typeface="Arial"/>
                <a:sym typeface="Arial"/>
              </a:rPr>
              <a:t>outil</a:t>
            </a:r>
            <a:r>
              <a:rPr lang="en-US" sz="1600" b="0" i="0" u="none" strike="noStrike" cap="none" dirty="0">
                <a:solidFill>
                  <a:schemeClr val="dk1"/>
                </a:solidFill>
                <a:latin typeface="Arial"/>
                <a:ea typeface="Arial"/>
                <a:cs typeface="Arial"/>
                <a:sym typeface="Arial"/>
              </a:rPr>
              <a:t> a </a:t>
            </a:r>
            <a:r>
              <a:rPr lang="en-US" sz="1600" b="0" i="0" u="none" strike="noStrike" cap="none" dirty="0" err="1">
                <a:solidFill>
                  <a:schemeClr val="dk1"/>
                </a:solidFill>
                <a:latin typeface="Arial"/>
                <a:ea typeface="Arial"/>
                <a:cs typeface="Arial"/>
                <a:sym typeface="Arial"/>
              </a:rPr>
              <a:t>été</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élaboré</a:t>
            </a:r>
            <a:r>
              <a:rPr lang="en-US" sz="1600" b="0" i="0" u="none" strike="noStrike" cap="none" dirty="0">
                <a:solidFill>
                  <a:schemeClr val="dk1"/>
                </a:solidFill>
                <a:latin typeface="Arial"/>
                <a:ea typeface="Arial"/>
                <a:cs typeface="Arial"/>
                <a:sym typeface="Arial"/>
              </a:rPr>
              <a:t> par le réseau </a:t>
            </a:r>
            <a:r>
              <a:rPr lang="en-US" sz="1600" b="0" i="0" u="none" strike="noStrike" cap="none" dirty="0" err="1">
                <a:solidFill>
                  <a:schemeClr val="dk1"/>
                </a:solidFill>
                <a:latin typeface="Arial"/>
                <a:ea typeface="Arial"/>
                <a:cs typeface="Arial"/>
                <a:sym typeface="Arial"/>
              </a:rPr>
              <a:t>d’apprentissage</a:t>
            </a:r>
            <a:r>
              <a:rPr lang="en-US" sz="1600" b="0" i="0" u="none" strike="noStrike" cap="none" dirty="0">
                <a:solidFill>
                  <a:schemeClr val="dk1"/>
                </a:solidFill>
                <a:latin typeface="Arial"/>
                <a:ea typeface="Arial"/>
                <a:cs typeface="Arial"/>
                <a:sym typeface="Arial"/>
              </a:rPr>
              <a:t> CPC. Il </a:t>
            </a:r>
            <a:r>
              <a:rPr lang="en-US" sz="1600" b="0" i="0" u="none" strike="noStrike" cap="none" dirty="0" err="1">
                <a:solidFill>
                  <a:schemeClr val="dk1"/>
                </a:solidFill>
                <a:latin typeface="Arial"/>
                <a:ea typeface="Arial"/>
                <a:cs typeface="Arial"/>
                <a:sym typeface="Arial"/>
              </a:rPr>
              <a:t>s’appuie</a:t>
            </a:r>
            <a:r>
              <a:rPr lang="en-US" sz="1600" b="0" i="0" u="none" strike="noStrike" cap="none" dirty="0">
                <a:solidFill>
                  <a:schemeClr val="dk1"/>
                </a:solidFill>
                <a:latin typeface="Arial"/>
                <a:ea typeface="Arial"/>
                <a:cs typeface="Arial"/>
                <a:sym typeface="Arial"/>
              </a:rPr>
              <a:t> sur les </a:t>
            </a:r>
            <a:r>
              <a:rPr lang="en-US" sz="1600" b="0" i="0" u="none" strike="noStrike" cap="none" dirty="0" err="1">
                <a:solidFill>
                  <a:schemeClr val="dk1"/>
                </a:solidFill>
                <a:latin typeface="Arial"/>
                <a:ea typeface="Arial"/>
                <a:cs typeface="Arial"/>
                <a:sym typeface="Arial"/>
              </a:rPr>
              <a:t>enseignements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tirés</a:t>
            </a:r>
            <a:r>
              <a:rPr lang="en-US" sz="1600" b="0" i="0" u="none" strike="noStrike" cap="none" dirty="0">
                <a:solidFill>
                  <a:schemeClr val="dk1"/>
                </a:solidFill>
                <a:latin typeface="Arial"/>
                <a:ea typeface="Arial"/>
                <a:cs typeface="Arial"/>
                <a:sym typeface="Arial"/>
              </a:rPr>
              <a:t> de </a:t>
            </a:r>
            <a:r>
              <a:rPr lang="en-US" sz="1600" b="0" i="0" u="none" strike="noStrike" cap="none" dirty="0" err="1">
                <a:solidFill>
                  <a:schemeClr val="dk1"/>
                </a:solidFill>
                <a:latin typeface="Arial"/>
                <a:ea typeface="Arial"/>
                <a:cs typeface="Arial"/>
                <a:sym typeface="Arial"/>
              </a:rPr>
              <a:t>l’accompagnement</a:t>
            </a:r>
            <a:r>
              <a:rPr lang="en-US" sz="1600" b="0" i="0" u="none" strike="noStrike" cap="none" dirty="0">
                <a:solidFill>
                  <a:schemeClr val="dk1"/>
                </a:solidFill>
                <a:latin typeface="Arial"/>
                <a:ea typeface="Arial"/>
                <a:cs typeface="Arial"/>
                <a:sym typeface="Arial"/>
              </a:rPr>
              <a:t> des compagnies </a:t>
            </a:r>
            <a:r>
              <a:rPr lang="en-US" sz="1600" b="0" i="0" u="none" strike="noStrike" cap="none" dirty="0" err="1">
                <a:solidFill>
                  <a:schemeClr val="dk1"/>
                </a:solidFill>
                <a:latin typeface="Arial"/>
                <a:ea typeface="Arial"/>
                <a:cs typeface="Arial"/>
                <a:sym typeface="Arial"/>
              </a:rPr>
              <a:t>chargées</a:t>
            </a:r>
            <a:r>
              <a:rPr lang="en-US" sz="1600" b="0" i="0" u="none" strike="noStrike" cap="none" dirty="0">
                <a:solidFill>
                  <a:schemeClr val="dk1"/>
                </a:solidFill>
                <a:latin typeface="Arial"/>
                <a:ea typeface="Arial"/>
                <a:cs typeface="Arial"/>
                <a:sym typeface="Arial"/>
              </a:rPr>
              <a:t> de la mise </a:t>
            </a:r>
            <a:r>
              <a:rPr lang="en-US" sz="1600" b="0" i="0" u="none" strike="noStrike" cap="none" dirty="0" err="1">
                <a:solidFill>
                  <a:schemeClr val="dk1"/>
                </a:solidFill>
                <a:latin typeface="Arial"/>
                <a:ea typeface="Arial"/>
                <a:cs typeface="Arial"/>
                <a:sym typeface="Arial"/>
              </a:rPr>
              <a:t>en</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œuvre</a:t>
            </a:r>
            <a:r>
              <a:rPr lang="en-US" sz="1600" b="0" i="0" u="none" strike="noStrike" cap="none" dirty="0">
                <a:solidFill>
                  <a:schemeClr val="dk1"/>
                </a:solidFill>
                <a:latin typeface="Arial"/>
                <a:ea typeface="Arial"/>
                <a:cs typeface="Arial"/>
                <a:sym typeface="Arial"/>
              </a:rPr>
              <a:t> de grands </a:t>
            </a:r>
            <a:r>
              <a:rPr lang="en-US" sz="1600" b="0" i="0" u="none" strike="noStrike" cap="none" dirty="0" err="1">
                <a:solidFill>
                  <a:schemeClr val="dk1"/>
                </a:solidFill>
                <a:latin typeface="Arial"/>
                <a:ea typeface="Arial"/>
                <a:cs typeface="Arial"/>
                <a:sym typeface="Arial"/>
              </a:rPr>
              <a:t>projets</a:t>
            </a:r>
            <a:r>
              <a:rPr lang="en-US" sz="1600" b="0" i="0" u="none" strike="noStrike" cap="none" dirty="0">
                <a:solidFill>
                  <a:schemeClr val="dk1"/>
                </a:solidFill>
                <a:latin typeface="Arial"/>
                <a:ea typeface="Arial"/>
                <a:cs typeface="Arial"/>
                <a:sym typeface="Arial"/>
              </a:rPr>
              <a:t> de transport </a:t>
            </a:r>
            <a:r>
              <a:rPr lang="en-US" sz="1600" b="0" i="0" u="none" strike="noStrike" cap="none" dirty="0" err="1">
                <a:solidFill>
                  <a:schemeClr val="dk1"/>
                </a:solidFill>
                <a:latin typeface="Arial"/>
                <a:ea typeface="Arial"/>
                <a:cs typeface="Arial"/>
                <a:sym typeface="Arial"/>
              </a:rPr>
              <a:t>en</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Bolivie</a:t>
            </a:r>
            <a:r>
              <a:rPr lang="en-US" sz="1600" b="0" i="0" u="none" strike="noStrike" cap="none" dirty="0">
                <a:solidFill>
                  <a:schemeClr val="dk1"/>
                </a:solidFill>
                <a:latin typeface="Arial"/>
                <a:ea typeface="Arial"/>
                <a:cs typeface="Arial"/>
                <a:sym typeface="Arial"/>
              </a:rPr>
              <a:t> et au </a:t>
            </a:r>
            <a:r>
              <a:rPr lang="en-US" sz="1600" b="0" i="0" u="none" strike="noStrike" cap="none" dirty="0" err="1">
                <a:solidFill>
                  <a:schemeClr val="dk1"/>
                </a:solidFill>
                <a:latin typeface="Arial"/>
                <a:ea typeface="Arial"/>
                <a:cs typeface="Arial"/>
                <a:sym typeface="Arial"/>
              </a:rPr>
              <a:t>Népal</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Ces</a:t>
            </a:r>
            <a:r>
              <a:rPr lang="en-US" sz="1600" b="0" i="0" u="none" strike="noStrike" cap="none" dirty="0">
                <a:solidFill>
                  <a:schemeClr val="dk1"/>
                </a:solidFill>
                <a:latin typeface="Arial"/>
                <a:ea typeface="Arial"/>
                <a:cs typeface="Arial"/>
                <a:sym typeface="Arial"/>
              </a:rPr>
              <a:t> compagnies </a:t>
            </a:r>
            <a:r>
              <a:rPr lang="en-US" sz="1600" b="0" i="0" u="none" strike="noStrike" cap="none" dirty="0" err="1">
                <a:solidFill>
                  <a:schemeClr val="dk1"/>
                </a:solidFill>
                <a:latin typeface="Arial"/>
                <a:ea typeface="Arial"/>
                <a:cs typeface="Arial"/>
                <a:sym typeface="Arial"/>
              </a:rPr>
              <a:t>sont</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confrontées</a:t>
            </a:r>
            <a:r>
              <a:rPr lang="en-US" sz="1600" b="0" i="0" u="none" strike="noStrike" cap="none" dirty="0">
                <a:solidFill>
                  <a:schemeClr val="dk1"/>
                </a:solidFill>
                <a:latin typeface="Arial"/>
                <a:ea typeface="Arial"/>
                <a:cs typeface="Arial"/>
                <a:sym typeface="Arial"/>
              </a:rPr>
              <a:t> à des </a:t>
            </a:r>
            <a:r>
              <a:rPr lang="en-US" sz="1600" b="0" i="0" u="none" strike="noStrike" cap="none" dirty="0" err="1">
                <a:solidFill>
                  <a:schemeClr val="dk1"/>
                </a:solidFill>
                <a:latin typeface="Arial"/>
                <a:ea typeface="Arial"/>
                <a:cs typeface="Arial"/>
                <a:sym typeface="Arial"/>
              </a:rPr>
              <a:t>risques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d’exploitation</a:t>
            </a:r>
            <a:r>
              <a:rPr lang="en-US" sz="1600" b="0" i="0" u="none" strike="noStrike" cap="none" dirty="0">
                <a:solidFill>
                  <a:schemeClr val="dk1"/>
                </a:solidFill>
                <a:latin typeface="Arial"/>
                <a:ea typeface="Arial"/>
                <a:cs typeface="Arial"/>
                <a:sym typeface="Arial"/>
              </a:rPr>
              <a:t> et </a:t>
            </a:r>
            <a:r>
              <a:rPr lang="en-US" sz="1600" b="0" i="0" u="none" strike="noStrike" cap="none" dirty="0" err="1">
                <a:solidFill>
                  <a:schemeClr val="dk1"/>
                </a:solidFill>
                <a:latin typeface="Arial"/>
                <a:ea typeface="Arial"/>
                <a:cs typeface="Arial"/>
                <a:sym typeface="Arial"/>
              </a:rPr>
              <a:t>d’abus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sexuel</a:t>
            </a:r>
            <a:r>
              <a:rPr lang="en-US" sz="1600" b="0" i="0" u="none" strike="noStrike" cap="none" dirty="0">
                <a:solidFill>
                  <a:schemeClr val="dk1"/>
                </a:solidFill>
                <a:latin typeface="Arial"/>
                <a:ea typeface="Arial"/>
                <a:cs typeface="Arial"/>
                <a:sym typeface="Arial"/>
              </a:rPr>
              <a:t> fait aux enfants </a:t>
            </a:r>
            <a:r>
              <a:rPr lang="en-US" sz="1600" b="0" i="0" u="none" strike="noStrike" cap="none" dirty="0" err="1">
                <a:solidFill>
                  <a:schemeClr val="dk1"/>
                </a:solidFill>
                <a:latin typeface="Arial"/>
                <a:ea typeface="Arial"/>
                <a:cs typeface="Arial"/>
                <a:sym typeface="Arial"/>
              </a:rPr>
              <a:t>autour</a:t>
            </a:r>
            <a:r>
              <a:rPr lang="en-US" sz="1600" b="0" i="0" u="none" strike="noStrike" cap="none" dirty="0">
                <a:solidFill>
                  <a:schemeClr val="dk1"/>
                </a:solidFill>
                <a:latin typeface="Arial"/>
                <a:ea typeface="Arial"/>
                <a:cs typeface="Arial"/>
                <a:sym typeface="Arial"/>
              </a:rPr>
              <a:t> des </a:t>
            </a:r>
            <a:r>
              <a:rPr lang="en-US" sz="1600" b="0" i="0" u="none" strike="noStrike" cap="none" dirty="0" err="1">
                <a:solidFill>
                  <a:schemeClr val="dk1"/>
                </a:solidFill>
                <a:latin typeface="Arial"/>
                <a:ea typeface="Arial"/>
                <a:cs typeface="Arial"/>
                <a:sym typeface="Arial"/>
              </a:rPr>
              <a:t>chantiers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Ces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projets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ont</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été</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financés</a:t>
            </a:r>
            <a:r>
              <a:rPr lang="en-US" sz="1600" b="0" i="0" u="none" strike="noStrike" cap="none" dirty="0">
                <a:solidFill>
                  <a:schemeClr val="dk1"/>
                </a:solidFill>
                <a:latin typeface="Arial"/>
                <a:ea typeface="Arial"/>
                <a:cs typeface="Arial"/>
                <a:sym typeface="Arial"/>
              </a:rPr>
              <a:t> par la Banque </a:t>
            </a:r>
            <a:r>
              <a:rPr lang="en-US" sz="1600" b="0" i="0" u="none" strike="noStrike" cap="none" dirty="0" err="1">
                <a:solidFill>
                  <a:schemeClr val="dk1"/>
                </a:solidFill>
                <a:latin typeface="Arial"/>
                <a:ea typeface="Arial"/>
                <a:cs typeface="Arial"/>
                <a:sym typeface="Arial"/>
              </a:rPr>
              <a:t>mondiale</a:t>
            </a:r>
            <a:r>
              <a:rPr lang="en-US" sz="1600" b="0" i="0" u="none" strike="noStrike" cap="none" dirty="0">
                <a:solidFill>
                  <a:schemeClr val="dk1"/>
                </a:solidFill>
                <a:latin typeface="Arial"/>
                <a:ea typeface="Arial"/>
                <a:cs typeface="Arial"/>
                <a:sym typeface="Arial"/>
              </a:rPr>
              <a:t>. Le </a:t>
            </a:r>
            <a:r>
              <a:rPr lang="en-US" sz="1600" b="0" i="0" u="none" strike="noStrike" cap="none" dirty="0" err="1">
                <a:solidFill>
                  <a:schemeClr val="dk1"/>
                </a:solidFill>
                <a:latin typeface="Arial"/>
                <a:ea typeface="Arial"/>
                <a:cs typeface="Arial"/>
                <a:sym typeface="Arial"/>
              </a:rPr>
              <a:t>contenu</a:t>
            </a:r>
            <a:r>
              <a:rPr lang="en-US" sz="1600" b="0" i="0" u="none" strike="noStrike" cap="none" dirty="0">
                <a:solidFill>
                  <a:schemeClr val="dk1"/>
                </a:solidFill>
                <a:latin typeface="Arial"/>
                <a:ea typeface="Arial"/>
                <a:cs typeface="Arial"/>
                <a:sym typeface="Arial"/>
              </a:rPr>
              <a:t> de </a:t>
            </a:r>
            <a:r>
              <a:rPr lang="en-US" sz="1600" b="0" i="0" u="none" strike="noStrike" cap="none" dirty="0" err="1">
                <a:solidFill>
                  <a:schemeClr val="dk1"/>
                </a:solidFill>
                <a:latin typeface="Arial"/>
                <a:ea typeface="Arial"/>
                <a:cs typeface="Arial"/>
                <a:sym typeface="Arial"/>
              </a:rPr>
              <a:t>cet</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outil</a:t>
            </a:r>
            <a:r>
              <a:rPr lang="en-US" sz="1600" b="0" i="0" u="none" strike="noStrike" cap="none" dirty="0">
                <a:solidFill>
                  <a:schemeClr val="dk1"/>
                </a:solidFill>
                <a:latin typeface="Arial"/>
                <a:ea typeface="Arial"/>
                <a:cs typeface="Arial"/>
                <a:sym typeface="Arial"/>
              </a:rPr>
              <a:t> ne </a:t>
            </a:r>
            <a:r>
              <a:rPr lang="en-US" sz="1600" b="0" i="0" u="none" strike="noStrike" cap="none" dirty="0" err="1">
                <a:solidFill>
                  <a:schemeClr val="dk1"/>
                </a:solidFill>
                <a:latin typeface="Arial"/>
                <a:ea typeface="Arial"/>
                <a:cs typeface="Arial"/>
                <a:sym typeface="Arial"/>
              </a:rPr>
              <a:t>reflète</a:t>
            </a:r>
            <a:r>
              <a:rPr lang="en-US" sz="1600" b="0" i="0" u="none" strike="noStrike" cap="none" dirty="0">
                <a:solidFill>
                  <a:schemeClr val="dk1"/>
                </a:solidFill>
                <a:latin typeface="Arial"/>
                <a:ea typeface="Arial"/>
                <a:cs typeface="Arial"/>
                <a:sym typeface="Arial"/>
              </a:rPr>
              <a:t> pas </a:t>
            </a:r>
            <a:r>
              <a:rPr lang="en-US" sz="1600" b="0" i="0" u="none" strike="noStrike" cap="none" dirty="0" err="1">
                <a:solidFill>
                  <a:schemeClr val="dk1"/>
                </a:solidFill>
                <a:latin typeface="Arial"/>
                <a:ea typeface="Arial"/>
                <a:cs typeface="Arial"/>
                <a:sym typeface="Arial"/>
              </a:rPr>
              <a:t>nécessairement</a:t>
            </a:r>
            <a:r>
              <a:rPr lang="en-US" sz="1600" b="0" i="0" u="none" strike="noStrike" cap="none" dirty="0">
                <a:solidFill>
                  <a:schemeClr val="dk1"/>
                </a:solidFill>
                <a:latin typeface="Arial"/>
                <a:ea typeface="Arial"/>
                <a:cs typeface="Arial"/>
                <a:sym typeface="Arial"/>
              </a:rPr>
              <a:t> les opinions de la Banque </a:t>
            </a:r>
            <a:r>
              <a:rPr lang="en-US" sz="1600" b="0" i="0" u="none" strike="noStrike" cap="none" dirty="0" err="1">
                <a:solidFill>
                  <a:schemeClr val="dk1"/>
                </a:solidFill>
                <a:latin typeface="Arial"/>
                <a:ea typeface="Arial"/>
                <a:cs typeface="Arial"/>
                <a:sym typeface="Arial"/>
              </a:rPr>
              <a:t>mondiale</a:t>
            </a:r>
            <a:r>
              <a:rPr lang="en-US" sz="1600" b="0" i="0" u="none" strike="noStrike" cap="none" dirty="0">
                <a:solidFill>
                  <a:schemeClr val="dk1"/>
                </a:solidFill>
                <a:latin typeface="Arial"/>
                <a:ea typeface="Arial"/>
                <a:cs typeface="Arial"/>
                <a:sym typeface="Arial"/>
              </a:rPr>
              <a:t>, de </a:t>
            </a:r>
            <a:r>
              <a:rPr lang="en-US" sz="1600" b="0" i="0" u="none" strike="noStrike" cap="none" dirty="0" err="1">
                <a:solidFill>
                  <a:schemeClr val="dk1"/>
                </a:solidFill>
                <a:latin typeface="Arial"/>
                <a:ea typeface="Arial"/>
                <a:cs typeface="Arial"/>
                <a:sym typeface="Arial"/>
              </a:rPr>
              <a:t>ses</a:t>
            </a:r>
            <a:r>
              <a:rPr lang="en-US" sz="1600" b="0" i="0" u="none" strike="noStrike" cap="none" dirty="0">
                <a:solidFill>
                  <a:schemeClr val="dk1"/>
                </a:solidFill>
                <a:latin typeface="Arial"/>
                <a:ea typeface="Arial"/>
                <a:cs typeface="Arial"/>
                <a:sym typeface="Arial"/>
              </a:rPr>
              <a:t> conseils </a:t>
            </a:r>
            <a:r>
              <a:rPr lang="en-US" sz="1600" b="0" i="0" u="none" strike="noStrike" cap="none" dirty="0" err="1">
                <a:solidFill>
                  <a:schemeClr val="dk1"/>
                </a:solidFill>
                <a:latin typeface="Arial"/>
                <a:ea typeface="Arial"/>
                <a:cs typeface="Arial"/>
                <a:sym typeface="Arial"/>
              </a:rPr>
              <a:t>d'administration</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ou</a:t>
            </a:r>
            <a:r>
              <a:rPr lang="en-US" sz="1600" b="0" i="0" u="none" strike="noStrike" cap="none" dirty="0">
                <a:solidFill>
                  <a:schemeClr val="dk1"/>
                </a:solidFill>
                <a:latin typeface="Arial"/>
                <a:ea typeface="Arial"/>
                <a:cs typeface="Arial"/>
                <a:sym typeface="Arial"/>
              </a:rPr>
              <a:t> des </a:t>
            </a:r>
            <a:r>
              <a:rPr lang="en-US" sz="1600" b="0" i="0" u="none" strike="noStrike" cap="none" dirty="0" err="1">
                <a:solidFill>
                  <a:schemeClr val="dk1"/>
                </a:solidFill>
                <a:latin typeface="Arial"/>
                <a:ea typeface="Arial"/>
                <a:cs typeface="Arial"/>
                <a:sym typeface="Arial"/>
              </a:rPr>
              <a:t>gouvernements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qu'ils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représentent</a:t>
            </a:r>
            <a:r>
              <a:rPr lang="en-US" sz="1600" b="0" i="0" u="none" strike="noStrike" cap="none" dirty="0">
                <a:solidFill>
                  <a:schemeClr val="dk1"/>
                </a:solidFill>
                <a:latin typeface="Arial"/>
                <a:ea typeface="Arial"/>
                <a:cs typeface="Arial"/>
                <a:sym typeface="Arial"/>
              </a:rPr>
              <a:t>. Pour </a:t>
            </a:r>
            <a:r>
              <a:rPr lang="en-US" sz="1600" b="0" i="0" u="none" strike="noStrike" cap="none" dirty="0" err="1">
                <a:solidFill>
                  <a:schemeClr val="dk1"/>
                </a:solidFill>
                <a:latin typeface="Arial"/>
                <a:ea typeface="Arial"/>
                <a:cs typeface="Arial"/>
                <a:sym typeface="Arial"/>
              </a:rPr>
              <a:t>en</a:t>
            </a:r>
            <a:r>
              <a:rPr lang="en-US" sz="1600" b="0" i="0" u="none" strike="noStrike" cap="none" dirty="0">
                <a:solidFill>
                  <a:schemeClr val="dk1"/>
                </a:solidFill>
                <a:latin typeface="Arial"/>
                <a:ea typeface="Arial"/>
                <a:cs typeface="Arial"/>
                <a:sym typeface="Arial"/>
              </a:rPr>
              <a:t> savoir plus et </a:t>
            </a:r>
            <a:r>
              <a:rPr lang="en-US" sz="1600" b="0" i="0" u="none" strike="noStrike" cap="none" dirty="0" err="1">
                <a:solidFill>
                  <a:schemeClr val="dk1"/>
                </a:solidFill>
                <a:latin typeface="Arial"/>
                <a:ea typeface="Arial"/>
                <a:cs typeface="Arial"/>
                <a:sym typeface="Arial"/>
              </a:rPr>
              <a:t>découvrir</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d'autres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outils</a:t>
            </a:r>
            <a:r>
              <a:rPr lang="en-US" sz="1600" b="0" i="0" u="none" strike="noStrike" cap="none" dirty="0">
                <a:solidFill>
                  <a:schemeClr val="dk1"/>
                </a:solidFill>
                <a:latin typeface="Arial"/>
                <a:ea typeface="Arial"/>
                <a:cs typeface="Arial"/>
                <a:sym typeface="Arial"/>
              </a:rPr>
              <a:t> du CPC </a:t>
            </a:r>
            <a:r>
              <a:rPr lang="en-US" sz="1600" b="0" i="0" u="none" strike="noStrike" cap="none" dirty="0" err="1">
                <a:solidFill>
                  <a:schemeClr val="dk1"/>
                </a:solidFill>
                <a:latin typeface="Arial"/>
                <a:ea typeface="Arial"/>
                <a:cs typeface="Arial"/>
                <a:sym typeface="Arial"/>
              </a:rPr>
              <a:t>rendez-vous</a:t>
            </a:r>
            <a:r>
              <a:rPr lang="en-US" sz="1600" b="0" i="0" u="none" strike="noStrike" cap="none" dirty="0">
                <a:solidFill>
                  <a:schemeClr val="dk1"/>
                </a:solidFill>
                <a:latin typeface="Arial"/>
                <a:ea typeface="Arial"/>
                <a:cs typeface="Arial"/>
                <a:sym typeface="Arial"/>
              </a:rPr>
              <a:t> sur : https://</a:t>
            </a:r>
            <a:r>
              <a:rPr lang="en-US" sz="1600" b="0" i="0" u="none" strike="noStrike" cap="none" dirty="0" err="1">
                <a:solidFill>
                  <a:schemeClr val="dk1"/>
                </a:solidFill>
                <a:latin typeface="Arial"/>
                <a:ea typeface="Arial"/>
                <a:cs typeface="Arial"/>
                <a:sym typeface="Arial"/>
              </a:rPr>
              <a:t>www.cpcln.org</a:t>
            </a:r>
            <a:r>
              <a:rPr lang="en-US" sz="1600" b="0" i="0" u="none" strike="noStrike" cap="none" dirty="0">
                <a:solidFill>
                  <a:schemeClr val="dk1"/>
                </a:solidFill>
                <a:latin typeface="Arial"/>
                <a:ea typeface="Arial"/>
                <a:cs typeface="Arial"/>
                <a:sym typeface="Arial"/>
              </a:rPr>
              <a:t>/resources/six-actions-to-keep-children-safe-from-sea</a:t>
            </a:r>
          </a:p>
          <a:p>
            <a:pPr marL="0" marR="0" lvl="0" indent="0" algn="l" rtl="0">
              <a:lnSpc>
                <a:spcPct val="150000"/>
              </a:lnSpc>
              <a:spcBef>
                <a:spcPts val="0"/>
              </a:spcBef>
              <a:spcAft>
                <a:spcPts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p:txBody>
      </p:sp>
      <p:pic>
        <p:nvPicPr>
          <p:cNvPr id="113" name="Google Shape;113;p2"/>
          <p:cNvPicPr preferRelativeResize="0"/>
          <p:nvPr/>
        </p:nvPicPr>
        <p:blipFill rotWithShape="1">
          <a:blip r:embed="rId3">
            <a:alphaModFix/>
          </a:blip>
          <a:srcRect/>
          <a:stretch/>
        </p:blipFill>
        <p:spPr>
          <a:xfrm>
            <a:off x="6462055" y="7324725"/>
            <a:ext cx="1791685" cy="1796333"/>
          </a:xfrm>
          <a:prstGeom prst="rect">
            <a:avLst/>
          </a:prstGeom>
          <a:noFill/>
          <a:ln>
            <a:noFill/>
          </a:ln>
        </p:spPr>
      </p:pic>
      <p:pic>
        <p:nvPicPr>
          <p:cNvPr id="114" name="Google Shape;114;p2" descr="A logo with blue and orange dots&#10;&#10;Description automatically generated"/>
          <p:cNvPicPr preferRelativeResize="0"/>
          <p:nvPr/>
        </p:nvPicPr>
        <p:blipFill rotWithShape="1">
          <a:blip r:embed="rId4">
            <a:alphaModFix/>
          </a:blip>
          <a:srcRect/>
          <a:stretch/>
        </p:blipFill>
        <p:spPr>
          <a:xfrm>
            <a:off x="2895600" y="7267575"/>
            <a:ext cx="3151461" cy="179633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AD7F1"/>
        </a:solidFill>
        <a:effectLst/>
      </p:bgPr>
    </p:bg>
    <p:spTree>
      <p:nvGrpSpPr>
        <p:cNvPr id="1" name="Shape 411"/>
        <p:cNvGrpSpPr/>
        <p:nvPr/>
      </p:nvGrpSpPr>
      <p:grpSpPr>
        <a:xfrm>
          <a:off x="0" y="0"/>
          <a:ext cx="0" cy="0"/>
          <a:chOff x="0" y="0"/>
          <a:chExt cx="0" cy="0"/>
        </a:xfrm>
      </p:grpSpPr>
      <p:sp>
        <p:nvSpPr>
          <p:cNvPr id="412" name="Google Shape;412;p20"/>
          <p:cNvSpPr txBox="1"/>
          <p:nvPr/>
        </p:nvSpPr>
        <p:spPr>
          <a:xfrm>
            <a:off x="840375" y="409960"/>
            <a:ext cx="15392400" cy="1847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a:solidFill>
                  <a:srgbClr val="163758"/>
                </a:solidFill>
              </a:rPr>
              <a:t>Qu'est-ce que l'exploitation et les abus sexuels des enfants et comment les projets de développement augmentent-ils les risques pour les enfants ?</a:t>
            </a:r>
            <a:endParaRPr sz="1400" b="0" i="0" u="none" strike="noStrike" cap="none">
              <a:solidFill>
                <a:srgbClr val="000000"/>
              </a:solidFill>
              <a:latin typeface="Arial"/>
              <a:ea typeface="Arial"/>
              <a:cs typeface="Arial"/>
              <a:sym typeface="Arial"/>
            </a:endParaRPr>
          </a:p>
        </p:txBody>
      </p:sp>
      <p:pic>
        <p:nvPicPr>
          <p:cNvPr id="413" name="Google Shape;413;p20" descr="What is Child Sexual Exploitation and Abuse? | CPC and World Bank Learning Series"/>
          <p:cNvPicPr preferRelativeResize="0"/>
          <p:nvPr/>
        </p:nvPicPr>
        <p:blipFill rotWithShape="1">
          <a:blip r:embed="rId3">
            <a:alphaModFix/>
          </a:blip>
          <a:srcRect/>
          <a:stretch/>
        </p:blipFill>
        <p:spPr>
          <a:xfrm>
            <a:off x="2614402" y="2272525"/>
            <a:ext cx="13059195" cy="7378445"/>
          </a:xfrm>
          <a:prstGeom prst="rect">
            <a:avLst/>
          </a:prstGeom>
          <a:noFill/>
          <a:ln>
            <a:noFill/>
          </a:ln>
        </p:spPr>
      </p:pic>
      <p:pic>
        <p:nvPicPr>
          <p:cNvPr id="414" name="Google Shape;414;p20"/>
          <p:cNvPicPr preferRelativeResize="0"/>
          <p:nvPr/>
        </p:nvPicPr>
        <p:blipFill rotWithShape="1">
          <a:blip r:embed="rId4">
            <a:alphaModFix/>
          </a:blip>
          <a:srcRect l="55426" b="56666"/>
          <a:stretch/>
        </p:blipFill>
        <p:spPr>
          <a:xfrm>
            <a:off x="15624564" y="-17780"/>
            <a:ext cx="2663436" cy="183411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21"/>
          <p:cNvSpPr txBox="1"/>
          <p:nvPr/>
        </p:nvSpPr>
        <p:spPr>
          <a:xfrm>
            <a:off x="1110684" y="7150895"/>
            <a:ext cx="1644305" cy="421678"/>
          </a:xfrm>
          <a:prstGeom prst="rect">
            <a:avLst/>
          </a:prstGeom>
          <a:noFill/>
          <a:ln>
            <a:noFill/>
          </a:ln>
        </p:spPr>
        <p:txBody>
          <a:bodyPr spcFirstLastPara="1" wrap="square" lIns="0" tIns="0" rIns="0" bIns="0" anchor="t" anchorCtr="0">
            <a:spAutoFit/>
          </a:bodyPr>
          <a:lstStyle/>
          <a:p>
            <a:pPr marL="0" marR="0" lvl="0" indent="0" algn="ctr" rtl="0">
              <a:lnSpc>
                <a:spcPct val="113988"/>
              </a:lnSpc>
              <a:spcBef>
                <a:spcPts val="0"/>
              </a:spcBef>
              <a:spcAft>
                <a:spcPts val="0"/>
              </a:spcAft>
              <a:buClr>
                <a:srgbClr val="000000"/>
              </a:buClr>
              <a:buSzPts val="2838"/>
              <a:buFont typeface="Arial"/>
              <a:buNone/>
            </a:pPr>
            <a:r>
              <a:rPr lang="en-US" sz="2838" b="0" i="0" u="none" strike="noStrike" cap="none">
                <a:solidFill>
                  <a:srgbClr val="FFFFFF"/>
                </a:solidFill>
                <a:latin typeface="Arial"/>
                <a:ea typeface="Arial"/>
                <a:cs typeface="Arial"/>
                <a:sym typeface="Arial"/>
              </a:rPr>
              <a:t>2020</a:t>
            </a:r>
            <a:endParaRPr sz="1400" b="0" i="0" u="none" strike="noStrike" cap="none">
              <a:solidFill>
                <a:srgbClr val="000000"/>
              </a:solidFill>
              <a:latin typeface="Arial"/>
              <a:ea typeface="Arial"/>
              <a:cs typeface="Arial"/>
              <a:sym typeface="Arial"/>
            </a:endParaRPr>
          </a:p>
        </p:txBody>
      </p:sp>
      <p:sp>
        <p:nvSpPr>
          <p:cNvPr id="421" name="Google Shape;421;p21"/>
          <p:cNvSpPr txBox="1"/>
          <p:nvPr/>
        </p:nvSpPr>
        <p:spPr>
          <a:xfrm>
            <a:off x="718188" y="4711127"/>
            <a:ext cx="6974341" cy="3411587"/>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2" name="Google Shape;422;p21"/>
          <p:cNvSpPr txBox="1"/>
          <p:nvPr/>
        </p:nvSpPr>
        <p:spPr>
          <a:xfrm>
            <a:off x="1656080" y="4000500"/>
            <a:ext cx="14879400" cy="5682900"/>
          </a:xfrm>
          <a:prstGeom prst="rect">
            <a:avLst/>
          </a:prstGeom>
          <a:noFill/>
          <a:ln>
            <a:noFill/>
          </a:ln>
        </p:spPr>
        <p:txBody>
          <a:bodyPr spcFirstLastPara="1" wrap="square" lIns="0" tIns="0" rIns="0" bIns="0" anchor="t" anchorCtr="0">
            <a:spAutoFit/>
          </a:bodyPr>
          <a:lstStyle/>
          <a:p>
            <a:pPr marL="571500" marR="0" lvl="0" indent="-571500" algn="l" rtl="0">
              <a:lnSpc>
                <a:spcPct val="123749"/>
              </a:lnSpc>
              <a:spcBef>
                <a:spcPts val="0"/>
              </a:spcBef>
              <a:spcAft>
                <a:spcPts val="0"/>
              </a:spcAft>
              <a:buClr>
                <a:srgbClr val="00ADE4"/>
              </a:buClr>
              <a:buSzPts val="3200"/>
              <a:buFont typeface="Arial"/>
              <a:buChar char="•"/>
            </a:pPr>
            <a:r>
              <a:rPr lang="en-US" sz="3200" b="1" i="0" u="none" strike="noStrike" cap="none">
                <a:solidFill>
                  <a:srgbClr val="292C32"/>
                </a:solidFill>
                <a:latin typeface="Arial"/>
                <a:ea typeface="Arial"/>
                <a:cs typeface="Arial"/>
                <a:sym typeface="Arial"/>
              </a:rPr>
              <a:t>Code </a:t>
            </a:r>
            <a:r>
              <a:rPr lang="en-US" sz="3200" b="1">
                <a:solidFill>
                  <a:srgbClr val="292C32"/>
                </a:solidFill>
              </a:rPr>
              <a:t>de</a:t>
            </a:r>
            <a:r>
              <a:rPr lang="en-US" sz="3200" b="1" i="0" u="none" strike="noStrike" cap="none">
                <a:solidFill>
                  <a:srgbClr val="292C32"/>
                </a:solidFill>
                <a:latin typeface="Arial"/>
                <a:ea typeface="Arial"/>
                <a:cs typeface="Arial"/>
                <a:sym typeface="Arial"/>
              </a:rPr>
              <a:t> condu</a:t>
            </a:r>
            <a:r>
              <a:rPr lang="en-US" sz="3200" b="1">
                <a:solidFill>
                  <a:srgbClr val="292C32"/>
                </a:solidFill>
              </a:rPr>
              <a:t>ite </a:t>
            </a:r>
            <a:r>
              <a:rPr lang="en-US" sz="3200" b="0" i="0" u="none" strike="noStrike" cap="none">
                <a:solidFill>
                  <a:srgbClr val="292C32"/>
                </a:solidFill>
                <a:latin typeface="Arial"/>
                <a:ea typeface="Arial"/>
                <a:cs typeface="Arial"/>
                <a:sym typeface="Arial"/>
              </a:rPr>
              <a:t>: </a:t>
            </a:r>
            <a:r>
              <a:rPr lang="en-US" sz="3200">
                <a:solidFill>
                  <a:srgbClr val="292C32"/>
                </a:solidFill>
              </a:rPr>
              <a:t>Qu’est-ce que c’est ? En avez-vous déjà signé un ?</a:t>
            </a:r>
            <a:endParaRPr sz="1400" b="0" i="0" u="none" strike="noStrike" cap="none">
              <a:solidFill>
                <a:srgbClr val="000000"/>
              </a:solidFill>
              <a:latin typeface="Arial"/>
              <a:ea typeface="Arial"/>
              <a:cs typeface="Arial"/>
              <a:sym typeface="Arial"/>
            </a:endParaRPr>
          </a:p>
          <a:p>
            <a:pPr marL="571500" marR="0" lvl="0" indent="-571500" algn="l" rtl="0">
              <a:lnSpc>
                <a:spcPct val="123749"/>
              </a:lnSpc>
              <a:spcBef>
                <a:spcPts val="2400"/>
              </a:spcBef>
              <a:spcAft>
                <a:spcPts val="0"/>
              </a:spcAft>
              <a:buClr>
                <a:srgbClr val="00ADE4"/>
              </a:buClr>
              <a:buSzPts val="3200"/>
              <a:buFont typeface="Arial"/>
              <a:buChar char="•"/>
            </a:pPr>
            <a:r>
              <a:rPr lang="en-US" sz="3200" b="1">
                <a:solidFill>
                  <a:srgbClr val="292C32"/>
                </a:solidFill>
              </a:rPr>
              <a:t>Mécanismes de réclamation </a:t>
            </a:r>
            <a:r>
              <a:rPr lang="en-US" sz="3200" b="0" i="0" u="none" strike="noStrike" cap="none">
                <a:solidFill>
                  <a:srgbClr val="292C32"/>
                </a:solidFill>
                <a:latin typeface="Arial"/>
                <a:ea typeface="Arial"/>
                <a:cs typeface="Arial"/>
                <a:sym typeface="Arial"/>
              </a:rPr>
              <a:t>: </a:t>
            </a:r>
            <a:r>
              <a:rPr lang="en-US" sz="3200">
                <a:solidFill>
                  <a:srgbClr val="292C32"/>
                </a:solidFill>
              </a:rPr>
              <a:t>Qu’est-ce qu’un mécanisme de réclamation ? Comment fonctionne-t-il ?</a:t>
            </a:r>
            <a:endParaRPr sz="1400" b="0" i="0" u="none" strike="noStrike" cap="none">
              <a:solidFill>
                <a:srgbClr val="000000"/>
              </a:solidFill>
              <a:latin typeface="Arial"/>
              <a:ea typeface="Arial"/>
              <a:cs typeface="Arial"/>
              <a:sym typeface="Arial"/>
            </a:endParaRPr>
          </a:p>
          <a:p>
            <a:pPr marL="571500" marR="0" lvl="0" indent="-571500" algn="l" rtl="0">
              <a:lnSpc>
                <a:spcPct val="123749"/>
              </a:lnSpc>
              <a:spcBef>
                <a:spcPts val="2400"/>
              </a:spcBef>
              <a:spcAft>
                <a:spcPts val="0"/>
              </a:spcAft>
              <a:buClr>
                <a:srgbClr val="00ADE4"/>
              </a:buClr>
              <a:buSzPts val="3200"/>
              <a:buFont typeface="Arial"/>
              <a:buChar char="•"/>
            </a:pPr>
            <a:r>
              <a:rPr lang="en-US" sz="3200" b="1">
                <a:solidFill>
                  <a:srgbClr val="292C32"/>
                </a:solidFill>
              </a:rPr>
              <a:t>Sensibilisation :</a:t>
            </a:r>
            <a:r>
              <a:rPr lang="en-US" sz="3200" b="0" i="0" u="none" strike="noStrike" cap="none">
                <a:solidFill>
                  <a:srgbClr val="292C32"/>
                </a:solidFill>
                <a:latin typeface="Arial"/>
                <a:ea typeface="Arial"/>
                <a:cs typeface="Arial"/>
                <a:sym typeface="Arial"/>
              </a:rPr>
              <a:t> </a:t>
            </a:r>
            <a:r>
              <a:rPr lang="en-US" sz="3200">
                <a:solidFill>
                  <a:srgbClr val="292C32"/>
                </a:solidFill>
              </a:rPr>
              <a:t>Comment une campagne de sensibilisation peut-elle aider à protéger les enfants contre l’exploitation et les abus liés au projet ?</a:t>
            </a:r>
            <a:r>
              <a:rPr lang="en-US" sz="3200" b="0" i="0" u="none" strike="noStrike" cap="none">
                <a:solidFill>
                  <a:srgbClr val="292C32"/>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571500" marR="0" lvl="0" indent="-571500" algn="l" rtl="0">
              <a:lnSpc>
                <a:spcPct val="123749"/>
              </a:lnSpc>
              <a:spcBef>
                <a:spcPts val="2400"/>
              </a:spcBef>
              <a:spcAft>
                <a:spcPts val="0"/>
              </a:spcAft>
              <a:buClr>
                <a:srgbClr val="00ADE4"/>
              </a:buClr>
              <a:buSzPts val="3200"/>
              <a:buFont typeface="Arial"/>
              <a:buChar char="•"/>
            </a:pPr>
            <a:r>
              <a:rPr lang="en-US" sz="3200" b="1">
                <a:solidFill>
                  <a:srgbClr val="292C32"/>
                </a:solidFill>
              </a:rPr>
              <a:t>Coordination avec les autorités locales :</a:t>
            </a:r>
            <a:r>
              <a:rPr lang="en-US" sz="3200" b="0" i="0" u="none" strike="noStrike" cap="none">
                <a:solidFill>
                  <a:srgbClr val="292C32"/>
                </a:solidFill>
                <a:latin typeface="Arial"/>
                <a:ea typeface="Arial"/>
                <a:cs typeface="Arial"/>
                <a:sym typeface="Arial"/>
              </a:rPr>
              <a:t> </a:t>
            </a:r>
            <a:r>
              <a:rPr lang="en-US" sz="3200">
                <a:solidFill>
                  <a:srgbClr val="292C32"/>
                </a:solidFill>
              </a:rPr>
              <a:t>Qui sont vos partenaires parmi les autorités locales ? Travaillez-vous avec la police ? Avec quels autres acteurs pourriez-vous établir un partenariat ?</a:t>
            </a:r>
            <a:endParaRPr sz="1400" b="0" i="0" u="none" strike="noStrike" cap="none">
              <a:solidFill>
                <a:srgbClr val="000000"/>
              </a:solidFill>
              <a:latin typeface="Arial"/>
              <a:ea typeface="Arial"/>
              <a:cs typeface="Arial"/>
              <a:sym typeface="Arial"/>
            </a:endParaRPr>
          </a:p>
        </p:txBody>
      </p:sp>
      <p:sp>
        <p:nvSpPr>
          <p:cNvPr id="423" name="Google Shape;423;p21"/>
          <p:cNvSpPr txBox="1"/>
          <p:nvPr/>
        </p:nvSpPr>
        <p:spPr>
          <a:xfrm>
            <a:off x="1656075" y="847375"/>
            <a:ext cx="12801600" cy="286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1">
                <a:solidFill>
                  <a:srgbClr val="002345"/>
                </a:solidFill>
              </a:rPr>
              <a:t>Outils de projet pour prévenir l'exploitation et les abus sexuels des enfants</a:t>
            </a:r>
            <a:endParaRPr sz="6000" b="0" i="0" u="none" strike="noStrike" cap="none">
              <a:solidFill>
                <a:srgbClr val="002345"/>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22"/>
          <p:cNvSpPr/>
          <p:nvPr/>
        </p:nvSpPr>
        <p:spPr>
          <a:xfrm>
            <a:off x="10077769" y="2480733"/>
            <a:ext cx="6048363" cy="7010400"/>
          </a:xfrm>
          <a:prstGeom prst="rect">
            <a:avLst/>
          </a:prstGeom>
          <a:solidFill>
            <a:srgbClr val="9AD7F1">
              <a:alpha val="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0" name="Google Shape;430;p22"/>
          <p:cNvSpPr/>
          <p:nvPr/>
        </p:nvSpPr>
        <p:spPr>
          <a:xfrm>
            <a:off x="1695772" y="2476500"/>
            <a:ext cx="7924799" cy="7010400"/>
          </a:xfrm>
          <a:prstGeom prst="rect">
            <a:avLst/>
          </a:prstGeom>
          <a:solidFill>
            <a:srgbClr val="9AD7F1">
              <a:alpha val="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1" name="Google Shape;431;p22"/>
          <p:cNvSpPr txBox="1"/>
          <p:nvPr/>
        </p:nvSpPr>
        <p:spPr>
          <a:xfrm>
            <a:off x="2161868" y="4498036"/>
            <a:ext cx="7165800" cy="5705700"/>
          </a:xfrm>
          <a:prstGeom prst="rect">
            <a:avLst/>
          </a:prstGeom>
          <a:noFill/>
          <a:ln>
            <a:noFill/>
          </a:ln>
        </p:spPr>
        <p:txBody>
          <a:bodyPr spcFirstLastPara="1" wrap="square" lIns="0" tIns="18075" rIns="0" bIns="0" anchor="t" anchorCtr="0">
            <a:spAutoFit/>
          </a:bodyPr>
          <a:lstStyle/>
          <a:p>
            <a:pPr marL="228600" marR="695325" lvl="0" indent="-228600" algn="l" rtl="0">
              <a:lnSpc>
                <a:spcPct val="129229"/>
              </a:lnSpc>
              <a:spcBef>
                <a:spcPts val="0"/>
              </a:spcBef>
              <a:spcAft>
                <a:spcPts val="0"/>
              </a:spcAft>
              <a:buClr>
                <a:srgbClr val="292C32"/>
              </a:buClr>
              <a:buSzPts val="2600"/>
              <a:buFont typeface="Arial"/>
              <a:buChar char="•"/>
            </a:pPr>
            <a:r>
              <a:rPr lang="en-US" sz="2600" b="1">
                <a:solidFill>
                  <a:schemeClr val="dk1"/>
                </a:solidFill>
              </a:rPr>
              <a:t>Interdiction des actions violant [les lois nationales pertinentes]</a:t>
            </a:r>
            <a:r>
              <a:rPr lang="en-US" sz="2600">
                <a:solidFill>
                  <a:schemeClr val="dk1"/>
                </a:solidFill>
              </a:rPr>
              <a:t>, telles que les crimes de viol, de viol légal, d'abus sexuel, de harcèlement sexuel, d'actes sexuels abusifs ou d'exploitation à des fins de prostitution.</a:t>
            </a:r>
            <a:endParaRPr sz="2600" b="0" i="0" u="none" strike="noStrike" cap="none">
              <a:solidFill>
                <a:srgbClr val="000000"/>
              </a:solidFill>
              <a:latin typeface="Arial"/>
              <a:ea typeface="Arial"/>
              <a:cs typeface="Arial"/>
              <a:sym typeface="Arial"/>
            </a:endParaRPr>
          </a:p>
          <a:p>
            <a:pPr marL="228600" marR="695325" lvl="0" indent="-228600" algn="l" rtl="0">
              <a:lnSpc>
                <a:spcPct val="129229"/>
              </a:lnSpc>
              <a:spcBef>
                <a:spcPts val="900"/>
              </a:spcBef>
              <a:spcAft>
                <a:spcPts val="0"/>
              </a:spcAft>
              <a:buClr>
                <a:srgbClr val="292C32"/>
              </a:buClr>
              <a:buSzPts val="2600"/>
              <a:buFont typeface="Arial"/>
              <a:buChar char="•"/>
            </a:pPr>
            <a:r>
              <a:rPr lang="en-US" sz="2600" b="1">
                <a:solidFill>
                  <a:schemeClr val="dk1"/>
                </a:solidFill>
              </a:rPr>
              <a:t>Interdiction de toute forme de violence sexiste et générationnelle</a:t>
            </a:r>
            <a:r>
              <a:rPr lang="en-US" sz="2600">
                <a:solidFill>
                  <a:schemeClr val="dk1"/>
                </a:solidFill>
              </a:rPr>
              <a:t> que le projet pourrait exacerber, telle que définie dans la législation nationale, tant sur le lieu de travail que dans la communauté.</a:t>
            </a:r>
            <a:endParaRPr sz="2600" b="0" i="0" u="none" strike="noStrike" cap="none">
              <a:solidFill>
                <a:srgbClr val="000000"/>
              </a:solidFill>
              <a:latin typeface="Arial"/>
              <a:ea typeface="Arial"/>
              <a:cs typeface="Arial"/>
              <a:sym typeface="Arial"/>
            </a:endParaRPr>
          </a:p>
        </p:txBody>
      </p:sp>
      <p:sp>
        <p:nvSpPr>
          <p:cNvPr id="432" name="Google Shape;432;p22"/>
          <p:cNvSpPr txBox="1"/>
          <p:nvPr/>
        </p:nvSpPr>
        <p:spPr>
          <a:xfrm>
            <a:off x="10543866" y="4498036"/>
            <a:ext cx="5582400" cy="5136300"/>
          </a:xfrm>
          <a:prstGeom prst="rect">
            <a:avLst/>
          </a:prstGeom>
          <a:noFill/>
          <a:ln>
            <a:noFill/>
          </a:ln>
        </p:spPr>
        <p:txBody>
          <a:bodyPr spcFirstLastPara="1" wrap="square" lIns="0" tIns="18075" rIns="0" bIns="0" anchor="t" anchorCtr="0">
            <a:spAutoFit/>
          </a:bodyPr>
          <a:lstStyle/>
          <a:p>
            <a:pPr marL="457200" lvl="0" indent="-393700" algn="l" rtl="0">
              <a:lnSpc>
                <a:spcPct val="115000"/>
              </a:lnSpc>
              <a:spcBef>
                <a:spcPts val="1200"/>
              </a:spcBef>
              <a:spcAft>
                <a:spcPts val="0"/>
              </a:spcAft>
              <a:buClr>
                <a:srgbClr val="00ADE4"/>
              </a:buClr>
              <a:buSzPts val="2600"/>
              <a:buChar char="•"/>
            </a:pPr>
            <a:r>
              <a:rPr lang="en-US" sz="2600" b="1">
                <a:solidFill>
                  <a:schemeClr val="dk1"/>
                </a:solidFill>
              </a:rPr>
              <a:t>Les sanctions appropriées pouvant être appliquées si un employé enfreint le code de conduite</a:t>
            </a:r>
            <a:r>
              <a:rPr lang="en-US" sz="2600">
                <a:solidFill>
                  <a:schemeClr val="dk1"/>
                </a:solidFill>
              </a:rPr>
              <a:t> (par exemple, avertissement formel, avertissement informel, formation complémentaire, suspension et signalement à la police).</a:t>
            </a:r>
            <a:endParaRPr sz="2600">
              <a:solidFill>
                <a:schemeClr val="dk1"/>
              </a:solidFill>
            </a:endParaRPr>
          </a:p>
          <a:p>
            <a:pPr marL="457200" lvl="0" indent="-393700" algn="l" rtl="0">
              <a:lnSpc>
                <a:spcPct val="115000"/>
              </a:lnSpc>
              <a:spcBef>
                <a:spcPts val="0"/>
              </a:spcBef>
              <a:spcAft>
                <a:spcPts val="0"/>
              </a:spcAft>
              <a:buClr>
                <a:srgbClr val="00ADE4"/>
              </a:buClr>
              <a:buSzPts val="2600"/>
              <a:buChar char="•"/>
            </a:pPr>
            <a:r>
              <a:rPr lang="en-US" sz="2600" b="1">
                <a:solidFill>
                  <a:schemeClr val="dk1"/>
                </a:solidFill>
              </a:rPr>
              <a:t>Renvoi des cas à une autorité compétente.</a:t>
            </a:r>
            <a:endParaRPr sz="2600" b="1">
              <a:solidFill>
                <a:schemeClr val="dk1"/>
              </a:solidFill>
            </a:endParaRPr>
          </a:p>
          <a:p>
            <a:pPr marL="342900" marR="695325" lvl="0" indent="-342900" algn="l" rtl="0">
              <a:lnSpc>
                <a:spcPct val="129229"/>
              </a:lnSpc>
              <a:spcBef>
                <a:spcPts val="900"/>
              </a:spcBef>
              <a:spcAft>
                <a:spcPts val="0"/>
              </a:spcAft>
              <a:buClr>
                <a:srgbClr val="292C32"/>
              </a:buClr>
              <a:buSzPts val="2600"/>
              <a:buChar char="•"/>
            </a:pPr>
            <a:endParaRPr sz="2600" b="1">
              <a:solidFill>
                <a:srgbClr val="292C32"/>
              </a:solidFill>
            </a:endParaRPr>
          </a:p>
        </p:txBody>
      </p:sp>
      <p:sp>
        <p:nvSpPr>
          <p:cNvPr id="433" name="Google Shape;433;p22"/>
          <p:cNvSpPr txBox="1"/>
          <p:nvPr/>
        </p:nvSpPr>
        <p:spPr>
          <a:xfrm>
            <a:off x="1676397" y="396777"/>
            <a:ext cx="14229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1">
                <a:solidFill>
                  <a:srgbClr val="002345"/>
                </a:solidFill>
              </a:rPr>
              <a:t>Éléments clés du code de conduite</a:t>
            </a:r>
            <a:endParaRPr sz="6000" b="0" i="0" u="none" strike="noStrike" cap="none">
              <a:solidFill>
                <a:srgbClr val="002345"/>
              </a:solidFill>
              <a:latin typeface="Arial"/>
              <a:ea typeface="Arial"/>
              <a:cs typeface="Arial"/>
              <a:sym typeface="Arial"/>
            </a:endParaRPr>
          </a:p>
        </p:txBody>
      </p:sp>
      <p:grpSp>
        <p:nvGrpSpPr>
          <p:cNvPr id="434" name="Google Shape;434;p22"/>
          <p:cNvGrpSpPr/>
          <p:nvPr/>
        </p:nvGrpSpPr>
        <p:grpSpPr>
          <a:xfrm>
            <a:off x="1695775" y="2722684"/>
            <a:ext cx="2927100" cy="1295400"/>
            <a:chOff x="2068307" y="2476504"/>
            <a:chExt cx="2927100" cy="1295400"/>
          </a:xfrm>
        </p:grpSpPr>
        <p:sp>
          <p:nvSpPr>
            <p:cNvPr id="435" name="Google Shape;435;p22"/>
            <p:cNvSpPr/>
            <p:nvPr/>
          </p:nvSpPr>
          <p:spPr>
            <a:xfrm rot="5400000">
              <a:off x="2795400" y="1842904"/>
              <a:ext cx="1295400" cy="2562600"/>
            </a:xfrm>
            <a:prstGeom prst="wedgeRoundRectCallout">
              <a:avLst>
                <a:gd name="adj1" fmla="val -21028"/>
                <a:gd name="adj2" fmla="val 58414"/>
                <a:gd name="adj3" fmla="val 16667"/>
              </a:avLst>
            </a:prstGeom>
            <a:solidFill>
              <a:srgbClr val="EC1B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6" name="Google Shape;436;p22"/>
            <p:cNvSpPr txBox="1"/>
            <p:nvPr/>
          </p:nvSpPr>
          <p:spPr>
            <a:xfrm>
              <a:off x="2068307" y="2647045"/>
              <a:ext cx="29271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a:solidFill>
                    <a:schemeClr val="lt1"/>
                  </a:solidFill>
                </a:rPr>
                <a:t>Comportements restreints :</a:t>
              </a:r>
              <a:endParaRPr sz="1400" b="0" i="0" u="none" strike="noStrike" cap="none">
                <a:solidFill>
                  <a:srgbClr val="000000"/>
                </a:solidFill>
                <a:latin typeface="Arial"/>
                <a:ea typeface="Arial"/>
                <a:cs typeface="Arial"/>
                <a:sym typeface="Arial"/>
              </a:endParaRPr>
            </a:p>
          </p:txBody>
        </p:sp>
      </p:grpSp>
      <p:sp>
        <p:nvSpPr>
          <p:cNvPr id="437" name="Google Shape;437;p22"/>
          <p:cNvSpPr txBox="1"/>
          <p:nvPr/>
        </p:nvSpPr>
        <p:spPr>
          <a:xfrm>
            <a:off x="4534151" y="2010725"/>
            <a:ext cx="6048300" cy="1970100"/>
          </a:xfrm>
          <a:prstGeom prst="rect">
            <a:avLst/>
          </a:prstGeom>
          <a:noFill/>
          <a:ln>
            <a:noFill/>
          </a:ln>
        </p:spPr>
        <p:txBody>
          <a:bodyPr spcFirstLastPara="1" wrap="square" lIns="0" tIns="18075" rIns="0" bIns="0" anchor="t" anchorCtr="0">
            <a:spAutoFit/>
          </a:bodyPr>
          <a:lstStyle/>
          <a:p>
            <a:pPr marL="228600" marR="695325" lvl="0" indent="-228600" algn="l" rtl="0">
              <a:lnSpc>
                <a:spcPct val="129229"/>
              </a:lnSpc>
              <a:spcBef>
                <a:spcPts val="0"/>
              </a:spcBef>
              <a:spcAft>
                <a:spcPts val="0"/>
              </a:spcAft>
              <a:buClr>
                <a:srgbClr val="00ADE4"/>
              </a:buClr>
              <a:buSzPts val="2600"/>
              <a:buFont typeface="Arial"/>
              <a:buChar char="•"/>
            </a:pPr>
            <a:r>
              <a:rPr lang="en-US" sz="2600" b="1">
                <a:solidFill>
                  <a:srgbClr val="00ADE4"/>
                </a:solidFill>
              </a:rPr>
              <a:t>Interdiction d'avoir des relations sexuelles avec une personne âgée de moins de 18 ans comme condition d'emploi.</a:t>
            </a:r>
            <a:endParaRPr sz="1400" b="0" i="0" u="none" strike="noStrike" cap="none">
              <a:solidFill>
                <a:srgbClr val="000000"/>
              </a:solidFill>
              <a:latin typeface="Arial"/>
              <a:ea typeface="Arial"/>
              <a:cs typeface="Arial"/>
              <a:sym typeface="Arial"/>
            </a:endParaRPr>
          </a:p>
        </p:txBody>
      </p:sp>
      <p:grpSp>
        <p:nvGrpSpPr>
          <p:cNvPr id="438" name="Google Shape;438;p22"/>
          <p:cNvGrpSpPr/>
          <p:nvPr/>
        </p:nvGrpSpPr>
        <p:grpSpPr>
          <a:xfrm>
            <a:off x="10357600" y="3005355"/>
            <a:ext cx="2562534" cy="1012728"/>
            <a:chOff x="2161866" y="2436793"/>
            <a:chExt cx="2562534" cy="1012728"/>
          </a:xfrm>
        </p:grpSpPr>
        <p:sp>
          <p:nvSpPr>
            <p:cNvPr id="439" name="Google Shape;439;p22"/>
            <p:cNvSpPr/>
            <p:nvPr/>
          </p:nvSpPr>
          <p:spPr>
            <a:xfrm rot="5400000">
              <a:off x="2956624" y="1681746"/>
              <a:ext cx="973017" cy="2562534"/>
            </a:xfrm>
            <a:prstGeom prst="wedgeRoundRectCallout">
              <a:avLst>
                <a:gd name="adj1" fmla="val -21028"/>
                <a:gd name="adj2" fmla="val 58414"/>
                <a:gd name="adj3" fmla="val 16667"/>
              </a:avLst>
            </a:prstGeom>
            <a:solidFill>
              <a:srgbClr val="EC1B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0" name="Google Shape;440;p22"/>
            <p:cNvSpPr txBox="1"/>
            <p:nvPr/>
          </p:nvSpPr>
          <p:spPr>
            <a:xfrm>
              <a:off x="2480008" y="2436793"/>
              <a:ext cx="20157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a:solidFill>
                    <a:schemeClr val="lt1"/>
                  </a:solidFill>
                </a:rPr>
                <a:t>Les s</a:t>
              </a:r>
              <a:r>
                <a:rPr lang="en-US" sz="2800" b="1" i="0" u="none" strike="noStrike" cap="none">
                  <a:solidFill>
                    <a:schemeClr val="lt1"/>
                  </a:solidFill>
                  <a:latin typeface="Arial"/>
                  <a:ea typeface="Arial"/>
                  <a:cs typeface="Arial"/>
                  <a:sym typeface="Arial"/>
                </a:rPr>
                <a:t>anctions:</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23"/>
          <p:cNvSpPr txBox="1"/>
          <p:nvPr/>
        </p:nvSpPr>
        <p:spPr>
          <a:xfrm>
            <a:off x="12849469" y="3075202"/>
            <a:ext cx="4290671" cy="436017"/>
          </a:xfrm>
          <a:prstGeom prst="rect">
            <a:avLst/>
          </a:prstGeom>
          <a:noFill/>
          <a:ln>
            <a:noFill/>
          </a:ln>
        </p:spPr>
        <p:txBody>
          <a:bodyPr spcFirstLastPara="1" wrap="square" lIns="0" tIns="0" rIns="0" bIns="0" anchor="t" anchorCtr="0">
            <a:spAutoFit/>
          </a:bodyPr>
          <a:lstStyle/>
          <a:p>
            <a:pPr marL="0" marR="0" lvl="0" indent="0" algn="ctr" rtl="0">
              <a:lnSpc>
                <a:spcPct val="93333"/>
              </a:lnSpc>
              <a:spcBef>
                <a:spcPts val="0"/>
              </a:spcBef>
              <a:spcAft>
                <a:spcPts val="0"/>
              </a:spcAft>
              <a:buClr>
                <a:srgbClr val="000000"/>
              </a:buClr>
              <a:buSzPts val="3600"/>
              <a:buFont typeface="Arial"/>
              <a:buNone/>
            </a:pPr>
            <a:r>
              <a:rPr lang="en-US" sz="3600" b="1" i="0" u="none" strike="noStrike" cap="none">
                <a:solidFill>
                  <a:srgbClr val="FFFFFF"/>
                </a:solidFill>
                <a:latin typeface="Arial"/>
                <a:ea typeface="Arial"/>
                <a:cs typeface="Arial"/>
                <a:sym typeface="Arial"/>
              </a:rPr>
              <a:t>CRIMINAL/LEGAL</a:t>
            </a:r>
            <a:endParaRPr sz="1400" b="0" i="0" u="none" strike="noStrike" cap="none">
              <a:solidFill>
                <a:srgbClr val="000000"/>
              </a:solidFill>
              <a:latin typeface="Arial"/>
              <a:ea typeface="Arial"/>
              <a:cs typeface="Arial"/>
              <a:sym typeface="Arial"/>
            </a:endParaRPr>
          </a:p>
        </p:txBody>
      </p:sp>
      <p:sp>
        <p:nvSpPr>
          <p:cNvPr id="447" name="Google Shape;447;p23"/>
          <p:cNvSpPr txBox="1"/>
          <p:nvPr/>
        </p:nvSpPr>
        <p:spPr>
          <a:xfrm>
            <a:off x="1695775" y="1214650"/>
            <a:ext cx="156432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1">
                <a:solidFill>
                  <a:srgbClr val="002345"/>
                </a:solidFill>
              </a:rPr>
              <a:t>Responsabilité de référer et de signaler</a:t>
            </a:r>
            <a:endParaRPr sz="6000" b="0" i="0" u="none" strike="noStrike" cap="none">
              <a:solidFill>
                <a:srgbClr val="002345"/>
              </a:solidFill>
              <a:latin typeface="Arial"/>
              <a:ea typeface="Arial"/>
              <a:cs typeface="Arial"/>
              <a:sym typeface="Arial"/>
            </a:endParaRPr>
          </a:p>
        </p:txBody>
      </p:sp>
      <p:sp>
        <p:nvSpPr>
          <p:cNvPr id="448" name="Google Shape;448;p23"/>
          <p:cNvSpPr txBox="1"/>
          <p:nvPr/>
        </p:nvSpPr>
        <p:spPr>
          <a:xfrm>
            <a:off x="1695772" y="2933701"/>
            <a:ext cx="8610600" cy="5695200"/>
          </a:xfrm>
          <a:prstGeom prst="rect">
            <a:avLst/>
          </a:prstGeom>
          <a:noFill/>
          <a:ln>
            <a:noFill/>
          </a:ln>
        </p:spPr>
        <p:txBody>
          <a:bodyPr spcFirstLastPara="1" wrap="square" lIns="91425" tIns="45700" rIns="91425" bIns="45700" anchor="t" anchorCtr="0">
            <a:spAutoFit/>
          </a:bodyPr>
          <a:lstStyle/>
          <a:p>
            <a:pPr marL="457200" marR="310515" lvl="0" indent="-419100" algn="l" rtl="0">
              <a:lnSpc>
                <a:spcPct val="100000"/>
              </a:lnSpc>
              <a:spcBef>
                <a:spcPts val="0"/>
              </a:spcBef>
              <a:spcAft>
                <a:spcPts val="0"/>
              </a:spcAft>
              <a:buClr>
                <a:srgbClr val="00ADE4"/>
              </a:buClr>
              <a:buSzPts val="2600"/>
              <a:buFont typeface="Arial"/>
              <a:buChar char="•"/>
            </a:pPr>
            <a:r>
              <a:rPr lang="en-US" sz="2600" b="1">
                <a:solidFill>
                  <a:schemeClr val="dk1"/>
                </a:solidFill>
              </a:rPr>
              <a:t>Toute personne témoin ou ayant connaissance d'actes d'exploitation et d'abus sexuels envers des enfants, commis par des membres du personnel, des associés, des représentants, des consultants, des contractants ou des sous-traitants, a l'obligation de les signaler.</a:t>
            </a:r>
            <a:r>
              <a:rPr lang="en-US" sz="2600">
                <a:solidFill>
                  <a:schemeClr val="dk1"/>
                </a:solidFill>
              </a:rPr>
              <a:t> </a:t>
            </a:r>
            <a:endParaRPr sz="2600">
              <a:solidFill>
                <a:schemeClr val="dk1"/>
              </a:solidFill>
            </a:endParaRPr>
          </a:p>
          <a:p>
            <a:pPr marL="457200" marR="310515" lvl="0" indent="-419100" algn="l" rtl="0">
              <a:lnSpc>
                <a:spcPct val="100000"/>
              </a:lnSpc>
              <a:spcBef>
                <a:spcPts val="0"/>
              </a:spcBef>
              <a:spcAft>
                <a:spcPts val="0"/>
              </a:spcAft>
              <a:buClr>
                <a:srgbClr val="00ADE4"/>
              </a:buClr>
              <a:buSzPts val="2600"/>
              <a:buFont typeface="Arial"/>
              <a:buChar char="•"/>
            </a:pPr>
            <a:r>
              <a:rPr lang="en-US" sz="2600" b="1">
                <a:solidFill>
                  <a:schemeClr val="dk1"/>
                </a:solidFill>
              </a:rPr>
              <a:t>La personne effectuant le signalement a droit à une protection contre toute forme de représailles.</a:t>
            </a:r>
            <a:r>
              <a:rPr lang="en-US" sz="2600">
                <a:solidFill>
                  <a:schemeClr val="dk1"/>
                </a:solidFill>
              </a:rPr>
              <a:t> </a:t>
            </a:r>
            <a:endParaRPr sz="2600">
              <a:solidFill>
                <a:schemeClr val="dk1"/>
              </a:solidFill>
            </a:endParaRPr>
          </a:p>
          <a:p>
            <a:pPr marL="457200" marR="310515" lvl="0" indent="-419100" algn="l" rtl="0">
              <a:lnSpc>
                <a:spcPct val="100000"/>
              </a:lnSpc>
              <a:spcBef>
                <a:spcPts val="0"/>
              </a:spcBef>
              <a:spcAft>
                <a:spcPts val="0"/>
              </a:spcAft>
              <a:buClr>
                <a:srgbClr val="00ADE4"/>
              </a:buClr>
              <a:buSzPts val="2600"/>
              <a:buFont typeface="Arial"/>
              <a:buChar char="•"/>
            </a:pPr>
            <a:r>
              <a:rPr lang="en-US" sz="2600" b="1">
                <a:solidFill>
                  <a:schemeClr val="dk1"/>
                </a:solidFill>
              </a:rPr>
              <a:t>Vous avez la responsabilité d'orienter les cas vers des services de soutien.</a:t>
            </a:r>
            <a:endParaRPr sz="2600" b="1">
              <a:solidFill>
                <a:schemeClr val="dk1"/>
              </a:solidFill>
            </a:endParaRPr>
          </a:p>
          <a:p>
            <a:pPr marL="457200" marR="310515" lvl="0" indent="-419100" algn="l" rtl="0">
              <a:lnSpc>
                <a:spcPct val="100000"/>
              </a:lnSpc>
              <a:spcBef>
                <a:spcPts val="0"/>
              </a:spcBef>
              <a:spcAft>
                <a:spcPts val="0"/>
              </a:spcAft>
              <a:buClr>
                <a:srgbClr val="00ADE4"/>
              </a:buClr>
              <a:buSzPts val="2600"/>
              <a:buFont typeface="Arial"/>
              <a:buChar char="•"/>
            </a:pPr>
            <a:r>
              <a:rPr lang="en-US" sz="2600">
                <a:solidFill>
                  <a:schemeClr val="dk1"/>
                </a:solidFill>
              </a:rPr>
              <a:t> </a:t>
            </a:r>
            <a:r>
              <a:rPr lang="en-US" sz="2600" b="1">
                <a:solidFill>
                  <a:schemeClr val="dk1"/>
                </a:solidFill>
              </a:rPr>
              <a:t>Il n'est pas toujours possible de savoir avec certitude ce qui arrive à un enfant, mais ce n'est pas votre rôle de mener l'enquête.</a:t>
            </a:r>
            <a:endParaRPr sz="2600" b="0" i="0" u="none" strike="noStrike" cap="none">
              <a:solidFill>
                <a:srgbClr val="000000"/>
              </a:solidFill>
              <a:latin typeface="Arial"/>
              <a:ea typeface="Arial"/>
              <a:cs typeface="Arial"/>
              <a:sym typeface="Arial"/>
            </a:endParaRPr>
          </a:p>
        </p:txBody>
      </p:sp>
      <p:sp>
        <p:nvSpPr>
          <p:cNvPr id="449" name="Google Shape;449;p23"/>
          <p:cNvSpPr/>
          <p:nvPr/>
        </p:nvSpPr>
        <p:spPr>
          <a:xfrm rot="5400000">
            <a:off x="10891179" y="2623483"/>
            <a:ext cx="5410201" cy="6030637"/>
          </a:xfrm>
          <a:custGeom>
            <a:avLst/>
            <a:gdLst/>
            <a:ahLst/>
            <a:cxnLst/>
            <a:rect l="l" t="t" r="r" b="b"/>
            <a:pathLst>
              <a:path w="5410201" h="6030637" extrusionOk="0">
                <a:moveTo>
                  <a:pt x="0" y="901718"/>
                </a:moveTo>
                <a:cubicBezTo>
                  <a:pt x="0" y="403713"/>
                  <a:pt x="403713" y="0"/>
                  <a:pt x="901718" y="0"/>
                </a:cubicBezTo>
                <a:lnTo>
                  <a:pt x="901700" y="0"/>
                </a:lnTo>
                <a:lnTo>
                  <a:pt x="901700" y="0"/>
                </a:lnTo>
                <a:lnTo>
                  <a:pt x="2254250" y="0"/>
                </a:lnTo>
                <a:lnTo>
                  <a:pt x="4508483" y="0"/>
                </a:lnTo>
                <a:cubicBezTo>
                  <a:pt x="5006488" y="0"/>
                  <a:pt x="5410201" y="403713"/>
                  <a:pt x="5410201" y="901718"/>
                </a:cubicBezTo>
                <a:lnTo>
                  <a:pt x="5410201" y="3244850"/>
                </a:lnTo>
                <a:lnTo>
                  <a:pt x="5410201" y="3244850"/>
                </a:lnTo>
                <a:lnTo>
                  <a:pt x="5410201" y="4635500"/>
                </a:lnTo>
                <a:lnTo>
                  <a:pt x="5410201" y="4660882"/>
                </a:lnTo>
                <a:cubicBezTo>
                  <a:pt x="5410201" y="5158887"/>
                  <a:pt x="5006488" y="5562600"/>
                  <a:pt x="4508483" y="5562600"/>
                </a:cubicBezTo>
                <a:lnTo>
                  <a:pt x="2084920" y="5562600"/>
                </a:lnTo>
                <a:lnTo>
                  <a:pt x="1567443" y="6030637"/>
                </a:lnTo>
                <a:lnTo>
                  <a:pt x="1138766" y="5579534"/>
                </a:lnTo>
                <a:lnTo>
                  <a:pt x="1121852" y="5562600"/>
                </a:lnTo>
                <a:cubicBezTo>
                  <a:pt x="623847" y="5562600"/>
                  <a:pt x="0" y="5158887"/>
                  <a:pt x="0" y="4660882"/>
                </a:cubicBezTo>
                <a:lnTo>
                  <a:pt x="0" y="4635500"/>
                </a:lnTo>
                <a:lnTo>
                  <a:pt x="0" y="3244850"/>
                </a:lnTo>
                <a:lnTo>
                  <a:pt x="0" y="3244850"/>
                </a:lnTo>
                <a:lnTo>
                  <a:pt x="0" y="901718"/>
                </a:lnTo>
                <a:close/>
              </a:path>
            </a:pathLst>
          </a:custGeom>
          <a:solidFill>
            <a:srgbClr val="EC1B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0" name="Google Shape;450;p23"/>
          <p:cNvSpPr txBox="1"/>
          <p:nvPr/>
        </p:nvSpPr>
        <p:spPr>
          <a:xfrm>
            <a:off x="11567068" y="2933703"/>
            <a:ext cx="4841100" cy="6003000"/>
          </a:xfrm>
          <a:prstGeom prst="rect">
            <a:avLst/>
          </a:prstGeom>
          <a:noFill/>
          <a:ln>
            <a:noFill/>
          </a:ln>
        </p:spPr>
        <p:txBody>
          <a:bodyPr spcFirstLastPara="1" wrap="square" lIns="91425" tIns="45700" rIns="91425" bIns="45700" anchor="t" anchorCtr="0">
            <a:spAutoFit/>
          </a:bodyPr>
          <a:lstStyle/>
          <a:p>
            <a:pPr marL="0" marR="310515" lvl="0" indent="0" algn="l" rtl="0">
              <a:lnSpc>
                <a:spcPct val="100000"/>
              </a:lnSpc>
              <a:spcBef>
                <a:spcPts val="0"/>
              </a:spcBef>
              <a:spcAft>
                <a:spcPts val="0"/>
              </a:spcAft>
              <a:buClr>
                <a:srgbClr val="000000"/>
              </a:buClr>
              <a:buSzPts val="3200"/>
              <a:buFont typeface="Arial"/>
              <a:buNone/>
            </a:pPr>
            <a:r>
              <a:rPr lang="en-US" sz="3200" b="1">
                <a:solidFill>
                  <a:schemeClr val="lt1"/>
                </a:solidFill>
              </a:rPr>
              <a:t>Le fait de ne pas signaler un acte d'exploitation et d'abus sexuels des enfants est considéré comme une complicité et peut donner lieu à des mesures disciplinaires ou juridiques appropriées.</a:t>
            </a:r>
            <a:endParaRPr sz="3200" b="0" i="0" u="none" strike="noStrike" cap="non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AD7F1"/>
        </a:solidFill>
        <a:effectLst/>
      </p:bgPr>
    </p:bg>
    <p:spTree>
      <p:nvGrpSpPr>
        <p:cNvPr id="1" name="Shape 455"/>
        <p:cNvGrpSpPr/>
        <p:nvPr/>
      </p:nvGrpSpPr>
      <p:grpSpPr>
        <a:xfrm>
          <a:off x="0" y="0"/>
          <a:ext cx="0" cy="0"/>
          <a:chOff x="0" y="0"/>
          <a:chExt cx="0" cy="0"/>
        </a:xfrm>
      </p:grpSpPr>
      <p:pic>
        <p:nvPicPr>
          <p:cNvPr id="456" name="Google Shape;456;p24"/>
          <p:cNvPicPr preferRelativeResize="0"/>
          <p:nvPr/>
        </p:nvPicPr>
        <p:blipFill rotWithShape="1">
          <a:blip r:embed="rId3">
            <a:alphaModFix/>
          </a:blip>
          <a:srcRect b="16742"/>
          <a:stretch/>
        </p:blipFill>
        <p:spPr>
          <a:xfrm>
            <a:off x="6469911" y="3771577"/>
            <a:ext cx="1610863" cy="1663053"/>
          </a:xfrm>
          <a:prstGeom prst="rect">
            <a:avLst/>
          </a:prstGeom>
          <a:noFill/>
          <a:ln>
            <a:noFill/>
          </a:ln>
        </p:spPr>
      </p:pic>
      <p:sp>
        <p:nvSpPr>
          <p:cNvPr id="457" name="Google Shape;457;p24"/>
          <p:cNvSpPr txBox="1"/>
          <p:nvPr/>
        </p:nvSpPr>
        <p:spPr>
          <a:xfrm>
            <a:off x="9507423" y="6290308"/>
            <a:ext cx="3877800" cy="2724300"/>
          </a:xfrm>
          <a:prstGeom prst="rect">
            <a:avLst/>
          </a:prstGeom>
          <a:noFill/>
          <a:ln>
            <a:noFill/>
          </a:ln>
        </p:spPr>
        <p:txBody>
          <a:bodyPr spcFirstLastPara="1" wrap="square" lIns="0" tIns="0" rIns="0" bIns="0" anchor="t" anchorCtr="0">
            <a:spAutoFit/>
          </a:bodyPr>
          <a:lstStyle/>
          <a:p>
            <a:pPr marL="0" marR="0" lvl="0" indent="0" algn="ctr" rtl="0">
              <a:lnSpc>
                <a:spcPct val="130554"/>
              </a:lnSpc>
              <a:spcBef>
                <a:spcPts val="0"/>
              </a:spcBef>
              <a:spcAft>
                <a:spcPts val="0"/>
              </a:spcAft>
              <a:buClr>
                <a:srgbClr val="000000"/>
              </a:buClr>
              <a:buSzPts val="3600"/>
              <a:buFont typeface="Arial"/>
              <a:buNone/>
            </a:pPr>
            <a:r>
              <a:rPr lang="en-US" sz="3600" b="1">
                <a:solidFill>
                  <a:srgbClr val="292C32"/>
                </a:solidFill>
              </a:rPr>
              <a:t>Appeler le service d'aide à l'enfance : </a:t>
            </a:r>
            <a:r>
              <a:rPr lang="en-US" sz="3600" b="1" i="0" u="none" strike="noStrike" cap="none">
                <a:solidFill>
                  <a:srgbClr val="292C32"/>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30554"/>
              </a:lnSpc>
              <a:spcBef>
                <a:spcPts val="0"/>
              </a:spcBef>
              <a:spcAft>
                <a:spcPts val="0"/>
              </a:spcAft>
              <a:buClr>
                <a:srgbClr val="000000"/>
              </a:buClr>
              <a:buSzPts val="3600"/>
              <a:buFont typeface="Arial"/>
              <a:buNone/>
            </a:pPr>
            <a:r>
              <a:rPr lang="en-US" sz="3600" b="1" i="0" u="none" strike="noStrike" cap="none">
                <a:solidFill>
                  <a:srgbClr val="292C32"/>
                </a:solidFill>
                <a:highlight>
                  <a:srgbClr val="FFFF00"/>
                </a:highlight>
                <a:latin typeface="Arial"/>
                <a:ea typeface="Arial"/>
                <a:cs typeface="Arial"/>
                <a:sym typeface="Arial"/>
              </a:rPr>
              <a:t>[</a:t>
            </a:r>
            <a:r>
              <a:rPr lang="en-US" sz="3600" b="1">
                <a:solidFill>
                  <a:srgbClr val="292C32"/>
                </a:solidFill>
                <a:highlight>
                  <a:srgbClr val="FFFF00"/>
                </a:highlight>
              </a:rPr>
              <a:t>insérer ici</a:t>
            </a:r>
            <a:r>
              <a:rPr lang="en-US" sz="3600" b="1" i="0" u="none" strike="noStrike" cap="none">
                <a:solidFill>
                  <a:srgbClr val="292C32"/>
                </a:solidFill>
                <a:highlight>
                  <a:srgbClr val="FFFF00"/>
                </a:highlight>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458" name="Google Shape;458;p24"/>
          <p:cNvSpPr txBox="1"/>
          <p:nvPr/>
        </p:nvSpPr>
        <p:spPr>
          <a:xfrm>
            <a:off x="13179750" y="6290308"/>
            <a:ext cx="3657600" cy="2001000"/>
          </a:xfrm>
          <a:prstGeom prst="rect">
            <a:avLst/>
          </a:prstGeom>
          <a:noFill/>
          <a:ln>
            <a:noFill/>
          </a:ln>
        </p:spPr>
        <p:txBody>
          <a:bodyPr spcFirstLastPara="1" wrap="square" lIns="0" tIns="0" rIns="0" bIns="0" anchor="t" anchorCtr="0">
            <a:spAutoFit/>
          </a:bodyPr>
          <a:lstStyle/>
          <a:p>
            <a:pPr marL="0" marR="0" lvl="0" indent="0" algn="ctr" rtl="0">
              <a:lnSpc>
                <a:spcPct val="130554"/>
              </a:lnSpc>
              <a:spcBef>
                <a:spcPts val="0"/>
              </a:spcBef>
              <a:spcAft>
                <a:spcPts val="0"/>
              </a:spcAft>
              <a:buClr>
                <a:srgbClr val="000000"/>
              </a:buClr>
              <a:buSzPts val="3600"/>
              <a:buFont typeface="Arial"/>
              <a:buNone/>
            </a:pPr>
            <a:r>
              <a:rPr lang="en-US" sz="3600" b="1">
                <a:solidFill>
                  <a:srgbClr val="292C32"/>
                </a:solidFill>
              </a:rPr>
              <a:t>Appeler la police </a:t>
            </a:r>
            <a:r>
              <a:rPr lang="en-US" sz="3600" b="1" i="0" u="none" strike="noStrike" cap="none">
                <a:solidFill>
                  <a:srgbClr val="292C32"/>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ctr" rtl="0">
              <a:lnSpc>
                <a:spcPct val="130554"/>
              </a:lnSpc>
              <a:spcBef>
                <a:spcPts val="0"/>
              </a:spcBef>
              <a:spcAft>
                <a:spcPts val="0"/>
              </a:spcAft>
              <a:buClr>
                <a:srgbClr val="000000"/>
              </a:buClr>
              <a:buSzPts val="3600"/>
              <a:buFont typeface="Arial"/>
              <a:buNone/>
            </a:pPr>
            <a:r>
              <a:rPr lang="en-US" sz="3600" b="1" i="0" u="none" strike="noStrike" cap="none">
                <a:solidFill>
                  <a:srgbClr val="292C32"/>
                </a:solidFill>
                <a:latin typeface="Arial"/>
                <a:ea typeface="Arial"/>
                <a:cs typeface="Arial"/>
                <a:sym typeface="Arial"/>
              </a:rPr>
              <a:t> </a:t>
            </a:r>
            <a:r>
              <a:rPr lang="en-US" sz="3600" b="1" i="0" u="none" strike="noStrike" cap="none">
                <a:solidFill>
                  <a:srgbClr val="292C32"/>
                </a:solidFill>
                <a:highlight>
                  <a:srgbClr val="FFFF00"/>
                </a:highlight>
                <a:latin typeface="Arial"/>
                <a:ea typeface="Arial"/>
                <a:cs typeface="Arial"/>
                <a:sym typeface="Arial"/>
              </a:rPr>
              <a:t>[ins</a:t>
            </a:r>
            <a:r>
              <a:rPr lang="en-US" sz="3600" b="1">
                <a:solidFill>
                  <a:srgbClr val="292C32"/>
                </a:solidFill>
                <a:highlight>
                  <a:srgbClr val="FFFF00"/>
                </a:highlight>
              </a:rPr>
              <a:t>érer ici</a:t>
            </a:r>
            <a:r>
              <a:rPr lang="en-US" sz="3600" b="1" i="0" u="none" strike="noStrike" cap="none">
                <a:solidFill>
                  <a:srgbClr val="292C32"/>
                </a:solidFill>
                <a:highlight>
                  <a:srgbClr val="FFFF00"/>
                </a:highlight>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459" name="Google Shape;459;p24"/>
          <p:cNvSpPr txBox="1"/>
          <p:nvPr/>
        </p:nvSpPr>
        <p:spPr>
          <a:xfrm>
            <a:off x="5096151" y="5205050"/>
            <a:ext cx="4654200" cy="4894800"/>
          </a:xfrm>
          <a:prstGeom prst="rect">
            <a:avLst/>
          </a:prstGeom>
          <a:noFill/>
          <a:ln>
            <a:noFill/>
          </a:ln>
        </p:spPr>
        <p:txBody>
          <a:bodyPr spcFirstLastPara="1" wrap="square" lIns="0" tIns="0" rIns="0" bIns="0" anchor="t" anchorCtr="0">
            <a:spAutoFit/>
          </a:bodyPr>
          <a:lstStyle/>
          <a:p>
            <a:pPr marL="0" marR="0" lvl="0" indent="0" algn="ctr" rtl="0">
              <a:lnSpc>
                <a:spcPct val="130554"/>
              </a:lnSpc>
              <a:spcBef>
                <a:spcPts val="0"/>
              </a:spcBef>
              <a:spcAft>
                <a:spcPts val="0"/>
              </a:spcAft>
              <a:buClr>
                <a:srgbClr val="000000"/>
              </a:buClr>
              <a:buSzPts val="3600"/>
              <a:buFont typeface="Arial"/>
              <a:buNone/>
            </a:pPr>
            <a:r>
              <a:rPr lang="en-US" sz="3600" b="1">
                <a:solidFill>
                  <a:srgbClr val="292C32"/>
                </a:solidFill>
              </a:rPr>
              <a:t>Signalez immédiatement à la personne responsable du mécanisme de réclamation </a:t>
            </a:r>
            <a:r>
              <a:rPr lang="en-US" sz="3600" b="1" i="0" u="none" strike="noStrike" cap="none">
                <a:solidFill>
                  <a:srgbClr val="292C32"/>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ctr" rtl="0">
              <a:lnSpc>
                <a:spcPct val="130554"/>
              </a:lnSpc>
              <a:spcBef>
                <a:spcPts val="0"/>
              </a:spcBef>
              <a:spcAft>
                <a:spcPts val="0"/>
              </a:spcAft>
              <a:buClr>
                <a:srgbClr val="000000"/>
              </a:buClr>
              <a:buSzPts val="3600"/>
              <a:buFont typeface="Arial"/>
              <a:buNone/>
            </a:pPr>
            <a:r>
              <a:rPr lang="en-US" sz="3600" b="1" i="0" u="none" strike="noStrike" cap="none">
                <a:solidFill>
                  <a:srgbClr val="292C32"/>
                </a:solidFill>
                <a:latin typeface="Arial"/>
                <a:ea typeface="Arial"/>
                <a:cs typeface="Arial"/>
                <a:sym typeface="Arial"/>
              </a:rPr>
              <a:t> </a:t>
            </a:r>
            <a:r>
              <a:rPr lang="en-US" sz="3600" b="1" i="0" u="none" strike="noStrike" cap="none">
                <a:solidFill>
                  <a:srgbClr val="292C32"/>
                </a:solidFill>
                <a:highlight>
                  <a:srgbClr val="FFFF00"/>
                </a:highlight>
                <a:latin typeface="Arial"/>
                <a:ea typeface="Arial"/>
                <a:cs typeface="Arial"/>
                <a:sym typeface="Arial"/>
              </a:rPr>
              <a:t>[in</a:t>
            </a:r>
            <a:r>
              <a:rPr lang="en-US" sz="3600" b="1">
                <a:solidFill>
                  <a:srgbClr val="292C32"/>
                </a:solidFill>
                <a:highlight>
                  <a:srgbClr val="FFFF00"/>
                </a:highlight>
              </a:rPr>
              <a:t>sérer</a:t>
            </a:r>
            <a:r>
              <a:rPr lang="en-US" sz="3600" b="1" i="0" u="none" strike="noStrike" cap="none">
                <a:solidFill>
                  <a:srgbClr val="292C32"/>
                </a:solidFill>
                <a:highlight>
                  <a:srgbClr val="FFFF00"/>
                </a:highlight>
                <a:latin typeface="Arial"/>
                <a:ea typeface="Arial"/>
                <a:cs typeface="Arial"/>
                <a:sym typeface="Arial"/>
              </a:rPr>
              <a:t> </a:t>
            </a:r>
            <a:r>
              <a:rPr lang="en-US" sz="3600" b="1">
                <a:solidFill>
                  <a:srgbClr val="292C32"/>
                </a:solidFill>
                <a:highlight>
                  <a:srgbClr val="FFFF00"/>
                </a:highlight>
              </a:rPr>
              <a:t>ici</a:t>
            </a:r>
            <a:r>
              <a:rPr lang="en-US" sz="3600" b="1" i="0" u="none" strike="noStrike" cap="none">
                <a:solidFill>
                  <a:srgbClr val="292C32"/>
                </a:solidFill>
                <a:highlight>
                  <a:srgbClr val="FFFF00"/>
                </a:highlight>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460" name="Google Shape;460;p24"/>
          <p:cNvSpPr txBox="1"/>
          <p:nvPr/>
        </p:nvSpPr>
        <p:spPr>
          <a:xfrm>
            <a:off x="1676395" y="944121"/>
            <a:ext cx="12937200" cy="2028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63758"/>
              </a:buClr>
              <a:buSzPts val="6600"/>
              <a:buFont typeface="Arial"/>
              <a:buNone/>
            </a:pPr>
            <a:r>
              <a:rPr lang="en-US" sz="6600" b="1">
                <a:solidFill>
                  <a:srgbClr val="163758"/>
                </a:solidFill>
              </a:rPr>
              <a:t>Que faire en cas de soupçon d’exploitation ou d’abus sexuel des enfants ?</a:t>
            </a:r>
            <a:endParaRPr sz="1400" b="0" i="0" u="none" strike="noStrike" cap="none">
              <a:solidFill>
                <a:srgbClr val="000000"/>
              </a:solidFill>
              <a:latin typeface="Arial"/>
              <a:ea typeface="Arial"/>
              <a:cs typeface="Arial"/>
              <a:sym typeface="Arial"/>
            </a:endParaRPr>
          </a:p>
        </p:txBody>
      </p:sp>
      <p:pic>
        <p:nvPicPr>
          <p:cNvPr id="461" name="Google Shape;461;p24"/>
          <p:cNvPicPr preferRelativeResize="0"/>
          <p:nvPr/>
        </p:nvPicPr>
        <p:blipFill rotWithShape="1">
          <a:blip r:embed="rId4">
            <a:alphaModFix/>
          </a:blip>
          <a:srcRect b="22190"/>
          <a:stretch/>
        </p:blipFill>
        <p:spPr>
          <a:xfrm>
            <a:off x="10580002" y="4171490"/>
            <a:ext cx="1732576" cy="1660476"/>
          </a:xfrm>
          <a:prstGeom prst="rect">
            <a:avLst/>
          </a:prstGeom>
          <a:noFill/>
          <a:ln>
            <a:noFill/>
          </a:ln>
        </p:spPr>
      </p:pic>
      <p:pic>
        <p:nvPicPr>
          <p:cNvPr id="462" name="Google Shape;462;p24"/>
          <p:cNvPicPr preferRelativeResize="0"/>
          <p:nvPr/>
        </p:nvPicPr>
        <p:blipFill rotWithShape="1">
          <a:blip r:embed="rId4">
            <a:alphaModFix/>
          </a:blip>
          <a:srcRect b="22190"/>
          <a:stretch/>
        </p:blipFill>
        <p:spPr>
          <a:xfrm>
            <a:off x="14114590" y="4171490"/>
            <a:ext cx="1732576" cy="1660476"/>
          </a:xfrm>
          <a:prstGeom prst="rect">
            <a:avLst/>
          </a:prstGeom>
          <a:noFill/>
          <a:ln>
            <a:noFill/>
          </a:ln>
        </p:spPr>
      </p:pic>
      <p:sp>
        <p:nvSpPr>
          <p:cNvPr id="463" name="Google Shape;463;p24"/>
          <p:cNvSpPr txBox="1"/>
          <p:nvPr/>
        </p:nvSpPr>
        <p:spPr>
          <a:xfrm>
            <a:off x="1145257" y="6290308"/>
            <a:ext cx="3579000" cy="2001000"/>
          </a:xfrm>
          <a:prstGeom prst="rect">
            <a:avLst/>
          </a:prstGeom>
          <a:noFill/>
          <a:ln>
            <a:noFill/>
          </a:ln>
        </p:spPr>
        <p:txBody>
          <a:bodyPr spcFirstLastPara="1" wrap="square" lIns="0" tIns="0" rIns="0" bIns="0" anchor="t" anchorCtr="0">
            <a:spAutoFit/>
          </a:bodyPr>
          <a:lstStyle/>
          <a:p>
            <a:pPr marL="0" marR="0" lvl="0" indent="0" algn="ctr" rtl="0">
              <a:lnSpc>
                <a:spcPct val="130554"/>
              </a:lnSpc>
              <a:spcBef>
                <a:spcPts val="0"/>
              </a:spcBef>
              <a:spcAft>
                <a:spcPts val="0"/>
              </a:spcAft>
              <a:buClr>
                <a:srgbClr val="000000"/>
              </a:buClr>
              <a:buSzPts val="3600"/>
              <a:buFont typeface="Arial"/>
              <a:buNone/>
            </a:pPr>
            <a:r>
              <a:rPr lang="en-US" sz="3600" b="1">
                <a:solidFill>
                  <a:srgbClr val="292C32"/>
                </a:solidFill>
              </a:rPr>
              <a:t>Se référer aux services :</a:t>
            </a:r>
            <a:br>
              <a:rPr lang="en-US" sz="3600" b="1" i="0" u="none" strike="noStrike" cap="none">
                <a:solidFill>
                  <a:srgbClr val="292C32"/>
                </a:solidFill>
                <a:latin typeface="Arial"/>
                <a:ea typeface="Arial"/>
                <a:cs typeface="Arial"/>
                <a:sym typeface="Arial"/>
              </a:rPr>
            </a:br>
            <a:r>
              <a:rPr lang="en-US" sz="3600" b="1" i="0" u="none" strike="noStrike" cap="none">
                <a:solidFill>
                  <a:srgbClr val="292C32"/>
                </a:solidFill>
                <a:latin typeface="Arial"/>
                <a:ea typeface="Arial"/>
                <a:cs typeface="Arial"/>
                <a:sym typeface="Arial"/>
              </a:rPr>
              <a:t> [</a:t>
            </a:r>
            <a:r>
              <a:rPr lang="en-US" sz="3600" b="1" i="0" u="none" strike="noStrike" cap="none">
                <a:solidFill>
                  <a:srgbClr val="292C32"/>
                </a:solidFill>
                <a:highlight>
                  <a:srgbClr val="FFFF00"/>
                </a:highlight>
                <a:latin typeface="Arial"/>
                <a:ea typeface="Arial"/>
                <a:cs typeface="Arial"/>
                <a:sym typeface="Arial"/>
              </a:rPr>
              <a:t>ins</a:t>
            </a:r>
            <a:r>
              <a:rPr lang="en-US" sz="3600" b="1">
                <a:solidFill>
                  <a:srgbClr val="292C32"/>
                </a:solidFill>
                <a:highlight>
                  <a:srgbClr val="FFFF00"/>
                </a:highlight>
              </a:rPr>
              <a:t>érer</a:t>
            </a:r>
            <a:r>
              <a:rPr lang="en-US" sz="3600" b="1" i="0" u="none" strike="noStrike" cap="none">
                <a:solidFill>
                  <a:srgbClr val="292C32"/>
                </a:solidFill>
                <a:highlight>
                  <a:srgbClr val="FFFF00"/>
                </a:highlight>
                <a:latin typeface="Arial"/>
                <a:ea typeface="Arial"/>
                <a:cs typeface="Arial"/>
                <a:sym typeface="Arial"/>
              </a:rPr>
              <a:t> </a:t>
            </a:r>
            <a:r>
              <a:rPr lang="en-US" sz="3600" b="1">
                <a:solidFill>
                  <a:srgbClr val="292C32"/>
                </a:solidFill>
                <a:highlight>
                  <a:srgbClr val="FFFF00"/>
                </a:highlight>
              </a:rPr>
              <a:t>ici</a:t>
            </a:r>
            <a:r>
              <a:rPr lang="en-US" sz="3600" b="1" i="0" u="none" strike="noStrike" cap="none">
                <a:solidFill>
                  <a:srgbClr val="292C32"/>
                </a:solidFill>
                <a:latin typeface="Arial"/>
                <a:ea typeface="Arial"/>
                <a:cs typeface="Arial"/>
                <a:sym typeface="Arial"/>
              </a:rPr>
              <a:t>]</a:t>
            </a:r>
            <a:endParaRPr sz="3600" b="1" i="0" u="none" strike="noStrike" cap="none">
              <a:solidFill>
                <a:srgbClr val="292C32"/>
              </a:solidFill>
              <a:highlight>
                <a:srgbClr val="FFFF00"/>
              </a:highlight>
              <a:latin typeface="Arial"/>
              <a:ea typeface="Arial"/>
              <a:cs typeface="Arial"/>
              <a:sym typeface="Arial"/>
            </a:endParaRPr>
          </a:p>
        </p:txBody>
      </p:sp>
      <p:pic>
        <p:nvPicPr>
          <p:cNvPr id="464" name="Google Shape;464;p24"/>
          <p:cNvPicPr preferRelativeResize="0"/>
          <p:nvPr/>
        </p:nvPicPr>
        <p:blipFill rotWithShape="1">
          <a:blip r:embed="rId5">
            <a:alphaModFix/>
          </a:blip>
          <a:srcRect b="9581"/>
          <a:stretch/>
        </p:blipFill>
        <p:spPr>
          <a:xfrm>
            <a:off x="1898976" y="3848100"/>
            <a:ext cx="2071707" cy="230725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25"/>
          <p:cNvSpPr txBox="1"/>
          <p:nvPr/>
        </p:nvSpPr>
        <p:spPr>
          <a:xfrm>
            <a:off x="12849469" y="3075202"/>
            <a:ext cx="4290671" cy="436017"/>
          </a:xfrm>
          <a:prstGeom prst="rect">
            <a:avLst/>
          </a:prstGeom>
          <a:noFill/>
          <a:ln>
            <a:noFill/>
          </a:ln>
        </p:spPr>
        <p:txBody>
          <a:bodyPr spcFirstLastPara="1" wrap="square" lIns="0" tIns="0" rIns="0" bIns="0" anchor="t" anchorCtr="0">
            <a:spAutoFit/>
          </a:bodyPr>
          <a:lstStyle/>
          <a:p>
            <a:pPr marL="0" marR="0" lvl="0" indent="0" algn="ctr" rtl="0">
              <a:lnSpc>
                <a:spcPct val="93333"/>
              </a:lnSpc>
              <a:spcBef>
                <a:spcPts val="0"/>
              </a:spcBef>
              <a:spcAft>
                <a:spcPts val="0"/>
              </a:spcAft>
              <a:buClr>
                <a:srgbClr val="000000"/>
              </a:buClr>
              <a:buSzPts val="3600"/>
              <a:buFont typeface="Arial"/>
              <a:buNone/>
            </a:pPr>
            <a:r>
              <a:rPr lang="en-US" sz="3600" b="1" i="0" u="none" strike="noStrike" cap="none">
                <a:solidFill>
                  <a:srgbClr val="FFFFFF"/>
                </a:solidFill>
                <a:latin typeface="Arial"/>
                <a:ea typeface="Arial"/>
                <a:cs typeface="Arial"/>
                <a:sym typeface="Arial"/>
              </a:rPr>
              <a:t>CRIMINAL/LEGAL</a:t>
            </a:r>
            <a:endParaRPr sz="1400" b="0" i="0" u="none" strike="noStrike" cap="none">
              <a:solidFill>
                <a:srgbClr val="000000"/>
              </a:solidFill>
              <a:latin typeface="Arial"/>
              <a:ea typeface="Arial"/>
              <a:cs typeface="Arial"/>
              <a:sym typeface="Arial"/>
            </a:endParaRPr>
          </a:p>
        </p:txBody>
      </p:sp>
      <p:sp>
        <p:nvSpPr>
          <p:cNvPr id="471" name="Google Shape;471;p25"/>
          <p:cNvSpPr txBox="1"/>
          <p:nvPr/>
        </p:nvSpPr>
        <p:spPr>
          <a:xfrm>
            <a:off x="1695775" y="1172150"/>
            <a:ext cx="165921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1">
                <a:solidFill>
                  <a:srgbClr val="002345"/>
                </a:solidFill>
              </a:rPr>
              <a:t>Que sont les mécanismes de réclamation et les cadres de responsabilité et de réponse ?</a:t>
            </a:r>
            <a:endParaRPr sz="6000" b="0" i="0" u="none" strike="noStrike" cap="none">
              <a:solidFill>
                <a:srgbClr val="002345"/>
              </a:solidFill>
              <a:latin typeface="Arial"/>
              <a:ea typeface="Arial"/>
              <a:cs typeface="Arial"/>
              <a:sym typeface="Arial"/>
            </a:endParaRPr>
          </a:p>
        </p:txBody>
      </p:sp>
      <p:sp>
        <p:nvSpPr>
          <p:cNvPr id="472" name="Google Shape;472;p25"/>
          <p:cNvSpPr txBox="1"/>
          <p:nvPr/>
        </p:nvSpPr>
        <p:spPr>
          <a:xfrm>
            <a:off x="1695773" y="3619610"/>
            <a:ext cx="9831900" cy="3072300"/>
          </a:xfrm>
          <a:prstGeom prst="rect">
            <a:avLst/>
          </a:prstGeom>
          <a:noFill/>
          <a:ln>
            <a:noFill/>
          </a:ln>
        </p:spPr>
        <p:txBody>
          <a:bodyPr spcFirstLastPara="1" wrap="square" lIns="91425" tIns="45700" rIns="91425" bIns="45700" anchor="t" anchorCtr="0">
            <a:spAutoFit/>
          </a:bodyPr>
          <a:lstStyle/>
          <a:p>
            <a:pPr marL="0" marR="310515" lvl="0" indent="0" algn="l" rtl="0">
              <a:lnSpc>
                <a:spcPct val="126250"/>
              </a:lnSpc>
              <a:spcBef>
                <a:spcPts val="0"/>
              </a:spcBef>
              <a:spcAft>
                <a:spcPts val="0"/>
              </a:spcAft>
              <a:buClr>
                <a:schemeClr val="dk1"/>
              </a:buClr>
              <a:buSzPts val="1100"/>
              <a:buFont typeface="Arial"/>
              <a:buNone/>
            </a:pPr>
            <a:r>
              <a:rPr lang="en-US" sz="3200" i="1">
                <a:solidFill>
                  <a:srgbClr val="00ADE4"/>
                </a:solidFill>
              </a:rPr>
              <a:t>Un système, un processus ou une procédure accessible et inclusif qui reçoit les plaintes et les suggestions, y répond de manière opportune et facilite la résolution des problèmes liés à un projet.</a:t>
            </a:r>
            <a:endParaRPr sz="3200" i="1">
              <a:solidFill>
                <a:srgbClr val="00ADE4"/>
              </a:solidFill>
            </a:endParaRPr>
          </a:p>
          <a:p>
            <a:pPr marL="0" marR="310515" lvl="0" indent="0" algn="l" rtl="0">
              <a:lnSpc>
                <a:spcPct val="126250"/>
              </a:lnSpc>
              <a:spcBef>
                <a:spcPts val="0"/>
              </a:spcBef>
              <a:spcAft>
                <a:spcPts val="0"/>
              </a:spcAft>
              <a:buClr>
                <a:srgbClr val="000000"/>
              </a:buClr>
              <a:buSzPts val="3200"/>
              <a:buFont typeface="Arial"/>
              <a:buNone/>
            </a:pPr>
            <a:r>
              <a:rPr lang="en-US" sz="3200" i="1">
                <a:solidFill>
                  <a:srgbClr val="00ADE4"/>
                </a:solidFill>
              </a:rPr>
              <a:t>(Banque mondiale 2018b : 12).</a:t>
            </a:r>
            <a:endParaRPr sz="3200" i="1">
              <a:solidFill>
                <a:srgbClr val="00ADE4"/>
              </a:solidFill>
            </a:endParaRPr>
          </a:p>
        </p:txBody>
      </p:sp>
      <p:sp>
        <p:nvSpPr>
          <p:cNvPr id="473" name="Google Shape;473;p25"/>
          <p:cNvSpPr txBox="1"/>
          <p:nvPr/>
        </p:nvSpPr>
        <p:spPr>
          <a:xfrm>
            <a:off x="1695772" y="6775679"/>
            <a:ext cx="9429300" cy="3186300"/>
          </a:xfrm>
          <a:prstGeom prst="rect">
            <a:avLst/>
          </a:prstGeom>
          <a:noFill/>
          <a:ln>
            <a:noFill/>
          </a:ln>
        </p:spPr>
        <p:txBody>
          <a:bodyPr spcFirstLastPara="1" wrap="square" lIns="91425" tIns="45700" rIns="91425" bIns="45700" anchor="t" anchorCtr="0">
            <a:spAutoFit/>
          </a:bodyPr>
          <a:lstStyle/>
          <a:p>
            <a:pPr marL="0" marR="310515" lvl="0" indent="0" algn="l" rtl="0">
              <a:lnSpc>
                <a:spcPct val="123571"/>
              </a:lnSpc>
              <a:spcBef>
                <a:spcPts val="0"/>
              </a:spcBef>
              <a:spcAft>
                <a:spcPts val="0"/>
              </a:spcAft>
              <a:buClr>
                <a:srgbClr val="000000"/>
              </a:buClr>
              <a:buSzPts val="2800"/>
              <a:buFont typeface="Arial"/>
              <a:buNone/>
            </a:pPr>
            <a:r>
              <a:rPr lang="en-US" sz="2800">
                <a:solidFill>
                  <a:srgbClr val="292C32"/>
                </a:solidFill>
              </a:rPr>
              <a:t>Ce cadre est associé au cadre de responsabilité et de réponse, qui précise la manière dont les allégations d'exploitation et d'abus sexuels/de harcèlement sexuel seront traitées (procédures d'enquête), ainsi que les mesures disciplinaires en cas de violation des codes de conduite par les travailleurs.</a:t>
            </a:r>
            <a:endParaRPr sz="1400" b="0" i="0" u="none" strike="noStrike" cap="none">
              <a:solidFill>
                <a:srgbClr val="000000"/>
              </a:solidFill>
              <a:latin typeface="Arial"/>
              <a:ea typeface="Arial"/>
              <a:cs typeface="Arial"/>
              <a:sym typeface="Arial"/>
            </a:endParaRPr>
          </a:p>
        </p:txBody>
      </p:sp>
      <p:pic>
        <p:nvPicPr>
          <p:cNvPr id="474" name="Google Shape;474;p25"/>
          <p:cNvPicPr preferRelativeResize="0"/>
          <p:nvPr/>
        </p:nvPicPr>
        <p:blipFill rotWithShape="1">
          <a:blip r:embed="rId3">
            <a:alphaModFix/>
          </a:blip>
          <a:srcRect/>
          <a:stretch/>
        </p:blipFill>
        <p:spPr>
          <a:xfrm>
            <a:off x="10820400" y="3522924"/>
            <a:ext cx="6883781" cy="588777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26"/>
          <p:cNvSpPr txBox="1"/>
          <p:nvPr/>
        </p:nvSpPr>
        <p:spPr>
          <a:xfrm>
            <a:off x="12849469" y="3075202"/>
            <a:ext cx="4290671" cy="436017"/>
          </a:xfrm>
          <a:prstGeom prst="rect">
            <a:avLst/>
          </a:prstGeom>
          <a:noFill/>
          <a:ln>
            <a:noFill/>
          </a:ln>
        </p:spPr>
        <p:txBody>
          <a:bodyPr spcFirstLastPara="1" wrap="square" lIns="0" tIns="0" rIns="0" bIns="0" anchor="t" anchorCtr="0">
            <a:spAutoFit/>
          </a:bodyPr>
          <a:lstStyle/>
          <a:p>
            <a:pPr marL="0" marR="0" lvl="0" indent="0" algn="ctr" rtl="0">
              <a:lnSpc>
                <a:spcPct val="93333"/>
              </a:lnSpc>
              <a:spcBef>
                <a:spcPts val="0"/>
              </a:spcBef>
              <a:spcAft>
                <a:spcPts val="0"/>
              </a:spcAft>
              <a:buClr>
                <a:srgbClr val="000000"/>
              </a:buClr>
              <a:buSzPts val="3600"/>
              <a:buFont typeface="Arial"/>
              <a:buNone/>
            </a:pPr>
            <a:r>
              <a:rPr lang="en-US" sz="3600" b="1" i="0" u="none" strike="noStrike" cap="none">
                <a:solidFill>
                  <a:srgbClr val="FFFFFF"/>
                </a:solidFill>
                <a:latin typeface="Arial"/>
                <a:ea typeface="Arial"/>
                <a:cs typeface="Arial"/>
                <a:sym typeface="Arial"/>
              </a:rPr>
              <a:t>CRIMINAL/LEGAL</a:t>
            </a:r>
            <a:endParaRPr sz="1400" b="0" i="0" u="none" strike="noStrike" cap="none">
              <a:solidFill>
                <a:srgbClr val="000000"/>
              </a:solidFill>
              <a:latin typeface="Arial"/>
              <a:ea typeface="Arial"/>
              <a:cs typeface="Arial"/>
              <a:sym typeface="Arial"/>
            </a:endParaRPr>
          </a:p>
        </p:txBody>
      </p:sp>
      <p:sp>
        <p:nvSpPr>
          <p:cNvPr id="481" name="Google Shape;481;p26"/>
          <p:cNvSpPr txBox="1"/>
          <p:nvPr/>
        </p:nvSpPr>
        <p:spPr>
          <a:xfrm>
            <a:off x="1695772" y="1214652"/>
            <a:ext cx="14230027"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1">
                <a:solidFill>
                  <a:srgbClr val="002345"/>
                </a:solidFill>
              </a:rPr>
              <a:t>Mécanisme de réclamation</a:t>
            </a:r>
            <a:endParaRPr sz="6000" b="0" i="0" u="none" strike="noStrike" cap="none">
              <a:solidFill>
                <a:srgbClr val="002345"/>
              </a:solidFill>
              <a:latin typeface="Arial"/>
              <a:ea typeface="Arial"/>
              <a:cs typeface="Arial"/>
              <a:sym typeface="Arial"/>
            </a:endParaRPr>
          </a:p>
        </p:txBody>
      </p:sp>
      <p:sp>
        <p:nvSpPr>
          <p:cNvPr id="482" name="Google Shape;482;p26"/>
          <p:cNvSpPr txBox="1"/>
          <p:nvPr/>
        </p:nvSpPr>
        <p:spPr>
          <a:xfrm>
            <a:off x="1695772" y="2400300"/>
            <a:ext cx="15982500" cy="8022300"/>
          </a:xfrm>
          <a:prstGeom prst="rect">
            <a:avLst/>
          </a:prstGeom>
          <a:noFill/>
          <a:ln>
            <a:noFill/>
          </a:ln>
        </p:spPr>
        <p:txBody>
          <a:bodyPr spcFirstLastPara="1" wrap="square" lIns="91425" tIns="45700" rIns="91425" bIns="45700" anchor="t" anchorCtr="0">
            <a:spAutoFit/>
          </a:bodyPr>
          <a:lstStyle/>
          <a:p>
            <a:pPr marL="0" marR="310515" lvl="0" indent="0" algn="l" rtl="0">
              <a:lnSpc>
                <a:spcPct val="127142"/>
              </a:lnSpc>
              <a:spcBef>
                <a:spcPts val="0"/>
              </a:spcBef>
              <a:spcAft>
                <a:spcPts val="0"/>
              </a:spcAft>
              <a:buClr>
                <a:srgbClr val="000000"/>
              </a:buClr>
              <a:buSzPts val="2800"/>
              <a:buFont typeface="Arial"/>
              <a:buNone/>
            </a:pPr>
            <a:r>
              <a:rPr lang="en-US" sz="2800" i="1">
                <a:solidFill>
                  <a:srgbClr val="002345"/>
                </a:solidFill>
              </a:rPr>
              <a:t>Un mécanisme de réclamation est un moyen de déposer une plainte officielle contre un projet. Le projet est tenu de répondre et de traiter la plainte. </a:t>
            </a:r>
            <a:endParaRPr sz="1400" b="0" i="0" u="none" strike="noStrike" cap="none">
              <a:solidFill>
                <a:srgbClr val="000000"/>
              </a:solidFill>
              <a:latin typeface="Arial"/>
              <a:ea typeface="Arial"/>
              <a:cs typeface="Arial"/>
              <a:sym typeface="Arial"/>
            </a:endParaRPr>
          </a:p>
          <a:p>
            <a:pPr marL="0" marR="310515" lvl="0" indent="0" algn="l" rtl="0">
              <a:lnSpc>
                <a:spcPct val="127142"/>
              </a:lnSpc>
              <a:spcBef>
                <a:spcPts val="0"/>
              </a:spcBef>
              <a:spcAft>
                <a:spcPts val="0"/>
              </a:spcAft>
              <a:buClr>
                <a:srgbClr val="000000"/>
              </a:buClr>
              <a:buSzPts val="2800"/>
              <a:buFont typeface="Arial"/>
              <a:buNone/>
            </a:pPr>
            <a:endParaRPr sz="2800" b="1" i="0" u="none" strike="noStrike" cap="none">
              <a:solidFill>
                <a:srgbClr val="002345"/>
              </a:solidFill>
              <a:latin typeface="Arial"/>
              <a:ea typeface="Arial"/>
              <a:cs typeface="Arial"/>
              <a:sym typeface="Arial"/>
            </a:endParaRPr>
          </a:p>
          <a:p>
            <a:pPr marL="0" marR="310515" lvl="0" indent="0" algn="l" rtl="0">
              <a:lnSpc>
                <a:spcPct val="127142"/>
              </a:lnSpc>
              <a:spcBef>
                <a:spcPts val="0"/>
              </a:spcBef>
              <a:spcAft>
                <a:spcPts val="0"/>
              </a:spcAft>
              <a:buClr>
                <a:srgbClr val="000000"/>
              </a:buClr>
              <a:buSzPts val="2800"/>
              <a:buFont typeface="Arial"/>
              <a:buNone/>
            </a:pPr>
            <a:r>
              <a:rPr lang="en-US" sz="2800" b="1">
                <a:solidFill>
                  <a:srgbClr val="002345"/>
                </a:solidFill>
              </a:rPr>
              <a:t>Que doit contenir un mécanisme de règlement des griefs ?</a:t>
            </a:r>
            <a:endParaRPr sz="2800" b="1" i="0" u="none" strike="noStrike" cap="none">
              <a:solidFill>
                <a:srgbClr val="292C32"/>
              </a:solidFill>
              <a:latin typeface="Arial"/>
              <a:ea typeface="Arial"/>
              <a:cs typeface="Arial"/>
              <a:sym typeface="Arial"/>
            </a:endParaRPr>
          </a:p>
          <a:p>
            <a:pPr marL="457200" marR="310515" lvl="0" indent="-457200" algn="l" rtl="0">
              <a:lnSpc>
                <a:spcPct val="127142"/>
              </a:lnSpc>
              <a:spcBef>
                <a:spcPts val="0"/>
              </a:spcBef>
              <a:spcAft>
                <a:spcPts val="0"/>
              </a:spcAft>
              <a:buClr>
                <a:srgbClr val="00ADE4"/>
              </a:buClr>
              <a:buSzPts val="2800"/>
              <a:buFont typeface="Arial"/>
              <a:buChar char="•"/>
            </a:pPr>
            <a:r>
              <a:rPr lang="en-US" sz="2800">
                <a:solidFill>
                  <a:srgbClr val="292C32"/>
                </a:solidFill>
              </a:rPr>
              <a:t>Points de contact désignés et procédures de soumission des griefs (par exemple : formulaire à remplir, numéro de téléphone, adresse électronique, bureaux accessibles pour les rapports en personne)</a:t>
            </a:r>
            <a:endParaRPr sz="1400" b="0" i="0" u="none" strike="noStrike" cap="none">
              <a:solidFill>
                <a:srgbClr val="000000"/>
              </a:solidFill>
              <a:latin typeface="Arial"/>
              <a:ea typeface="Arial"/>
              <a:cs typeface="Arial"/>
              <a:sym typeface="Arial"/>
            </a:endParaRPr>
          </a:p>
          <a:p>
            <a:pPr marL="457200" marR="310515" lvl="0" indent="-457200" algn="l" rtl="0">
              <a:lnSpc>
                <a:spcPct val="127142"/>
              </a:lnSpc>
              <a:spcBef>
                <a:spcPts val="1200"/>
              </a:spcBef>
              <a:spcAft>
                <a:spcPts val="0"/>
              </a:spcAft>
              <a:buClr>
                <a:srgbClr val="00ADE4"/>
              </a:buClr>
              <a:buSzPts val="2800"/>
              <a:buFont typeface="Arial"/>
              <a:buChar char="•"/>
            </a:pPr>
            <a:r>
              <a:rPr lang="en-US" sz="2800" b="1">
                <a:solidFill>
                  <a:srgbClr val="292C32"/>
                </a:solidFill>
              </a:rPr>
              <a:t>Enregistrement et suivi des griefs</a:t>
            </a:r>
            <a:endParaRPr sz="1400" b="0" i="0" u="none" strike="noStrike" cap="none">
              <a:solidFill>
                <a:srgbClr val="000000"/>
              </a:solidFill>
              <a:latin typeface="Arial"/>
              <a:ea typeface="Arial"/>
              <a:cs typeface="Arial"/>
              <a:sym typeface="Arial"/>
            </a:endParaRPr>
          </a:p>
          <a:p>
            <a:pPr marL="457200" marR="310515" lvl="0" indent="-457200" algn="l" rtl="0">
              <a:lnSpc>
                <a:spcPct val="127142"/>
              </a:lnSpc>
              <a:spcBef>
                <a:spcPts val="1200"/>
              </a:spcBef>
              <a:spcAft>
                <a:spcPts val="0"/>
              </a:spcAft>
              <a:buClr>
                <a:srgbClr val="00ADE4"/>
              </a:buClr>
              <a:buSzPts val="2800"/>
              <a:buFont typeface="Arial"/>
              <a:buChar char="•"/>
            </a:pPr>
            <a:r>
              <a:rPr lang="en-US" sz="2800">
                <a:solidFill>
                  <a:srgbClr val="292C32"/>
                </a:solidFill>
              </a:rPr>
              <a:t>Processus d'examen et de traitement des plaintes</a:t>
            </a:r>
            <a:endParaRPr sz="1400" b="0" i="0" u="none" strike="noStrike" cap="none">
              <a:solidFill>
                <a:srgbClr val="000000"/>
              </a:solidFill>
              <a:latin typeface="Arial"/>
              <a:ea typeface="Arial"/>
              <a:cs typeface="Arial"/>
              <a:sym typeface="Arial"/>
            </a:endParaRPr>
          </a:p>
          <a:p>
            <a:pPr marL="457200" marR="310515" lvl="0" indent="-457200" algn="l" rtl="0">
              <a:lnSpc>
                <a:spcPct val="127142"/>
              </a:lnSpc>
              <a:spcBef>
                <a:spcPts val="1200"/>
              </a:spcBef>
              <a:spcAft>
                <a:spcPts val="0"/>
              </a:spcAft>
              <a:buClr>
                <a:srgbClr val="00ADE4"/>
              </a:buClr>
              <a:buSzPts val="2800"/>
              <a:buFont typeface="Arial"/>
              <a:buChar char="•"/>
            </a:pPr>
            <a:r>
              <a:rPr lang="en-US" sz="2800" b="1">
                <a:solidFill>
                  <a:srgbClr val="292C32"/>
                </a:solidFill>
              </a:rPr>
              <a:t>Voies de communication </a:t>
            </a:r>
            <a:r>
              <a:rPr lang="en-US" sz="2800">
                <a:solidFill>
                  <a:srgbClr val="292C32"/>
                </a:solidFill>
              </a:rPr>
              <a:t>pour informer les personnes de l'état d'avancement de leurs griefs</a:t>
            </a:r>
            <a:r>
              <a:rPr lang="en-US" sz="2800" i="0" u="none" strike="noStrike" cap="none">
                <a:solidFill>
                  <a:srgbClr val="292C32"/>
                </a:solidFill>
              </a:rPr>
              <a:t> </a:t>
            </a:r>
            <a:endParaRPr sz="1400" i="0" u="none" strike="noStrike" cap="none">
              <a:solidFill>
                <a:srgbClr val="000000"/>
              </a:solidFill>
            </a:endParaRPr>
          </a:p>
          <a:p>
            <a:pPr marL="457200" marR="310515" lvl="0" indent="-457200" algn="l" rtl="0">
              <a:lnSpc>
                <a:spcPct val="127142"/>
              </a:lnSpc>
              <a:spcBef>
                <a:spcPts val="1200"/>
              </a:spcBef>
              <a:spcAft>
                <a:spcPts val="0"/>
              </a:spcAft>
              <a:buClr>
                <a:srgbClr val="00ADE4"/>
              </a:buClr>
              <a:buSzPts val="2800"/>
              <a:buFont typeface="Arial"/>
              <a:buChar char="•"/>
            </a:pPr>
            <a:r>
              <a:rPr lang="en-US" sz="2800">
                <a:solidFill>
                  <a:srgbClr val="292C32"/>
                </a:solidFill>
              </a:rPr>
              <a:t>Doit être f</a:t>
            </a:r>
            <a:r>
              <a:rPr lang="en-US" sz="2800" b="1">
                <a:solidFill>
                  <a:srgbClr val="292C32"/>
                </a:solidFill>
              </a:rPr>
              <a:t>acilement accessible</a:t>
            </a:r>
            <a:r>
              <a:rPr lang="en-US" sz="2800">
                <a:solidFill>
                  <a:srgbClr val="292C32"/>
                </a:solidFill>
              </a:rPr>
              <a:t> à tous les membres de la communauté</a:t>
            </a:r>
            <a:endParaRPr sz="1400" b="0" i="0" u="none" strike="noStrike" cap="none">
              <a:solidFill>
                <a:srgbClr val="000000"/>
              </a:solidFill>
              <a:latin typeface="Arial"/>
              <a:ea typeface="Arial"/>
              <a:cs typeface="Arial"/>
              <a:sym typeface="Arial"/>
            </a:endParaRPr>
          </a:p>
          <a:p>
            <a:pPr marL="457200" marR="310515" lvl="0" indent="-457200" algn="l" rtl="0">
              <a:lnSpc>
                <a:spcPct val="127142"/>
              </a:lnSpc>
              <a:spcBef>
                <a:spcPts val="1200"/>
              </a:spcBef>
              <a:spcAft>
                <a:spcPts val="0"/>
              </a:spcAft>
              <a:buClr>
                <a:srgbClr val="00ADE4"/>
              </a:buClr>
              <a:buSzPts val="2800"/>
              <a:buFont typeface="Arial"/>
              <a:buChar char="•"/>
            </a:pPr>
            <a:r>
              <a:rPr lang="en-US" sz="2800">
                <a:solidFill>
                  <a:srgbClr val="292C32"/>
                </a:solidFill>
              </a:rPr>
              <a:t>La procédure doit être t</a:t>
            </a:r>
            <a:r>
              <a:rPr lang="en-US" sz="2800" b="1">
                <a:solidFill>
                  <a:srgbClr val="292C32"/>
                </a:solidFill>
              </a:rPr>
              <a:t>ransparente et responsable</a:t>
            </a:r>
            <a:endParaRPr sz="1400" b="1" i="0" u="none" strike="noStrike" cap="none">
              <a:solidFill>
                <a:srgbClr val="000000"/>
              </a:solidFill>
            </a:endParaRPr>
          </a:p>
          <a:p>
            <a:pPr marL="457200" marR="310515" lvl="0" indent="-457200" algn="l" rtl="0">
              <a:lnSpc>
                <a:spcPct val="127142"/>
              </a:lnSpc>
              <a:spcBef>
                <a:spcPts val="1200"/>
              </a:spcBef>
              <a:spcAft>
                <a:spcPts val="0"/>
              </a:spcAft>
              <a:buClr>
                <a:srgbClr val="00ADE4"/>
              </a:buClr>
              <a:buSzPts val="2800"/>
              <a:buFont typeface="Arial"/>
              <a:buChar char="•"/>
            </a:pPr>
            <a:r>
              <a:rPr lang="en-US" sz="2800" b="0" i="0" u="none" strike="noStrike" cap="none">
                <a:solidFill>
                  <a:srgbClr val="292C32"/>
                </a:solidFill>
                <a:latin typeface="Arial"/>
                <a:ea typeface="Arial"/>
                <a:cs typeface="Arial"/>
                <a:sym typeface="Arial"/>
              </a:rPr>
              <a:t>T</a:t>
            </a:r>
            <a:r>
              <a:rPr lang="en-US" sz="2800">
                <a:solidFill>
                  <a:srgbClr val="292C32"/>
                </a:solidFill>
              </a:rPr>
              <a:t>L'entrepreneur doit veiller à la </a:t>
            </a:r>
            <a:r>
              <a:rPr lang="en-US" sz="2800" b="1">
                <a:solidFill>
                  <a:srgbClr val="292C32"/>
                </a:solidFill>
              </a:rPr>
              <a:t>confidentialité </a:t>
            </a:r>
            <a:r>
              <a:rPr lang="en-US" sz="2800">
                <a:solidFill>
                  <a:srgbClr val="292C32"/>
                </a:solidFill>
              </a:rPr>
              <a:t>des plaintes tout au long de la procédure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27"/>
          <p:cNvSpPr/>
          <p:nvPr/>
        </p:nvSpPr>
        <p:spPr>
          <a:xfrm>
            <a:off x="1676399" y="4084221"/>
            <a:ext cx="4999095" cy="2521043"/>
          </a:xfrm>
          <a:prstGeom prst="rect">
            <a:avLst/>
          </a:prstGeom>
          <a:solidFill>
            <a:srgbClr val="9AD7F1">
              <a:alpha val="6823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9AD7F1"/>
              </a:solidFill>
              <a:latin typeface="Calibri"/>
              <a:ea typeface="Calibri"/>
              <a:cs typeface="Calibri"/>
              <a:sym typeface="Calibri"/>
            </a:endParaRPr>
          </a:p>
        </p:txBody>
      </p:sp>
      <p:sp>
        <p:nvSpPr>
          <p:cNvPr id="489" name="Google Shape;489;p27"/>
          <p:cNvSpPr/>
          <p:nvPr/>
        </p:nvSpPr>
        <p:spPr>
          <a:xfrm>
            <a:off x="6807199" y="4084221"/>
            <a:ext cx="4999095" cy="2521043"/>
          </a:xfrm>
          <a:prstGeom prst="rect">
            <a:avLst/>
          </a:prstGeom>
          <a:solidFill>
            <a:srgbClr val="3D536C">
              <a:alpha val="8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9AD7F1"/>
              </a:solidFill>
              <a:latin typeface="Calibri"/>
              <a:ea typeface="Calibri"/>
              <a:cs typeface="Calibri"/>
              <a:sym typeface="Calibri"/>
            </a:endParaRPr>
          </a:p>
        </p:txBody>
      </p:sp>
      <p:sp>
        <p:nvSpPr>
          <p:cNvPr id="490" name="Google Shape;490;p27"/>
          <p:cNvSpPr/>
          <p:nvPr/>
        </p:nvSpPr>
        <p:spPr>
          <a:xfrm>
            <a:off x="11937999" y="4084221"/>
            <a:ext cx="4597401" cy="2521043"/>
          </a:xfrm>
          <a:prstGeom prst="rect">
            <a:avLst/>
          </a:prstGeom>
          <a:solidFill>
            <a:srgbClr val="F78E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9AD7F1"/>
              </a:solidFill>
              <a:latin typeface="Calibri"/>
              <a:ea typeface="Calibri"/>
              <a:cs typeface="Calibri"/>
              <a:sym typeface="Calibri"/>
            </a:endParaRPr>
          </a:p>
        </p:txBody>
      </p:sp>
      <p:sp>
        <p:nvSpPr>
          <p:cNvPr id="491" name="Google Shape;491;p27"/>
          <p:cNvSpPr txBox="1"/>
          <p:nvPr/>
        </p:nvSpPr>
        <p:spPr>
          <a:xfrm>
            <a:off x="1676400" y="811700"/>
            <a:ext cx="14859000" cy="286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1">
                <a:solidFill>
                  <a:schemeClr val="dk1"/>
                </a:solidFill>
              </a:rPr>
              <a:t>Les actions doivent tenir compte des principales différences entre les enfants et les adultes</a:t>
            </a:r>
            <a:endParaRPr sz="6000" b="1" i="0" u="none" strike="noStrike" cap="none">
              <a:solidFill>
                <a:srgbClr val="002345"/>
              </a:solidFill>
              <a:latin typeface="Arial"/>
              <a:ea typeface="Arial"/>
              <a:cs typeface="Arial"/>
              <a:sym typeface="Arial"/>
            </a:endParaRPr>
          </a:p>
        </p:txBody>
      </p:sp>
      <p:sp>
        <p:nvSpPr>
          <p:cNvPr id="492" name="Google Shape;492;p27"/>
          <p:cNvSpPr txBox="1"/>
          <p:nvPr/>
        </p:nvSpPr>
        <p:spPr>
          <a:xfrm>
            <a:off x="2006120" y="4529876"/>
            <a:ext cx="4343400" cy="1920900"/>
          </a:xfrm>
          <a:prstGeom prst="rect">
            <a:avLst/>
          </a:prstGeom>
          <a:noFill/>
          <a:ln>
            <a:noFill/>
          </a:ln>
        </p:spPr>
        <p:txBody>
          <a:bodyPr spcFirstLastPara="1" wrap="square" lIns="91425" tIns="45700" rIns="91425" bIns="45700" anchor="ctr"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a:solidFill>
                  <a:srgbClr val="002345"/>
                </a:solidFill>
              </a:rPr>
              <a:t>Les enfants ont des capacités évolutives et diverses</a:t>
            </a:r>
            <a:endParaRPr sz="1400" b="0" i="0" u="none" strike="noStrike" cap="none">
              <a:solidFill>
                <a:srgbClr val="000000"/>
              </a:solidFill>
              <a:latin typeface="Arial"/>
              <a:ea typeface="Arial"/>
              <a:cs typeface="Arial"/>
              <a:sym typeface="Arial"/>
            </a:endParaRPr>
          </a:p>
        </p:txBody>
      </p:sp>
      <p:sp>
        <p:nvSpPr>
          <p:cNvPr id="493" name="Google Shape;493;p27"/>
          <p:cNvSpPr/>
          <p:nvPr/>
        </p:nvSpPr>
        <p:spPr>
          <a:xfrm>
            <a:off x="1693378" y="7050919"/>
            <a:ext cx="4135395" cy="2356646"/>
          </a:xfrm>
          <a:prstGeom prst="rect">
            <a:avLst/>
          </a:prstGeom>
          <a:solidFill>
            <a:srgbClr val="F78E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4" name="Google Shape;494;p27"/>
          <p:cNvSpPr txBox="1"/>
          <p:nvPr/>
        </p:nvSpPr>
        <p:spPr>
          <a:xfrm>
            <a:off x="1884825" y="7195800"/>
            <a:ext cx="3761400" cy="20625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a:solidFill>
                  <a:schemeClr val="lt1"/>
                </a:solidFill>
              </a:rPr>
              <a:t>La confidentialité peut exceptionnellement être rompue</a:t>
            </a:r>
            <a:endParaRPr sz="3200" b="0" i="0" u="none" strike="noStrike" cap="none">
              <a:solidFill>
                <a:schemeClr val="lt1"/>
              </a:solidFill>
              <a:latin typeface="Calibri"/>
              <a:ea typeface="Calibri"/>
              <a:cs typeface="Calibri"/>
              <a:sym typeface="Calibri"/>
            </a:endParaRPr>
          </a:p>
        </p:txBody>
      </p:sp>
      <p:sp>
        <p:nvSpPr>
          <p:cNvPr id="495" name="Google Shape;495;p27"/>
          <p:cNvSpPr txBox="1"/>
          <p:nvPr/>
        </p:nvSpPr>
        <p:spPr>
          <a:xfrm>
            <a:off x="7505354" y="4487969"/>
            <a:ext cx="3602700" cy="1920900"/>
          </a:xfrm>
          <a:prstGeom prst="rect">
            <a:avLst/>
          </a:prstGeom>
          <a:noFill/>
          <a:ln>
            <a:noFill/>
          </a:ln>
        </p:spPr>
        <p:txBody>
          <a:bodyPr spcFirstLastPara="1" wrap="square" lIns="91425" tIns="45700" rIns="91425" bIns="45700" anchor="ctr"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a:solidFill>
                  <a:schemeClr val="lt1"/>
                </a:solidFill>
              </a:rPr>
              <a:t>Les modes de communication sont différents</a:t>
            </a:r>
            <a:endParaRPr sz="1400" b="0" i="0" u="none" strike="noStrike" cap="none">
              <a:solidFill>
                <a:srgbClr val="000000"/>
              </a:solidFill>
              <a:latin typeface="Arial"/>
              <a:ea typeface="Arial"/>
              <a:cs typeface="Arial"/>
              <a:sym typeface="Arial"/>
            </a:endParaRPr>
          </a:p>
        </p:txBody>
      </p:sp>
      <p:sp>
        <p:nvSpPr>
          <p:cNvPr id="496" name="Google Shape;496;p27"/>
          <p:cNvSpPr/>
          <p:nvPr/>
        </p:nvSpPr>
        <p:spPr>
          <a:xfrm>
            <a:off x="9648098" y="7050919"/>
            <a:ext cx="3761282" cy="2356647"/>
          </a:xfrm>
          <a:prstGeom prst="rect">
            <a:avLst/>
          </a:prstGeom>
          <a:solidFill>
            <a:srgbClr val="EC1B2D">
              <a:alpha val="7647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7" name="Google Shape;497;p27"/>
          <p:cNvSpPr txBox="1"/>
          <p:nvPr/>
        </p:nvSpPr>
        <p:spPr>
          <a:xfrm>
            <a:off x="9876697" y="7182103"/>
            <a:ext cx="3267900" cy="20625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a:solidFill>
                  <a:schemeClr val="lt1"/>
                </a:solidFill>
              </a:rPr>
              <a:t>Capacité du personnel/des prestataires de services</a:t>
            </a:r>
            <a:endParaRPr sz="1400" b="0" i="0" u="none" strike="noStrike" cap="none">
              <a:solidFill>
                <a:srgbClr val="000000"/>
              </a:solidFill>
              <a:latin typeface="Arial"/>
              <a:ea typeface="Arial"/>
              <a:cs typeface="Arial"/>
              <a:sym typeface="Arial"/>
            </a:endParaRPr>
          </a:p>
        </p:txBody>
      </p:sp>
      <p:sp>
        <p:nvSpPr>
          <p:cNvPr id="498" name="Google Shape;498;p27"/>
          <p:cNvSpPr/>
          <p:nvPr/>
        </p:nvSpPr>
        <p:spPr>
          <a:xfrm>
            <a:off x="13546541" y="7050919"/>
            <a:ext cx="3005792" cy="2356646"/>
          </a:xfrm>
          <a:prstGeom prst="rect">
            <a:avLst/>
          </a:prstGeom>
          <a:solidFill>
            <a:srgbClr val="00ADE4">
              <a:alpha val="4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9AD7F1"/>
              </a:solidFill>
              <a:latin typeface="Calibri"/>
              <a:ea typeface="Calibri"/>
              <a:cs typeface="Calibri"/>
              <a:sym typeface="Calibri"/>
            </a:endParaRPr>
          </a:p>
        </p:txBody>
      </p:sp>
      <p:sp>
        <p:nvSpPr>
          <p:cNvPr id="499" name="Google Shape;499;p27"/>
          <p:cNvSpPr txBox="1"/>
          <p:nvPr/>
        </p:nvSpPr>
        <p:spPr>
          <a:xfrm>
            <a:off x="13684034" y="7410703"/>
            <a:ext cx="2730900" cy="15699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a:solidFill>
                  <a:srgbClr val="002345"/>
                </a:solidFill>
              </a:rPr>
              <a:t>Principe de l'intérêt supérieur</a:t>
            </a:r>
            <a:endParaRPr sz="1400" b="0" i="0" u="none" strike="noStrike" cap="none">
              <a:solidFill>
                <a:srgbClr val="000000"/>
              </a:solidFill>
              <a:latin typeface="Arial"/>
              <a:ea typeface="Arial"/>
              <a:cs typeface="Arial"/>
              <a:sym typeface="Arial"/>
            </a:endParaRPr>
          </a:p>
        </p:txBody>
      </p:sp>
      <p:sp>
        <p:nvSpPr>
          <p:cNvPr id="500" name="Google Shape;500;p27"/>
          <p:cNvSpPr txBox="1"/>
          <p:nvPr/>
        </p:nvSpPr>
        <p:spPr>
          <a:xfrm>
            <a:off x="12344400" y="4640369"/>
            <a:ext cx="3971400" cy="1283700"/>
          </a:xfrm>
          <a:prstGeom prst="rect">
            <a:avLst/>
          </a:prstGeom>
          <a:noFill/>
          <a:ln>
            <a:noFill/>
          </a:ln>
        </p:spPr>
        <p:txBody>
          <a:bodyPr spcFirstLastPara="1" wrap="square" lIns="91425" tIns="45700" rIns="91425" bIns="45700" anchor="ctr"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a:solidFill>
                  <a:schemeClr val="lt1"/>
                </a:solidFill>
              </a:rPr>
              <a:t>Nécessité d'impliquer l'aidant </a:t>
            </a:r>
            <a:endParaRPr sz="1400" b="0" i="0" u="none" strike="noStrike" cap="none">
              <a:solidFill>
                <a:srgbClr val="000000"/>
              </a:solidFill>
              <a:latin typeface="Arial"/>
              <a:ea typeface="Arial"/>
              <a:cs typeface="Arial"/>
              <a:sym typeface="Arial"/>
            </a:endParaRPr>
          </a:p>
        </p:txBody>
      </p:sp>
      <p:sp>
        <p:nvSpPr>
          <p:cNvPr id="501" name="Google Shape;501;p27"/>
          <p:cNvSpPr/>
          <p:nvPr/>
        </p:nvSpPr>
        <p:spPr>
          <a:xfrm>
            <a:off x="5966266" y="7050919"/>
            <a:ext cx="3544671" cy="2356646"/>
          </a:xfrm>
          <a:prstGeom prst="rect">
            <a:avLst/>
          </a:prstGeom>
          <a:solidFill>
            <a:srgbClr val="163758">
              <a:alpha val="8745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2" name="Google Shape;502;p27"/>
          <p:cNvSpPr txBox="1"/>
          <p:nvPr/>
        </p:nvSpPr>
        <p:spPr>
          <a:xfrm>
            <a:off x="5951025" y="7486900"/>
            <a:ext cx="3544800" cy="15699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a:solidFill>
                  <a:schemeClr val="lt1"/>
                </a:solidFill>
              </a:rPr>
              <a:t>Consentement éclairé/</a:t>
            </a:r>
            <a:br>
              <a:rPr lang="en-US" sz="3200">
                <a:solidFill>
                  <a:schemeClr val="lt1"/>
                </a:solidFill>
              </a:rPr>
            </a:br>
            <a:r>
              <a:rPr lang="en-US" sz="3200">
                <a:solidFill>
                  <a:schemeClr val="lt1"/>
                </a:solidFill>
              </a:rPr>
              <a:t>assentiment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28"/>
          <p:cNvSpPr txBox="1"/>
          <p:nvPr/>
        </p:nvSpPr>
        <p:spPr>
          <a:xfrm>
            <a:off x="12849469" y="3075202"/>
            <a:ext cx="4290671" cy="436017"/>
          </a:xfrm>
          <a:prstGeom prst="rect">
            <a:avLst/>
          </a:prstGeom>
          <a:noFill/>
          <a:ln>
            <a:noFill/>
          </a:ln>
        </p:spPr>
        <p:txBody>
          <a:bodyPr spcFirstLastPara="1" wrap="square" lIns="0" tIns="0" rIns="0" bIns="0" anchor="t" anchorCtr="0">
            <a:spAutoFit/>
          </a:bodyPr>
          <a:lstStyle/>
          <a:p>
            <a:pPr marL="0" marR="0" lvl="0" indent="0" algn="ctr" rtl="0">
              <a:lnSpc>
                <a:spcPct val="93333"/>
              </a:lnSpc>
              <a:spcBef>
                <a:spcPts val="0"/>
              </a:spcBef>
              <a:spcAft>
                <a:spcPts val="0"/>
              </a:spcAft>
              <a:buClr>
                <a:srgbClr val="000000"/>
              </a:buClr>
              <a:buSzPts val="3600"/>
              <a:buFont typeface="Arial"/>
              <a:buNone/>
            </a:pPr>
            <a:r>
              <a:rPr lang="en-US" sz="3600" b="1" i="0" u="none" strike="noStrike" cap="none">
                <a:solidFill>
                  <a:srgbClr val="FFFFFF"/>
                </a:solidFill>
                <a:latin typeface="Arial"/>
                <a:ea typeface="Arial"/>
                <a:cs typeface="Arial"/>
                <a:sym typeface="Arial"/>
              </a:rPr>
              <a:t>CRIMINAL/LEGAL</a:t>
            </a:r>
            <a:endParaRPr sz="1400" b="0" i="0" u="none" strike="noStrike" cap="none">
              <a:solidFill>
                <a:srgbClr val="000000"/>
              </a:solidFill>
              <a:latin typeface="Arial"/>
              <a:ea typeface="Arial"/>
              <a:cs typeface="Arial"/>
              <a:sym typeface="Arial"/>
            </a:endParaRPr>
          </a:p>
        </p:txBody>
      </p:sp>
      <p:sp>
        <p:nvSpPr>
          <p:cNvPr id="509" name="Google Shape;509;p28"/>
          <p:cNvSpPr txBox="1"/>
          <p:nvPr/>
        </p:nvSpPr>
        <p:spPr>
          <a:xfrm>
            <a:off x="1803072" y="452202"/>
            <a:ext cx="14229900" cy="286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1">
                <a:solidFill>
                  <a:srgbClr val="002345"/>
                </a:solidFill>
              </a:rPr>
              <a:t>Autres actions visant à prévenir et à combattre l'exploitation et les abus sexuels des enfants</a:t>
            </a:r>
            <a:endParaRPr sz="6000" b="0" i="0" u="none" strike="noStrike" cap="none">
              <a:solidFill>
                <a:srgbClr val="002345"/>
              </a:solidFill>
              <a:latin typeface="Arial"/>
              <a:ea typeface="Arial"/>
              <a:cs typeface="Arial"/>
              <a:sym typeface="Arial"/>
            </a:endParaRPr>
          </a:p>
        </p:txBody>
      </p:sp>
      <p:sp>
        <p:nvSpPr>
          <p:cNvPr id="510" name="Google Shape;510;p28"/>
          <p:cNvSpPr txBox="1"/>
          <p:nvPr/>
        </p:nvSpPr>
        <p:spPr>
          <a:xfrm>
            <a:off x="914400" y="3446650"/>
            <a:ext cx="17130600" cy="6557100"/>
          </a:xfrm>
          <a:prstGeom prst="rect">
            <a:avLst/>
          </a:prstGeom>
          <a:noFill/>
          <a:ln>
            <a:noFill/>
          </a:ln>
        </p:spPr>
        <p:txBody>
          <a:bodyPr spcFirstLastPara="1" wrap="square" lIns="91425" tIns="45700" rIns="91425" bIns="45700" anchor="t" anchorCtr="0">
            <a:spAutoFit/>
          </a:bodyPr>
          <a:lstStyle/>
          <a:p>
            <a:pPr marL="571500" marR="310515" lvl="0" indent="-571500" algn="l" rtl="0">
              <a:lnSpc>
                <a:spcPct val="150000"/>
              </a:lnSpc>
              <a:spcBef>
                <a:spcPts val="0"/>
              </a:spcBef>
              <a:spcAft>
                <a:spcPts val="0"/>
              </a:spcAft>
              <a:buClr>
                <a:srgbClr val="00ADE4"/>
              </a:buClr>
              <a:buSzPts val="3000"/>
              <a:buFont typeface="Arial"/>
              <a:buChar char="•"/>
            </a:pPr>
            <a:r>
              <a:rPr lang="en-US" sz="3000">
                <a:solidFill>
                  <a:srgbClr val="292C32"/>
                </a:solidFill>
              </a:rPr>
              <a:t>Veiller à ce que le </a:t>
            </a:r>
            <a:r>
              <a:rPr lang="en-US" sz="3000" b="1">
                <a:solidFill>
                  <a:srgbClr val="292C32"/>
                </a:solidFill>
              </a:rPr>
              <a:t>personnel soit formé aux codes de conduite </a:t>
            </a:r>
            <a:r>
              <a:rPr lang="en-US" sz="3000">
                <a:solidFill>
                  <a:srgbClr val="292C32"/>
                </a:solidFill>
              </a:rPr>
              <a:t>et organiser des mises à jour fréquentes.</a:t>
            </a:r>
            <a:endParaRPr sz="1400" b="0" i="0" u="none" strike="noStrike" cap="none">
              <a:solidFill>
                <a:srgbClr val="000000"/>
              </a:solidFill>
              <a:latin typeface="Arial"/>
              <a:ea typeface="Arial"/>
              <a:cs typeface="Arial"/>
              <a:sym typeface="Arial"/>
            </a:endParaRPr>
          </a:p>
          <a:p>
            <a:pPr marL="571500" marR="310515" lvl="0" indent="-571500" algn="l" rtl="0">
              <a:lnSpc>
                <a:spcPct val="150000"/>
              </a:lnSpc>
              <a:spcBef>
                <a:spcPts val="1200"/>
              </a:spcBef>
              <a:spcAft>
                <a:spcPts val="0"/>
              </a:spcAft>
              <a:buClr>
                <a:srgbClr val="00ADE4"/>
              </a:buClr>
              <a:buSzPts val="3000"/>
              <a:buChar char="•"/>
            </a:pPr>
            <a:r>
              <a:rPr lang="en-US" sz="3000" b="1">
                <a:solidFill>
                  <a:srgbClr val="292C32"/>
                </a:solidFill>
              </a:rPr>
              <a:t>Collaborer avec les entités locales</a:t>
            </a:r>
            <a:r>
              <a:rPr lang="en-US" sz="3000">
                <a:solidFill>
                  <a:srgbClr val="292C32"/>
                </a:solidFill>
              </a:rPr>
              <a:t> de protection de l'enfance, la police et les enseignants pour veiller à ce que les informations circulent à la fois pour prévenir les cas et pour y répondre.</a:t>
            </a:r>
            <a:endParaRPr sz="1400" b="0" i="0" u="none" strike="noStrike" cap="none">
              <a:solidFill>
                <a:srgbClr val="000000"/>
              </a:solidFill>
              <a:latin typeface="Arial"/>
              <a:ea typeface="Arial"/>
              <a:cs typeface="Arial"/>
              <a:sym typeface="Arial"/>
            </a:endParaRPr>
          </a:p>
          <a:p>
            <a:pPr marL="571500" marR="310515" lvl="0" indent="-571500" algn="l" rtl="0">
              <a:lnSpc>
                <a:spcPct val="150000"/>
              </a:lnSpc>
              <a:spcBef>
                <a:spcPts val="1200"/>
              </a:spcBef>
              <a:spcAft>
                <a:spcPts val="0"/>
              </a:spcAft>
              <a:buClr>
                <a:srgbClr val="00ADE4"/>
              </a:buClr>
              <a:buSzPts val="3000"/>
              <a:buFont typeface="Arial"/>
              <a:buChar char="•"/>
            </a:pPr>
            <a:r>
              <a:rPr lang="en-US" sz="3000" b="1">
                <a:solidFill>
                  <a:srgbClr val="292C32"/>
                </a:solidFill>
              </a:rPr>
              <a:t>Former le personnel chargé de la lutte contre la violence sexiste </a:t>
            </a:r>
            <a:r>
              <a:rPr lang="en-US" sz="3000">
                <a:solidFill>
                  <a:srgbClr val="292C32"/>
                </a:solidFill>
              </a:rPr>
              <a:t>à la prise en charge des enfants survivants.</a:t>
            </a:r>
            <a:endParaRPr sz="1400" b="0" i="0" u="none" strike="noStrike" cap="none">
              <a:solidFill>
                <a:srgbClr val="000000"/>
              </a:solidFill>
              <a:latin typeface="Arial"/>
              <a:ea typeface="Arial"/>
              <a:cs typeface="Arial"/>
              <a:sym typeface="Arial"/>
            </a:endParaRPr>
          </a:p>
          <a:p>
            <a:pPr marL="571500" marR="310515" lvl="0" indent="-571500" algn="l" rtl="0">
              <a:lnSpc>
                <a:spcPct val="150000"/>
              </a:lnSpc>
              <a:spcBef>
                <a:spcPts val="1200"/>
              </a:spcBef>
              <a:spcAft>
                <a:spcPts val="0"/>
              </a:spcAft>
              <a:buClr>
                <a:srgbClr val="00ADE4"/>
              </a:buClr>
              <a:buSzPts val="3000"/>
              <a:buFont typeface="Arial"/>
              <a:buChar char="•"/>
            </a:pPr>
            <a:r>
              <a:rPr lang="en-US" sz="3000" b="1">
                <a:solidFill>
                  <a:srgbClr val="292C32"/>
                </a:solidFill>
              </a:rPr>
              <a:t>Dresser la liste des prestataires de services </a:t>
            </a:r>
            <a:r>
              <a:rPr lang="en-US" sz="3000">
                <a:solidFill>
                  <a:srgbClr val="292C32"/>
                </a:solidFill>
              </a:rPr>
              <a:t>adaptés aux enfants et s'assurer que votre équipe est capable de répondre aux plaintes des enfants de manière appropriée.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5"/>
        <p:cNvGrpSpPr/>
        <p:nvPr/>
      </p:nvGrpSpPr>
      <p:grpSpPr>
        <a:xfrm>
          <a:off x="0" y="0"/>
          <a:ext cx="0" cy="0"/>
          <a:chOff x="0" y="0"/>
          <a:chExt cx="0" cy="0"/>
        </a:xfrm>
      </p:grpSpPr>
      <p:sp>
        <p:nvSpPr>
          <p:cNvPr id="516" name="Google Shape;516;p29"/>
          <p:cNvSpPr txBox="1">
            <a:spLocks noGrp="1"/>
          </p:cNvSpPr>
          <p:nvPr>
            <p:ph type="body" idx="1"/>
          </p:nvPr>
        </p:nvSpPr>
        <p:spPr>
          <a:xfrm>
            <a:off x="1676400" y="3619500"/>
            <a:ext cx="12097344" cy="1905000"/>
          </a:xfrm>
          <a:prstGeom prst="rect">
            <a:avLst/>
          </a:prstGeom>
          <a:noFill/>
          <a:ln>
            <a:noFill/>
          </a:ln>
        </p:spPr>
        <p:txBody>
          <a:bodyPr spcFirstLastPara="1" wrap="square" lIns="91425" tIns="45700" rIns="91425" bIns="45700" anchor="t" anchorCtr="0">
            <a:normAutofit fontScale="55000" lnSpcReduction="20000"/>
          </a:bodyPr>
          <a:lstStyle/>
          <a:p>
            <a:pPr marL="0" marR="0" lvl="0" indent="0" algn="l" rtl="0">
              <a:lnSpc>
                <a:spcPct val="100000"/>
              </a:lnSpc>
              <a:spcBef>
                <a:spcPts val="0"/>
              </a:spcBef>
              <a:spcAft>
                <a:spcPts val="0"/>
              </a:spcAft>
              <a:buClr>
                <a:schemeClr val="lt1"/>
              </a:buClr>
              <a:buSzPct val="100000"/>
              <a:buFont typeface="Arial"/>
              <a:buNone/>
            </a:pPr>
            <a:r>
              <a:rPr lang="en-US" sz="11200" b="1"/>
              <a:t>Mise</a:t>
            </a:r>
            <a:r>
              <a:rPr lang="en-US" sz="11200" b="1" i="0" u="none" strike="noStrike" cap="none">
                <a:solidFill>
                  <a:schemeClr val="lt1"/>
                </a:solidFill>
                <a:latin typeface="Arial"/>
                <a:ea typeface="Arial"/>
                <a:cs typeface="Arial"/>
                <a:sym typeface="Arial"/>
              </a:rPr>
              <a:t> en pratique : </a:t>
            </a:r>
            <a:endParaRPr/>
          </a:p>
          <a:p>
            <a:pPr marL="0" marR="0" lvl="0" indent="0" algn="l" rtl="0">
              <a:lnSpc>
                <a:spcPct val="100000"/>
              </a:lnSpc>
              <a:spcBef>
                <a:spcPts val="1232"/>
              </a:spcBef>
              <a:spcAft>
                <a:spcPts val="0"/>
              </a:spcAft>
              <a:buClr>
                <a:srgbClr val="9AD7F1"/>
              </a:buClr>
              <a:buSzPct val="100000"/>
              <a:buFont typeface="Arial"/>
              <a:buNone/>
            </a:pPr>
            <a:r>
              <a:rPr lang="en-US" sz="11200" b="1">
                <a:solidFill>
                  <a:srgbClr val="9AD7F1"/>
                </a:solidFill>
              </a:rPr>
              <a:t>scénario</a:t>
            </a:r>
            <a:r>
              <a:rPr lang="en-US" sz="11200" b="1" i="0" u="none" strike="noStrike" cap="none">
                <a:solidFill>
                  <a:srgbClr val="9AD7F1"/>
                </a:solidFill>
                <a:latin typeface="Arial"/>
                <a:ea typeface="Arial"/>
                <a:cs typeface="Arial"/>
                <a:sym typeface="Arial"/>
              </a:rPr>
              <a:t>s de cas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grpSp>
        <p:nvGrpSpPr>
          <p:cNvPr id="119" name="Google Shape;119;p3"/>
          <p:cNvGrpSpPr/>
          <p:nvPr/>
        </p:nvGrpSpPr>
        <p:grpSpPr>
          <a:xfrm>
            <a:off x="1676400" y="1192700"/>
            <a:ext cx="13939566" cy="9094300"/>
            <a:chOff x="1676400" y="1192700"/>
            <a:chExt cx="13939566" cy="9094300"/>
          </a:xfrm>
        </p:grpSpPr>
        <p:cxnSp>
          <p:nvCxnSpPr>
            <p:cNvPr id="120" name="Google Shape;120;p3"/>
            <p:cNvCxnSpPr/>
            <p:nvPr/>
          </p:nvCxnSpPr>
          <p:spPr>
            <a:xfrm>
              <a:off x="2335155" y="3775138"/>
              <a:ext cx="0" cy="6511862"/>
            </a:xfrm>
            <a:prstGeom prst="straightConnector1">
              <a:avLst/>
            </a:prstGeom>
            <a:noFill/>
            <a:ln w="76200" cap="flat" cmpd="sng">
              <a:solidFill>
                <a:srgbClr val="00ADE4">
                  <a:alpha val="49411"/>
                </a:srgbClr>
              </a:solidFill>
              <a:prstDash val="solid"/>
              <a:round/>
              <a:headEnd type="none" w="sm" len="sm"/>
              <a:tailEnd type="none" w="sm" len="sm"/>
            </a:ln>
          </p:spPr>
        </p:cxnSp>
        <p:sp>
          <p:nvSpPr>
            <p:cNvPr id="121" name="Google Shape;121;p3"/>
            <p:cNvSpPr txBox="1"/>
            <p:nvPr/>
          </p:nvSpPr>
          <p:spPr>
            <a:xfrm>
              <a:off x="1676400" y="1192700"/>
              <a:ext cx="777240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1">
                  <a:solidFill>
                    <a:srgbClr val="002345"/>
                  </a:solidFill>
                </a:rPr>
                <a:t>Table des matières</a:t>
              </a:r>
              <a:endParaRPr sz="1400" b="0" i="0" u="none" strike="noStrike" cap="none">
                <a:solidFill>
                  <a:srgbClr val="000000"/>
                </a:solidFill>
                <a:latin typeface="Arial"/>
                <a:ea typeface="Arial"/>
                <a:cs typeface="Arial"/>
                <a:sym typeface="Arial"/>
              </a:endParaRPr>
            </a:p>
          </p:txBody>
        </p:sp>
        <p:grpSp>
          <p:nvGrpSpPr>
            <p:cNvPr id="122" name="Google Shape;122;p3"/>
            <p:cNvGrpSpPr/>
            <p:nvPr/>
          </p:nvGrpSpPr>
          <p:grpSpPr>
            <a:xfrm>
              <a:off x="1828800" y="2779882"/>
              <a:ext cx="11414794" cy="1006194"/>
              <a:chOff x="1828800" y="2779882"/>
              <a:chExt cx="11414794" cy="1006194"/>
            </a:xfrm>
          </p:grpSpPr>
          <p:sp>
            <p:nvSpPr>
              <p:cNvPr id="123" name="Google Shape;123;p3"/>
              <p:cNvSpPr txBox="1"/>
              <p:nvPr/>
            </p:nvSpPr>
            <p:spPr>
              <a:xfrm>
                <a:off x="3138046" y="2779882"/>
                <a:ext cx="10105548" cy="1006194"/>
              </a:xfrm>
              <a:prstGeom prst="rect">
                <a:avLst/>
              </a:prstGeom>
              <a:noFill/>
              <a:ln>
                <a:noFill/>
              </a:ln>
            </p:spPr>
            <p:txBody>
              <a:bodyPr spcFirstLastPara="1" wrap="square" lIns="50800" tIns="50800" rIns="50800" bIns="50800" anchor="ctr" anchorCtr="0">
                <a:noAutofit/>
              </a:bodyPr>
              <a:lstStyle/>
              <a:p>
                <a:pPr marL="0" marR="0" lvl="0" indent="0" algn="l" rtl="0">
                  <a:lnSpc>
                    <a:spcPct val="153093"/>
                  </a:lnSpc>
                  <a:spcBef>
                    <a:spcPts val="0"/>
                  </a:spcBef>
                  <a:spcAft>
                    <a:spcPts val="0"/>
                  </a:spcAft>
                  <a:buClr>
                    <a:srgbClr val="000000"/>
                  </a:buClr>
                  <a:buSzPts val="3200"/>
                  <a:buFont typeface="Arial"/>
                  <a:buNone/>
                </a:pPr>
                <a:r>
                  <a:rPr lang="en-US" sz="3200" b="1" i="0" u="none" strike="noStrike" cap="none">
                    <a:solidFill>
                      <a:srgbClr val="002345"/>
                    </a:solidFill>
                    <a:latin typeface="Arial"/>
                    <a:ea typeface="Arial"/>
                    <a:cs typeface="Arial"/>
                    <a:sym typeface="Arial"/>
                  </a:rPr>
                  <a:t>Introduction </a:t>
                </a:r>
                <a:r>
                  <a:rPr lang="en-US" sz="3200" b="1">
                    <a:solidFill>
                      <a:srgbClr val="002345"/>
                    </a:solidFill>
                  </a:rPr>
                  <a:t>à la</a:t>
                </a:r>
                <a:r>
                  <a:rPr lang="en-US" sz="3200" b="1" i="0" u="none" strike="noStrike" cap="none">
                    <a:solidFill>
                      <a:srgbClr val="002345"/>
                    </a:solidFill>
                    <a:latin typeface="Arial"/>
                    <a:ea typeface="Arial"/>
                    <a:cs typeface="Arial"/>
                    <a:sym typeface="Arial"/>
                  </a:rPr>
                  <a:t> session</a:t>
                </a:r>
                <a:endParaRPr sz="1400" b="0" i="0" u="none" strike="noStrike" cap="none">
                  <a:solidFill>
                    <a:srgbClr val="000000"/>
                  </a:solidFill>
                  <a:latin typeface="Arial"/>
                  <a:ea typeface="Arial"/>
                  <a:cs typeface="Arial"/>
                  <a:sym typeface="Arial"/>
                </a:endParaRPr>
              </a:p>
            </p:txBody>
          </p:sp>
          <p:grpSp>
            <p:nvGrpSpPr>
              <p:cNvPr id="124" name="Google Shape;124;p3"/>
              <p:cNvGrpSpPr/>
              <p:nvPr/>
            </p:nvGrpSpPr>
            <p:grpSpPr>
              <a:xfrm>
                <a:off x="1828800" y="2779882"/>
                <a:ext cx="1012711" cy="1006194"/>
                <a:chOff x="0" y="0"/>
                <a:chExt cx="735568" cy="730836"/>
              </a:xfrm>
            </p:grpSpPr>
            <p:sp>
              <p:nvSpPr>
                <p:cNvPr id="125" name="Google Shape;125;p3"/>
                <p:cNvSpPr/>
                <p:nvPr/>
              </p:nvSpPr>
              <p:spPr>
                <a:xfrm>
                  <a:off x="0" y="0"/>
                  <a:ext cx="735568" cy="730836"/>
                </a:xfrm>
                <a:custGeom>
                  <a:avLst/>
                  <a:gdLst/>
                  <a:ahLst/>
                  <a:cxnLst/>
                  <a:rect l="l" t="t" r="r" b="b"/>
                  <a:pathLst>
                    <a:path w="735568" h="730836" extrusionOk="0">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9AD7F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26" name="Google Shape;126;p3"/>
                <p:cNvSpPr txBox="1"/>
                <p:nvPr/>
              </p:nvSpPr>
              <p:spPr>
                <a:xfrm>
                  <a:off x="76200" y="177533"/>
                  <a:ext cx="583168" cy="521286"/>
                </a:xfrm>
                <a:prstGeom prst="rect">
                  <a:avLst/>
                </a:prstGeom>
                <a:noFill/>
                <a:ln>
                  <a:noFill/>
                </a:ln>
              </p:spPr>
              <p:txBody>
                <a:bodyPr spcFirstLastPara="1" wrap="square" lIns="50800" tIns="50800" rIns="50800" bIns="50800" anchor="ctr" anchorCtr="0">
                  <a:noAutofit/>
                </a:bodyPr>
                <a:lstStyle/>
                <a:p>
                  <a:pPr marL="0" marR="0" lvl="0" indent="0" algn="ctr" rtl="0">
                    <a:lnSpc>
                      <a:spcPct val="68159"/>
                    </a:lnSpc>
                    <a:spcBef>
                      <a:spcPts val="0"/>
                    </a:spcBef>
                    <a:spcAft>
                      <a:spcPts val="0"/>
                    </a:spcAft>
                    <a:buClr>
                      <a:srgbClr val="000000"/>
                    </a:buClr>
                    <a:buSzPts val="4400"/>
                    <a:buFont typeface="Arial"/>
                    <a:buNone/>
                  </a:pPr>
                  <a:r>
                    <a:rPr lang="en-US" sz="4400" b="0" i="0" u="none" strike="noStrike" cap="none">
                      <a:solidFill>
                        <a:srgbClr val="002345"/>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grpSp>
        </p:grpSp>
        <p:grpSp>
          <p:nvGrpSpPr>
            <p:cNvPr id="127" name="Google Shape;127;p3"/>
            <p:cNvGrpSpPr/>
            <p:nvPr/>
          </p:nvGrpSpPr>
          <p:grpSpPr>
            <a:xfrm>
              <a:off x="1828800" y="4352674"/>
              <a:ext cx="11414794" cy="1006194"/>
              <a:chOff x="1828800" y="4352674"/>
              <a:chExt cx="11414794" cy="1006194"/>
            </a:xfrm>
          </p:grpSpPr>
          <p:sp>
            <p:nvSpPr>
              <p:cNvPr id="128" name="Google Shape;128;p3"/>
              <p:cNvSpPr txBox="1"/>
              <p:nvPr/>
            </p:nvSpPr>
            <p:spPr>
              <a:xfrm>
                <a:off x="3138046" y="4352674"/>
                <a:ext cx="10105548" cy="1006194"/>
              </a:xfrm>
              <a:prstGeom prst="rect">
                <a:avLst/>
              </a:prstGeom>
              <a:noFill/>
              <a:ln>
                <a:noFill/>
              </a:ln>
            </p:spPr>
            <p:txBody>
              <a:bodyPr spcFirstLastPara="1" wrap="square" lIns="50800" tIns="50800" rIns="50800" bIns="50800" anchor="ctr" anchorCtr="0">
                <a:noAutofit/>
              </a:bodyPr>
              <a:lstStyle/>
              <a:p>
                <a:pPr marL="0" marR="0" lvl="0" indent="0" algn="l" rtl="0">
                  <a:lnSpc>
                    <a:spcPct val="153093"/>
                  </a:lnSpc>
                  <a:spcBef>
                    <a:spcPts val="0"/>
                  </a:spcBef>
                  <a:spcAft>
                    <a:spcPts val="0"/>
                  </a:spcAft>
                  <a:buClr>
                    <a:srgbClr val="000000"/>
                  </a:buClr>
                  <a:buSzPts val="3200"/>
                  <a:buFont typeface="Arial"/>
                  <a:buNone/>
                </a:pPr>
                <a:r>
                  <a:rPr lang="en-US" sz="3200" b="1">
                    <a:solidFill>
                      <a:srgbClr val="002345"/>
                    </a:solidFill>
                  </a:rPr>
                  <a:t>Qu'est-ce que l'exploitation et les abus sexuels des enfants ?</a:t>
                </a:r>
                <a:endParaRPr sz="1400" b="0" i="0" u="none" strike="noStrike" cap="none">
                  <a:solidFill>
                    <a:srgbClr val="000000"/>
                  </a:solidFill>
                  <a:latin typeface="Arial"/>
                  <a:ea typeface="Arial"/>
                  <a:cs typeface="Arial"/>
                  <a:sym typeface="Arial"/>
                </a:endParaRPr>
              </a:p>
            </p:txBody>
          </p:sp>
          <p:grpSp>
            <p:nvGrpSpPr>
              <p:cNvPr id="129" name="Google Shape;129;p3"/>
              <p:cNvGrpSpPr/>
              <p:nvPr/>
            </p:nvGrpSpPr>
            <p:grpSpPr>
              <a:xfrm>
                <a:off x="1828800" y="4352674"/>
                <a:ext cx="1012711" cy="1006194"/>
                <a:chOff x="0" y="0"/>
                <a:chExt cx="735568" cy="730836"/>
              </a:xfrm>
            </p:grpSpPr>
            <p:sp>
              <p:nvSpPr>
                <p:cNvPr id="130" name="Google Shape;130;p3"/>
                <p:cNvSpPr/>
                <p:nvPr/>
              </p:nvSpPr>
              <p:spPr>
                <a:xfrm>
                  <a:off x="0" y="0"/>
                  <a:ext cx="735568" cy="730836"/>
                </a:xfrm>
                <a:custGeom>
                  <a:avLst/>
                  <a:gdLst/>
                  <a:ahLst/>
                  <a:cxnLst/>
                  <a:rect l="l" t="t" r="r" b="b"/>
                  <a:pathLst>
                    <a:path w="735568" h="730836" extrusionOk="0">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9AD7F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31" name="Google Shape;131;p3"/>
                <p:cNvSpPr txBox="1"/>
                <p:nvPr/>
              </p:nvSpPr>
              <p:spPr>
                <a:xfrm>
                  <a:off x="76200" y="177533"/>
                  <a:ext cx="583168" cy="521286"/>
                </a:xfrm>
                <a:prstGeom prst="rect">
                  <a:avLst/>
                </a:prstGeom>
                <a:noFill/>
                <a:ln>
                  <a:noFill/>
                </a:ln>
              </p:spPr>
              <p:txBody>
                <a:bodyPr spcFirstLastPara="1" wrap="square" lIns="50800" tIns="50800" rIns="50800" bIns="50800" anchor="ctr" anchorCtr="0">
                  <a:noAutofit/>
                </a:bodyPr>
                <a:lstStyle/>
                <a:p>
                  <a:pPr marL="0" marR="0" lvl="0" indent="0" algn="ctr" rtl="0">
                    <a:lnSpc>
                      <a:spcPct val="68159"/>
                    </a:lnSpc>
                    <a:spcBef>
                      <a:spcPts val="0"/>
                    </a:spcBef>
                    <a:spcAft>
                      <a:spcPts val="0"/>
                    </a:spcAft>
                    <a:buClr>
                      <a:srgbClr val="000000"/>
                    </a:buClr>
                    <a:buSzPts val="4400"/>
                    <a:buFont typeface="Arial"/>
                    <a:buNone/>
                  </a:pPr>
                  <a:r>
                    <a:rPr lang="en-US" sz="4400" b="0" i="0" u="none" strike="noStrike" cap="none">
                      <a:solidFill>
                        <a:srgbClr val="002345"/>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grpSp>
        </p:grpSp>
        <p:grpSp>
          <p:nvGrpSpPr>
            <p:cNvPr id="132" name="Google Shape;132;p3"/>
            <p:cNvGrpSpPr/>
            <p:nvPr/>
          </p:nvGrpSpPr>
          <p:grpSpPr>
            <a:xfrm>
              <a:off x="1828800" y="5946810"/>
              <a:ext cx="13787166" cy="1006194"/>
              <a:chOff x="1828800" y="5717564"/>
              <a:chExt cx="13787166" cy="1006194"/>
            </a:xfrm>
          </p:grpSpPr>
          <p:sp>
            <p:nvSpPr>
              <p:cNvPr id="133" name="Google Shape;133;p3"/>
              <p:cNvSpPr txBox="1"/>
              <p:nvPr/>
            </p:nvSpPr>
            <p:spPr>
              <a:xfrm>
                <a:off x="3138045" y="5717564"/>
                <a:ext cx="12477921" cy="1006194"/>
              </a:xfrm>
              <a:prstGeom prst="rect">
                <a:avLst/>
              </a:prstGeom>
              <a:noFill/>
              <a:ln>
                <a:noFill/>
              </a:ln>
            </p:spPr>
            <p:txBody>
              <a:bodyPr spcFirstLastPara="1" wrap="square" lIns="50800" tIns="50800" rIns="50800" bIns="50800" anchor="ctr" anchorCtr="0">
                <a:noAutofit/>
              </a:bodyPr>
              <a:lstStyle/>
              <a:p>
                <a:pPr marL="0" marR="0" lvl="0" indent="0" algn="l" rtl="0">
                  <a:lnSpc>
                    <a:spcPct val="153093"/>
                  </a:lnSpc>
                  <a:spcBef>
                    <a:spcPts val="0"/>
                  </a:spcBef>
                  <a:spcAft>
                    <a:spcPts val="0"/>
                  </a:spcAft>
                  <a:buClr>
                    <a:srgbClr val="000000"/>
                  </a:buClr>
                  <a:buSzPts val="3200"/>
                  <a:buFont typeface="Arial"/>
                  <a:buNone/>
                </a:pPr>
                <a:r>
                  <a:rPr lang="en-US" sz="3200" b="1">
                    <a:solidFill>
                      <a:srgbClr val="002345"/>
                    </a:solidFill>
                  </a:rPr>
                  <a:t>Que pouvons-nous faire pour prévenir l'exploitation et les abus sexuels des enfants ?</a:t>
                </a:r>
                <a:endParaRPr sz="1400" b="0" i="0" u="none" strike="noStrike" cap="none">
                  <a:solidFill>
                    <a:srgbClr val="000000"/>
                  </a:solidFill>
                  <a:latin typeface="Arial"/>
                  <a:ea typeface="Arial"/>
                  <a:cs typeface="Arial"/>
                  <a:sym typeface="Arial"/>
                </a:endParaRPr>
              </a:p>
            </p:txBody>
          </p:sp>
          <p:grpSp>
            <p:nvGrpSpPr>
              <p:cNvPr id="134" name="Google Shape;134;p3"/>
              <p:cNvGrpSpPr/>
              <p:nvPr/>
            </p:nvGrpSpPr>
            <p:grpSpPr>
              <a:xfrm>
                <a:off x="1828800" y="5717564"/>
                <a:ext cx="1012711" cy="1006194"/>
                <a:chOff x="0" y="0"/>
                <a:chExt cx="735568" cy="730836"/>
              </a:xfrm>
            </p:grpSpPr>
            <p:sp>
              <p:nvSpPr>
                <p:cNvPr id="135" name="Google Shape;135;p3"/>
                <p:cNvSpPr/>
                <p:nvPr/>
              </p:nvSpPr>
              <p:spPr>
                <a:xfrm>
                  <a:off x="0" y="0"/>
                  <a:ext cx="735568" cy="730836"/>
                </a:xfrm>
                <a:custGeom>
                  <a:avLst/>
                  <a:gdLst/>
                  <a:ahLst/>
                  <a:cxnLst/>
                  <a:rect l="l" t="t" r="r" b="b"/>
                  <a:pathLst>
                    <a:path w="735568" h="730836" extrusionOk="0">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9AD7F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36" name="Google Shape;136;p3"/>
                <p:cNvSpPr txBox="1"/>
                <p:nvPr/>
              </p:nvSpPr>
              <p:spPr>
                <a:xfrm>
                  <a:off x="76200" y="177533"/>
                  <a:ext cx="583168" cy="521286"/>
                </a:xfrm>
                <a:prstGeom prst="rect">
                  <a:avLst/>
                </a:prstGeom>
                <a:noFill/>
                <a:ln>
                  <a:noFill/>
                </a:ln>
              </p:spPr>
              <p:txBody>
                <a:bodyPr spcFirstLastPara="1" wrap="square" lIns="50800" tIns="50800" rIns="50800" bIns="50800" anchor="ctr" anchorCtr="0">
                  <a:noAutofit/>
                </a:bodyPr>
                <a:lstStyle/>
                <a:p>
                  <a:pPr marL="0" marR="0" lvl="0" indent="0" algn="ctr" rtl="0">
                    <a:lnSpc>
                      <a:spcPct val="68159"/>
                    </a:lnSpc>
                    <a:spcBef>
                      <a:spcPts val="0"/>
                    </a:spcBef>
                    <a:spcAft>
                      <a:spcPts val="0"/>
                    </a:spcAft>
                    <a:buClr>
                      <a:srgbClr val="000000"/>
                    </a:buClr>
                    <a:buSzPts val="4400"/>
                    <a:buFont typeface="Arial"/>
                    <a:buNone/>
                  </a:pPr>
                  <a:r>
                    <a:rPr lang="en-US" sz="4400" b="0" i="0" u="none" strike="noStrike" cap="none">
                      <a:solidFill>
                        <a:srgbClr val="002345"/>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grpSp>
        </p:grpSp>
        <p:grpSp>
          <p:nvGrpSpPr>
            <p:cNvPr id="137" name="Google Shape;137;p3"/>
            <p:cNvGrpSpPr/>
            <p:nvPr/>
          </p:nvGrpSpPr>
          <p:grpSpPr>
            <a:xfrm>
              <a:off x="1828800" y="7539740"/>
              <a:ext cx="11414794" cy="1007400"/>
              <a:chOff x="1828800" y="7468638"/>
              <a:chExt cx="11414794" cy="1007400"/>
            </a:xfrm>
          </p:grpSpPr>
          <p:sp>
            <p:nvSpPr>
              <p:cNvPr id="138" name="Google Shape;138;p3"/>
              <p:cNvSpPr txBox="1"/>
              <p:nvPr/>
            </p:nvSpPr>
            <p:spPr>
              <a:xfrm>
                <a:off x="3138046" y="7468638"/>
                <a:ext cx="10105548" cy="1007400"/>
              </a:xfrm>
              <a:prstGeom prst="rect">
                <a:avLst/>
              </a:prstGeom>
              <a:noFill/>
              <a:ln>
                <a:noFill/>
              </a:ln>
            </p:spPr>
            <p:txBody>
              <a:bodyPr spcFirstLastPara="1" wrap="square" lIns="50800" tIns="50800" rIns="50800" bIns="50800" anchor="ctr" anchorCtr="0">
                <a:noAutofit/>
              </a:bodyPr>
              <a:lstStyle/>
              <a:p>
                <a:pPr marL="0" marR="0" lvl="0" indent="0" algn="l" rtl="0">
                  <a:lnSpc>
                    <a:spcPct val="153093"/>
                  </a:lnSpc>
                  <a:spcBef>
                    <a:spcPts val="0"/>
                  </a:spcBef>
                  <a:spcAft>
                    <a:spcPts val="0"/>
                  </a:spcAft>
                  <a:buClr>
                    <a:srgbClr val="000000"/>
                  </a:buClr>
                  <a:buSzPts val="3200"/>
                  <a:buFont typeface="Arial"/>
                  <a:buNone/>
                </a:pPr>
                <a:r>
                  <a:rPr lang="en-US" sz="3200" b="1">
                    <a:solidFill>
                      <a:srgbClr val="002345"/>
                    </a:solidFill>
                  </a:rPr>
                  <a:t>Mise en pratique : scénarios de cas</a:t>
                </a:r>
                <a:endParaRPr sz="1400" b="0" i="0" u="none" strike="noStrike" cap="none">
                  <a:solidFill>
                    <a:srgbClr val="000000"/>
                  </a:solidFill>
                  <a:latin typeface="Arial"/>
                  <a:ea typeface="Arial"/>
                  <a:cs typeface="Arial"/>
                  <a:sym typeface="Arial"/>
                </a:endParaRPr>
              </a:p>
            </p:txBody>
          </p:sp>
          <p:grpSp>
            <p:nvGrpSpPr>
              <p:cNvPr id="139" name="Google Shape;139;p3"/>
              <p:cNvGrpSpPr/>
              <p:nvPr/>
            </p:nvGrpSpPr>
            <p:grpSpPr>
              <a:xfrm>
                <a:off x="1828800" y="7469241"/>
                <a:ext cx="1012711" cy="1006194"/>
                <a:chOff x="0" y="0"/>
                <a:chExt cx="735568" cy="730836"/>
              </a:xfrm>
            </p:grpSpPr>
            <p:sp>
              <p:nvSpPr>
                <p:cNvPr id="140" name="Google Shape;140;p3"/>
                <p:cNvSpPr/>
                <p:nvPr/>
              </p:nvSpPr>
              <p:spPr>
                <a:xfrm>
                  <a:off x="0" y="0"/>
                  <a:ext cx="735568" cy="730836"/>
                </a:xfrm>
                <a:custGeom>
                  <a:avLst/>
                  <a:gdLst/>
                  <a:ahLst/>
                  <a:cxnLst/>
                  <a:rect l="l" t="t" r="r" b="b"/>
                  <a:pathLst>
                    <a:path w="735568" h="730836" extrusionOk="0">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9AD7F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41" name="Google Shape;141;p3"/>
                <p:cNvSpPr txBox="1"/>
                <p:nvPr/>
              </p:nvSpPr>
              <p:spPr>
                <a:xfrm>
                  <a:off x="76200" y="177533"/>
                  <a:ext cx="583168" cy="521286"/>
                </a:xfrm>
                <a:prstGeom prst="rect">
                  <a:avLst/>
                </a:prstGeom>
                <a:noFill/>
                <a:ln>
                  <a:noFill/>
                </a:ln>
              </p:spPr>
              <p:txBody>
                <a:bodyPr spcFirstLastPara="1" wrap="square" lIns="50800" tIns="50800" rIns="50800" bIns="50800" anchor="ctr" anchorCtr="0">
                  <a:noAutofit/>
                </a:bodyPr>
                <a:lstStyle/>
                <a:p>
                  <a:pPr marL="0" marR="0" lvl="0" indent="0" algn="ctr" rtl="0">
                    <a:lnSpc>
                      <a:spcPct val="74975"/>
                    </a:lnSpc>
                    <a:spcBef>
                      <a:spcPts val="0"/>
                    </a:spcBef>
                    <a:spcAft>
                      <a:spcPts val="0"/>
                    </a:spcAft>
                    <a:buClr>
                      <a:srgbClr val="000000"/>
                    </a:buClr>
                    <a:buSzPts val="4000"/>
                    <a:buFont typeface="Arial"/>
                    <a:buNone/>
                  </a:pPr>
                  <a:r>
                    <a:rPr lang="en-US" sz="4000" b="0" i="0" u="none" strike="noStrike" cap="none">
                      <a:solidFill>
                        <a:srgbClr val="002345"/>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grpSp>
        </p:gr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345"/>
        </a:solidFill>
        <a:effectLst/>
      </p:bgPr>
    </p:bg>
    <p:spTree>
      <p:nvGrpSpPr>
        <p:cNvPr id="1" name="Shape 521"/>
        <p:cNvGrpSpPr/>
        <p:nvPr/>
      </p:nvGrpSpPr>
      <p:grpSpPr>
        <a:xfrm>
          <a:off x="0" y="0"/>
          <a:ext cx="0" cy="0"/>
          <a:chOff x="0" y="0"/>
          <a:chExt cx="0" cy="0"/>
        </a:xfrm>
      </p:grpSpPr>
      <p:sp>
        <p:nvSpPr>
          <p:cNvPr id="522" name="Google Shape;522;p30"/>
          <p:cNvSpPr txBox="1">
            <a:spLocks noGrp="1"/>
          </p:cNvSpPr>
          <p:nvPr>
            <p:ph type="body" idx="1"/>
          </p:nvPr>
        </p:nvSpPr>
        <p:spPr>
          <a:xfrm>
            <a:off x="1710267" y="1316443"/>
            <a:ext cx="14097000" cy="1981200"/>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100000"/>
              </a:lnSpc>
              <a:spcBef>
                <a:spcPts val="0"/>
              </a:spcBef>
              <a:spcAft>
                <a:spcPts val="0"/>
              </a:spcAft>
              <a:buClr>
                <a:schemeClr val="lt1"/>
              </a:buClr>
              <a:buSzPct val="100000"/>
              <a:buFont typeface="Arial"/>
              <a:buNone/>
            </a:pPr>
            <a:r>
              <a:rPr lang="en-US" sz="6000" b="1" i="0" u="none" strike="noStrike" cap="none">
                <a:solidFill>
                  <a:schemeClr val="lt1"/>
                </a:solidFill>
                <a:latin typeface="Arial"/>
                <a:ea typeface="Arial"/>
                <a:cs typeface="Arial"/>
                <a:sym typeface="Arial"/>
              </a:rPr>
              <a:t>Activit</a:t>
            </a:r>
            <a:r>
              <a:rPr lang="en-US" sz="6000" b="1">
                <a:solidFill>
                  <a:schemeClr val="lt1"/>
                </a:solidFill>
              </a:rPr>
              <a:t>és</a:t>
            </a:r>
            <a:r>
              <a:rPr lang="en-US" sz="6000" b="1"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ct val="100000"/>
              <a:buFont typeface="Arial"/>
              <a:buNone/>
            </a:pPr>
            <a:r>
              <a:rPr lang="en-US" sz="8000" b="1">
                <a:solidFill>
                  <a:schemeClr val="lt1"/>
                </a:solidFill>
              </a:rPr>
              <a:t>D'ACCORD</a:t>
            </a:r>
            <a:r>
              <a:rPr lang="en-US" sz="8000" b="1" i="0" u="none" strike="noStrike" cap="none">
                <a:solidFill>
                  <a:schemeClr val="lt1"/>
                </a:solidFill>
                <a:latin typeface="Arial"/>
                <a:ea typeface="Arial"/>
                <a:cs typeface="Arial"/>
                <a:sym typeface="Arial"/>
              </a:rPr>
              <a:t> </a:t>
            </a:r>
            <a:r>
              <a:rPr lang="en-US" sz="8000" b="0" i="0" u="none" strike="noStrike" cap="none">
                <a:solidFill>
                  <a:schemeClr val="lt1"/>
                </a:solidFill>
                <a:latin typeface="Arial"/>
                <a:ea typeface="Arial"/>
                <a:cs typeface="Arial"/>
                <a:sym typeface="Arial"/>
              </a:rPr>
              <a:t>/ </a:t>
            </a:r>
            <a:r>
              <a:rPr lang="en-US" sz="8000" b="1">
                <a:solidFill>
                  <a:schemeClr val="lt1"/>
                </a:solidFill>
              </a:rPr>
              <a:t>PAS D'ACCORD</a:t>
            </a:r>
            <a:r>
              <a:rPr lang="en-US" sz="80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523" name="Google Shape;523;p30"/>
          <p:cNvGrpSpPr/>
          <p:nvPr/>
        </p:nvGrpSpPr>
        <p:grpSpPr>
          <a:xfrm>
            <a:off x="1562530" y="5143500"/>
            <a:ext cx="14392521" cy="3327857"/>
            <a:chOff x="1371600" y="6362699"/>
            <a:chExt cx="14392521" cy="3327857"/>
          </a:xfrm>
        </p:grpSpPr>
        <p:grpSp>
          <p:nvGrpSpPr>
            <p:cNvPr id="524" name="Google Shape;524;p30"/>
            <p:cNvGrpSpPr/>
            <p:nvPr/>
          </p:nvGrpSpPr>
          <p:grpSpPr>
            <a:xfrm>
              <a:off x="8389366" y="6362700"/>
              <a:ext cx="1509269" cy="1448898"/>
              <a:chOff x="12431741" y="4628133"/>
              <a:chExt cx="1905000" cy="1828800"/>
            </a:xfrm>
          </p:grpSpPr>
          <p:sp>
            <p:nvSpPr>
              <p:cNvPr id="525" name="Google Shape;525;p30"/>
              <p:cNvSpPr/>
              <p:nvPr/>
            </p:nvSpPr>
            <p:spPr>
              <a:xfrm>
                <a:off x="12431741" y="4628133"/>
                <a:ext cx="1905000" cy="1828800"/>
              </a:xfrm>
              <a:prstGeom prst="wedgeEllipseCallout">
                <a:avLst>
                  <a:gd name="adj1" fmla="val -20833"/>
                  <a:gd name="adj2" fmla="val 62500"/>
                </a:avLst>
              </a:prstGeom>
              <a:solidFill>
                <a:srgbClr val="374B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26" name="Google Shape;526;p30"/>
              <p:cNvPicPr preferRelativeResize="0"/>
              <p:nvPr/>
            </p:nvPicPr>
            <p:blipFill rotWithShape="1">
              <a:blip r:embed="rId3">
                <a:alphaModFix/>
              </a:blip>
              <a:srcRect b="20440"/>
              <a:stretch/>
            </p:blipFill>
            <p:spPr>
              <a:xfrm>
                <a:off x="12689072" y="4801778"/>
                <a:ext cx="1390338" cy="1371600"/>
              </a:xfrm>
              <a:prstGeom prst="rect">
                <a:avLst/>
              </a:prstGeom>
              <a:noFill/>
              <a:ln>
                <a:noFill/>
              </a:ln>
            </p:spPr>
          </p:pic>
        </p:grpSp>
        <p:sp>
          <p:nvSpPr>
            <p:cNvPr id="527" name="Google Shape;527;p30"/>
            <p:cNvSpPr/>
            <p:nvPr/>
          </p:nvSpPr>
          <p:spPr>
            <a:xfrm>
              <a:off x="2900003" y="6362699"/>
              <a:ext cx="1509269" cy="1448898"/>
            </a:xfrm>
            <a:prstGeom prst="wedgeEllipseCallout">
              <a:avLst>
                <a:gd name="adj1" fmla="val -20833"/>
                <a:gd name="adj2" fmla="val 62500"/>
              </a:avLst>
            </a:prstGeom>
            <a:solidFill>
              <a:srgbClr val="374B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8" name="Google Shape;528;p30"/>
            <p:cNvSpPr txBox="1"/>
            <p:nvPr/>
          </p:nvSpPr>
          <p:spPr>
            <a:xfrm>
              <a:off x="1371600" y="8360956"/>
              <a:ext cx="4419600" cy="1329600"/>
            </a:xfrm>
            <a:prstGeom prst="rect">
              <a:avLst/>
            </a:prstGeom>
            <a:noFill/>
            <a:ln>
              <a:noFill/>
            </a:ln>
          </p:spPr>
          <p:txBody>
            <a:bodyPr spcFirstLastPara="1" wrap="square" lIns="0" tIns="0" rIns="0" bIns="0" anchor="t" anchorCtr="0">
              <a:spAutoFit/>
            </a:bodyPr>
            <a:lstStyle/>
            <a:p>
              <a:pPr marL="0" marR="0" lvl="0" indent="0" algn="ctr" rtl="0">
                <a:lnSpc>
                  <a:spcPct val="89979"/>
                </a:lnSpc>
                <a:spcBef>
                  <a:spcPts val="0"/>
                </a:spcBef>
                <a:spcAft>
                  <a:spcPts val="0"/>
                </a:spcAft>
                <a:buClr>
                  <a:srgbClr val="000000"/>
                </a:buClr>
                <a:buSzPts val="4800"/>
                <a:buFont typeface="Arial"/>
                <a:buNone/>
              </a:pPr>
              <a:r>
                <a:rPr lang="en-US" sz="4800" b="1">
                  <a:solidFill>
                    <a:srgbClr val="FFFFFF"/>
                  </a:solidFill>
                </a:rPr>
                <a:t>PAS D'ACCORD</a:t>
              </a:r>
              <a:endParaRPr sz="1400" b="0" i="0" u="none" strike="noStrike" cap="none">
                <a:solidFill>
                  <a:srgbClr val="000000"/>
                </a:solidFill>
                <a:latin typeface="Arial"/>
                <a:ea typeface="Arial"/>
                <a:cs typeface="Arial"/>
                <a:sym typeface="Arial"/>
              </a:endParaRPr>
            </a:p>
          </p:txBody>
        </p:sp>
        <p:grpSp>
          <p:nvGrpSpPr>
            <p:cNvPr id="529" name="Google Shape;529;p30"/>
            <p:cNvGrpSpPr/>
            <p:nvPr/>
          </p:nvGrpSpPr>
          <p:grpSpPr>
            <a:xfrm>
              <a:off x="2970989" y="6397409"/>
              <a:ext cx="12117422" cy="1448898"/>
              <a:chOff x="-5378050" y="4628132"/>
              <a:chExt cx="15294615" cy="1828800"/>
            </a:xfrm>
          </p:grpSpPr>
          <p:sp>
            <p:nvSpPr>
              <p:cNvPr id="530" name="Google Shape;530;p30"/>
              <p:cNvSpPr/>
              <p:nvPr/>
            </p:nvSpPr>
            <p:spPr>
              <a:xfrm>
                <a:off x="8011565" y="4628132"/>
                <a:ext cx="1905000" cy="1828800"/>
              </a:xfrm>
              <a:prstGeom prst="wedgeEllipseCallout">
                <a:avLst>
                  <a:gd name="adj1" fmla="val -20833"/>
                  <a:gd name="adj2" fmla="val 62500"/>
                </a:avLst>
              </a:prstGeom>
              <a:solidFill>
                <a:srgbClr val="374B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31" name="Google Shape;531;p30"/>
              <p:cNvPicPr preferRelativeResize="0"/>
              <p:nvPr/>
            </p:nvPicPr>
            <p:blipFill rotWithShape="1">
              <a:blip r:embed="rId4">
                <a:alphaModFix/>
              </a:blip>
              <a:srcRect b="22856"/>
              <a:stretch/>
            </p:blipFill>
            <p:spPr>
              <a:xfrm>
                <a:off x="-5378050" y="4867740"/>
                <a:ext cx="1490438" cy="1437209"/>
              </a:xfrm>
              <a:prstGeom prst="rect">
                <a:avLst/>
              </a:prstGeom>
              <a:noFill/>
              <a:ln>
                <a:noFill/>
              </a:ln>
            </p:spPr>
          </p:pic>
        </p:grpSp>
        <p:pic>
          <p:nvPicPr>
            <p:cNvPr id="532" name="Google Shape;532;p30"/>
            <p:cNvPicPr preferRelativeResize="0"/>
            <p:nvPr/>
          </p:nvPicPr>
          <p:blipFill rotWithShape="1">
            <a:blip r:embed="rId5">
              <a:alphaModFix/>
            </a:blip>
            <a:srcRect b="22856"/>
            <a:stretch/>
          </p:blipFill>
          <p:spPr>
            <a:xfrm rot="10800000">
              <a:off x="13691428" y="6552532"/>
              <a:ext cx="1180825" cy="1138653"/>
            </a:xfrm>
            <a:prstGeom prst="rect">
              <a:avLst/>
            </a:prstGeom>
            <a:noFill/>
            <a:ln>
              <a:noFill/>
            </a:ln>
          </p:spPr>
        </p:pic>
        <p:sp>
          <p:nvSpPr>
            <p:cNvPr id="533" name="Google Shape;533;p30"/>
            <p:cNvSpPr txBox="1"/>
            <p:nvPr/>
          </p:nvSpPr>
          <p:spPr>
            <a:xfrm>
              <a:off x="7882161" y="8360956"/>
              <a:ext cx="2523600" cy="664800"/>
            </a:xfrm>
            <a:prstGeom prst="rect">
              <a:avLst/>
            </a:prstGeom>
            <a:noFill/>
            <a:ln>
              <a:noFill/>
            </a:ln>
          </p:spPr>
          <p:txBody>
            <a:bodyPr spcFirstLastPara="1" wrap="square" lIns="0" tIns="0" rIns="0" bIns="0" anchor="t" anchorCtr="0">
              <a:spAutoFit/>
            </a:bodyPr>
            <a:lstStyle/>
            <a:p>
              <a:pPr marL="0" marR="0" lvl="0" indent="0" algn="ctr" rtl="0">
                <a:lnSpc>
                  <a:spcPct val="98159"/>
                </a:lnSpc>
                <a:spcBef>
                  <a:spcPts val="0"/>
                </a:spcBef>
                <a:spcAft>
                  <a:spcPts val="0"/>
                </a:spcAft>
                <a:buClr>
                  <a:srgbClr val="000000"/>
                </a:buClr>
                <a:buSzPts val="4400"/>
                <a:buFont typeface="Arial"/>
                <a:buNone/>
              </a:pPr>
              <a:r>
                <a:rPr lang="en-US" sz="4400" b="1">
                  <a:solidFill>
                    <a:srgbClr val="FFFFFF"/>
                  </a:solidFill>
                </a:rPr>
                <a:t>PAS SÛR</a:t>
              </a:r>
              <a:endParaRPr sz="1400" b="0" i="0" u="none" strike="noStrike" cap="none">
                <a:solidFill>
                  <a:srgbClr val="000000"/>
                </a:solidFill>
                <a:latin typeface="Arial"/>
                <a:ea typeface="Arial"/>
                <a:cs typeface="Arial"/>
                <a:sym typeface="Arial"/>
              </a:endParaRPr>
            </a:p>
          </p:txBody>
        </p:sp>
        <p:sp>
          <p:nvSpPr>
            <p:cNvPr id="534" name="Google Shape;534;p30"/>
            <p:cNvSpPr txBox="1"/>
            <p:nvPr/>
          </p:nvSpPr>
          <p:spPr>
            <a:xfrm>
              <a:off x="12496821" y="8360949"/>
              <a:ext cx="3267300" cy="664800"/>
            </a:xfrm>
            <a:prstGeom prst="rect">
              <a:avLst/>
            </a:prstGeom>
            <a:noFill/>
            <a:ln>
              <a:noFill/>
            </a:ln>
          </p:spPr>
          <p:txBody>
            <a:bodyPr spcFirstLastPara="1" wrap="square" lIns="0" tIns="0" rIns="0" bIns="0" anchor="t" anchorCtr="0">
              <a:spAutoFit/>
            </a:bodyPr>
            <a:lstStyle/>
            <a:p>
              <a:pPr marL="0" marR="0" lvl="0" indent="0" algn="ctr" rtl="0">
                <a:lnSpc>
                  <a:spcPct val="98159"/>
                </a:lnSpc>
                <a:spcBef>
                  <a:spcPts val="0"/>
                </a:spcBef>
                <a:spcAft>
                  <a:spcPts val="0"/>
                </a:spcAft>
                <a:buClr>
                  <a:srgbClr val="000000"/>
                </a:buClr>
                <a:buSzPts val="4400"/>
                <a:buFont typeface="Arial"/>
                <a:buNone/>
              </a:pPr>
              <a:r>
                <a:rPr lang="en-US" sz="4400" b="1">
                  <a:solidFill>
                    <a:srgbClr val="FFFFFF"/>
                  </a:solidFill>
                </a:rPr>
                <a:t>D'ACCORD</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244"/>
        </a:solidFill>
        <a:effectLst/>
      </p:bgPr>
    </p:bg>
    <p:spTree>
      <p:nvGrpSpPr>
        <p:cNvPr id="1" name="Shape 538"/>
        <p:cNvGrpSpPr/>
        <p:nvPr/>
      </p:nvGrpSpPr>
      <p:grpSpPr>
        <a:xfrm>
          <a:off x="0" y="0"/>
          <a:ext cx="0" cy="0"/>
          <a:chOff x="0" y="0"/>
          <a:chExt cx="0" cy="0"/>
        </a:xfrm>
      </p:grpSpPr>
      <p:grpSp>
        <p:nvGrpSpPr>
          <p:cNvPr id="539" name="Google Shape;539;p31"/>
          <p:cNvGrpSpPr/>
          <p:nvPr/>
        </p:nvGrpSpPr>
        <p:grpSpPr>
          <a:xfrm>
            <a:off x="1371600" y="6362699"/>
            <a:ext cx="15163802" cy="2663057"/>
            <a:chOff x="1371600" y="6362699"/>
            <a:chExt cx="15163802" cy="2663057"/>
          </a:xfrm>
        </p:grpSpPr>
        <p:sp>
          <p:nvSpPr>
            <p:cNvPr id="540" name="Google Shape;540;p31"/>
            <p:cNvSpPr/>
            <p:nvPr/>
          </p:nvSpPr>
          <p:spPr>
            <a:xfrm rot="-5400000">
              <a:off x="8856135" y="-260516"/>
              <a:ext cx="533400" cy="14825133"/>
            </a:xfrm>
            <a:prstGeom prst="upDownArrow">
              <a:avLst>
                <a:gd name="adj1" fmla="val 50000"/>
                <a:gd name="adj2" fmla="val 50000"/>
              </a:avLst>
            </a:prstGeom>
            <a:solidFill>
              <a:srgbClr val="374B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76923C"/>
                </a:solidFill>
                <a:latin typeface="Calibri"/>
                <a:ea typeface="Calibri"/>
                <a:cs typeface="Calibri"/>
                <a:sym typeface="Calibri"/>
              </a:endParaRPr>
            </a:p>
          </p:txBody>
        </p:sp>
        <p:grpSp>
          <p:nvGrpSpPr>
            <p:cNvPr id="541" name="Google Shape;541;p31"/>
            <p:cNvGrpSpPr/>
            <p:nvPr/>
          </p:nvGrpSpPr>
          <p:grpSpPr>
            <a:xfrm>
              <a:off x="8389366" y="6362700"/>
              <a:ext cx="1509269" cy="1448898"/>
              <a:chOff x="12431741" y="4628133"/>
              <a:chExt cx="1905000" cy="1828800"/>
            </a:xfrm>
          </p:grpSpPr>
          <p:sp>
            <p:nvSpPr>
              <p:cNvPr id="542" name="Google Shape;542;p31"/>
              <p:cNvSpPr/>
              <p:nvPr/>
            </p:nvSpPr>
            <p:spPr>
              <a:xfrm>
                <a:off x="12431741" y="4628133"/>
                <a:ext cx="1905000" cy="1828800"/>
              </a:xfrm>
              <a:prstGeom prst="wedgeEllipseCallout">
                <a:avLst>
                  <a:gd name="adj1" fmla="val -20833"/>
                  <a:gd name="adj2" fmla="val 62500"/>
                </a:avLst>
              </a:prstGeom>
              <a:solidFill>
                <a:srgbClr val="374B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43" name="Google Shape;543;p31"/>
              <p:cNvPicPr preferRelativeResize="0"/>
              <p:nvPr/>
            </p:nvPicPr>
            <p:blipFill rotWithShape="1">
              <a:blip r:embed="rId3">
                <a:alphaModFix/>
              </a:blip>
              <a:srcRect b="20440"/>
              <a:stretch/>
            </p:blipFill>
            <p:spPr>
              <a:xfrm>
                <a:off x="12689072" y="4801778"/>
                <a:ext cx="1390338" cy="1371600"/>
              </a:xfrm>
              <a:prstGeom prst="rect">
                <a:avLst/>
              </a:prstGeom>
              <a:noFill/>
              <a:ln>
                <a:noFill/>
              </a:ln>
            </p:spPr>
          </p:pic>
        </p:grpSp>
        <p:sp>
          <p:nvSpPr>
            <p:cNvPr id="544" name="Google Shape;544;p31"/>
            <p:cNvSpPr/>
            <p:nvPr/>
          </p:nvSpPr>
          <p:spPr>
            <a:xfrm>
              <a:off x="2900003" y="6362699"/>
              <a:ext cx="1509269" cy="1448898"/>
            </a:xfrm>
            <a:prstGeom prst="wedgeEllipseCallout">
              <a:avLst>
                <a:gd name="adj1" fmla="val -20833"/>
                <a:gd name="adj2" fmla="val 62500"/>
              </a:avLst>
            </a:prstGeom>
            <a:solidFill>
              <a:srgbClr val="374B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5" name="Google Shape;545;p31"/>
            <p:cNvSpPr txBox="1"/>
            <p:nvPr/>
          </p:nvSpPr>
          <p:spPr>
            <a:xfrm>
              <a:off x="1371600" y="8360950"/>
              <a:ext cx="4990800" cy="664800"/>
            </a:xfrm>
            <a:prstGeom prst="rect">
              <a:avLst/>
            </a:prstGeom>
            <a:noFill/>
            <a:ln>
              <a:noFill/>
            </a:ln>
          </p:spPr>
          <p:txBody>
            <a:bodyPr spcFirstLastPara="1" wrap="square" lIns="0" tIns="0" rIns="0" bIns="0" anchor="t" anchorCtr="0">
              <a:spAutoFit/>
            </a:bodyPr>
            <a:lstStyle/>
            <a:p>
              <a:pPr marL="0" marR="0" lvl="0" indent="0" algn="ctr" rtl="0">
                <a:lnSpc>
                  <a:spcPct val="89979"/>
                </a:lnSpc>
                <a:spcBef>
                  <a:spcPts val="0"/>
                </a:spcBef>
                <a:spcAft>
                  <a:spcPts val="0"/>
                </a:spcAft>
                <a:buClr>
                  <a:srgbClr val="000000"/>
                </a:buClr>
                <a:buSzPts val="4800"/>
                <a:buFont typeface="Arial"/>
                <a:buNone/>
              </a:pPr>
              <a:r>
                <a:rPr lang="en-US" sz="4800" b="1">
                  <a:solidFill>
                    <a:srgbClr val="FFFFFF"/>
                  </a:solidFill>
                </a:rPr>
                <a:t>PAS D'ACCORD</a:t>
              </a:r>
              <a:endParaRPr sz="1400" b="0" i="0" u="none" strike="noStrike" cap="none">
                <a:solidFill>
                  <a:srgbClr val="000000"/>
                </a:solidFill>
                <a:latin typeface="Arial"/>
                <a:ea typeface="Arial"/>
                <a:cs typeface="Arial"/>
                <a:sym typeface="Arial"/>
              </a:endParaRPr>
            </a:p>
          </p:txBody>
        </p:sp>
        <p:grpSp>
          <p:nvGrpSpPr>
            <p:cNvPr id="546" name="Google Shape;546;p31"/>
            <p:cNvGrpSpPr/>
            <p:nvPr/>
          </p:nvGrpSpPr>
          <p:grpSpPr>
            <a:xfrm>
              <a:off x="2970989" y="6397409"/>
              <a:ext cx="12117422" cy="1448898"/>
              <a:chOff x="-5378050" y="4628132"/>
              <a:chExt cx="15294615" cy="1828800"/>
            </a:xfrm>
          </p:grpSpPr>
          <p:sp>
            <p:nvSpPr>
              <p:cNvPr id="547" name="Google Shape;547;p31"/>
              <p:cNvSpPr/>
              <p:nvPr/>
            </p:nvSpPr>
            <p:spPr>
              <a:xfrm>
                <a:off x="8011565" y="4628132"/>
                <a:ext cx="1905000" cy="1828800"/>
              </a:xfrm>
              <a:prstGeom prst="wedgeEllipseCallout">
                <a:avLst>
                  <a:gd name="adj1" fmla="val -20833"/>
                  <a:gd name="adj2" fmla="val 62500"/>
                </a:avLst>
              </a:prstGeom>
              <a:solidFill>
                <a:srgbClr val="374B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48" name="Google Shape;548;p31"/>
              <p:cNvPicPr preferRelativeResize="0"/>
              <p:nvPr/>
            </p:nvPicPr>
            <p:blipFill rotWithShape="1">
              <a:blip r:embed="rId4">
                <a:alphaModFix/>
              </a:blip>
              <a:srcRect b="22856"/>
              <a:stretch/>
            </p:blipFill>
            <p:spPr>
              <a:xfrm>
                <a:off x="-5378050" y="4867740"/>
                <a:ext cx="1490438" cy="1437209"/>
              </a:xfrm>
              <a:prstGeom prst="rect">
                <a:avLst/>
              </a:prstGeom>
              <a:noFill/>
              <a:ln>
                <a:noFill/>
              </a:ln>
            </p:spPr>
          </p:pic>
        </p:grpSp>
        <p:pic>
          <p:nvPicPr>
            <p:cNvPr id="549" name="Google Shape;549;p31"/>
            <p:cNvPicPr preferRelativeResize="0"/>
            <p:nvPr/>
          </p:nvPicPr>
          <p:blipFill rotWithShape="1">
            <a:blip r:embed="rId5">
              <a:alphaModFix/>
            </a:blip>
            <a:srcRect b="22856"/>
            <a:stretch/>
          </p:blipFill>
          <p:spPr>
            <a:xfrm rot="10800000">
              <a:off x="13691428" y="6552532"/>
              <a:ext cx="1180825" cy="1138653"/>
            </a:xfrm>
            <a:prstGeom prst="rect">
              <a:avLst/>
            </a:prstGeom>
            <a:noFill/>
            <a:ln>
              <a:noFill/>
            </a:ln>
          </p:spPr>
        </p:pic>
        <p:sp>
          <p:nvSpPr>
            <p:cNvPr id="550" name="Google Shape;550;p31"/>
            <p:cNvSpPr txBox="1"/>
            <p:nvPr/>
          </p:nvSpPr>
          <p:spPr>
            <a:xfrm>
              <a:off x="7882161" y="8360956"/>
              <a:ext cx="2523600" cy="664800"/>
            </a:xfrm>
            <a:prstGeom prst="rect">
              <a:avLst/>
            </a:prstGeom>
            <a:noFill/>
            <a:ln>
              <a:noFill/>
            </a:ln>
          </p:spPr>
          <p:txBody>
            <a:bodyPr spcFirstLastPara="1" wrap="square" lIns="0" tIns="0" rIns="0" bIns="0" anchor="t" anchorCtr="0">
              <a:spAutoFit/>
            </a:bodyPr>
            <a:lstStyle/>
            <a:p>
              <a:pPr marL="0" marR="0" lvl="0" indent="0" algn="ctr" rtl="0">
                <a:lnSpc>
                  <a:spcPct val="98159"/>
                </a:lnSpc>
                <a:spcBef>
                  <a:spcPts val="0"/>
                </a:spcBef>
                <a:spcAft>
                  <a:spcPts val="0"/>
                </a:spcAft>
                <a:buClr>
                  <a:srgbClr val="000000"/>
                </a:buClr>
                <a:buSzPts val="4400"/>
                <a:buFont typeface="Arial"/>
                <a:buNone/>
              </a:pPr>
              <a:r>
                <a:rPr lang="en-US" sz="4400" b="1">
                  <a:solidFill>
                    <a:srgbClr val="FFFFFF"/>
                  </a:solidFill>
                </a:rPr>
                <a:t>PAS SÛR</a:t>
              </a:r>
              <a:endParaRPr sz="1400" b="0" i="0" u="none" strike="noStrike" cap="none">
                <a:solidFill>
                  <a:srgbClr val="000000"/>
                </a:solidFill>
                <a:latin typeface="Arial"/>
                <a:ea typeface="Arial"/>
                <a:cs typeface="Arial"/>
                <a:sym typeface="Arial"/>
              </a:endParaRPr>
            </a:p>
          </p:txBody>
        </p:sp>
        <p:sp>
          <p:nvSpPr>
            <p:cNvPr id="551" name="Google Shape;551;p31"/>
            <p:cNvSpPr txBox="1"/>
            <p:nvPr/>
          </p:nvSpPr>
          <p:spPr>
            <a:xfrm>
              <a:off x="12799599" y="8360950"/>
              <a:ext cx="3144600" cy="664800"/>
            </a:xfrm>
            <a:prstGeom prst="rect">
              <a:avLst/>
            </a:prstGeom>
            <a:noFill/>
            <a:ln>
              <a:noFill/>
            </a:ln>
          </p:spPr>
          <p:txBody>
            <a:bodyPr spcFirstLastPara="1" wrap="square" lIns="0" tIns="0" rIns="0" bIns="0" anchor="t" anchorCtr="0">
              <a:spAutoFit/>
            </a:bodyPr>
            <a:lstStyle/>
            <a:p>
              <a:pPr marL="0" marR="0" lvl="0" indent="0" algn="ctr" rtl="0">
                <a:lnSpc>
                  <a:spcPct val="98159"/>
                </a:lnSpc>
                <a:spcBef>
                  <a:spcPts val="0"/>
                </a:spcBef>
                <a:spcAft>
                  <a:spcPts val="0"/>
                </a:spcAft>
                <a:buClr>
                  <a:srgbClr val="000000"/>
                </a:buClr>
                <a:buSzPts val="4400"/>
                <a:buFont typeface="Arial"/>
                <a:buNone/>
              </a:pPr>
              <a:r>
                <a:rPr lang="en-US" sz="4400" b="1">
                  <a:solidFill>
                    <a:srgbClr val="FFFFFF"/>
                  </a:solidFill>
                </a:rPr>
                <a:t>D'ACCORD</a:t>
              </a:r>
              <a:endParaRPr sz="1400" b="0" i="0" u="none" strike="noStrike" cap="none">
                <a:solidFill>
                  <a:srgbClr val="000000"/>
                </a:solidFill>
                <a:latin typeface="Arial"/>
                <a:ea typeface="Arial"/>
                <a:cs typeface="Arial"/>
                <a:sym typeface="Arial"/>
              </a:endParaRPr>
            </a:p>
          </p:txBody>
        </p:sp>
      </p:grpSp>
      <p:sp>
        <p:nvSpPr>
          <p:cNvPr id="552" name="Google Shape;552;p31"/>
          <p:cNvSpPr txBox="1"/>
          <p:nvPr/>
        </p:nvSpPr>
        <p:spPr>
          <a:xfrm>
            <a:off x="1676400" y="1011100"/>
            <a:ext cx="14706600" cy="4710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4200"/>
              <a:buFont typeface="Arial"/>
              <a:buNone/>
            </a:pPr>
            <a:r>
              <a:rPr lang="en-US" sz="4200">
                <a:solidFill>
                  <a:schemeClr val="lt1"/>
                </a:solidFill>
              </a:rPr>
              <a:t>Un entrepreneur a terminé une phase de construction. Il invite les membres principaux de son équipe à une fête dans un restaurant dansant, où des jeunes filles travaillent comme serveuses et danseuses.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200"/>
              <a:buFont typeface="Calibri"/>
              <a:buNone/>
            </a:pPr>
            <a:endParaRPr sz="42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9AD7F1"/>
              </a:buClr>
              <a:buSzPts val="4800"/>
              <a:buFont typeface="Arial"/>
              <a:buNone/>
            </a:pPr>
            <a:r>
              <a:rPr lang="en-US" sz="4800" b="1">
                <a:solidFill>
                  <a:srgbClr val="9AD7F1"/>
                </a:solidFill>
              </a:rPr>
              <a:t>On peut danser en sachant qu'il y a des jeunes filles présentes.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244"/>
        </a:solidFill>
        <a:effectLst/>
      </p:bgPr>
    </p:bg>
    <p:spTree>
      <p:nvGrpSpPr>
        <p:cNvPr id="1" name="Shape 556"/>
        <p:cNvGrpSpPr/>
        <p:nvPr/>
      </p:nvGrpSpPr>
      <p:grpSpPr>
        <a:xfrm>
          <a:off x="0" y="0"/>
          <a:ext cx="0" cy="0"/>
          <a:chOff x="0" y="0"/>
          <a:chExt cx="0" cy="0"/>
        </a:xfrm>
      </p:grpSpPr>
      <p:sp>
        <p:nvSpPr>
          <p:cNvPr id="557" name="Google Shape;557;p32"/>
          <p:cNvSpPr txBox="1"/>
          <p:nvPr/>
        </p:nvSpPr>
        <p:spPr>
          <a:xfrm>
            <a:off x="1676400" y="1409700"/>
            <a:ext cx="14706600" cy="4063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4200"/>
              <a:buFont typeface="Arial"/>
              <a:buNone/>
            </a:pPr>
            <a:r>
              <a:rPr lang="en-US" sz="4200">
                <a:solidFill>
                  <a:schemeClr val="lt1"/>
                </a:solidFill>
              </a:rPr>
              <a:t>Un sous-ingénieur de 21 ans séjourne dans une maison en tant qu'invité payant. Il tombe amoureux d'une jeune fille de 17 ans qui vit dans cette maison. Ils décident tous deux de se marier. Ils s'enfuient et se marient.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800"/>
              <a:buFont typeface="Calibri"/>
              <a:buNone/>
            </a:pPr>
            <a:endParaRPr sz="4800" b="1" i="0" u="none" strike="noStrike" cap="none">
              <a:solidFill>
                <a:srgbClr val="9AD7F1"/>
              </a:solidFill>
              <a:latin typeface="Arial"/>
              <a:ea typeface="Arial"/>
              <a:cs typeface="Arial"/>
              <a:sym typeface="Arial"/>
            </a:endParaRPr>
          </a:p>
          <a:p>
            <a:pPr marL="0" marR="0" lvl="0" indent="0" algn="l" rtl="0">
              <a:lnSpc>
                <a:spcPct val="100000"/>
              </a:lnSpc>
              <a:spcBef>
                <a:spcPts val="0"/>
              </a:spcBef>
              <a:spcAft>
                <a:spcPts val="0"/>
              </a:spcAft>
              <a:buClr>
                <a:srgbClr val="9AD7F1"/>
              </a:buClr>
              <a:buSzPts val="4800"/>
              <a:buFont typeface="Arial"/>
              <a:buNone/>
            </a:pPr>
            <a:r>
              <a:rPr lang="en-US" sz="4800" b="1">
                <a:solidFill>
                  <a:srgbClr val="9AD7F1"/>
                </a:solidFill>
              </a:rPr>
              <a:t>Ce n'est pas grave</a:t>
            </a:r>
            <a:r>
              <a:rPr lang="en-US" sz="4800" b="1" i="0" u="none" strike="noStrike" cap="none">
                <a:solidFill>
                  <a:srgbClr val="9AD7F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grpSp>
        <p:nvGrpSpPr>
          <p:cNvPr id="558" name="Google Shape;558;p32"/>
          <p:cNvGrpSpPr/>
          <p:nvPr/>
        </p:nvGrpSpPr>
        <p:grpSpPr>
          <a:xfrm>
            <a:off x="1371600" y="6362699"/>
            <a:ext cx="15163802" cy="2663057"/>
            <a:chOff x="1371600" y="6362699"/>
            <a:chExt cx="15163802" cy="2663057"/>
          </a:xfrm>
        </p:grpSpPr>
        <p:sp>
          <p:nvSpPr>
            <p:cNvPr id="559" name="Google Shape;559;p32"/>
            <p:cNvSpPr/>
            <p:nvPr/>
          </p:nvSpPr>
          <p:spPr>
            <a:xfrm rot="-5400000">
              <a:off x="8856135" y="-260516"/>
              <a:ext cx="533400" cy="14825133"/>
            </a:xfrm>
            <a:prstGeom prst="upDownArrow">
              <a:avLst>
                <a:gd name="adj1" fmla="val 50000"/>
                <a:gd name="adj2" fmla="val 50000"/>
              </a:avLst>
            </a:prstGeom>
            <a:solidFill>
              <a:srgbClr val="374B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76923C"/>
                </a:solidFill>
                <a:latin typeface="Calibri"/>
                <a:ea typeface="Calibri"/>
                <a:cs typeface="Calibri"/>
                <a:sym typeface="Calibri"/>
              </a:endParaRPr>
            </a:p>
          </p:txBody>
        </p:sp>
        <p:grpSp>
          <p:nvGrpSpPr>
            <p:cNvPr id="560" name="Google Shape;560;p32"/>
            <p:cNvGrpSpPr/>
            <p:nvPr/>
          </p:nvGrpSpPr>
          <p:grpSpPr>
            <a:xfrm>
              <a:off x="8389366" y="6362700"/>
              <a:ext cx="1509269" cy="1448898"/>
              <a:chOff x="12431741" y="4628133"/>
              <a:chExt cx="1905000" cy="1828800"/>
            </a:xfrm>
          </p:grpSpPr>
          <p:sp>
            <p:nvSpPr>
              <p:cNvPr id="561" name="Google Shape;561;p32"/>
              <p:cNvSpPr/>
              <p:nvPr/>
            </p:nvSpPr>
            <p:spPr>
              <a:xfrm>
                <a:off x="12431741" y="4628133"/>
                <a:ext cx="1905000" cy="1828800"/>
              </a:xfrm>
              <a:prstGeom prst="wedgeEllipseCallout">
                <a:avLst>
                  <a:gd name="adj1" fmla="val -20833"/>
                  <a:gd name="adj2" fmla="val 62500"/>
                </a:avLst>
              </a:prstGeom>
              <a:solidFill>
                <a:srgbClr val="374B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62" name="Google Shape;562;p32"/>
              <p:cNvPicPr preferRelativeResize="0"/>
              <p:nvPr/>
            </p:nvPicPr>
            <p:blipFill rotWithShape="1">
              <a:blip r:embed="rId3">
                <a:alphaModFix/>
              </a:blip>
              <a:srcRect b="20440"/>
              <a:stretch/>
            </p:blipFill>
            <p:spPr>
              <a:xfrm>
                <a:off x="12689072" y="4801778"/>
                <a:ext cx="1390338" cy="1371600"/>
              </a:xfrm>
              <a:prstGeom prst="rect">
                <a:avLst/>
              </a:prstGeom>
              <a:noFill/>
              <a:ln>
                <a:noFill/>
              </a:ln>
            </p:spPr>
          </p:pic>
        </p:grpSp>
        <p:sp>
          <p:nvSpPr>
            <p:cNvPr id="563" name="Google Shape;563;p32"/>
            <p:cNvSpPr/>
            <p:nvPr/>
          </p:nvSpPr>
          <p:spPr>
            <a:xfrm>
              <a:off x="2900003" y="6362699"/>
              <a:ext cx="1509269" cy="1448898"/>
            </a:xfrm>
            <a:prstGeom prst="wedgeEllipseCallout">
              <a:avLst>
                <a:gd name="adj1" fmla="val -20833"/>
                <a:gd name="adj2" fmla="val 62500"/>
              </a:avLst>
            </a:prstGeom>
            <a:solidFill>
              <a:srgbClr val="374B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4" name="Google Shape;564;p32"/>
            <p:cNvSpPr txBox="1"/>
            <p:nvPr/>
          </p:nvSpPr>
          <p:spPr>
            <a:xfrm>
              <a:off x="1371600" y="8360950"/>
              <a:ext cx="4745400" cy="664800"/>
            </a:xfrm>
            <a:prstGeom prst="rect">
              <a:avLst/>
            </a:prstGeom>
            <a:noFill/>
            <a:ln>
              <a:noFill/>
            </a:ln>
          </p:spPr>
          <p:txBody>
            <a:bodyPr spcFirstLastPara="1" wrap="square" lIns="0" tIns="0" rIns="0" bIns="0" anchor="t" anchorCtr="0">
              <a:spAutoFit/>
            </a:bodyPr>
            <a:lstStyle/>
            <a:p>
              <a:pPr marL="0" marR="0" lvl="0" indent="0" algn="ctr" rtl="0">
                <a:lnSpc>
                  <a:spcPct val="89979"/>
                </a:lnSpc>
                <a:spcBef>
                  <a:spcPts val="0"/>
                </a:spcBef>
                <a:spcAft>
                  <a:spcPts val="0"/>
                </a:spcAft>
                <a:buClr>
                  <a:srgbClr val="000000"/>
                </a:buClr>
                <a:buSzPts val="4800"/>
                <a:buFont typeface="Arial"/>
                <a:buNone/>
              </a:pPr>
              <a:r>
                <a:rPr lang="en-US" sz="4800" b="1">
                  <a:solidFill>
                    <a:srgbClr val="FFFFFF"/>
                  </a:solidFill>
                </a:rPr>
                <a:t>PAS D'ACCORD</a:t>
              </a:r>
              <a:endParaRPr sz="1400" b="0" i="0" u="none" strike="noStrike" cap="none">
                <a:solidFill>
                  <a:srgbClr val="000000"/>
                </a:solidFill>
                <a:latin typeface="Arial"/>
                <a:ea typeface="Arial"/>
                <a:cs typeface="Arial"/>
                <a:sym typeface="Arial"/>
              </a:endParaRPr>
            </a:p>
          </p:txBody>
        </p:sp>
        <p:grpSp>
          <p:nvGrpSpPr>
            <p:cNvPr id="565" name="Google Shape;565;p32"/>
            <p:cNvGrpSpPr/>
            <p:nvPr/>
          </p:nvGrpSpPr>
          <p:grpSpPr>
            <a:xfrm>
              <a:off x="2970989" y="6397409"/>
              <a:ext cx="12117422" cy="1448898"/>
              <a:chOff x="-5378050" y="4628132"/>
              <a:chExt cx="15294615" cy="1828800"/>
            </a:xfrm>
          </p:grpSpPr>
          <p:sp>
            <p:nvSpPr>
              <p:cNvPr id="566" name="Google Shape;566;p32"/>
              <p:cNvSpPr/>
              <p:nvPr/>
            </p:nvSpPr>
            <p:spPr>
              <a:xfrm>
                <a:off x="8011565" y="4628132"/>
                <a:ext cx="1905000" cy="1828800"/>
              </a:xfrm>
              <a:prstGeom prst="wedgeEllipseCallout">
                <a:avLst>
                  <a:gd name="adj1" fmla="val -20833"/>
                  <a:gd name="adj2" fmla="val 62500"/>
                </a:avLst>
              </a:prstGeom>
              <a:solidFill>
                <a:srgbClr val="374B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67" name="Google Shape;567;p32"/>
              <p:cNvPicPr preferRelativeResize="0"/>
              <p:nvPr/>
            </p:nvPicPr>
            <p:blipFill rotWithShape="1">
              <a:blip r:embed="rId4">
                <a:alphaModFix/>
              </a:blip>
              <a:srcRect b="22856"/>
              <a:stretch/>
            </p:blipFill>
            <p:spPr>
              <a:xfrm>
                <a:off x="-5378050" y="4867740"/>
                <a:ext cx="1490438" cy="1437209"/>
              </a:xfrm>
              <a:prstGeom prst="rect">
                <a:avLst/>
              </a:prstGeom>
              <a:noFill/>
              <a:ln>
                <a:noFill/>
              </a:ln>
            </p:spPr>
          </p:pic>
        </p:grpSp>
        <p:pic>
          <p:nvPicPr>
            <p:cNvPr id="568" name="Google Shape;568;p32"/>
            <p:cNvPicPr preferRelativeResize="0"/>
            <p:nvPr/>
          </p:nvPicPr>
          <p:blipFill rotWithShape="1">
            <a:blip r:embed="rId5">
              <a:alphaModFix/>
            </a:blip>
            <a:srcRect b="22856"/>
            <a:stretch/>
          </p:blipFill>
          <p:spPr>
            <a:xfrm rot="10800000">
              <a:off x="13691428" y="6552532"/>
              <a:ext cx="1180825" cy="1138653"/>
            </a:xfrm>
            <a:prstGeom prst="rect">
              <a:avLst/>
            </a:prstGeom>
            <a:noFill/>
            <a:ln>
              <a:noFill/>
            </a:ln>
          </p:spPr>
        </p:pic>
        <p:sp>
          <p:nvSpPr>
            <p:cNvPr id="569" name="Google Shape;569;p32"/>
            <p:cNvSpPr txBox="1"/>
            <p:nvPr/>
          </p:nvSpPr>
          <p:spPr>
            <a:xfrm>
              <a:off x="7882161" y="8360956"/>
              <a:ext cx="2523600" cy="664800"/>
            </a:xfrm>
            <a:prstGeom prst="rect">
              <a:avLst/>
            </a:prstGeom>
            <a:noFill/>
            <a:ln>
              <a:noFill/>
            </a:ln>
          </p:spPr>
          <p:txBody>
            <a:bodyPr spcFirstLastPara="1" wrap="square" lIns="0" tIns="0" rIns="0" bIns="0" anchor="t" anchorCtr="0">
              <a:spAutoFit/>
            </a:bodyPr>
            <a:lstStyle/>
            <a:p>
              <a:pPr marL="0" marR="0" lvl="0" indent="0" algn="ctr" rtl="0">
                <a:lnSpc>
                  <a:spcPct val="98159"/>
                </a:lnSpc>
                <a:spcBef>
                  <a:spcPts val="0"/>
                </a:spcBef>
                <a:spcAft>
                  <a:spcPts val="0"/>
                </a:spcAft>
                <a:buClr>
                  <a:srgbClr val="000000"/>
                </a:buClr>
                <a:buSzPts val="4400"/>
                <a:buFont typeface="Arial"/>
                <a:buNone/>
              </a:pPr>
              <a:r>
                <a:rPr lang="en-US" sz="4400" b="1">
                  <a:solidFill>
                    <a:srgbClr val="FFFFFF"/>
                  </a:solidFill>
                </a:rPr>
                <a:t>PAS SÛR</a:t>
              </a:r>
              <a:endParaRPr sz="1400" b="0" i="0" u="none" strike="noStrike" cap="none">
                <a:solidFill>
                  <a:srgbClr val="000000"/>
                </a:solidFill>
                <a:latin typeface="Arial"/>
                <a:ea typeface="Arial"/>
                <a:cs typeface="Arial"/>
                <a:sym typeface="Arial"/>
              </a:endParaRPr>
            </a:p>
          </p:txBody>
        </p:sp>
        <p:sp>
          <p:nvSpPr>
            <p:cNvPr id="570" name="Google Shape;570;p32"/>
            <p:cNvSpPr txBox="1"/>
            <p:nvPr/>
          </p:nvSpPr>
          <p:spPr>
            <a:xfrm>
              <a:off x="12799599" y="8360950"/>
              <a:ext cx="3129300" cy="664800"/>
            </a:xfrm>
            <a:prstGeom prst="rect">
              <a:avLst/>
            </a:prstGeom>
            <a:noFill/>
            <a:ln>
              <a:noFill/>
            </a:ln>
          </p:spPr>
          <p:txBody>
            <a:bodyPr spcFirstLastPara="1" wrap="square" lIns="0" tIns="0" rIns="0" bIns="0" anchor="t" anchorCtr="0">
              <a:spAutoFit/>
            </a:bodyPr>
            <a:lstStyle/>
            <a:p>
              <a:pPr marL="0" marR="0" lvl="0" indent="0" algn="ctr" rtl="0">
                <a:lnSpc>
                  <a:spcPct val="98159"/>
                </a:lnSpc>
                <a:spcBef>
                  <a:spcPts val="0"/>
                </a:spcBef>
                <a:spcAft>
                  <a:spcPts val="0"/>
                </a:spcAft>
                <a:buClr>
                  <a:srgbClr val="000000"/>
                </a:buClr>
                <a:buSzPts val="4400"/>
                <a:buFont typeface="Arial"/>
                <a:buNone/>
              </a:pPr>
              <a:r>
                <a:rPr lang="en-US" sz="4400" b="1">
                  <a:solidFill>
                    <a:srgbClr val="FFFFFF"/>
                  </a:solidFill>
                </a:rPr>
                <a:t>D'ACCORD</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244"/>
        </a:solidFill>
        <a:effectLst/>
      </p:bgPr>
    </p:bg>
    <p:spTree>
      <p:nvGrpSpPr>
        <p:cNvPr id="1" name="Shape 574"/>
        <p:cNvGrpSpPr/>
        <p:nvPr/>
      </p:nvGrpSpPr>
      <p:grpSpPr>
        <a:xfrm>
          <a:off x="0" y="0"/>
          <a:ext cx="0" cy="0"/>
          <a:chOff x="0" y="0"/>
          <a:chExt cx="0" cy="0"/>
        </a:xfrm>
      </p:grpSpPr>
      <p:sp>
        <p:nvSpPr>
          <p:cNvPr id="575" name="Google Shape;575;p33"/>
          <p:cNvSpPr txBox="1"/>
          <p:nvPr/>
        </p:nvSpPr>
        <p:spPr>
          <a:xfrm>
            <a:off x="1676400" y="1409700"/>
            <a:ext cx="16030800" cy="4063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4200"/>
              <a:buFont typeface="Arial"/>
              <a:buNone/>
            </a:pPr>
            <a:r>
              <a:rPr lang="en-US" sz="4200">
                <a:solidFill>
                  <a:schemeClr val="lt1"/>
                </a:solidFill>
              </a:rPr>
              <a:t>Un entrepreneur se rend fréquemment dans un bar. Il y interagit souvent avec une jeune fille de 16 ans. L'entrepreneur lui demande ses coordonnées Facebook.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200"/>
              <a:buFont typeface="Calibri"/>
              <a:buNone/>
            </a:pPr>
            <a:endParaRPr sz="42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9AD7F1"/>
              </a:buClr>
              <a:buSzPts val="4800"/>
              <a:buFont typeface="Arial"/>
              <a:buNone/>
            </a:pPr>
            <a:r>
              <a:rPr lang="en-US" sz="4800" b="1">
                <a:solidFill>
                  <a:srgbClr val="9AD7F1"/>
                </a:solidFill>
              </a:rPr>
              <a:t>Il n'y a pas de mal à lui demander ses coordonnées sur les réseaux sociaux.</a:t>
            </a:r>
            <a:endParaRPr sz="1400" b="0" i="0" u="none" strike="noStrike" cap="none">
              <a:solidFill>
                <a:srgbClr val="000000"/>
              </a:solidFill>
              <a:latin typeface="Arial"/>
              <a:ea typeface="Arial"/>
              <a:cs typeface="Arial"/>
              <a:sym typeface="Arial"/>
            </a:endParaRPr>
          </a:p>
        </p:txBody>
      </p:sp>
      <p:grpSp>
        <p:nvGrpSpPr>
          <p:cNvPr id="576" name="Google Shape;576;p33"/>
          <p:cNvGrpSpPr/>
          <p:nvPr/>
        </p:nvGrpSpPr>
        <p:grpSpPr>
          <a:xfrm>
            <a:off x="1371600" y="6362699"/>
            <a:ext cx="15163802" cy="2663057"/>
            <a:chOff x="1371600" y="6362699"/>
            <a:chExt cx="15163802" cy="2663057"/>
          </a:xfrm>
        </p:grpSpPr>
        <p:sp>
          <p:nvSpPr>
            <p:cNvPr id="577" name="Google Shape;577;p33"/>
            <p:cNvSpPr/>
            <p:nvPr/>
          </p:nvSpPr>
          <p:spPr>
            <a:xfrm rot="-5400000">
              <a:off x="8856135" y="-260516"/>
              <a:ext cx="533400" cy="14825133"/>
            </a:xfrm>
            <a:prstGeom prst="upDownArrow">
              <a:avLst>
                <a:gd name="adj1" fmla="val 50000"/>
                <a:gd name="adj2" fmla="val 50000"/>
              </a:avLst>
            </a:prstGeom>
            <a:solidFill>
              <a:srgbClr val="374B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76923C"/>
                </a:solidFill>
                <a:latin typeface="Calibri"/>
                <a:ea typeface="Calibri"/>
                <a:cs typeface="Calibri"/>
                <a:sym typeface="Calibri"/>
              </a:endParaRPr>
            </a:p>
          </p:txBody>
        </p:sp>
        <p:grpSp>
          <p:nvGrpSpPr>
            <p:cNvPr id="578" name="Google Shape;578;p33"/>
            <p:cNvGrpSpPr/>
            <p:nvPr/>
          </p:nvGrpSpPr>
          <p:grpSpPr>
            <a:xfrm>
              <a:off x="8389366" y="6362700"/>
              <a:ext cx="1509269" cy="1448898"/>
              <a:chOff x="12431741" y="4628133"/>
              <a:chExt cx="1905000" cy="1828800"/>
            </a:xfrm>
          </p:grpSpPr>
          <p:sp>
            <p:nvSpPr>
              <p:cNvPr id="579" name="Google Shape;579;p33"/>
              <p:cNvSpPr/>
              <p:nvPr/>
            </p:nvSpPr>
            <p:spPr>
              <a:xfrm>
                <a:off x="12431741" y="4628133"/>
                <a:ext cx="1905000" cy="1828800"/>
              </a:xfrm>
              <a:prstGeom prst="wedgeEllipseCallout">
                <a:avLst>
                  <a:gd name="adj1" fmla="val -20833"/>
                  <a:gd name="adj2" fmla="val 62500"/>
                </a:avLst>
              </a:prstGeom>
              <a:solidFill>
                <a:srgbClr val="374B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80" name="Google Shape;580;p33"/>
              <p:cNvPicPr preferRelativeResize="0"/>
              <p:nvPr/>
            </p:nvPicPr>
            <p:blipFill rotWithShape="1">
              <a:blip r:embed="rId3">
                <a:alphaModFix/>
              </a:blip>
              <a:srcRect b="20440"/>
              <a:stretch/>
            </p:blipFill>
            <p:spPr>
              <a:xfrm>
                <a:off x="12689072" y="4801778"/>
                <a:ext cx="1390338" cy="1371600"/>
              </a:xfrm>
              <a:prstGeom prst="rect">
                <a:avLst/>
              </a:prstGeom>
              <a:noFill/>
              <a:ln>
                <a:noFill/>
              </a:ln>
            </p:spPr>
          </p:pic>
        </p:grpSp>
        <p:sp>
          <p:nvSpPr>
            <p:cNvPr id="581" name="Google Shape;581;p33"/>
            <p:cNvSpPr/>
            <p:nvPr/>
          </p:nvSpPr>
          <p:spPr>
            <a:xfrm>
              <a:off x="2900003" y="6362699"/>
              <a:ext cx="1509269" cy="1448898"/>
            </a:xfrm>
            <a:prstGeom prst="wedgeEllipseCallout">
              <a:avLst>
                <a:gd name="adj1" fmla="val -20833"/>
                <a:gd name="adj2" fmla="val 62500"/>
              </a:avLst>
            </a:prstGeom>
            <a:solidFill>
              <a:srgbClr val="374B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2" name="Google Shape;582;p33"/>
            <p:cNvSpPr txBox="1"/>
            <p:nvPr/>
          </p:nvSpPr>
          <p:spPr>
            <a:xfrm>
              <a:off x="1371600" y="8360950"/>
              <a:ext cx="4699500" cy="664800"/>
            </a:xfrm>
            <a:prstGeom prst="rect">
              <a:avLst/>
            </a:prstGeom>
            <a:noFill/>
            <a:ln>
              <a:noFill/>
            </a:ln>
          </p:spPr>
          <p:txBody>
            <a:bodyPr spcFirstLastPara="1" wrap="square" lIns="0" tIns="0" rIns="0" bIns="0" anchor="t" anchorCtr="0">
              <a:spAutoFit/>
            </a:bodyPr>
            <a:lstStyle/>
            <a:p>
              <a:pPr marL="0" marR="0" lvl="0" indent="0" algn="ctr" rtl="0">
                <a:lnSpc>
                  <a:spcPct val="89979"/>
                </a:lnSpc>
                <a:spcBef>
                  <a:spcPts val="0"/>
                </a:spcBef>
                <a:spcAft>
                  <a:spcPts val="0"/>
                </a:spcAft>
                <a:buClr>
                  <a:srgbClr val="000000"/>
                </a:buClr>
                <a:buSzPts val="4800"/>
                <a:buFont typeface="Arial"/>
                <a:buNone/>
              </a:pPr>
              <a:r>
                <a:rPr lang="en-US" sz="4800" b="1">
                  <a:solidFill>
                    <a:srgbClr val="FFFFFF"/>
                  </a:solidFill>
                </a:rPr>
                <a:t>PAS D'ACCORD</a:t>
              </a:r>
              <a:endParaRPr sz="1400" b="0" i="0" u="none" strike="noStrike" cap="none">
                <a:solidFill>
                  <a:srgbClr val="000000"/>
                </a:solidFill>
                <a:latin typeface="Arial"/>
                <a:ea typeface="Arial"/>
                <a:cs typeface="Arial"/>
                <a:sym typeface="Arial"/>
              </a:endParaRPr>
            </a:p>
          </p:txBody>
        </p:sp>
        <p:grpSp>
          <p:nvGrpSpPr>
            <p:cNvPr id="583" name="Google Shape;583;p33"/>
            <p:cNvGrpSpPr/>
            <p:nvPr/>
          </p:nvGrpSpPr>
          <p:grpSpPr>
            <a:xfrm>
              <a:off x="2970989" y="6397409"/>
              <a:ext cx="12117422" cy="1448898"/>
              <a:chOff x="-5378050" y="4628132"/>
              <a:chExt cx="15294615" cy="1828800"/>
            </a:xfrm>
          </p:grpSpPr>
          <p:sp>
            <p:nvSpPr>
              <p:cNvPr id="584" name="Google Shape;584;p33"/>
              <p:cNvSpPr/>
              <p:nvPr/>
            </p:nvSpPr>
            <p:spPr>
              <a:xfrm>
                <a:off x="8011565" y="4628132"/>
                <a:ext cx="1905000" cy="1828800"/>
              </a:xfrm>
              <a:prstGeom prst="wedgeEllipseCallout">
                <a:avLst>
                  <a:gd name="adj1" fmla="val -20833"/>
                  <a:gd name="adj2" fmla="val 62500"/>
                </a:avLst>
              </a:prstGeom>
              <a:solidFill>
                <a:srgbClr val="374B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85" name="Google Shape;585;p33"/>
              <p:cNvPicPr preferRelativeResize="0"/>
              <p:nvPr/>
            </p:nvPicPr>
            <p:blipFill rotWithShape="1">
              <a:blip r:embed="rId4">
                <a:alphaModFix/>
              </a:blip>
              <a:srcRect b="22856"/>
              <a:stretch/>
            </p:blipFill>
            <p:spPr>
              <a:xfrm>
                <a:off x="-5378050" y="4867740"/>
                <a:ext cx="1490438" cy="1437209"/>
              </a:xfrm>
              <a:prstGeom prst="rect">
                <a:avLst/>
              </a:prstGeom>
              <a:noFill/>
              <a:ln>
                <a:noFill/>
              </a:ln>
            </p:spPr>
          </p:pic>
        </p:grpSp>
        <p:pic>
          <p:nvPicPr>
            <p:cNvPr id="586" name="Google Shape;586;p33"/>
            <p:cNvPicPr preferRelativeResize="0"/>
            <p:nvPr/>
          </p:nvPicPr>
          <p:blipFill rotWithShape="1">
            <a:blip r:embed="rId5">
              <a:alphaModFix/>
            </a:blip>
            <a:srcRect b="22856"/>
            <a:stretch/>
          </p:blipFill>
          <p:spPr>
            <a:xfrm rot="10800000">
              <a:off x="13691428" y="6552532"/>
              <a:ext cx="1180825" cy="1138653"/>
            </a:xfrm>
            <a:prstGeom prst="rect">
              <a:avLst/>
            </a:prstGeom>
            <a:noFill/>
            <a:ln>
              <a:noFill/>
            </a:ln>
          </p:spPr>
        </p:pic>
        <p:sp>
          <p:nvSpPr>
            <p:cNvPr id="587" name="Google Shape;587;p33"/>
            <p:cNvSpPr txBox="1"/>
            <p:nvPr/>
          </p:nvSpPr>
          <p:spPr>
            <a:xfrm>
              <a:off x="7882161" y="8360956"/>
              <a:ext cx="2523600" cy="664800"/>
            </a:xfrm>
            <a:prstGeom prst="rect">
              <a:avLst/>
            </a:prstGeom>
            <a:noFill/>
            <a:ln>
              <a:noFill/>
            </a:ln>
          </p:spPr>
          <p:txBody>
            <a:bodyPr spcFirstLastPara="1" wrap="square" lIns="0" tIns="0" rIns="0" bIns="0" anchor="t" anchorCtr="0">
              <a:spAutoFit/>
            </a:bodyPr>
            <a:lstStyle/>
            <a:p>
              <a:pPr marL="0" marR="0" lvl="0" indent="0" algn="ctr" rtl="0">
                <a:lnSpc>
                  <a:spcPct val="98159"/>
                </a:lnSpc>
                <a:spcBef>
                  <a:spcPts val="0"/>
                </a:spcBef>
                <a:spcAft>
                  <a:spcPts val="0"/>
                </a:spcAft>
                <a:buClr>
                  <a:srgbClr val="000000"/>
                </a:buClr>
                <a:buSzPts val="4400"/>
                <a:buFont typeface="Arial"/>
                <a:buNone/>
              </a:pPr>
              <a:r>
                <a:rPr lang="en-US" sz="4400" b="1">
                  <a:solidFill>
                    <a:srgbClr val="FFFFFF"/>
                  </a:solidFill>
                </a:rPr>
                <a:t>PAS SÛR</a:t>
              </a:r>
              <a:endParaRPr sz="1400" b="0" i="0" u="none" strike="noStrike" cap="none">
                <a:solidFill>
                  <a:srgbClr val="000000"/>
                </a:solidFill>
                <a:latin typeface="Arial"/>
                <a:ea typeface="Arial"/>
                <a:cs typeface="Arial"/>
                <a:sym typeface="Arial"/>
              </a:endParaRPr>
            </a:p>
          </p:txBody>
        </p:sp>
        <p:sp>
          <p:nvSpPr>
            <p:cNvPr id="588" name="Google Shape;588;p33"/>
            <p:cNvSpPr txBox="1"/>
            <p:nvPr/>
          </p:nvSpPr>
          <p:spPr>
            <a:xfrm>
              <a:off x="12799599" y="8360950"/>
              <a:ext cx="3313200" cy="664800"/>
            </a:xfrm>
            <a:prstGeom prst="rect">
              <a:avLst/>
            </a:prstGeom>
            <a:noFill/>
            <a:ln>
              <a:noFill/>
            </a:ln>
          </p:spPr>
          <p:txBody>
            <a:bodyPr spcFirstLastPara="1" wrap="square" lIns="0" tIns="0" rIns="0" bIns="0" anchor="t" anchorCtr="0">
              <a:spAutoFit/>
            </a:bodyPr>
            <a:lstStyle/>
            <a:p>
              <a:pPr marL="0" marR="0" lvl="0" indent="0" algn="ctr" rtl="0">
                <a:lnSpc>
                  <a:spcPct val="98159"/>
                </a:lnSpc>
                <a:spcBef>
                  <a:spcPts val="0"/>
                </a:spcBef>
                <a:spcAft>
                  <a:spcPts val="0"/>
                </a:spcAft>
                <a:buClr>
                  <a:srgbClr val="000000"/>
                </a:buClr>
                <a:buSzPts val="4400"/>
                <a:buFont typeface="Arial"/>
                <a:buNone/>
              </a:pPr>
              <a:r>
                <a:rPr lang="en-US" sz="4400" b="1">
                  <a:solidFill>
                    <a:srgbClr val="FFFFFF"/>
                  </a:solidFill>
                </a:rPr>
                <a:t>D'ACCORD</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2244"/>
        </a:solidFill>
        <a:effectLst/>
      </p:bgPr>
    </p:bg>
    <p:spTree>
      <p:nvGrpSpPr>
        <p:cNvPr id="1" name="Shape 592"/>
        <p:cNvGrpSpPr/>
        <p:nvPr/>
      </p:nvGrpSpPr>
      <p:grpSpPr>
        <a:xfrm>
          <a:off x="0" y="0"/>
          <a:ext cx="0" cy="0"/>
          <a:chOff x="0" y="0"/>
          <a:chExt cx="0" cy="0"/>
        </a:xfrm>
      </p:grpSpPr>
      <p:sp>
        <p:nvSpPr>
          <p:cNvPr id="593" name="Google Shape;593;p34"/>
          <p:cNvSpPr txBox="1"/>
          <p:nvPr/>
        </p:nvSpPr>
        <p:spPr>
          <a:xfrm>
            <a:off x="1676400" y="1409700"/>
            <a:ext cx="14706600" cy="3232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200"/>
              <a:buFont typeface="Arial"/>
              <a:buNone/>
            </a:pPr>
            <a:r>
              <a:rPr lang="en-US" sz="4200">
                <a:solidFill>
                  <a:schemeClr val="lt1"/>
                </a:solidFill>
              </a:rPr>
              <a:t>Un contractuel voit l'ingénieur principal emmener une jeune fille de 15 ans dans sa chambre. </a:t>
            </a:r>
            <a:r>
              <a:rPr lang="en-US" sz="420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200"/>
              <a:buFont typeface="Calibri"/>
              <a:buNone/>
            </a:pPr>
            <a:endParaRPr sz="4200" b="0" i="0" u="none" strike="noStrike" cap="none">
              <a:solidFill>
                <a:srgbClr val="9AD7F1"/>
              </a:solidFill>
              <a:latin typeface="Arial"/>
              <a:ea typeface="Arial"/>
              <a:cs typeface="Arial"/>
              <a:sym typeface="Arial"/>
            </a:endParaRPr>
          </a:p>
          <a:p>
            <a:pPr marL="0" marR="0" lvl="0" indent="0" algn="l" rtl="0">
              <a:lnSpc>
                <a:spcPct val="100000"/>
              </a:lnSpc>
              <a:spcBef>
                <a:spcPts val="0"/>
              </a:spcBef>
              <a:spcAft>
                <a:spcPts val="0"/>
              </a:spcAft>
              <a:buClr>
                <a:srgbClr val="9AD7F1"/>
              </a:buClr>
              <a:buSzPts val="4200"/>
              <a:buFont typeface="Arial"/>
              <a:buNone/>
            </a:pPr>
            <a:r>
              <a:rPr lang="en-US" sz="4200" b="1">
                <a:solidFill>
                  <a:srgbClr val="9AD7F1"/>
                </a:solidFill>
              </a:rPr>
              <a:t>Le travailleur contractuel doit-il rester silencieux par respect ?</a:t>
            </a:r>
            <a:endParaRPr sz="1400" b="0" i="0" u="none" strike="noStrike" cap="none">
              <a:solidFill>
                <a:srgbClr val="000000"/>
              </a:solidFill>
              <a:latin typeface="Arial"/>
              <a:ea typeface="Arial"/>
              <a:cs typeface="Arial"/>
              <a:sym typeface="Arial"/>
            </a:endParaRPr>
          </a:p>
        </p:txBody>
      </p:sp>
      <p:grpSp>
        <p:nvGrpSpPr>
          <p:cNvPr id="594" name="Google Shape;594;p34"/>
          <p:cNvGrpSpPr/>
          <p:nvPr/>
        </p:nvGrpSpPr>
        <p:grpSpPr>
          <a:xfrm>
            <a:off x="1371600" y="6362699"/>
            <a:ext cx="15163802" cy="2663057"/>
            <a:chOff x="1371600" y="6362699"/>
            <a:chExt cx="15163802" cy="2663057"/>
          </a:xfrm>
        </p:grpSpPr>
        <p:sp>
          <p:nvSpPr>
            <p:cNvPr id="595" name="Google Shape;595;p34"/>
            <p:cNvSpPr/>
            <p:nvPr/>
          </p:nvSpPr>
          <p:spPr>
            <a:xfrm rot="-5400000">
              <a:off x="8856135" y="-260516"/>
              <a:ext cx="533400" cy="14825133"/>
            </a:xfrm>
            <a:prstGeom prst="upDownArrow">
              <a:avLst>
                <a:gd name="adj1" fmla="val 50000"/>
                <a:gd name="adj2" fmla="val 50000"/>
              </a:avLst>
            </a:prstGeom>
            <a:solidFill>
              <a:srgbClr val="374B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76923C"/>
                </a:solidFill>
                <a:latin typeface="Calibri"/>
                <a:ea typeface="Calibri"/>
                <a:cs typeface="Calibri"/>
                <a:sym typeface="Calibri"/>
              </a:endParaRPr>
            </a:p>
          </p:txBody>
        </p:sp>
        <p:grpSp>
          <p:nvGrpSpPr>
            <p:cNvPr id="596" name="Google Shape;596;p34"/>
            <p:cNvGrpSpPr/>
            <p:nvPr/>
          </p:nvGrpSpPr>
          <p:grpSpPr>
            <a:xfrm>
              <a:off x="8389366" y="6362700"/>
              <a:ext cx="1509269" cy="1448898"/>
              <a:chOff x="12431741" y="4628133"/>
              <a:chExt cx="1905000" cy="1828800"/>
            </a:xfrm>
          </p:grpSpPr>
          <p:sp>
            <p:nvSpPr>
              <p:cNvPr id="597" name="Google Shape;597;p34"/>
              <p:cNvSpPr/>
              <p:nvPr/>
            </p:nvSpPr>
            <p:spPr>
              <a:xfrm>
                <a:off x="12431741" y="4628133"/>
                <a:ext cx="1905000" cy="1828800"/>
              </a:xfrm>
              <a:prstGeom prst="wedgeEllipseCallout">
                <a:avLst>
                  <a:gd name="adj1" fmla="val -20833"/>
                  <a:gd name="adj2" fmla="val 62500"/>
                </a:avLst>
              </a:prstGeom>
              <a:solidFill>
                <a:srgbClr val="374B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98" name="Google Shape;598;p34"/>
              <p:cNvPicPr preferRelativeResize="0"/>
              <p:nvPr/>
            </p:nvPicPr>
            <p:blipFill rotWithShape="1">
              <a:blip r:embed="rId3">
                <a:alphaModFix/>
              </a:blip>
              <a:srcRect b="20440"/>
              <a:stretch/>
            </p:blipFill>
            <p:spPr>
              <a:xfrm>
                <a:off x="12689072" y="4801778"/>
                <a:ext cx="1390338" cy="1371600"/>
              </a:xfrm>
              <a:prstGeom prst="rect">
                <a:avLst/>
              </a:prstGeom>
              <a:noFill/>
              <a:ln>
                <a:noFill/>
              </a:ln>
            </p:spPr>
          </p:pic>
        </p:grpSp>
        <p:sp>
          <p:nvSpPr>
            <p:cNvPr id="599" name="Google Shape;599;p34"/>
            <p:cNvSpPr/>
            <p:nvPr/>
          </p:nvSpPr>
          <p:spPr>
            <a:xfrm>
              <a:off x="2900003" y="6362699"/>
              <a:ext cx="1509269" cy="1448898"/>
            </a:xfrm>
            <a:prstGeom prst="wedgeEllipseCallout">
              <a:avLst>
                <a:gd name="adj1" fmla="val -20833"/>
                <a:gd name="adj2" fmla="val 62500"/>
              </a:avLst>
            </a:prstGeom>
            <a:solidFill>
              <a:srgbClr val="374B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0" name="Google Shape;600;p34"/>
            <p:cNvSpPr txBox="1"/>
            <p:nvPr/>
          </p:nvSpPr>
          <p:spPr>
            <a:xfrm>
              <a:off x="1371600" y="8360950"/>
              <a:ext cx="4745400" cy="664800"/>
            </a:xfrm>
            <a:prstGeom prst="rect">
              <a:avLst/>
            </a:prstGeom>
            <a:noFill/>
            <a:ln>
              <a:noFill/>
            </a:ln>
          </p:spPr>
          <p:txBody>
            <a:bodyPr spcFirstLastPara="1" wrap="square" lIns="0" tIns="0" rIns="0" bIns="0" anchor="t" anchorCtr="0">
              <a:spAutoFit/>
            </a:bodyPr>
            <a:lstStyle/>
            <a:p>
              <a:pPr marL="0" marR="0" lvl="0" indent="0" algn="ctr" rtl="0">
                <a:lnSpc>
                  <a:spcPct val="89979"/>
                </a:lnSpc>
                <a:spcBef>
                  <a:spcPts val="0"/>
                </a:spcBef>
                <a:spcAft>
                  <a:spcPts val="0"/>
                </a:spcAft>
                <a:buClr>
                  <a:srgbClr val="000000"/>
                </a:buClr>
                <a:buSzPts val="4800"/>
                <a:buFont typeface="Arial"/>
                <a:buNone/>
              </a:pPr>
              <a:r>
                <a:rPr lang="en-US" sz="4800" b="1">
                  <a:solidFill>
                    <a:srgbClr val="FFFFFF"/>
                  </a:solidFill>
                </a:rPr>
                <a:t>PAS D'ACCORD</a:t>
              </a:r>
              <a:endParaRPr sz="1400" b="0" i="0" u="none" strike="noStrike" cap="none">
                <a:solidFill>
                  <a:srgbClr val="000000"/>
                </a:solidFill>
                <a:latin typeface="Arial"/>
                <a:ea typeface="Arial"/>
                <a:cs typeface="Arial"/>
                <a:sym typeface="Arial"/>
              </a:endParaRPr>
            </a:p>
          </p:txBody>
        </p:sp>
        <p:grpSp>
          <p:nvGrpSpPr>
            <p:cNvPr id="601" name="Google Shape;601;p34"/>
            <p:cNvGrpSpPr/>
            <p:nvPr/>
          </p:nvGrpSpPr>
          <p:grpSpPr>
            <a:xfrm>
              <a:off x="2970989" y="6397409"/>
              <a:ext cx="12117422" cy="1448898"/>
              <a:chOff x="-5378050" y="4628132"/>
              <a:chExt cx="15294615" cy="1828800"/>
            </a:xfrm>
          </p:grpSpPr>
          <p:sp>
            <p:nvSpPr>
              <p:cNvPr id="602" name="Google Shape;602;p34"/>
              <p:cNvSpPr/>
              <p:nvPr/>
            </p:nvSpPr>
            <p:spPr>
              <a:xfrm>
                <a:off x="8011565" y="4628132"/>
                <a:ext cx="1905000" cy="1828800"/>
              </a:xfrm>
              <a:prstGeom prst="wedgeEllipseCallout">
                <a:avLst>
                  <a:gd name="adj1" fmla="val -20833"/>
                  <a:gd name="adj2" fmla="val 62500"/>
                </a:avLst>
              </a:prstGeom>
              <a:solidFill>
                <a:srgbClr val="374B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03" name="Google Shape;603;p34"/>
              <p:cNvPicPr preferRelativeResize="0"/>
              <p:nvPr/>
            </p:nvPicPr>
            <p:blipFill rotWithShape="1">
              <a:blip r:embed="rId4">
                <a:alphaModFix/>
              </a:blip>
              <a:srcRect b="22856"/>
              <a:stretch/>
            </p:blipFill>
            <p:spPr>
              <a:xfrm>
                <a:off x="-5378050" y="4867740"/>
                <a:ext cx="1490438" cy="1437209"/>
              </a:xfrm>
              <a:prstGeom prst="rect">
                <a:avLst/>
              </a:prstGeom>
              <a:noFill/>
              <a:ln>
                <a:noFill/>
              </a:ln>
            </p:spPr>
          </p:pic>
        </p:grpSp>
        <p:pic>
          <p:nvPicPr>
            <p:cNvPr id="604" name="Google Shape;604;p34"/>
            <p:cNvPicPr preferRelativeResize="0"/>
            <p:nvPr/>
          </p:nvPicPr>
          <p:blipFill rotWithShape="1">
            <a:blip r:embed="rId5">
              <a:alphaModFix/>
            </a:blip>
            <a:srcRect b="22856"/>
            <a:stretch/>
          </p:blipFill>
          <p:spPr>
            <a:xfrm rot="10800000">
              <a:off x="13691428" y="6552532"/>
              <a:ext cx="1180825" cy="1138653"/>
            </a:xfrm>
            <a:prstGeom prst="rect">
              <a:avLst/>
            </a:prstGeom>
            <a:noFill/>
            <a:ln>
              <a:noFill/>
            </a:ln>
          </p:spPr>
        </p:pic>
        <p:sp>
          <p:nvSpPr>
            <p:cNvPr id="605" name="Google Shape;605;p34"/>
            <p:cNvSpPr txBox="1"/>
            <p:nvPr/>
          </p:nvSpPr>
          <p:spPr>
            <a:xfrm>
              <a:off x="7882161" y="8360956"/>
              <a:ext cx="2523600" cy="664800"/>
            </a:xfrm>
            <a:prstGeom prst="rect">
              <a:avLst/>
            </a:prstGeom>
            <a:noFill/>
            <a:ln>
              <a:noFill/>
            </a:ln>
          </p:spPr>
          <p:txBody>
            <a:bodyPr spcFirstLastPara="1" wrap="square" lIns="0" tIns="0" rIns="0" bIns="0" anchor="t" anchorCtr="0">
              <a:spAutoFit/>
            </a:bodyPr>
            <a:lstStyle/>
            <a:p>
              <a:pPr marL="0" marR="0" lvl="0" indent="0" algn="ctr" rtl="0">
                <a:lnSpc>
                  <a:spcPct val="98159"/>
                </a:lnSpc>
                <a:spcBef>
                  <a:spcPts val="0"/>
                </a:spcBef>
                <a:spcAft>
                  <a:spcPts val="0"/>
                </a:spcAft>
                <a:buClr>
                  <a:srgbClr val="000000"/>
                </a:buClr>
                <a:buSzPts val="4400"/>
                <a:buFont typeface="Arial"/>
                <a:buNone/>
              </a:pPr>
              <a:r>
                <a:rPr lang="en-US" sz="4400" b="1">
                  <a:solidFill>
                    <a:srgbClr val="FFFFFF"/>
                  </a:solidFill>
                </a:rPr>
                <a:t>PAS SÛR</a:t>
              </a:r>
              <a:endParaRPr sz="1400" b="0" i="0" u="none" strike="noStrike" cap="none">
                <a:solidFill>
                  <a:srgbClr val="000000"/>
                </a:solidFill>
                <a:latin typeface="Arial"/>
                <a:ea typeface="Arial"/>
                <a:cs typeface="Arial"/>
                <a:sym typeface="Arial"/>
              </a:endParaRPr>
            </a:p>
          </p:txBody>
        </p:sp>
        <p:sp>
          <p:nvSpPr>
            <p:cNvPr id="606" name="Google Shape;606;p34"/>
            <p:cNvSpPr txBox="1"/>
            <p:nvPr/>
          </p:nvSpPr>
          <p:spPr>
            <a:xfrm>
              <a:off x="12799599" y="8360950"/>
              <a:ext cx="3159900" cy="664800"/>
            </a:xfrm>
            <a:prstGeom prst="rect">
              <a:avLst/>
            </a:prstGeom>
            <a:noFill/>
            <a:ln>
              <a:noFill/>
            </a:ln>
          </p:spPr>
          <p:txBody>
            <a:bodyPr spcFirstLastPara="1" wrap="square" lIns="0" tIns="0" rIns="0" bIns="0" anchor="t" anchorCtr="0">
              <a:spAutoFit/>
            </a:bodyPr>
            <a:lstStyle/>
            <a:p>
              <a:pPr marL="0" marR="0" lvl="0" indent="0" algn="ctr" rtl="0">
                <a:lnSpc>
                  <a:spcPct val="98159"/>
                </a:lnSpc>
                <a:spcBef>
                  <a:spcPts val="0"/>
                </a:spcBef>
                <a:spcAft>
                  <a:spcPts val="0"/>
                </a:spcAft>
                <a:buClr>
                  <a:srgbClr val="000000"/>
                </a:buClr>
                <a:buSzPts val="4400"/>
                <a:buFont typeface="Arial"/>
                <a:buNone/>
              </a:pPr>
              <a:r>
                <a:rPr lang="en-US" sz="4400" b="1">
                  <a:solidFill>
                    <a:srgbClr val="FFFFFF"/>
                  </a:solidFill>
                </a:rPr>
                <a:t>D'ACCORD</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2244"/>
        </a:solidFill>
        <a:effectLst/>
      </p:bgPr>
    </p:bg>
    <p:spTree>
      <p:nvGrpSpPr>
        <p:cNvPr id="1" name="Shape 610"/>
        <p:cNvGrpSpPr/>
        <p:nvPr/>
      </p:nvGrpSpPr>
      <p:grpSpPr>
        <a:xfrm>
          <a:off x="0" y="0"/>
          <a:ext cx="0" cy="0"/>
          <a:chOff x="0" y="0"/>
          <a:chExt cx="0" cy="0"/>
        </a:xfrm>
      </p:grpSpPr>
      <p:sp>
        <p:nvSpPr>
          <p:cNvPr id="611" name="Google Shape;611;p35"/>
          <p:cNvSpPr txBox="1"/>
          <p:nvPr/>
        </p:nvSpPr>
        <p:spPr>
          <a:xfrm>
            <a:off x="1676400" y="1409700"/>
            <a:ext cx="14706600" cy="3232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4200"/>
              <a:buFont typeface="Arial"/>
              <a:buNone/>
            </a:pPr>
            <a:r>
              <a:rPr lang="en-US" sz="4200">
                <a:solidFill>
                  <a:schemeClr val="lt1"/>
                </a:solidFill>
              </a:rPr>
              <a:t>Un employé de projet âgé de 19 ans connaît une jeune fille de 16 ans de la communauté depuis un certain temps. Elle est désormais enceinte.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200"/>
              <a:buFont typeface="Calibri"/>
              <a:buNone/>
            </a:pPr>
            <a:endParaRPr sz="42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9AD7F1"/>
              </a:buClr>
              <a:buSzPts val="4200"/>
              <a:buFont typeface="Arial"/>
              <a:buNone/>
            </a:pPr>
            <a:r>
              <a:rPr lang="en-US" sz="4200" b="1">
                <a:solidFill>
                  <a:srgbClr val="9AD7F1"/>
                </a:solidFill>
              </a:rPr>
              <a:t>Ce n'est pas grave.</a:t>
            </a:r>
            <a:r>
              <a:rPr lang="en-US" sz="4200" b="1" i="0" u="none" strike="noStrike" cap="none">
                <a:solidFill>
                  <a:srgbClr val="9AD7F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612" name="Google Shape;612;p35"/>
          <p:cNvGrpSpPr/>
          <p:nvPr/>
        </p:nvGrpSpPr>
        <p:grpSpPr>
          <a:xfrm>
            <a:off x="1371600" y="6362699"/>
            <a:ext cx="15163802" cy="2663057"/>
            <a:chOff x="1371600" y="6362699"/>
            <a:chExt cx="15163802" cy="2663057"/>
          </a:xfrm>
        </p:grpSpPr>
        <p:sp>
          <p:nvSpPr>
            <p:cNvPr id="613" name="Google Shape;613;p35"/>
            <p:cNvSpPr/>
            <p:nvPr/>
          </p:nvSpPr>
          <p:spPr>
            <a:xfrm rot="-5400000">
              <a:off x="8856135" y="-260516"/>
              <a:ext cx="533400" cy="14825133"/>
            </a:xfrm>
            <a:prstGeom prst="upDownArrow">
              <a:avLst>
                <a:gd name="adj1" fmla="val 50000"/>
                <a:gd name="adj2" fmla="val 50000"/>
              </a:avLst>
            </a:prstGeom>
            <a:solidFill>
              <a:srgbClr val="374B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76923C"/>
                </a:solidFill>
                <a:latin typeface="Calibri"/>
                <a:ea typeface="Calibri"/>
                <a:cs typeface="Calibri"/>
                <a:sym typeface="Calibri"/>
              </a:endParaRPr>
            </a:p>
          </p:txBody>
        </p:sp>
        <p:grpSp>
          <p:nvGrpSpPr>
            <p:cNvPr id="614" name="Google Shape;614;p35"/>
            <p:cNvGrpSpPr/>
            <p:nvPr/>
          </p:nvGrpSpPr>
          <p:grpSpPr>
            <a:xfrm>
              <a:off x="8389366" y="6362700"/>
              <a:ext cx="1509269" cy="1448898"/>
              <a:chOff x="12431741" y="4628133"/>
              <a:chExt cx="1905000" cy="1828800"/>
            </a:xfrm>
          </p:grpSpPr>
          <p:sp>
            <p:nvSpPr>
              <p:cNvPr id="615" name="Google Shape;615;p35"/>
              <p:cNvSpPr/>
              <p:nvPr/>
            </p:nvSpPr>
            <p:spPr>
              <a:xfrm>
                <a:off x="12431741" y="4628133"/>
                <a:ext cx="1905000" cy="1828800"/>
              </a:xfrm>
              <a:prstGeom prst="wedgeEllipseCallout">
                <a:avLst>
                  <a:gd name="adj1" fmla="val -20833"/>
                  <a:gd name="adj2" fmla="val 62500"/>
                </a:avLst>
              </a:prstGeom>
              <a:solidFill>
                <a:srgbClr val="374B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16" name="Google Shape;616;p35"/>
              <p:cNvPicPr preferRelativeResize="0"/>
              <p:nvPr/>
            </p:nvPicPr>
            <p:blipFill rotWithShape="1">
              <a:blip r:embed="rId3">
                <a:alphaModFix/>
              </a:blip>
              <a:srcRect b="20440"/>
              <a:stretch/>
            </p:blipFill>
            <p:spPr>
              <a:xfrm>
                <a:off x="12689072" y="4801778"/>
                <a:ext cx="1390338" cy="1371600"/>
              </a:xfrm>
              <a:prstGeom prst="rect">
                <a:avLst/>
              </a:prstGeom>
              <a:noFill/>
              <a:ln>
                <a:noFill/>
              </a:ln>
            </p:spPr>
          </p:pic>
        </p:grpSp>
        <p:sp>
          <p:nvSpPr>
            <p:cNvPr id="617" name="Google Shape;617;p35"/>
            <p:cNvSpPr/>
            <p:nvPr/>
          </p:nvSpPr>
          <p:spPr>
            <a:xfrm>
              <a:off x="2900003" y="6362699"/>
              <a:ext cx="1509269" cy="1448898"/>
            </a:xfrm>
            <a:prstGeom prst="wedgeEllipseCallout">
              <a:avLst>
                <a:gd name="adj1" fmla="val -20833"/>
                <a:gd name="adj2" fmla="val 62500"/>
              </a:avLst>
            </a:prstGeom>
            <a:solidFill>
              <a:srgbClr val="374B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8" name="Google Shape;618;p35"/>
            <p:cNvSpPr txBox="1"/>
            <p:nvPr/>
          </p:nvSpPr>
          <p:spPr>
            <a:xfrm>
              <a:off x="1371600" y="8360950"/>
              <a:ext cx="4714800" cy="664800"/>
            </a:xfrm>
            <a:prstGeom prst="rect">
              <a:avLst/>
            </a:prstGeom>
            <a:noFill/>
            <a:ln>
              <a:noFill/>
            </a:ln>
          </p:spPr>
          <p:txBody>
            <a:bodyPr spcFirstLastPara="1" wrap="square" lIns="0" tIns="0" rIns="0" bIns="0" anchor="t" anchorCtr="0">
              <a:spAutoFit/>
            </a:bodyPr>
            <a:lstStyle/>
            <a:p>
              <a:pPr marL="0" marR="0" lvl="0" indent="0" algn="ctr" rtl="0">
                <a:lnSpc>
                  <a:spcPct val="89979"/>
                </a:lnSpc>
                <a:spcBef>
                  <a:spcPts val="0"/>
                </a:spcBef>
                <a:spcAft>
                  <a:spcPts val="0"/>
                </a:spcAft>
                <a:buClr>
                  <a:srgbClr val="000000"/>
                </a:buClr>
                <a:buSzPts val="4800"/>
                <a:buFont typeface="Arial"/>
                <a:buNone/>
              </a:pPr>
              <a:r>
                <a:rPr lang="en-US" sz="4800" b="1">
                  <a:solidFill>
                    <a:srgbClr val="FFFFFF"/>
                  </a:solidFill>
                </a:rPr>
                <a:t>PAS D'ACCORD</a:t>
              </a:r>
              <a:endParaRPr sz="1400" b="0" i="0" u="none" strike="noStrike" cap="none">
                <a:solidFill>
                  <a:srgbClr val="000000"/>
                </a:solidFill>
                <a:latin typeface="Arial"/>
                <a:ea typeface="Arial"/>
                <a:cs typeface="Arial"/>
                <a:sym typeface="Arial"/>
              </a:endParaRPr>
            </a:p>
          </p:txBody>
        </p:sp>
        <p:grpSp>
          <p:nvGrpSpPr>
            <p:cNvPr id="619" name="Google Shape;619;p35"/>
            <p:cNvGrpSpPr/>
            <p:nvPr/>
          </p:nvGrpSpPr>
          <p:grpSpPr>
            <a:xfrm>
              <a:off x="2970989" y="6397409"/>
              <a:ext cx="12117422" cy="1448898"/>
              <a:chOff x="-5378050" y="4628132"/>
              <a:chExt cx="15294615" cy="1828800"/>
            </a:xfrm>
          </p:grpSpPr>
          <p:sp>
            <p:nvSpPr>
              <p:cNvPr id="620" name="Google Shape;620;p35"/>
              <p:cNvSpPr/>
              <p:nvPr/>
            </p:nvSpPr>
            <p:spPr>
              <a:xfrm>
                <a:off x="8011565" y="4628132"/>
                <a:ext cx="1905000" cy="1828800"/>
              </a:xfrm>
              <a:prstGeom prst="wedgeEllipseCallout">
                <a:avLst>
                  <a:gd name="adj1" fmla="val -20833"/>
                  <a:gd name="adj2" fmla="val 62500"/>
                </a:avLst>
              </a:prstGeom>
              <a:solidFill>
                <a:srgbClr val="374B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21" name="Google Shape;621;p35"/>
              <p:cNvPicPr preferRelativeResize="0"/>
              <p:nvPr/>
            </p:nvPicPr>
            <p:blipFill rotWithShape="1">
              <a:blip r:embed="rId4">
                <a:alphaModFix/>
              </a:blip>
              <a:srcRect b="22856"/>
              <a:stretch/>
            </p:blipFill>
            <p:spPr>
              <a:xfrm>
                <a:off x="-5378050" y="4867740"/>
                <a:ext cx="1490438" cy="1437209"/>
              </a:xfrm>
              <a:prstGeom prst="rect">
                <a:avLst/>
              </a:prstGeom>
              <a:noFill/>
              <a:ln>
                <a:noFill/>
              </a:ln>
            </p:spPr>
          </p:pic>
        </p:grpSp>
        <p:pic>
          <p:nvPicPr>
            <p:cNvPr id="622" name="Google Shape;622;p35"/>
            <p:cNvPicPr preferRelativeResize="0"/>
            <p:nvPr/>
          </p:nvPicPr>
          <p:blipFill rotWithShape="1">
            <a:blip r:embed="rId5">
              <a:alphaModFix/>
            </a:blip>
            <a:srcRect b="22856"/>
            <a:stretch/>
          </p:blipFill>
          <p:spPr>
            <a:xfrm rot="10800000">
              <a:off x="13691428" y="6552532"/>
              <a:ext cx="1180825" cy="1138653"/>
            </a:xfrm>
            <a:prstGeom prst="rect">
              <a:avLst/>
            </a:prstGeom>
            <a:noFill/>
            <a:ln>
              <a:noFill/>
            </a:ln>
          </p:spPr>
        </p:pic>
        <p:sp>
          <p:nvSpPr>
            <p:cNvPr id="623" name="Google Shape;623;p35"/>
            <p:cNvSpPr txBox="1"/>
            <p:nvPr/>
          </p:nvSpPr>
          <p:spPr>
            <a:xfrm>
              <a:off x="7882161" y="8360956"/>
              <a:ext cx="2523600" cy="664800"/>
            </a:xfrm>
            <a:prstGeom prst="rect">
              <a:avLst/>
            </a:prstGeom>
            <a:noFill/>
            <a:ln>
              <a:noFill/>
            </a:ln>
          </p:spPr>
          <p:txBody>
            <a:bodyPr spcFirstLastPara="1" wrap="square" lIns="0" tIns="0" rIns="0" bIns="0" anchor="t" anchorCtr="0">
              <a:spAutoFit/>
            </a:bodyPr>
            <a:lstStyle/>
            <a:p>
              <a:pPr marL="0" marR="0" lvl="0" indent="0" algn="ctr" rtl="0">
                <a:lnSpc>
                  <a:spcPct val="98159"/>
                </a:lnSpc>
                <a:spcBef>
                  <a:spcPts val="0"/>
                </a:spcBef>
                <a:spcAft>
                  <a:spcPts val="0"/>
                </a:spcAft>
                <a:buClr>
                  <a:srgbClr val="000000"/>
                </a:buClr>
                <a:buSzPts val="4400"/>
                <a:buFont typeface="Arial"/>
                <a:buNone/>
              </a:pPr>
              <a:r>
                <a:rPr lang="en-US" sz="4400" b="1">
                  <a:solidFill>
                    <a:srgbClr val="FFFFFF"/>
                  </a:solidFill>
                </a:rPr>
                <a:t>PAS SÛR</a:t>
              </a:r>
              <a:endParaRPr sz="1400" b="0" i="0" u="none" strike="noStrike" cap="none">
                <a:solidFill>
                  <a:srgbClr val="000000"/>
                </a:solidFill>
                <a:latin typeface="Arial"/>
                <a:ea typeface="Arial"/>
                <a:cs typeface="Arial"/>
                <a:sym typeface="Arial"/>
              </a:endParaRPr>
            </a:p>
          </p:txBody>
        </p:sp>
        <p:sp>
          <p:nvSpPr>
            <p:cNvPr id="624" name="Google Shape;624;p35"/>
            <p:cNvSpPr txBox="1"/>
            <p:nvPr/>
          </p:nvSpPr>
          <p:spPr>
            <a:xfrm>
              <a:off x="12799599" y="8360950"/>
              <a:ext cx="3236400" cy="664800"/>
            </a:xfrm>
            <a:prstGeom prst="rect">
              <a:avLst/>
            </a:prstGeom>
            <a:noFill/>
            <a:ln>
              <a:noFill/>
            </a:ln>
          </p:spPr>
          <p:txBody>
            <a:bodyPr spcFirstLastPara="1" wrap="square" lIns="0" tIns="0" rIns="0" bIns="0" anchor="t" anchorCtr="0">
              <a:spAutoFit/>
            </a:bodyPr>
            <a:lstStyle/>
            <a:p>
              <a:pPr marL="0" marR="0" lvl="0" indent="0" algn="ctr" rtl="0">
                <a:lnSpc>
                  <a:spcPct val="98159"/>
                </a:lnSpc>
                <a:spcBef>
                  <a:spcPts val="0"/>
                </a:spcBef>
                <a:spcAft>
                  <a:spcPts val="0"/>
                </a:spcAft>
                <a:buClr>
                  <a:srgbClr val="000000"/>
                </a:buClr>
                <a:buSzPts val="4400"/>
                <a:buFont typeface="Arial"/>
                <a:buNone/>
              </a:pPr>
              <a:r>
                <a:rPr lang="en-US" sz="4400" b="1">
                  <a:solidFill>
                    <a:srgbClr val="FFFFFF"/>
                  </a:solidFill>
                </a:rPr>
                <a:t>D'ACCORD</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2244"/>
        </a:solidFill>
        <a:effectLst/>
      </p:bgPr>
    </p:bg>
    <p:spTree>
      <p:nvGrpSpPr>
        <p:cNvPr id="1" name="Shape 628"/>
        <p:cNvGrpSpPr/>
        <p:nvPr/>
      </p:nvGrpSpPr>
      <p:grpSpPr>
        <a:xfrm>
          <a:off x="0" y="0"/>
          <a:ext cx="0" cy="0"/>
          <a:chOff x="0" y="0"/>
          <a:chExt cx="0" cy="0"/>
        </a:xfrm>
      </p:grpSpPr>
      <p:sp>
        <p:nvSpPr>
          <p:cNvPr id="629" name="Google Shape;629;p36"/>
          <p:cNvSpPr txBox="1"/>
          <p:nvPr/>
        </p:nvSpPr>
        <p:spPr>
          <a:xfrm>
            <a:off x="1676400" y="1409700"/>
            <a:ext cx="14706600" cy="34479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1100"/>
              <a:buFont typeface="Arial"/>
              <a:buNone/>
            </a:pPr>
            <a:r>
              <a:rPr lang="en-US" sz="4400">
                <a:solidFill>
                  <a:schemeClr val="lt1"/>
                </a:solidFill>
              </a:rPr>
              <a:t>Les enfants inventent des histoires ou mentent au sujet des abus sexuels. </a:t>
            </a:r>
            <a:endParaRPr sz="4400">
              <a:solidFill>
                <a:schemeClr val="lt1"/>
              </a:solidFill>
            </a:endParaRPr>
          </a:p>
          <a:p>
            <a:pPr marL="0" lvl="0" indent="0" algn="l" rtl="0">
              <a:spcBef>
                <a:spcPts val="0"/>
              </a:spcBef>
              <a:spcAft>
                <a:spcPts val="0"/>
              </a:spcAft>
              <a:buClr>
                <a:schemeClr val="dk1"/>
              </a:buClr>
              <a:buSzPts val="1100"/>
              <a:buFont typeface="Arial"/>
              <a:buNone/>
            </a:pPr>
            <a:endParaRPr sz="4400" b="1">
              <a:solidFill>
                <a:schemeClr val="lt1"/>
              </a:solidFill>
            </a:endParaRPr>
          </a:p>
          <a:p>
            <a:pPr marL="0" lvl="0" indent="0" algn="l" rtl="0">
              <a:spcBef>
                <a:spcPts val="0"/>
              </a:spcBef>
              <a:spcAft>
                <a:spcPts val="0"/>
              </a:spcAft>
              <a:buClr>
                <a:schemeClr val="dk1"/>
              </a:buClr>
              <a:buSzPts val="1100"/>
              <a:buFont typeface="Arial"/>
              <a:buNone/>
            </a:pPr>
            <a:r>
              <a:rPr lang="en-US" sz="4400" b="1">
                <a:solidFill>
                  <a:schemeClr val="accent5"/>
                </a:solidFill>
              </a:rPr>
              <a:t>Nous ne pouvons pas toujours les croire</a:t>
            </a:r>
            <a:r>
              <a:rPr lang="en-US" sz="4400" b="1">
                <a:solidFill>
                  <a:schemeClr val="accent1"/>
                </a:solidFill>
              </a:rPr>
              <a:t>.</a:t>
            </a:r>
            <a:endParaRPr sz="4400" b="1">
              <a:solidFill>
                <a:schemeClr val="accent1"/>
              </a:solidFill>
            </a:endParaRPr>
          </a:p>
          <a:p>
            <a:pPr marL="0" marR="0" lvl="0" indent="0" algn="l" rtl="0">
              <a:lnSpc>
                <a:spcPct val="100000"/>
              </a:lnSpc>
              <a:spcBef>
                <a:spcPts val="0"/>
              </a:spcBef>
              <a:spcAft>
                <a:spcPts val="0"/>
              </a:spcAft>
              <a:buClr>
                <a:srgbClr val="9AD7F1"/>
              </a:buClr>
              <a:buSzPts val="4400"/>
              <a:buFont typeface="Arial"/>
              <a:buNone/>
            </a:pPr>
            <a:endParaRPr sz="4800" b="1" i="0" u="none" strike="noStrike" cap="none">
              <a:solidFill>
                <a:srgbClr val="9AD7F1"/>
              </a:solidFill>
              <a:latin typeface="Arial"/>
              <a:ea typeface="Arial"/>
              <a:cs typeface="Arial"/>
              <a:sym typeface="Arial"/>
            </a:endParaRPr>
          </a:p>
        </p:txBody>
      </p:sp>
      <p:grpSp>
        <p:nvGrpSpPr>
          <p:cNvPr id="630" name="Google Shape;630;p36"/>
          <p:cNvGrpSpPr/>
          <p:nvPr/>
        </p:nvGrpSpPr>
        <p:grpSpPr>
          <a:xfrm>
            <a:off x="1371600" y="6362699"/>
            <a:ext cx="15163802" cy="2663057"/>
            <a:chOff x="1371600" y="6362699"/>
            <a:chExt cx="15163802" cy="2663057"/>
          </a:xfrm>
        </p:grpSpPr>
        <p:sp>
          <p:nvSpPr>
            <p:cNvPr id="631" name="Google Shape;631;p36"/>
            <p:cNvSpPr/>
            <p:nvPr/>
          </p:nvSpPr>
          <p:spPr>
            <a:xfrm rot="-5400000">
              <a:off x="8856135" y="-260516"/>
              <a:ext cx="533400" cy="14825133"/>
            </a:xfrm>
            <a:prstGeom prst="upDownArrow">
              <a:avLst>
                <a:gd name="adj1" fmla="val 50000"/>
                <a:gd name="adj2" fmla="val 50000"/>
              </a:avLst>
            </a:prstGeom>
            <a:solidFill>
              <a:srgbClr val="374B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76923C"/>
                </a:solidFill>
                <a:latin typeface="Calibri"/>
                <a:ea typeface="Calibri"/>
                <a:cs typeface="Calibri"/>
                <a:sym typeface="Calibri"/>
              </a:endParaRPr>
            </a:p>
          </p:txBody>
        </p:sp>
        <p:grpSp>
          <p:nvGrpSpPr>
            <p:cNvPr id="632" name="Google Shape;632;p36"/>
            <p:cNvGrpSpPr/>
            <p:nvPr/>
          </p:nvGrpSpPr>
          <p:grpSpPr>
            <a:xfrm>
              <a:off x="8389366" y="6362700"/>
              <a:ext cx="1509269" cy="1448898"/>
              <a:chOff x="12431741" y="4628133"/>
              <a:chExt cx="1905000" cy="1828800"/>
            </a:xfrm>
          </p:grpSpPr>
          <p:sp>
            <p:nvSpPr>
              <p:cNvPr id="633" name="Google Shape;633;p36"/>
              <p:cNvSpPr/>
              <p:nvPr/>
            </p:nvSpPr>
            <p:spPr>
              <a:xfrm>
                <a:off x="12431741" y="4628133"/>
                <a:ext cx="1905000" cy="1828800"/>
              </a:xfrm>
              <a:prstGeom prst="wedgeEllipseCallout">
                <a:avLst>
                  <a:gd name="adj1" fmla="val -20833"/>
                  <a:gd name="adj2" fmla="val 62500"/>
                </a:avLst>
              </a:prstGeom>
              <a:solidFill>
                <a:srgbClr val="374B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34" name="Google Shape;634;p36"/>
              <p:cNvPicPr preferRelativeResize="0"/>
              <p:nvPr/>
            </p:nvPicPr>
            <p:blipFill rotWithShape="1">
              <a:blip r:embed="rId3">
                <a:alphaModFix/>
              </a:blip>
              <a:srcRect b="20440"/>
              <a:stretch/>
            </p:blipFill>
            <p:spPr>
              <a:xfrm>
                <a:off x="12689072" y="4801778"/>
                <a:ext cx="1390338" cy="1371600"/>
              </a:xfrm>
              <a:prstGeom prst="rect">
                <a:avLst/>
              </a:prstGeom>
              <a:noFill/>
              <a:ln>
                <a:noFill/>
              </a:ln>
            </p:spPr>
          </p:pic>
        </p:grpSp>
        <p:sp>
          <p:nvSpPr>
            <p:cNvPr id="635" name="Google Shape;635;p36"/>
            <p:cNvSpPr/>
            <p:nvPr/>
          </p:nvSpPr>
          <p:spPr>
            <a:xfrm>
              <a:off x="2900003" y="6362699"/>
              <a:ext cx="1509269" cy="1448898"/>
            </a:xfrm>
            <a:prstGeom prst="wedgeEllipseCallout">
              <a:avLst>
                <a:gd name="adj1" fmla="val -20833"/>
                <a:gd name="adj2" fmla="val 62500"/>
              </a:avLst>
            </a:prstGeom>
            <a:solidFill>
              <a:srgbClr val="374B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6" name="Google Shape;636;p36"/>
            <p:cNvSpPr txBox="1"/>
            <p:nvPr/>
          </p:nvSpPr>
          <p:spPr>
            <a:xfrm>
              <a:off x="1371600" y="8360950"/>
              <a:ext cx="4668900" cy="664800"/>
            </a:xfrm>
            <a:prstGeom prst="rect">
              <a:avLst/>
            </a:prstGeom>
            <a:noFill/>
            <a:ln>
              <a:noFill/>
            </a:ln>
          </p:spPr>
          <p:txBody>
            <a:bodyPr spcFirstLastPara="1" wrap="square" lIns="0" tIns="0" rIns="0" bIns="0" anchor="t" anchorCtr="0">
              <a:spAutoFit/>
            </a:bodyPr>
            <a:lstStyle/>
            <a:p>
              <a:pPr marL="0" marR="0" lvl="0" indent="0" algn="ctr" rtl="0">
                <a:lnSpc>
                  <a:spcPct val="89979"/>
                </a:lnSpc>
                <a:spcBef>
                  <a:spcPts val="0"/>
                </a:spcBef>
                <a:spcAft>
                  <a:spcPts val="0"/>
                </a:spcAft>
                <a:buClr>
                  <a:srgbClr val="000000"/>
                </a:buClr>
                <a:buSzPts val="4800"/>
                <a:buFont typeface="Arial"/>
                <a:buNone/>
              </a:pPr>
              <a:r>
                <a:rPr lang="en-US" sz="4800" b="1">
                  <a:solidFill>
                    <a:srgbClr val="FFFFFF"/>
                  </a:solidFill>
                </a:rPr>
                <a:t>PAS D'ACCORD</a:t>
              </a:r>
              <a:endParaRPr sz="1400" b="0" i="0" u="none" strike="noStrike" cap="none">
                <a:solidFill>
                  <a:srgbClr val="000000"/>
                </a:solidFill>
                <a:latin typeface="Arial"/>
                <a:ea typeface="Arial"/>
                <a:cs typeface="Arial"/>
                <a:sym typeface="Arial"/>
              </a:endParaRPr>
            </a:p>
          </p:txBody>
        </p:sp>
        <p:grpSp>
          <p:nvGrpSpPr>
            <p:cNvPr id="637" name="Google Shape;637;p36"/>
            <p:cNvGrpSpPr/>
            <p:nvPr/>
          </p:nvGrpSpPr>
          <p:grpSpPr>
            <a:xfrm>
              <a:off x="2970989" y="6397409"/>
              <a:ext cx="12117422" cy="1448898"/>
              <a:chOff x="-5378050" y="4628132"/>
              <a:chExt cx="15294615" cy="1828800"/>
            </a:xfrm>
          </p:grpSpPr>
          <p:sp>
            <p:nvSpPr>
              <p:cNvPr id="638" name="Google Shape;638;p36"/>
              <p:cNvSpPr/>
              <p:nvPr/>
            </p:nvSpPr>
            <p:spPr>
              <a:xfrm>
                <a:off x="8011565" y="4628132"/>
                <a:ext cx="1905000" cy="1828800"/>
              </a:xfrm>
              <a:prstGeom prst="wedgeEllipseCallout">
                <a:avLst>
                  <a:gd name="adj1" fmla="val -20833"/>
                  <a:gd name="adj2" fmla="val 62500"/>
                </a:avLst>
              </a:prstGeom>
              <a:solidFill>
                <a:srgbClr val="374B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39" name="Google Shape;639;p36"/>
              <p:cNvPicPr preferRelativeResize="0"/>
              <p:nvPr/>
            </p:nvPicPr>
            <p:blipFill rotWithShape="1">
              <a:blip r:embed="rId4">
                <a:alphaModFix/>
              </a:blip>
              <a:srcRect b="22856"/>
              <a:stretch/>
            </p:blipFill>
            <p:spPr>
              <a:xfrm>
                <a:off x="-5378050" y="4867740"/>
                <a:ext cx="1490438" cy="1437209"/>
              </a:xfrm>
              <a:prstGeom prst="rect">
                <a:avLst/>
              </a:prstGeom>
              <a:noFill/>
              <a:ln>
                <a:noFill/>
              </a:ln>
            </p:spPr>
          </p:pic>
        </p:grpSp>
        <p:pic>
          <p:nvPicPr>
            <p:cNvPr id="640" name="Google Shape;640;p36"/>
            <p:cNvPicPr preferRelativeResize="0"/>
            <p:nvPr/>
          </p:nvPicPr>
          <p:blipFill rotWithShape="1">
            <a:blip r:embed="rId5">
              <a:alphaModFix/>
            </a:blip>
            <a:srcRect b="22856"/>
            <a:stretch/>
          </p:blipFill>
          <p:spPr>
            <a:xfrm rot="10800000">
              <a:off x="13691428" y="6552532"/>
              <a:ext cx="1180825" cy="1138653"/>
            </a:xfrm>
            <a:prstGeom prst="rect">
              <a:avLst/>
            </a:prstGeom>
            <a:noFill/>
            <a:ln>
              <a:noFill/>
            </a:ln>
          </p:spPr>
        </p:pic>
        <p:sp>
          <p:nvSpPr>
            <p:cNvPr id="641" name="Google Shape;641;p36"/>
            <p:cNvSpPr txBox="1"/>
            <p:nvPr/>
          </p:nvSpPr>
          <p:spPr>
            <a:xfrm>
              <a:off x="7882161" y="8360956"/>
              <a:ext cx="2523600" cy="664800"/>
            </a:xfrm>
            <a:prstGeom prst="rect">
              <a:avLst/>
            </a:prstGeom>
            <a:noFill/>
            <a:ln>
              <a:noFill/>
            </a:ln>
          </p:spPr>
          <p:txBody>
            <a:bodyPr spcFirstLastPara="1" wrap="square" lIns="0" tIns="0" rIns="0" bIns="0" anchor="t" anchorCtr="0">
              <a:spAutoFit/>
            </a:bodyPr>
            <a:lstStyle/>
            <a:p>
              <a:pPr marL="0" marR="0" lvl="0" indent="0" algn="ctr" rtl="0">
                <a:lnSpc>
                  <a:spcPct val="98159"/>
                </a:lnSpc>
                <a:spcBef>
                  <a:spcPts val="0"/>
                </a:spcBef>
                <a:spcAft>
                  <a:spcPts val="0"/>
                </a:spcAft>
                <a:buClr>
                  <a:srgbClr val="000000"/>
                </a:buClr>
                <a:buSzPts val="4400"/>
                <a:buFont typeface="Arial"/>
                <a:buNone/>
              </a:pPr>
              <a:r>
                <a:rPr lang="en-US" sz="4400" b="1">
                  <a:solidFill>
                    <a:srgbClr val="FFFFFF"/>
                  </a:solidFill>
                </a:rPr>
                <a:t>PAS SÛR</a:t>
              </a:r>
              <a:endParaRPr sz="1400" b="0" i="0" u="none" strike="noStrike" cap="none">
                <a:solidFill>
                  <a:srgbClr val="000000"/>
                </a:solidFill>
                <a:latin typeface="Arial"/>
                <a:ea typeface="Arial"/>
                <a:cs typeface="Arial"/>
                <a:sym typeface="Arial"/>
              </a:endParaRPr>
            </a:p>
          </p:txBody>
        </p:sp>
        <p:sp>
          <p:nvSpPr>
            <p:cNvPr id="642" name="Google Shape;642;p36"/>
            <p:cNvSpPr txBox="1"/>
            <p:nvPr/>
          </p:nvSpPr>
          <p:spPr>
            <a:xfrm>
              <a:off x="12799599" y="8360950"/>
              <a:ext cx="3236400" cy="664800"/>
            </a:xfrm>
            <a:prstGeom prst="rect">
              <a:avLst/>
            </a:prstGeom>
            <a:noFill/>
            <a:ln>
              <a:noFill/>
            </a:ln>
          </p:spPr>
          <p:txBody>
            <a:bodyPr spcFirstLastPara="1" wrap="square" lIns="0" tIns="0" rIns="0" bIns="0" anchor="t" anchorCtr="0">
              <a:spAutoFit/>
            </a:bodyPr>
            <a:lstStyle/>
            <a:p>
              <a:pPr marL="0" marR="0" lvl="0" indent="0" algn="ctr" rtl="0">
                <a:lnSpc>
                  <a:spcPct val="98159"/>
                </a:lnSpc>
                <a:spcBef>
                  <a:spcPts val="0"/>
                </a:spcBef>
                <a:spcAft>
                  <a:spcPts val="0"/>
                </a:spcAft>
                <a:buClr>
                  <a:srgbClr val="000000"/>
                </a:buClr>
                <a:buSzPts val="4400"/>
                <a:buFont typeface="Arial"/>
                <a:buNone/>
              </a:pPr>
              <a:r>
                <a:rPr lang="en-US" sz="4400" b="1">
                  <a:solidFill>
                    <a:srgbClr val="FFFFFF"/>
                  </a:solidFill>
                </a:rPr>
                <a:t>D'ACCORD</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2244"/>
        </a:solidFill>
        <a:effectLst/>
      </p:bgPr>
    </p:bg>
    <p:spTree>
      <p:nvGrpSpPr>
        <p:cNvPr id="1" name="Shape 646"/>
        <p:cNvGrpSpPr/>
        <p:nvPr/>
      </p:nvGrpSpPr>
      <p:grpSpPr>
        <a:xfrm>
          <a:off x="0" y="0"/>
          <a:ext cx="0" cy="0"/>
          <a:chOff x="0" y="0"/>
          <a:chExt cx="0" cy="0"/>
        </a:xfrm>
      </p:grpSpPr>
      <p:sp>
        <p:nvSpPr>
          <p:cNvPr id="647" name="Google Shape;647;p37"/>
          <p:cNvSpPr txBox="1"/>
          <p:nvPr/>
        </p:nvSpPr>
        <p:spPr>
          <a:xfrm>
            <a:off x="1676400" y="3604200"/>
            <a:ext cx="11268000" cy="3078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1100"/>
              <a:buFont typeface="Arial"/>
              <a:buNone/>
            </a:pPr>
            <a:r>
              <a:rPr lang="en-US" sz="4000" b="1">
                <a:solidFill>
                  <a:schemeClr val="lt1"/>
                </a:solidFill>
              </a:rPr>
              <a:t>PAS D'ACCORD : </a:t>
            </a:r>
            <a:endParaRPr sz="4000" b="1">
              <a:solidFill>
                <a:schemeClr val="lt1"/>
              </a:solidFill>
            </a:endParaRPr>
          </a:p>
          <a:p>
            <a:pPr marL="0" lvl="0" indent="0" algn="l" rtl="0">
              <a:spcBef>
                <a:spcPts val="0"/>
              </a:spcBef>
              <a:spcAft>
                <a:spcPts val="0"/>
              </a:spcAft>
              <a:buClr>
                <a:schemeClr val="dk1"/>
              </a:buClr>
              <a:buSzPts val="1100"/>
              <a:buFont typeface="Arial"/>
              <a:buNone/>
            </a:pPr>
            <a:r>
              <a:rPr lang="en-US" sz="4000" b="1">
                <a:solidFill>
                  <a:schemeClr val="lt1"/>
                </a:solidFill>
              </a:rPr>
              <a:t>Il est rare que les enfants mentent ou inventent des histoires sur les abus sexuels qu'ils ont subis.</a:t>
            </a:r>
            <a:endParaRPr sz="4000" b="1">
              <a:solidFill>
                <a:schemeClr val="lt1"/>
              </a:solidFill>
            </a:endParaRPr>
          </a:p>
          <a:p>
            <a:pPr marL="0" marR="0" lvl="0" indent="0" algn="l" rtl="0">
              <a:lnSpc>
                <a:spcPct val="100000"/>
              </a:lnSpc>
              <a:spcBef>
                <a:spcPts val="0"/>
              </a:spcBef>
              <a:spcAft>
                <a:spcPts val="0"/>
              </a:spcAft>
              <a:buClr>
                <a:srgbClr val="000000"/>
              </a:buClr>
              <a:buSzPts val="4000"/>
              <a:buFont typeface="Arial"/>
              <a:buNone/>
            </a:pPr>
            <a:endParaRPr sz="4000" b="1">
              <a:solidFill>
                <a:schemeClr val="lt1"/>
              </a:solidFill>
            </a:endParaRPr>
          </a:p>
        </p:txBody>
      </p:sp>
      <p:sp>
        <p:nvSpPr>
          <p:cNvPr id="648" name="Google Shape;648;p37"/>
          <p:cNvSpPr txBox="1"/>
          <p:nvPr/>
        </p:nvSpPr>
        <p:spPr>
          <a:xfrm>
            <a:off x="1676400" y="6594885"/>
            <a:ext cx="14415300" cy="3530100"/>
          </a:xfrm>
          <a:prstGeom prst="rect">
            <a:avLst/>
          </a:prstGeom>
          <a:noFill/>
          <a:ln>
            <a:noFill/>
          </a:ln>
        </p:spPr>
        <p:txBody>
          <a:bodyPr spcFirstLastPara="1" wrap="square" lIns="0" tIns="0" rIns="0" bIns="0" anchor="t" anchorCtr="0">
            <a:spAutoFit/>
          </a:bodyPr>
          <a:lstStyle/>
          <a:p>
            <a:pPr marL="571500" marR="0" lvl="0" indent="-571500" algn="l" rtl="0">
              <a:lnSpc>
                <a:spcPct val="100000"/>
              </a:lnSpc>
              <a:spcBef>
                <a:spcPts val="800"/>
              </a:spcBef>
              <a:spcAft>
                <a:spcPts val="0"/>
              </a:spcAft>
              <a:buClr>
                <a:schemeClr val="lt1"/>
              </a:buClr>
              <a:buSzPts val="3600"/>
              <a:buFont typeface="Arial"/>
              <a:buChar char="•"/>
            </a:pPr>
            <a:r>
              <a:rPr lang="en-US" sz="3600">
                <a:solidFill>
                  <a:schemeClr val="lt1"/>
                </a:solidFill>
              </a:rPr>
              <a:t>Les statistiques montrent que la grande majorité des signalements d'abus sexuels sur des enfants sont fondés. </a:t>
            </a:r>
            <a:endParaRPr sz="3600">
              <a:solidFill>
                <a:schemeClr val="lt1"/>
              </a:solidFill>
            </a:endParaRPr>
          </a:p>
          <a:p>
            <a:pPr marL="571500" marR="0" lvl="0" indent="-571500" algn="l" rtl="0">
              <a:lnSpc>
                <a:spcPct val="100000"/>
              </a:lnSpc>
              <a:spcBef>
                <a:spcPts val="800"/>
              </a:spcBef>
              <a:spcAft>
                <a:spcPts val="0"/>
              </a:spcAft>
              <a:buClr>
                <a:schemeClr val="lt1"/>
              </a:buClr>
              <a:buSzPts val="3600"/>
              <a:buFont typeface="Arial"/>
              <a:buChar char="•"/>
            </a:pPr>
            <a:r>
              <a:rPr lang="en-US" sz="3600">
                <a:solidFill>
                  <a:schemeClr val="lt1"/>
                </a:solidFill>
              </a:rPr>
              <a:t>Bien que les enfants puissent parfois inventer des histoires sur d'autres sujets, ils mentent rarement au sujet des abus sexuels.</a:t>
            </a:r>
            <a:endParaRPr sz="3600">
              <a:solidFill>
                <a:schemeClr val="lt1"/>
              </a:solidFill>
            </a:endParaRPr>
          </a:p>
          <a:p>
            <a:pPr marL="571500" marR="0" lvl="0" indent="-571500" algn="l" rtl="0">
              <a:lnSpc>
                <a:spcPct val="100000"/>
              </a:lnSpc>
              <a:spcBef>
                <a:spcPts val="800"/>
              </a:spcBef>
              <a:spcAft>
                <a:spcPts val="0"/>
              </a:spcAft>
              <a:buClr>
                <a:schemeClr val="lt1"/>
              </a:buClr>
              <a:buSzPts val="3600"/>
              <a:buFont typeface="Arial"/>
              <a:buChar char="•"/>
            </a:pPr>
            <a:r>
              <a:rPr lang="en-US" sz="3600">
                <a:solidFill>
                  <a:schemeClr val="lt1"/>
                </a:solidFill>
              </a:rPr>
              <a:t> Ce sont souvent les adultes qui ont du mal à accepter la réalité ou qui ne veulent pas croire l'enfant.</a:t>
            </a:r>
            <a:endParaRPr sz="1400" b="0" i="0" u="none" strike="noStrike" cap="none">
              <a:solidFill>
                <a:srgbClr val="000000"/>
              </a:solidFill>
              <a:latin typeface="Arial"/>
              <a:ea typeface="Arial"/>
              <a:cs typeface="Arial"/>
              <a:sym typeface="Arial"/>
            </a:endParaRPr>
          </a:p>
        </p:txBody>
      </p:sp>
      <p:sp>
        <p:nvSpPr>
          <p:cNvPr id="649" name="Google Shape;649;p37"/>
          <p:cNvSpPr txBox="1"/>
          <p:nvPr/>
        </p:nvSpPr>
        <p:spPr>
          <a:xfrm>
            <a:off x="1676400" y="572800"/>
            <a:ext cx="14706600" cy="3386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1100"/>
              <a:buFont typeface="Arial"/>
              <a:buNone/>
            </a:pPr>
            <a:r>
              <a:rPr lang="en-US" sz="4400">
                <a:solidFill>
                  <a:srgbClr val="888888"/>
                </a:solidFill>
              </a:rPr>
              <a:t>Les enfants inventent des histoires ou mentent au sujet des abus sexuels. </a:t>
            </a:r>
            <a:endParaRPr sz="4400">
              <a:solidFill>
                <a:srgbClr val="888888"/>
              </a:solidFill>
            </a:endParaRPr>
          </a:p>
          <a:p>
            <a:pPr marL="0" lvl="0" indent="0" algn="l" rtl="0">
              <a:spcBef>
                <a:spcPts val="0"/>
              </a:spcBef>
              <a:spcAft>
                <a:spcPts val="0"/>
              </a:spcAft>
              <a:buClr>
                <a:schemeClr val="dk1"/>
              </a:buClr>
              <a:buSzPts val="1100"/>
              <a:buFont typeface="Arial"/>
              <a:buNone/>
            </a:pPr>
            <a:endParaRPr sz="4400" b="1">
              <a:solidFill>
                <a:srgbClr val="888888"/>
              </a:solidFill>
            </a:endParaRPr>
          </a:p>
          <a:p>
            <a:pPr marL="0" lvl="0" indent="0" algn="l" rtl="0">
              <a:spcBef>
                <a:spcPts val="0"/>
              </a:spcBef>
              <a:spcAft>
                <a:spcPts val="0"/>
              </a:spcAft>
              <a:buClr>
                <a:schemeClr val="dk1"/>
              </a:buClr>
              <a:buSzPts val="1100"/>
              <a:buFont typeface="Arial"/>
              <a:buNone/>
            </a:pPr>
            <a:r>
              <a:rPr lang="en-US" sz="4400" b="1">
                <a:solidFill>
                  <a:srgbClr val="888888"/>
                </a:solidFill>
              </a:rPr>
              <a:t>Nous ne pouvons pas toujours les croire.</a:t>
            </a:r>
            <a:endParaRPr sz="4400" b="1">
              <a:solidFill>
                <a:srgbClr val="888888"/>
              </a:solidFill>
            </a:endParaRPr>
          </a:p>
          <a:p>
            <a:pPr marL="0" marR="0" lvl="0" indent="0" algn="l" rtl="0">
              <a:lnSpc>
                <a:spcPct val="100000"/>
              </a:lnSpc>
              <a:spcBef>
                <a:spcPts val="0"/>
              </a:spcBef>
              <a:spcAft>
                <a:spcPts val="0"/>
              </a:spcAft>
              <a:buClr>
                <a:srgbClr val="3D536C"/>
              </a:buClr>
              <a:buSzPts val="4400"/>
              <a:buFont typeface="Arial"/>
              <a:buNone/>
            </a:pPr>
            <a:endParaRPr sz="4400">
              <a:solidFill>
                <a:srgbClr val="3D536C"/>
              </a:solidFill>
            </a:endParaRPr>
          </a:p>
        </p:txBody>
      </p:sp>
      <p:grpSp>
        <p:nvGrpSpPr>
          <p:cNvPr id="650" name="Google Shape;650;p37"/>
          <p:cNvGrpSpPr/>
          <p:nvPr/>
        </p:nvGrpSpPr>
        <p:grpSpPr>
          <a:xfrm>
            <a:off x="12725400" y="2997274"/>
            <a:ext cx="2405761" cy="2309531"/>
            <a:chOff x="7970447" y="4628133"/>
            <a:chExt cx="1905000" cy="1828800"/>
          </a:xfrm>
        </p:grpSpPr>
        <p:sp>
          <p:nvSpPr>
            <p:cNvPr id="651" name="Google Shape;651;p37"/>
            <p:cNvSpPr/>
            <p:nvPr/>
          </p:nvSpPr>
          <p:spPr>
            <a:xfrm>
              <a:off x="7970447" y="4628133"/>
              <a:ext cx="1905000" cy="1828800"/>
            </a:xfrm>
            <a:prstGeom prst="wedgeEllipseCallout">
              <a:avLst>
                <a:gd name="adj1" fmla="val -20833"/>
                <a:gd name="adj2" fmla="val 62500"/>
              </a:avLst>
            </a:prstGeom>
            <a:solidFill>
              <a:srgbClr val="374B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52" name="Google Shape;652;p37"/>
            <p:cNvPicPr preferRelativeResize="0"/>
            <p:nvPr/>
          </p:nvPicPr>
          <p:blipFill rotWithShape="1">
            <a:blip r:embed="rId3">
              <a:alphaModFix/>
            </a:blip>
            <a:srcRect b="22856"/>
            <a:stretch/>
          </p:blipFill>
          <p:spPr>
            <a:xfrm>
              <a:off x="8177728" y="4823929"/>
              <a:ext cx="1490438" cy="1437208"/>
            </a:xfrm>
            <a:prstGeom prst="rect">
              <a:avLst/>
            </a:prstGeom>
            <a:noFill/>
            <a:ln>
              <a:noFill/>
            </a:ln>
          </p:spPr>
        </p:pic>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9AD7F1"/>
        </a:solidFill>
        <a:effectLst/>
      </p:bgPr>
    </p:bg>
    <p:spTree>
      <p:nvGrpSpPr>
        <p:cNvPr id="1" name="Shape 657"/>
        <p:cNvGrpSpPr/>
        <p:nvPr/>
      </p:nvGrpSpPr>
      <p:grpSpPr>
        <a:xfrm>
          <a:off x="0" y="0"/>
          <a:ext cx="0" cy="0"/>
          <a:chOff x="0" y="0"/>
          <a:chExt cx="0" cy="0"/>
        </a:xfrm>
      </p:grpSpPr>
      <p:pic>
        <p:nvPicPr>
          <p:cNvPr id="658" name="Google Shape;658;g2d91b487aa2_0_43"/>
          <p:cNvPicPr preferRelativeResize="0"/>
          <p:nvPr/>
        </p:nvPicPr>
        <p:blipFill rotWithShape="1">
          <a:blip r:embed="rId3">
            <a:alphaModFix/>
          </a:blip>
          <a:srcRect b="16742"/>
          <a:stretch/>
        </p:blipFill>
        <p:spPr>
          <a:xfrm>
            <a:off x="6434823" y="4170202"/>
            <a:ext cx="1610863" cy="1663053"/>
          </a:xfrm>
          <a:prstGeom prst="rect">
            <a:avLst/>
          </a:prstGeom>
          <a:noFill/>
          <a:ln>
            <a:noFill/>
          </a:ln>
        </p:spPr>
      </p:pic>
      <p:sp>
        <p:nvSpPr>
          <p:cNvPr id="659" name="Google Shape;659;g2d91b487aa2_0_43"/>
          <p:cNvSpPr txBox="1"/>
          <p:nvPr/>
        </p:nvSpPr>
        <p:spPr>
          <a:xfrm>
            <a:off x="9507423" y="6290308"/>
            <a:ext cx="3877800" cy="2724300"/>
          </a:xfrm>
          <a:prstGeom prst="rect">
            <a:avLst/>
          </a:prstGeom>
          <a:noFill/>
          <a:ln>
            <a:noFill/>
          </a:ln>
        </p:spPr>
        <p:txBody>
          <a:bodyPr spcFirstLastPara="1" wrap="square" lIns="0" tIns="0" rIns="0" bIns="0" anchor="t" anchorCtr="0">
            <a:spAutoFit/>
          </a:bodyPr>
          <a:lstStyle/>
          <a:p>
            <a:pPr marL="0" marR="0" lvl="0" indent="0" algn="ctr" rtl="0">
              <a:lnSpc>
                <a:spcPct val="130554"/>
              </a:lnSpc>
              <a:spcBef>
                <a:spcPts val="0"/>
              </a:spcBef>
              <a:spcAft>
                <a:spcPts val="0"/>
              </a:spcAft>
              <a:buClr>
                <a:srgbClr val="000000"/>
              </a:buClr>
              <a:buSzPts val="3600"/>
              <a:buFont typeface="Arial"/>
              <a:buNone/>
            </a:pPr>
            <a:r>
              <a:rPr lang="en-US" sz="3600" b="1">
                <a:solidFill>
                  <a:srgbClr val="292C32"/>
                </a:solidFill>
              </a:rPr>
              <a:t>Appeler le service d'aide à l'enfance : </a:t>
            </a:r>
            <a:r>
              <a:rPr lang="en-US" sz="3600" b="1" i="0" u="none" strike="noStrike" cap="none">
                <a:solidFill>
                  <a:srgbClr val="292C32"/>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30554"/>
              </a:lnSpc>
              <a:spcBef>
                <a:spcPts val="0"/>
              </a:spcBef>
              <a:spcAft>
                <a:spcPts val="0"/>
              </a:spcAft>
              <a:buClr>
                <a:srgbClr val="000000"/>
              </a:buClr>
              <a:buSzPts val="3600"/>
              <a:buFont typeface="Arial"/>
              <a:buNone/>
            </a:pPr>
            <a:r>
              <a:rPr lang="en-US" sz="3600" b="1" i="0" u="none" strike="noStrike" cap="none">
                <a:solidFill>
                  <a:srgbClr val="292C32"/>
                </a:solidFill>
                <a:highlight>
                  <a:srgbClr val="FFFF00"/>
                </a:highlight>
                <a:latin typeface="Arial"/>
                <a:ea typeface="Arial"/>
                <a:cs typeface="Arial"/>
                <a:sym typeface="Arial"/>
              </a:rPr>
              <a:t>[</a:t>
            </a:r>
            <a:r>
              <a:rPr lang="en-US" sz="3600" b="1">
                <a:solidFill>
                  <a:srgbClr val="292C32"/>
                </a:solidFill>
                <a:highlight>
                  <a:srgbClr val="FFFF00"/>
                </a:highlight>
              </a:rPr>
              <a:t>insérer ici</a:t>
            </a:r>
            <a:r>
              <a:rPr lang="en-US" sz="3600" b="1" i="0" u="none" strike="noStrike" cap="none">
                <a:solidFill>
                  <a:srgbClr val="292C32"/>
                </a:solidFill>
                <a:highlight>
                  <a:srgbClr val="FFFF00"/>
                </a:highlight>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660" name="Google Shape;660;g2d91b487aa2_0_43"/>
          <p:cNvSpPr txBox="1"/>
          <p:nvPr/>
        </p:nvSpPr>
        <p:spPr>
          <a:xfrm>
            <a:off x="13179750" y="6290308"/>
            <a:ext cx="3657600" cy="2001000"/>
          </a:xfrm>
          <a:prstGeom prst="rect">
            <a:avLst/>
          </a:prstGeom>
          <a:noFill/>
          <a:ln>
            <a:noFill/>
          </a:ln>
        </p:spPr>
        <p:txBody>
          <a:bodyPr spcFirstLastPara="1" wrap="square" lIns="0" tIns="0" rIns="0" bIns="0" anchor="t" anchorCtr="0">
            <a:spAutoFit/>
          </a:bodyPr>
          <a:lstStyle/>
          <a:p>
            <a:pPr marL="0" marR="0" lvl="0" indent="0" algn="ctr" rtl="0">
              <a:lnSpc>
                <a:spcPct val="130554"/>
              </a:lnSpc>
              <a:spcBef>
                <a:spcPts val="0"/>
              </a:spcBef>
              <a:spcAft>
                <a:spcPts val="0"/>
              </a:spcAft>
              <a:buClr>
                <a:srgbClr val="000000"/>
              </a:buClr>
              <a:buSzPts val="3600"/>
              <a:buFont typeface="Arial"/>
              <a:buNone/>
            </a:pPr>
            <a:r>
              <a:rPr lang="en-US" sz="3600" b="1">
                <a:solidFill>
                  <a:srgbClr val="292C32"/>
                </a:solidFill>
              </a:rPr>
              <a:t>Appeler la police </a:t>
            </a:r>
            <a:r>
              <a:rPr lang="en-US" sz="3600" b="1" i="0" u="none" strike="noStrike" cap="none">
                <a:solidFill>
                  <a:srgbClr val="292C32"/>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ctr" rtl="0">
              <a:lnSpc>
                <a:spcPct val="130554"/>
              </a:lnSpc>
              <a:spcBef>
                <a:spcPts val="0"/>
              </a:spcBef>
              <a:spcAft>
                <a:spcPts val="0"/>
              </a:spcAft>
              <a:buClr>
                <a:srgbClr val="000000"/>
              </a:buClr>
              <a:buSzPts val="3600"/>
              <a:buFont typeface="Arial"/>
              <a:buNone/>
            </a:pPr>
            <a:r>
              <a:rPr lang="en-US" sz="3600" b="1" i="0" u="none" strike="noStrike" cap="none">
                <a:solidFill>
                  <a:srgbClr val="292C32"/>
                </a:solidFill>
                <a:latin typeface="Arial"/>
                <a:ea typeface="Arial"/>
                <a:cs typeface="Arial"/>
                <a:sym typeface="Arial"/>
              </a:rPr>
              <a:t> </a:t>
            </a:r>
            <a:r>
              <a:rPr lang="en-US" sz="3600" b="1" i="0" u="none" strike="noStrike" cap="none">
                <a:solidFill>
                  <a:srgbClr val="292C32"/>
                </a:solidFill>
                <a:highlight>
                  <a:srgbClr val="FFFF00"/>
                </a:highlight>
                <a:latin typeface="Arial"/>
                <a:ea typeface="Arial"/>
                <a:cs typeface="Arial"/>
                <a:sym typeface="Arial"/>
              </a:rPr>
              <a:t>[ins</a:t>
            </a:r>
            <a:r>
              <a:rPr lang="en-US" sz="3600" b="1">
                <a:solidFill>
                  <a:srgbClr val="292C32"/>
                </a:solidFill>
                <a:highlight>
                  <a:srgbClr val="FFFF00"/>
                </a:highlight>
              </a:rPr>
              <a:t>érer ici</a:t>
            </a:r>
            <a:r>
              <a:rPr lang="en-US" sz="3600" b="1" i="0" u="none" strike="noStrike" cap="none">
                <a:solidFill>
                  <a:srgbClr val="292C32"/>
                </a:solidFill>
                <a:highlight>
                  <a:srgbClr val="FFFF00"/>
                </a:highlight>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661" name="Google Shape;661;g2d91b487aa2_0_43"/>
          <p:cNvSpPr txBox="1"/>
          <p:nvPr/>
        </p:nvSpPr>
        <p:spPr>
          <a:xfrm>
            <a:off x="5142126" y="6290300"/>
            <a:ext cx="4654200" cy="4894800"/>
          </a:xfrm>
          <a:prstGeom prst="rect">
            <a:avLst/>
          </a:prstGeom>
          <a:noFill/>
          <a:ln>
            <a:noFill/>
          </a:ln>
        </p:spPr>
        <p:txBody>
          <a:bodyPr spcFirstLastPara="1" wrap="square" lIns="0" tIns="0" rIns="0" bIns="0" anchor="t" anchorCtr="0">
            <a:spAutoFit/>
          </a:bodyPr>
          <a:lstStyle/>
          <a:p>
            <a:pPr marL="0" marR="0" lvl="0" indent="0" algn="ctr" rtl="0">
              <a:lnSpc>
                <a:spcPct val="130554"/>
              </a:lnSpc>
              <a:spcBef>
                <a:spcPts val="0"/>
              </a:spcBef>
              <a:spcAft>
                <a:spcPts val="0"/>
              </a:spcAft>
              <a:buClr>
                <a:srgbClr val="000000"/>
              </a:buClr>
              <a:buSzPts val="3600"/>
              <a:buFont typeface="Arial"/>
              <a:buNone/>
            </a:pPr>
            <a:r>
              <a:rPr lang="en-US" sz="3600" b="1">
                <a:solidFill>
                  <a:srgbClr val="292C32"/>
                </a:solidFill>
              </a:rPr>
              <a:t>Signalez immédiatement à la personne responsable du mécanisme de réclamation </a:t>
            </a:r>
            <a:r>
              <a:rPr lang="en-US" sz="3600" b="1" i="0" u="none" strike="noStrike" cap="none">
                <a:solidFill>
                  <a:srgbClr val="292C32"/>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ctr" rtl="0">
              <a:lnSpc>
                <a:spcPct val="130554"/>
              </a:lnSpc>
              <a:spcBef>
                <a:spcPts val="0"/>
              </a:spcBef>
              <a:spcAft>
                <a:spcPts val="0"/>
              </a:spcAft>
              <a:buClr>
                <a:srgbClr val="000000"/>
              </a:buClr>
              <a:buSzPts val="3600"/>
              <a:buFont typeface="Arial"/>
              <a:buNone/>
            </a:pPr>
            <a:r>
              <a:rPr lang="en-US" sz="3600" b="1" i="0" u="none" strike="noStrike" cap="none">
                <a:solidFill>
                  <a:srgbClr val="292C32"/>
                </a:solidFill>
                <a:latin typeface="Arial"/>
                <a:ea typeface="Arial"/>
                <a:cs typeface="Arial"/>
                <a:sym typeface="Arial"/>
              </a:rPr>
              <a:t> </a:t>
            </a:r>
            <a:r>
              <a:rPr lang="en-US" sz="3600" b="1" i="0" u="none" strike="noStrike" cap="none">
                <a:solidFill>
                  <a:srgbClr val="292C32"/>
                </a:solidFill>
                <a:highlight>
                  <a:srgbClr val="FFFF00"/>
                </a:highlight>
                <a:latin typeface="Arial"/>
                <a:ea typeface="Arial"/>
                <a:cs typeface="Arial"/>
                <a:sym typeface="Arial"/>
              </a:rPr>
              <a:t>[in</a:t>
            </a:r>
            <a:r>
              <a:rPr lang="en-US" sz="3600" b="1">
                <a:solidFill>
                  <a:srgbClr val="292C32"/>
                </a:solidFill>
                <a:highlight>
                  <a:srgbClr val="FFFF00"/>
                </a:highlight>
              </a:rPr>
              <a:t>sérer</a:t>
            </a:r>
            <a:r>
              <a:rPr lang="en-US" sz="3600" b="1" i="0" u="none" strike="noStrike" cap="none">
                <a:solidFill>
                  <a:srgbClr val="292C32"/>
                </a:solidFill>
                <a:highlight>
                  <a:srgbClr val="FFFF00"/>
                </a:highlight>
                <a:latin typeface="Arial"/>
                <a:ea typeface="Arial"/>
                <a:cs typeface="Arial"/>
                <a:sym typeface="Arial"/>
              </a:rPr>
              <a:t> </a:t>
            </a:r>
            <a:r>
              <a:rPr lang="en-US" sz="3600" b="1">
                <a:solidFill>
                  <a:srgbClr val="292C32"/>
                </a:solidFill>
                <a:highlight>
                  <a:srgbClr val="FFFF00"/>
                </a:highlight>
              </a:rPr>
              <a:t>ici</a:t>
            </a:r>
            <a:r>
              <a:rPr lang="en-US" sz="3600" b="1" i="0" u="none" strike="noStrike" cap="none">
                <a:solidFill>
                  <a:srgbClr val="292C32"/>
                </a:solidFill>
                <a:highlight>
                  <a:srgbClr val="FFFF00"/>
                </a:highlight>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662" name="Google Shape;662;g2d91b487aa2_0_43"/>
          <p:cNvSpPr txBox="1"/>
          <p:nvPr/>
        </p:nvSpPr>
        <p:spPr>
          <a:xfrm>
            <a:off x="1676395" y="944121"/>
            <a:ext cx="12937200" cy="2028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63758"/>
              </a:buClr>
              <a:buSzPts val="6600"/>
              <a:buFont typeface="Arial"/>
              <a:buNone/>
            </a:pPr>
            <a:r>
              <a:rPr lang="en-US" sz="6600" b="1">
                <a:solidFill>
                  <a:srgbClr val="163758"/>
                </a:solidFill>
              </a:rPr>
              <a:t>Que faire en cas de soupçon d’exploitation ou d’abus sexuel des enfants ?</a:t>
            </a:r>
            <a:endParaRPr sz="1400" b="0" i="0" u="none" strike="noStrike" cap="none">
              <a:solidFill>
                <a:srgbClr val="000000"/>
              </a:solidFill>
              <a:latin typeface="Arial"/>
              <a:ea typeface="Arial"/>
              <a:cs typeface="Arial"/>
              <a:sym typeface="Arial"/>
            </a:endParaRPr>
          </a:p>
        </p:txBody>
      </p:sp>
      <p:pic>
        <p:nvPicPr>
          <p:cNvPr id="663" name="Google Shape;663;g2d91b487aa2_0_43"/>
          <p:cNvPicPr preferRelativeResize="0"/>
          <p:nvPr/>
        </p:nvPicPr>
        <p:blipFill rotWithShape="1">
          <a:blip r:embed="rId4">
            <a:alphaModFix/>
          </a:blip>
          <a:srcRect b="22191"/>
          <a:stretch/>
        </p:blipFill>
        <p:spPr>
          <a:xfrm>
            <a:off x="10580002" y="4171490"/>
            <a:ext cx="1732576" cy="1660476"/>
          </a:xfrm>
          <a:prstGeom prst="rect">
            <a:avLst/>
          </a:prstGeom>
          <a:noFill/>
          <a:ln>
            <a:noFill/>
          </a:ln>
        </p:spPr>
      </p:pic>
      <p:pic>
        <p:nvPicPr>
          <p:cNvPr id="664" name="Google Shape;664;g2d91b487aa2_0_43"/>
          <p:cNvPicPr preferRelativeResize="0"/>
          <p:nvPr/>
        </p:nvPicPr>
        <p:blipFill rotWithShape="1">
          <a:blip r:embed="rId4">
            <a:alphaModFix/>
          </a:blip>
          <a:srcRect b="22191"/>
          <a:stretch/>
        </p:blipFill>
        <p:spPr>
          <a:xfrm>
            <a:off x="14114590" y="4171490"/>
            <a:ext cx="1732576" cy="1660476"/>
          </a:xfrm>
          <a:prstGeom prst="rect">
            <a:avLst/>
          </a:prstGeom>
          <a:noFill/>
          <a:ln>
            <a:noFill/>
          </a:ln>
        </p:spPr>
      </p:pic>
      <p:sp>
        <p:nvSpPr>
          <p:cNvPr id="665" name="Google Shape;665;g2d91b487aa2_0_43"/>
          <p:cNvSpPr txBox="1"/>
          <p:nvPr/>
        </p:nvSpPr>
        <p:spPr>
          <a:xfrm>
            <a:off x="1145257" y="6290308"/>
            <a:ext cx="3579000" cy="2001000"/>
          </a:xfrm>
          <a:prstGeom prst="rect">
            <a:avLst/>
          </a:prstGeom>
          <a:noFill/>
          <a:ln>
            <a:noFill/>
          </a:ln>
        </p:spPr>
        <p:txBody>
          <a:bodyPr spcFirstLastPara="1" wrap="square" lIns="0" tIns="0" rIns="0" bIns="0" anchor="t" anchorCtr="0">
            <a:spAutoFit/>
          </a:bodyPr>
          <a:lstStyle/>
          <a:p>
            <a:pPr marL="0" marR="0" lvl="0" indent="0" algn="ctr" rtl="0">
              <a:lnSpc>
                <a:spcPct val="130554"/>
              </a:lnSpc>
              <a:spcBef>
                <a:spcPts val="0"/>
              </a:spcBef>
              <a:spcAft>
                <a:spcPts val="0"/>
              </a:spcAft>
              <a:buClr>
                <a:srgbClr val="000000"/>
              </a:buClr>
              <a:buSzPts val="3600"/>
              <a:buFont typeface="Arial"/>
              <a:buNone/>
            </a:pPr>
            <a:r>
              <a:rPr lang="en-US" sz="3600" b="1">
                <a:solidFill>
                  <a:srgbClr val="292C32"/>
                </a:solidFill>
              </a:rPr>
              <a:t>Se référer aux services :</a:t>
            </a:r>
            <a:br>
              <a:rPr lang="en-US" sz="3600" b="1" i="0" u="none" strike="noStrike" cap="none">
                <a:solidFill>
                  <a:srgbClr val="292C32"/>
                </a:solidFill>
                <a:latin typeface="Arial"/>
                <a:ea typeface="Arial"/>
                <a:cs typeface="Arial"/>
                <a:sym typeface="Arial"/>
              </a:rPr>
            </a:br>
            <a:r>
              <a:rPr lang="en-US" sz="3600" b="1" i="0" u="none" strike="noStrike" cap="none">
                <a:solidFill>
                  <a:srgbClr val="292C32"/>
                </a:solidFill>
                <a:latin typeface="Arial"/>
                <a:ea typeface="Arial"/>
                <a:cs typeface="Arial"/>
                <a:sym typeface="Arial"/>
              </a:rPr>
              <a:t> [</a:t>
            </a:r>
            <a:r>
              <a:rPr lang="en-US" sz="3600" b="1" i="0" u="none" strike="noStrike" cap="none">
                <a:solidFill>
                  <a:srgbClr val="292C32"/>
                </a:solidFill>
                <a:highlight>
                  <a:srgbClr val="FFFF00"/>
                </a:highlight>
                <a:latin typeface="Arial"/>
                <a:ea typeface="Arial"/>
                <a:cs typeface="Arial"/>
                <a:sym typeface="Arial"/>
              </a:rPr>
              <a:t>ins</a:t>
            </a:r>
            <a:r>
              <a:rPr lang="en-US" sz="3600" b="1">
                <a:solidFill>
                  <a:srgbClr val="292C32"/>
                </a:solidFill>
                <a:highlight>
                  <a:srgbClr val="FFFF00"/>
                </a:highlight>
              </a:rPr>
              <a:t>érer</a:t>
            </a:r>
            <a:r>
              <a:rPr lang="en-US" sz="3600" b="1" i="0" u="none" strike="noStrike" cap="none">
                <a:solidFill>
                  <a:srgbClr val="292C32"/>
                </a:solidFill>
                <a:highlight>
                  <a:srgbClr val="FFFF00"/>
                </a:highlight>
                <a:latin typeface="Arial"/>
                <a:ea typeface="Arial"/>
                <a:cs typeface="Arial"/>
                <a:sym typeface="Arial"/>
              </a:rPr>
              <a:t> </a:t>
            </a:r>
            <a:r>
              <a:rPr lang="en-US" sz="3600" b="1">
                <a:solidFill>
                  <a:srgbClr val="292C32"/>
                </a:solidFill>
                <a:highlight>
                  <a:srgbClr val="FFFF00"/>
                </a:highlight>
              </a:rPr>
              <a:t>ici</a:t>
            </a:r>
            <a:r>
              <a:rPr lang="en-US" sz="3600" b="1" i="0" u="none" strike="noStrike" cap="none">
                <a:solidFill>
                  <a:srgbClr val="292C32"/>
                </a:solidFill>
                <a:latin typeface="Arial"/>
                <a:ea typeface="Arial"/>
                <a:cs typeface="Arial"/>
                <a:sym typeface="Arial"/>
              </a:rPr>
              <a:t>]</a:t>
            </a:r>
            <a:endParaRPr sz="3600" b="1" i="0" u="none" strike="noStrike" cap="none">
              <a:solidFill>
                <a:srgbClr val="292C32"/>
              </a:solidFill>
              <a:highlight>
                <a:srgbClr val="FFFF00"/>
              </a:highlight>
              <a:latin typeface="Arial"/>
              <a:ea typeface="Arial"/>
              <a:cs typeface="Arial"/>
              <a:sym typeface="Arial"/>
            </a:endParaRPr>
          </a:p>
        </p:txBody>
      </p:sp>
      <p:pic>
        <p:nvPicPr>
          <p:cNvPr id="666" name="Google Shape;666;g2d91b487aa2_0_43"/>
          <p:cNvPicPr preferRelativeResize="0"/>
          <p:nvPr/>
        </p:nvPicPr>
        <p:blipFill rotWithShape="1">
          <a:blip r:embed="rId5">
            <a:alphaModFix/>
          </a:blip>
          <a:srcRect b="9584"/>
          <a:stretch/>
        </p:blipFill>
        <p:spPr>
          <a:xfrm>
            <a:off x="1898976" y="3848100"/>
            <a:ext cx="2071707" cy="230725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39"/>
          <p:cNvSpPr txBox="1"/>
          <p:nvPr/>
        </p:nvSpPr>
        <p:spPr>
          <a:xfrm>
            <a:off x="2968516" y="3771901"/>
            <a:ext cx="12351000" cy="1824000"/>
          </a:xfrm>
          <a:prstGeom prst="rect">
            <a:avLst/>
          </a:prstGeom>
          <a:noFill/>
          <a:ln>
            <a:noFill/>
          </a:ln>
        </p:spPr>
        <p:txBody>
          <a:bodyPr spcFirstLastPara="1" wrap="square" lIns="0" tIns="0" rIns="0" bIns="0" anchor="t" anchorCtr="0">
            <a:spAutoFit/>
          </a:bodyPr>
          <a:lstStyle/>
          <a:p>
            <a:pPr marL="0" marR="0" lvl="0" indent="0" algn="ctr" rtl="0">
              <a:lnSpc>
                <a:spcPct val="139991"/>
              </a:lnSpc>
              <a:spcBef>
                <a:spcPts val="0"/>
              </a:spcBef>
              <a:spcAft>
                <a:spcPts val="0"/>
              </a:spcAft>
              <a:buClr>
                <a:srgbClr val="000000"/>
              </a:buClr>
              <a:buSzPts val="11850"/>
              <a:buFont typeface="Arial"/>
              <a:buNone/>
            </a:pPr>
            <a:r>
              <a:rPr lang="en-US" sz="11850" b="1">
                <a:solidFill>
                  <a:srgbClr val="FFFFFF"/>
                </a:solidFill>
              </a:rPr>
              <a:t>Des q</a:t>
            </a:r>
            <a:r>
              <a:rPr lang="en-US" sz="11850" b="1" i="0" u="none" strike="noStrike" cap="none">
                <a:solidFill>
                  <a:srgbClr val="FFFFFF"/>
                </a:solidFill>
                <a:latin typeface="Arial"/>
                <a:ea typeface="Arial"/>
                <a:cs typeface="Arial"/>
                <a:sym typeface="Arial"/>
              </a:rPr>
              <a:t>uestions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sp>
        <p:nvSpPr>
          <p:cNvPr id="147" name="Google Shape;147;p4"/>
          <p:cNvSpPr txBox="1">
            <a:spLocks noGrp="1"/>
          </p:cNvSpPr>
          <p:nvPr>
            <p:ph type="body" idx="2"/>
          </p:nvPr>
        </p:nvSpPr>
        <p:spPr>
          <a:xfrm>
            <a:off x="1600200" y="3695700"/>
            <a:ext cx="7696200" cy="5207000"/>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137142"/>
              </a:lnSpc>
              <a:spcBef>
                <a:spcPts val="0"/>
              </a:spcBef>
              <a:spcAft>
                <a:spcPts val="0"/>
              </a:spcAft>
              <a:buClr>
                <a:srgbClr val="00ADE4"/>
              </a:buClr>
              <a:buSzPct val="100000"/>
              <a:buFont typeface="Arial"/>
              <a:buNone/>
            </a:pPr>
            <a:r>
              <a:rPr lang="en-US" b="1">
                <a:solidFill>
                  <a:srgbClr val="00ADE4"/>
                </a:solidFill>
              </a:rPr>
              <a:t>À la fin de cette session, les participants :</a:t>
            </a:r>
            <a:endParaRPr sz="2800" b="1" i="0" u="none" strike="noStrike" cap="none">
              <a:solidFill>
                <a:srgbClr val="00ADE4"/>
              </a:solidFill>
              <a:latin typeface="Arial"/>
              <a:ea typeface="Arial"/>
              <a:cs typeface="Arial"/>
              <a:sym typeface="Arial"/>
            </a:endParaRPr>
          </a:p>
          <a:p>
            <a:pPr marL="514350" marR="0" lvl="0" indent="-501015" algn="l" rtl="0">
              <a:lnSpc>
                <a:spcPct val="137142"/>
              </a:lnSpc>
              <a:spcBef>
                <a:spcPts val="1760"/>
              </a:spcBef>
              <a:spcAft>
                <a:spcPts val="0"/>
              </a:spcAft>
              <a:buClr>
                <a:srgbClr val="00ADE4"/>
              </a:buClr>
              <a:buSzPct val="100000"/>
              <a:buFont typeface="Calibri"/>
              <a:buAutoNum type="arabicPeriod"/>
            </a:pPr>
            <a:r>
              <a:rPr lang="en-US"/>
              <a:t>Sauront ce qu'est l'exploitation et l'abus sexuels des enfants ainsi que les risques associés. </a:t>
            </a:r>
            <a:r>
              <a:rPr lang="en-US" sz="2800" b="0" i="0" u="none" strike="noStrike" cap="none">
                <a:solidFill>
                  <a:schemeClr val="dk1"/>
                </a:solidFill>
                <a:latin typeface="Arial"/>
                <a:ea typeface="Arial"/>
                <a:cs typeface="Arial"/>
                <a:sym typeface="Arial"/>
              </a:rPr>
              <a:t> </a:t>
            </a:r>
            <a:endParaRPr sz="2800" b="1" i="0" u="none" strike="noStrike" cap="none">
              <a:solidFill>
                <a:srgbClr val="00ADE4"/>
              </a:solidFill>
              <a:latin typeface="Arial"/>
              <a:ea typeface="Arial"/>
              <a:cs typeface="Arial"/>
              <a:sym typeface="Arial"/>
            </a:endParaRPr>
          </a:p>
          <a:p>
            <a:pPr marL="514350" marR="0" lvl="0" indent="-501015" algn="l" rtl="0">
              <a:lnSpc>
                <a:spcPct val="137142"/>
              </a:lnSpc>
              <a:spcBef>
                <a:spcPts val="1760"/>
              </a:spcBef>
              <a:spcAft>
                <a:spcPts val="0"/>
              </a:spcAft>
              <a:buClr>
                <a:srgbClr val="00ADE4"/>
              </a:buClr>
              <a:buSzPct val="100000"/>
              <a:buFont typeface="Calibri"/>
              <a:buAutoNum type="arabicPeriod"/>
            </a:pPr>
            <a:r>
              <a:rPr lang="en-US"/>
              <a:t>Connaîtront le comportement attendu d'eux en matière d'exploitation et d'abus sexuels. </a:t>
            </a:r>
            <a:r>
              <a:rPr lang="en-US" sz="2800" b="0" i="0" u="none" strike="noStrike" cap="none">
                <a:solidFill>
                  <a:schemeClr val="dk1"/>
                </a:solidFill>
                <a:latin typeface="Arial"/>
                <a:ea typeface="Arial"/>
                <a:cs typeface="Arial"/>
                <a:sym typeface="Arial"/>
              </a:rPr>
              <a:t> </a:t>
            </a:r>
            <a:endParaRPr sz="2800" b="1" i="0" u="none" strike="noStrike" cap="none">
              <a:solidFill>
                <a:srgbClr val="00ADE4"/>
              </a:solidFill>
              <a:latin typeface="Arial"/>
              <a:ea typeface="Arial"/>
              <a:cs typeface="Arial"/>
              <a:sym typeface="Arial"/>
            </a:endParaRPr>
          </a:p>
          <a:p>
            <a:pPr marL="514350" marR="0" lvl="0" indent="-501015" algn="l" rtl="0">
              <a:lnSpc>
                <a:spcPct val="137142"/>
              </a:lnSpc>
              <a:spcBef>
                <a:spcPts val="1760"/>
              </a:spcBef>
              <a:spcAft>
                <a:spcPts val="0"/>
              </a:spcAft>
              <a:buClr>
                <a:srgbClr val="00ADE4"/>
              </a:buClr>
              <a:buSzPct val="100000"/>
              <a:buFont typeface="Calibri"/>
              <a:buAutoNum type="arabicPeriod"/>
            </a:pPr>
            <a:r>
              <a:rPr lang="en-US"/>
              <a:t>Connaîtront le numéro de téléphone à contacter lorsque quelqu'un leur parle d'un cas ou d'uns cas présumé d'exploitation et d'abus sexuel des enfants.  </a:t>
            </a:r>
            <a:endParaRPr sz="2800" b="1" i="0" u="none" strike="noStrike" cap="none">
              <a:solidFill>
                <a:srgbClr val="00ADE4"/>
              </a:solidFill>
              <a:latin typeface="Arial"/>
              <a:ea typeface="Arial"/>
              <a:cs typeface="Arial"/>
              <a:sym typeface="Arial"/>
            </a:endParaRPr>
          </a:p>
        </p:txBody>
      </p:sp>
      <p:pic>
        <p:nvPicPr>
          <p:cNvPr id="148" name="Google Shape;148;p4"/>
          <p:cNvPicPr preferRelativeResize="0"/>
          <p:nvPr/>
        </p:nvPicPr>
        <p:blipFill rotWithShape="1">
          <a:blip r:embed="rId3">
            <a:alphaModFix/>
          </a:blip>
          <a:srcRect r="18176"/>
          <a:stretch/>
        </p:blipFill>
        <p:spPr>
          <a:xfrm>
            <a:off x="9601200" y="1703183"/>
            <a:ext cx="8686799" cy="6880633"/>
          </a:xfrm>
          <a:prstGeom prst="rect">
            <a:avLst/>
          </a:prstGeom>
          <a:noFill/>
          <a:ln>
            <a:noFill/>
          </a:ln>
        </p:spPr>
      </p:pic>
      <p:sp>
        <p:nvSpPr>
          <p:cNvPr id="149" name="Google Shape;149;p4"/>
          <p:cNvSpPr txBox="1"/>
          <p:nvPr/>
        </p:nvSpPr>
        <p:spPr>
          <a:xfrm>
            <a:off x="1676400" y="1192700"/>
            <a:ext cx="127254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a:solidFill>
                  <a:srgbClr val="002345"/>
                </a:solidFill>
                <a:latin typeface="Arial"/>
                <a:ea typeface="Arial"/>
                <a:cs typeface="Arial"/>
                <a:sym typeface="Arial"/>
              </a:rPr>
              <a:t>Introduction: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0"/>
              <a:buFont typeface="Arial"/>
              <a:buNone/>
            </a:pPr>
            <a:r>
              <a:rPr lang="en-US" sz="6000">
                <a:solidFill>
                  <a:srgbClr val="002345"/>
                </a:solidFill>
              </a:rPr>
              <a:t>Objectifs de la session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5"/>
          <p:cNvSpPr txBox="1">
            <a:spLocks noGrp="1"/>
          </p:cNvSpPr>
          <p:nvPr>
            <p:ph type="ctrTitle"/>
          </p:nvPr>
        </p:nvSpPr>
        <p:spPr>
          <a:xfrm>
            <a:off x="1695454" y="1260434"/>
            <a:ext cx="7965057" cy="65799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3000"/>
              <a:buFont typeface="Montserrat"/>
              <a:buNone/>
            </a:pPr>
            <a:r>
              <a:rPr lang="en-US">
                <a:solidFill>
                  <a:srgbClr val="00ADE4"/>
                </a:solidFill>
              </a:rPr>
              <a:t>Dans le monde, environ</a:t>
            </a:r>
            <a:endParaRPr>
              <a:solidFill>
                <a:srgbClr val="00ADE4"/>
              </a:solidFill>
            </a:endParaRPr>
          </a:p>
          <a:p>
            <a:pPr marL="0" lvl="0" indent="0" algn="l" rtl="0">
              <a:lnSpc>
                <a:spcPct val="100000"/>
              </a:lnSpc>
              <a:spcBef>
                <a:spcPts val="0"/>
              </a:spcBef>
              <a:spcAft>
                <a:spcPts val="0"/>
              </a:spcAft>
              <a:buClr>
                <a:schemeClr val="accent1"/>
              </a:buClr>
              <a:buSzPts val="3000"/>
              <a:buFont typeface="Montserrat"/>
              <a:buNone/>
            </a:pPr>
            <a:r>
              <a:rPr lang="en-US" b="1">
                <a:solidFill>
                  <a:srgbClr val="00ADE4"/>
                </a:solidFill>
                <a:latin typeface="Arial Black"/>
                <a:ea typeface="Arial Black"/>
                <a:cs typeface="Arial Black"/>
                <a:sym typeface="Arial Black"/>
              </a:rPr>
              <a:t>1 fille sur 8 et</a:t>
            </a:r>
            <a:br>
              <a:rPr lang="en-US" b="1">
                <a:solidFill>
                  <a:srgbClr val="00ADE4"/>
                </a:solidFill>
                <a:latin typeface="Arial Black"/>
                <a:ea typeface="Arial Black"/>
                <a:cs typeface="Arial Black"/>
                <a:sym typeface="Arial Black"/>
              </a:rPr>
            </a:br>
            <a:r>
              <a:rPr lang="en-US" b="1">
                <a:solidFill>
                  <a:srgbClr val="00ADE4"/>
                </a:solidFill>
                <a:latin typeface="Arial Black"/>
                <a:ea typeface="Arial Black"/>
                <a:cs typeface="Arial Black"/>
                <a:sym typeface="Arial Black"/>
              </a:rPr>
              <a:t>1 garçon sur 11 </a:t>
            </a:r>
            <a:r>
              <a:rPr lang="en-US">
                <a:solidFill>
                  <a:srgbClr val="00ADE4"/>
                </a:solidFill>
              </a:rPr>
              <a:t>aurait subi un viol ou une agression sexuelle avant l'âge de 18 ans.</a:t>
            </a:r>
            <a:endParaRPr/>
          </a:p>
        </p:txBody>
      </p:sp>
      <p:sp>
        <p:nvSpPr>
          <p:cNvPr id="156" name="Google Shape;156;p5"/>
          <p:cNvSpPr txBox="1"/>
          <p:nvPr/>
        </p:nvSpPr>
        <p:spPr>
          <a:xfrm>
            <a:off x="1808988" y="9031376"/>
            <a:ext cx="14670024" cy="455524"/>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en-US" sz="3000" i="1">
                <a:solidFill>
                  <a:srgbClr val="163758"/>
                </a:solidFill>
              </a:rPr>
              <a:t>Les estimations augmentent lorsque les formes « sans contact », telles que les abus verbaux ou en ligne, sont également prises en compte.</a:t>
            </a:r>
            <a:endParaRPr sz="3000" i="1">
              <a:solidFill>
                <a:srgbClr val="163758"/>
              </a:solidFill>
            </a:endParaRPr>
          </a:p>
          <a:p>
            <a:pPr marL="0" lvl="0" indent="0" algn="ctr" rtl="0">
              <a:spcBef>
                <a:spcPts val="0"/>
              </a:spcBef>
              <a:spcAft>
                <a:spcPts val="0"/>
              </a:spcAft>
              <a:buClr>
                <a:schemeClr val="dk1"/>
              </a:buClr>
              <a:buSzPts val="1100"/>
              <a:buFont typeface="Arial"/>
              <a:buNone/>
            </a:pPr>
            <a:endParaRPr sz="3000" i="1">
              <a:solidFill>
                <a:srgbClr val="163758"/>
              </a:solidFill>
            </a:endParaRPr>
          </a:p>
          <a:p>
            <a:pPr marL="0" marR="0" lvl="0" indent="0" algn="ctr" rtl="0">
              <a:lnSpc>
                <a:spcPct val="100000"/>
              </a:lnSpc>
              <a:spcBef>
                <a:spcPts val="0"/>
              </a:spcBef>
              <a:spcAft>
                <a:spcPts val="0"/>
              </a:spcAft>
              <a:buClr>
                <a:schemeClr val="accent1"/>
              </a:buClr>
              <a:buSzPts val="3000"/>
              <a:buFont typeface="Montserrat"/>
              <a:buNone/>
            </a:pPr>
            <a:endParaRPr sz="3000" i="1">
              <a:solidFill>
                <a:srgbClr val="163758"/>
              </a:solidFill>
            </a:endParaRPr>
          </a:p>
        </p:txBody>
      </p:sp>
      <p:pic>
        <p:nvPicPr>
          <p:cNvPr id="157" name="Google Shape;157;p5"/>
          <p:cNvPicPr preferRelativeResize="0"/>
          <p:nvPr/>
        </p:nvPicPr>
        <p:blipFill rotWithShape="1">
          <a:blip r:embed="rId3">
            <a:alphaModFix/>
          </a:blip>
          <a:srcRect l="17504" r="18963"/>
          <a:stretch/>
        </p:blipFill>
        <p:spPr>
          <a:xfrm>
            <a:off x="9448800" y="800100"/>
            <a:ext cx="7467600" cy="7835900"/>
          </a:xfrm>
          <a:prstGeom prst="rect">
            <a:avLst/>
          </a:prstGeom>
          <a:noFill/>
          <a:ln>
            <a:noFill/>
          </a:ln>
        </p:spPr>
      </p:pic>
      <p:sp>
        <p:nvSpPr>
          <p:cNvPr id="158" name="Google Shape;158;p5"/>
          <p:cNvSpPr txBox="1">
            <a:spLocks noGrp="1"/>
          </p:cNvSpPr>
          <p:nvPr>
            <p:ph type="subTitle" idx="1"/>
          </p:nvPr>
        </p:nvSpPr>
        <p:spPr>
          <a:xfrm>
            <a:off x="1622302" y="7928419"/>
            <a:ext cx="2949698" cy="491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ADE4"/>
              </a:buClr>
              <a:buSzPts val="2800"/>
              <a:buNone/>
            </a:pPr>
            <a:r>
              <a:rPr lang="en-US">
                <a:solidFill>
                  <a:srgbClr val="00ADE4"/>
                </a:solidFill>
              </a:rPr>
              <a:t>UNICEF 2024</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345"/>
        </a:solidFill>
        <a:effectLst/>
      </p:bgPr>
    </p:bg>
    <p:spTree>
      <p:nvGrpSpPr>
        <p:cNvPr id="1" name="Shape 163"/>
        <p:cNvGrpSpPr/>
        <p:nvPr/>
      </p:nvGrpSpPr>
      <p:grpSpPr>
        <a:xfrm>
          <a:off x="0" y="0"/>
          <a:ext cx="0" cy="0"/>
          <a:chOff x="0" y="0"/>
          <a:chExt cx="0" cy="0"/>
        </a:xfrm>
      </p:grpSpPr>
      <p:sp>
        <p:nvSpPr>
          <p:cNvPr id="164" name="Google Shape;164;p6"/>
          <p:cNvSpPr txBox="1"/>
          <p:nvPr/>
        </p:nvSpPr>
        <p:spPr>
          <a:xfrm>
            <a:off x="1038875" y="1192700"/>
            <a:ext cx="170967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35233"/>
              </a:lnSpc>
              <a:spcBef>
                <a:spcPts val="0"/>
              </a:spcBef>
              <a:spcAft>
                <a:spcPts val="0"/>
              </a:spcAft>
              <a:buClr>
                <a:srgbClr val="000000"/>
              </a:buClr>
              <a:buSzPts val="6000"/>
              <a:buFont typeface="Arial"/>
              <a:buNone/>
            </a:pPr>
            <a:r>
              <a:rPr lang="en-US" sz="6000" b="1">
                <a:solidFill>
                  <a:srgbClr val="FFFFFF"/>
                </a:solidFill>
              </a:rPr>
              <a:t>La</a:t>
            </a:r>
            <a:r>
              <a:rPr lang="en-US" sz="6000" b="1" i="0" u="none" strike="noStrike" cap="none">
                <a:solidFill>
                  <a:srgbClr val="FFFFFF"/>
                </a:solidFill>
                <a:latin typeface="Arial"/>
                <a:ea typeface="Arial"/>
                <a:cs typeface="Arial"/>
                <a:sym typeface="Arial"/>
              </a:rPr>
              <a:t> situation </a:t>
            </a:r>
            <a:r>
              <a:rPr lang="en-US" sz="6000" b="1">
                <a:solidFill>
                  <a:srgbClr val="FFFFFF"/>
                </a:solidFill>
              </a:rPr>
              <a:t>des enfants en</a:t>
            </a:r>
            <a:r>
              <a:rPr lang="en-US" sz="6000" b="1" i="0" u="none" strike="noStrike" cap="none">
                <a:solidFill>
                  <a:srgbClr val="FFFFFF"/>
                </a:solidFill>
                <a:latin typeface="Arial"/>
                <a:ea typeface="Arial"/>
                <a:cs typeface="Arial"/>
                <a:sym typeface="Arial"/>
              </a:rPr>
              <a:t> </a:t>
            </a:r>
            <a:r>
              <a:rPr lang="en-US" sz="6000" b="1" i="0" u="none" strike="noStrike" cap="none">
                <a:solidFill>
                  <a:srgbClr val="FFFFFF"/>
                </a:solidFill>
                <a:highlight>
                  <a:srgbClr val="FFFF00"/>
                </a:highlight>
                <a:latin typeface="Arial"/>
                <a:ea typeface="Arial"/>
                <a:cs typeface="Arial"/>
                <a:sym typeface="Arial"/>
              </a:rPr>
              <a:t>[</a:t>
            </a:r>
            <a:r>
              <a:rPr lang="en-US" sz="6000" b="1">
                <a:solidFill>
                  <a:srgbClr val="FFFFFF"/>
                </a:solidFill>
                <a:highlight>
                  <a:srgbClr val="FFFF00"/>
                </a:highlight>
              </a:rPr>
              <a:t>contexte national</a:t>
            </a:r>
            <a:r>
              <a:rPr lang="en-US" sz="6000" b="1" i="0" u="none" strike="noStrike" cap="none">
                <a:solidFill>
                  <a:srgbClr val="FFFFFF"/>
                </a:solidFill>
                <a:highlight>
                  <a:srgbClr val="FFFF00"/>
                </a:highlight>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grpSp>
        <p:nvGrpSpPr>
          <p:cNvPr id="165" name="Google Shape;165;p6"/>
          <p:cNvGrpSpPr/>
          <p:nvPr/>
        </p:nvGrpSpPr>
        <p:grpSpPr>
          <a:xfrm>
            <a:off x="1038917" y="4721932"/>
            <a:ext cx="4773334" cy="3240968"/>
            <a:chOff x="1219200" y="3810824"/>
            <a:chExt cx="5501607" cy="3735446"/>
          </a:xfrm>
        </p:grpSpPr>
        <p:graphicFrame>
          <p:nvGraphicFramePr>
            <p:cNvPr id="166" name="Google Shape;166;p6"/>
            <p:cNvGraphicFramePr/>
            <p:nvPr/>
          </p:nvGraphicFramePr>
          <p:xfrm>
            <a:off x="1219200" y="3810824"/>
            <a:ext cx="5501607" cy="3735446"/>
          </p:xfrm>
          <a:graphic>
            <a:graphicData uri="http://schemas.openxmlformats.org/drawingml/2006/chart">
              <c:chart xmlns:c="http://schemas.openxmlformats.org/drawingml/2006/chart" xmlns:r="http://schemas.openxmlformats.org/officeDocument/2006/relationships" r:id="rId3"/>
            </a:graphicData>
          </a:graphic>
        </p:graphicFrame>
        <p:sp>
          <p:nvSpPr>
            <p:cNvPr id="167" name="Google Shape;167;p6"/>
            <p:cNvSpPr txBox="1"/>
            <p:nvPr/>
          </p:nvSpPr>
          <p:spPr>
            <a:xfrm>
              <a:off x="3036552" y="4987552"/>
              <a:ext cx="1866900" cy="1165820"/>
            </a:xfrm>
            <a:prstGeom prst="rect">
              <a:avLst/>
            </a:prstGeom>
            <a:noFill/>
            <a:ln>
              <a:noFill/>
            </a:ln>
          </p:spPr>
          <p:txBody>
            <a:bodyPr spcFirstLastPara="1" wrap="square" lIns="91425" tIns="45700" rIns="91425" bIns="45700" anchor="t" anchorCtr="0">
              <a:spAutoFit/>
            </a:bodyPr>
            <a:lstStyle/>
            <a:p>
              <a:pPr marL="0" marR="0" lvl="0" indent="0" algn="ctr" rtl="0">
                <a:lnSpc>
                  <a:spcPct val="169041"/>
                </a:lnSpc>
                <a:spcBef>
                  <a:spcPts val="0"/>
                </a:spcBef>
                <a:spcAft>
                  <a:spcPts val="0"/>
                </a:spcAft>
                <a:buClr>
                  <a:srgbClr val="000000"/>
                </a:buClr>
                <a:buSzPts val="4800"/>
                <a:buFont typeface="Arial"/>
                <a:buNone/>
              </a:pPr>
              <a:r>
                <a:rPr lang="en-US" sz="4800" b="1" i="0" u="none" strike="noStrike" cap="none">
                  <a:solidFill>
                    <a:srgbClr val="FFFFFF"/>
                  </a:solidFill>
                  <a:highlight>
                    <a:srgbClr val="FFFF00"/>
                  </a:highlight>
                  <a:latin typeface="Arial"/>
                  <a:ea typeface="Arial"/>
                  <a:cs typeface="Arial"/>
                  <a:sym typeface="Arial"/>
                </a:rPr>
                <a:t>[#]</a:t>
              </a:r>
              <a:r>
                <a:rPr lang="en-US" sz="4800" b="1" i="0" u="none" strike="noStrike" cap="none">
                  <a:solidFill>
                    <a:srgbClr val="FFFFF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grpSp>
      <p:grpSp>
        <p:nvGrpSpPr>
          <p:cNvPr id="168" name="Google Shape;168;p6"/>
          <p:cNvGrpSpPr/>
          <p:nvPr/>
        </p:nvGrpSpPr>
        <p:grpSpPr>
          <a:xfrm>
            <a:off x="12410317" y="4721932"/>
            <a:ext cx="4773334" cy="3240968"/>
            <a:chOff x="8332922" y="3810824"/>
            <a:chExt cx="5501607" cy="3735446"/>
          </a:xfrm>
        </p:grpSpPr>
        <p:graphicFrame>
          <p:nvGraphicFramePr>
            <p:cNvPr id="169" name="Google Shape;169;p6"/>
            <p:cNvGraphicFramePr/>
            <p:nvPr/>
          </p:nvGraphicFramePr>
          <p:xfrm>
            <a:off x="8332922" y="3810824"/>
            <a:ext cx="5501607" cy="3735446"/>
          </p:xfrm>
          <a:graphic>
            <a:graphicData uri="http://schemas.openxmlformats.org/drawingml/2006/chart">
              <c:chart xmlns:c="http://schemas.openxmlformats.org/drawingml/2006/chart" xmlns:r="http://schemas.openxmlformats.org/officeDocument/2006/relationships" r:id="rId4"/>
            </a:graphicData>
          </a:graphic>
        </p:graphicFrame>
        <p:sp>
          <p:nvSpPr>
            <p:cNvPr id="170" name="Google Shape;170;p6"/>
            <p:cNvSpPr txBox="1"/>
            <p:nvPr/>
          </p:nvSpPr>
          <p:spPr>
            <a:xfrm>
              <a:off x="10150274" y="5029824"/>
              <a:ext cx="1866900" cy="1165820"/>
            </a:xfrm>
            <a:prstGeom prst="rect">
              <a:avLst/>
            </a:prstGeom>
            <a:noFill/>
            <a:ln>
              <a:noFill/>
            </a:ln>
          </p:spPr>
          <p:txBody>
            <a:bodyPr spcFirstLastPara="1" wrap="square" lIns="91425" tIns="45700" rIns="91425" bIns="45700" anchor="t" anchorCtr="0">
              <a:spAutoFit/>
            </a:bodyPr>
            <a:lstStyle/>
            <a:p>
              <a:pPr marL="0" marR="0" lvl="0" indent="0" algn="ctr" rtl="0">
                <a:lnSpc>
                  <a:spcPct val="169041"/>
                </a:lnSpc>
                <a:spcBef>
                  <a:spcPts val="0"/>
                </a:spcBef>
                <a:spcAft>
                  <a:spcPts val="0"/>
                </a:spcAft>
                <a:buClr>
                  <a:srgbClr val="000000"/>
                </a:buClr>
                <a:buSzPts val="4800"/>
                <a:buFont typeface="Arial"/>
                <a:buNone/>
              </a:pPr>
              <a:r>
                <a:rPr lang="en-US" sz="4800" b="1" i="0" u="none" strike="noStrike" cap="none">
                  <a:solidFill>
                    <a:srgbClr val="FFFFFF"/>
                  </a:solidFill>
                  <a:highlight>
                    <a:srgbClr val="FFFF00"/>
                  </a:highlight>
                  <a:latin typeface="Arial"/>
                  <a:ea typeface="Arial"/>
                  <a:cs typeface="Arial"/>
                  <a:sym typeface="Arial"/>
                </a:rPr>
                <a:t>[#]</a:t>
              </a:r>
              <a:r>
                <a:rPr lang="en-US" sz="4800" b="1" i="0" u="none" strike="noStrike" cap="none">
                  <a:solidFill>
                    <a:srgbClr val="FFFFF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grpSp>
      <p:sp>
        <p:nvSpPr>
          <p:cNvPr id="171" name="Google Shape;171;p6"/>
          <p:cNvSpPr txBox="1"/>
          <p:nvPr/>
        </p:nvSpPr>
        <p:spPr>
          <a:xfrm>
            <a:off x="12631339" y="8118202"/>
            <a:ext cx="4331400" cy="181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ADE4"/>
                </a:solidFill>
                <a:highlight>
                  <a:srgbClr val="FFFF00"/>
                </a:highlight>
                <a:latin typeface="Arial"/>
                <a:ea typeface="Arial"/>
                <a:cs typeface="Arial"/>
                <a:sym typeface="Arial"/>
              </a:rPr>
              <a:t>[#]</a:t>
            </a:r>
            <a:r>
              <a:rPr lang="en-US" sz="2800" b="1" i="0" u="none" strike="noStrike" cap="none">
                <a:solidFill>
                  <a:srgbClr val="00ADE4"/>
                </a:solidFill>
                <a:latin typeface="Arial"/>
                <a:ea typeface="Arial"/>
                <a:cs typeface="Arial"/>
                <a:sym typeface="Arial"/>
              </a:rPr>
              <a:t>% </a:t>
            </a:r>
            <a:r>
              <a:rPr lang="en-US" sz="2800" b="1">
                <a:solidFill>
                  <a:srgbClr val="00ADE4"/>
                </a:solidFill>
              </a:rPr>
              <a:t>des enfants</a:t>
            </a:r>
            <a:r>
              <a:rPr lang="en-US" sz="2800" b="1" i="0" u="none" strike="noStrike" cap="none">
                <a:solidFill>
                  <a:srgbClr val="00ADE4"/>
                </a:solidFill>
                <a:latin typeface="Arial"/>
                <a:ea typeface="Arial"/>
                <a:cs typeface="Arial"/>
                <a:sym typeface="Arial"/>
              </a:rPr>
              <a:t> </a:t>
            </a:r>
            <a:r>
              <a:rPr lang="en-US" sz="2800" b="1">
                <a:solidFill>
                  <a:schemeClr val="lt1"/>
                </a:solidFill>
              </a:rPr>
              <a:t>âgés de 7 à 14 ans sont engagés dans le travail des enfants</a:t>
            </a:r>
            <a:endParaRPr sz="1400" b="0" i="0" u="none" strike="noStrike" cap="none">
              <a:solidFill>
                <a:srgbClr val="000000"/>
              </a:solidFill>
              <a:latin typeface="Arial"/>
              <a:ea typeface="Arial"/>
              <a:cs typeface="Arial"/>
              <a:sym typeface="Arial"/>
            </a:endParaRPr>
          </a:p>
        </p:txBody>
      </p:sp>
      <p:sp>
        <p:nvSpPr>
          <p:cNvPr id="172" name="Google Shape;172;p6"/>
          <p:cNvSpPr txBox="1"/>
          <p:nvPr/>
        </p:nvSpPr>
        <p:spPr>
          <a:xfrm>
            <a:off x="6877269" y="7456483"/>
            <a:ext cx="4533600" cy="247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9AD7F1"/>
                </a:solidFill>
                <a:highlight>
                  <a:srgbClr val="FFFF00"/>
                </a:highlight>
                <a:latin typeface="Arial"/>
                <a:ea typeface="Arial"/>
                <a:cs typeface="Arial"/>
                <a:sym typeface="Arial"/>
              </a:rPr>
              <a:t>[#]</a:t>
            </a:r>
            <a:r>
              <a:rPr lang="en-US" sz="2800" b="1" i="0" u="none" strike="noStrike" cap="none">
                <a:solidFill>
                  <a:srgbClr val="9AD7F1"/>
                </a:solidFill>
                <a:latin typeface="Arial"/>
                <a:ea typeface="Arial"/>
                <a:cs typeface="Arial"/>
                <a:sym typeface="Arial"/>
              </a:rPr>
              <a:t>% </a:t>
            </a:r>
            <a:r>
              <a:rPr lang="en-US" sz="2800" b="1">
                <a:solidFill>
                  <a:srgbClr val="9AD7F1"/>
                </a:solidFill>
              </a:rPr>
              <a:t>des enfants</a:t>
            </a:r>
            <a:r>
              <a:rPr lang="en-US" sz="2800" b="1" i="0" u="none" strike="noStrike" cap="none">
                <a:solidFill>
                  <a:srgbClr val="9AD7F1"/>
                </a:solidFill>
                <a:latin typeface="Arial"/>
                <a:ea typeface="Arial"/>
                <a:cs typeface="Arial"/>
                <a:sym typeface="Arial"/>
              </a:rPr>
              <a:t> </a:t>
            </a:r>
            <a:r>
              <a:rPr lang="en-US" sz="2800" b="1">
                <a:solidFill>
                  <a:schemeClr val="lt1"/>
                </a:solidFill>
              </a:rPr>
              <a:t>vivrent dans la pauvreté</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800"/>
              </a:spcBef>
              <a:spcAft>
                <a:spcPts val="0"/>
              </a:spcAft>
              <a:buClr>
                <a:srgbClr val="000000"/>
              </a:buClr>
              <a:buSzPts val="2800"/>
              <a:buFont typeface="Arial"/>
              <a:buNone/>
            </a:pPr>
            <a:r>
              <a:rPr lang="en-US" sz="2800" b="1" i="0" u="none" strike="noStrike" cap="none">
                <a:solidFill>
                  <a:srgbClr val="9AD7F1"/>
                </a:solidFill>
                <a:highlight>
                  <a:srgbClr val="FFFF00"/>
                </a:highlight>
                <a:latin typeface="Arial"/>
                <a:ea typeface="Arial"/>
                <a:cs typeface="Arial"/>
                <a:sym typeface="Arial"/>
              </a:rPr>
              <a:t>[#]</a:t>
            </a:r>
            <a:r>
              <a:rPr lang="en-US" sz="2800" b="1" i="0" u="none" strike="noStrike" cap="none">
                <a:solidFill>
                  <a:srgbClr val="9AD7F1"/>
                </a:solidFill>
                <a:latin typeface="Arial"/>
                <a:ea typeface="Arial"/>
                <a:cs typeface="Arial"/>
                <a:sym typeface="Arial"/>
              </a:rPr>
              <a:t>% </a:t>
            </a:r>
            <a:r>
              <a:rPr lang="en-US" sz="2800" b="1">
                <a:solidFill>
                  <a:srgbClr val="9AD7F1"/>
                </a:solidFill>
              </a:rPr>
              <a:t>des filles autochtones</a:t>
            </a:r>
            <a:r>
              <a:rPr lang="en-US" sz="2800" b="1" i="0" u="none" strike="noStrike" cap="none">
                <a:solidFill>
                  <a:srgbClr val="9AD7F1"/>
                </a:solidFill>
                <a:latin typeface="Arial"/>
                <a:ea typeface="Arial"/>
                <a:cs typeface="Arial"/>
                <a:sym typeface="Arial"/>
              </a:rPr>
              <a:t> </a:t>
            </a:r>
            <a:r>
              <a:rPr lang="en-US" sz="2800" b="1">
                <a:solidFill>
                  <a:schemeClr val="lt1"/>
                </a:solidFill>
              </a:rPr>
              <a:t>vivent dans la pauvreté</a:t>
            </a:r>
            <a:endParaRPr sz="1400" b="0" i="0" u="none" strike="noStrike" cap="none">
              <a:solidFill>
                <a:srgbClr val="000000"/>
              </a:solidFill>
              <a:latin typeface="Arial"/>
              <a:ea typeface="Arial"/>
              <a:cs typeface="Arial"/>
              <a:sym typeface="Arial"/>
            </a:endParaRPr>
          </a:p>
        </p:txBody>
      </p:sp>
      <p:sp>
        <p:nvSpPr>
          <p:cNvPr id="173" name="Google Shape;173;p6"/>
          <p:cNvSpPr txBox="1"/>
          <p:nvPr/>
        </p:nvSpPr>
        <p:spPr>
          <a:xfrm>
            <a:off x="1303846" y="8118202"/>
            <a:ext cx="4198800" cy="138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ADE4"/>
                </a:solidFill>
                <a:highlight>
                  <a:srgbClr val="FFFF00"/>
                </a:highlight>
                <a:latin typeface="Arial"/>
                <a:ea typeface="Arial"/>
                <a:cs typeface="Arial"/>
                <a:sym typeface="Arial"/>
              </a:rPr>
              <a:t>[#]</a:t>
            </a:r>
            <a:r>
              <a:rPr lang="en-US" sz="2800" b="1" i="0" u="none" strike="noStrike" cap="none">
                <a:solidFill>
                  <a:srgbClr val="00ADE4"/>
                </a:solidFill>
                <a:latin typeface="Arial"/>
                <a:ea typeface="Arial"/>
                <a:cs typeface="Arial"/>
                <a:sym typeface="Arial"/>
              </a:rPr>
              <a:t>% </a:t>
            </a:r>
            <a:r>
              <a:rPr lang="en-US" sz="2800" b="1">
                <a:solidFill>
                  <a:srgbClr val="00ADE4"/>
                </a:solidFill>
              </a:rPr>
              <a:t>de la population de</a:t>
            </a:r>
            <a:r>
              <a:rPr lang="en-US" sz="2800" b="1" i="0" u="none" strike="noStrike" cap="none">
                <a:solidFill>
                  <a:srgbClr val="00ADE4"/>
                </a:solidFill>
                <a:latin typeface="Arial"/>
                <a:ea typeface="Arial"/>
                <a:cs typeface="Arial"/>
                <a:sym typeface="Arial"/>
              </a:rPr>
              <a:t> [</a:t>
            </a:r>
            <a:r>
              <a:rPr lang="en-US" sz="2800" b="1">
                <a:solidFill>
                  <a:srgbClr val="00ADE4"/>
                </a:solidFill>
              </a:rPr>
              <a:t>Pays</a:t>
            </a:r>
            <a:r>
              <a:rPr lang="en-US" sz="2800" b="1" i="0" u="none" strike="noStrike" cap="none">
                <a:solidFill>
                  <a:srgbClr val="00ADE4"/>
                </a:solidFill>
                <a:latin typeface="Arial"/>
                <a:ea typeface="Arial"/>
                <a:cs typeface="Arial"/>
                <a:sym typeface="Arial"/>
              </a:rPr>
              <a:t>] </a:t>
            </a:r>
            <a:r>
              <a:rPr lang="en-US" sz="2800" b="1">
                <a:solidFill>
                  <a:schemeClr val="lt1"/>
                </a:solidFill>
              </a:rPr>
              <a:t>a moins de 18 ans</a:t>
            </a:r>
            <a:endParaRPr sz="1400" b="0" i="0" u="none" strike="noStrike" cap="none">
              <a:solidFill>
                <a:srgbClr val="000000"/>
              </a:solidFill>
              <a:latin typeface="Arial"/>
              <a:ea typeface="Arial"/>
              <a:cs typeface="Arial"/>
              <a:sym typeface="Arial"/>
            </a:endParaRPr>
          </a:p>
        </p:txBody>
      </p:sp>
      <p:sp>
        <p:nvSpPr>
          <p:cNvPr id="174" name="Google Shape;174;p6"/>
          <p:cNvSpPr txBox="1"/>
          <p:nvPr/>
        </p:nvSpPr>
        <p:spPr>
          <a:xfrm>
            <a:off x="7337478" y="3049681"/>
            <a:ext cx="8588400" cy="1293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highlight>
                  <a:srgbClr val="FFFF00"/>
                </a:highlight>
                <a:latin typeface="Arial"/>
                <a:ea typeface="Arial"/>
                <a:cs typeface="Arial"/>
                <a:sym typeface="Arial"/>
              </a:rPr>
              <a:t>[</a:t>
            </a:r>
            <a:r>
              <a:rPr lang="en-US" sz="2800">
                <a:solidFill>
                  <a:schemeClr val="lt1"/>
                </a:solidFill>
                <a:highlight>
                  <a:srgbClr val="FFFF00"/>
                </a:highlight>
              </a:rPr>
              <a:t>Le pays</a:t>
            </a:r>
            <a:r>
              <a:rPr lang="en-US" sz="2800" b="0" i="0" u="none" strike="noStrike" cap="none">
                <a:solidFill>
                  <a:schemeClr val="lt1"/>
                </a:solidFill>
                <a:highlight>
                  <a:srgbClr val="FFFF00"/>
                </a:highlight>
                <a:latin typeface="Arial"/>
                <a:ea typeface="Arial"/>
                <a:cs typeface="Arial"/>
                <a:sym typeface="Arial"/>
              </a:rPr>
              <a:t>] </a:t>
            </a:r>
            <a:r>
              <a:rPr lang="en-US" sz="2800">
                <a:solidFill>
                  <a:schemeClr val="lt1"/>
                </a:solidFill>
              </a:rPr>
              <a:t>compte plus de</a:t>
            </a:r>
            <a:r>
              <a:rPr lang="en-US" sz="2800" b="0" i="0" u="none" strike="noStrike" cap="none">
                <a:solidFill>
                  <a:schemeClr val="lt1"/>
                </a:solidFill>
                <a:latin typeface="Arial"/>
                <a:ea typeface="Arial"/>
                <a:cs typeface="Arial"/>
                <a:sym typeface="Arial"/>
              </a:rPr>
              <a:t> </a:t>
            </a:r>
            <a:r>
              <a:rPr lang="en-US" sz="2800" b="0" i="0" u="none" strike="noStrike" cap="none">
                <a:solidFill>
                  <a:schemeClr val="lt1"/>
                </a:solidFill>
                <a:highlight>
                  <a:srgbClr val="FFFF00"/>
                </a:highlight>
                <a:latin typeface="Arial"/>
                <a:ea typeface="Arial"/>
                <a:cs typeface="Arial"/>
                <a:sym typeface="Arial"/>
              </a:rPr>
              <a:t>[#]</a:t>
            </a:r>
            <a:r>
              <a:rPr lang="en-US" sz="2800" b="0" i="0" u="none" strike="noStrike" cap="none">
                <a:solidFill>
                  <a:schemeClr val="lt1"/>
                </a:solidFill>
                <a:latin typeface="Arial"/>
                <a:ea typeface="Arial"/>
                <a:cs typeface="Arial"/>
                <a:sym typeface="Arial"/>
              </a:rPr>
              <a:t> </a:t>
            </a:r>
            <a:r>
              <a:rPr lang="en-US" sz="2800">
                <a:solidFill>
                  <a:schemeClr val="lt1"/>
                </a:solidFill>
              </a:rPr>
              <a:t>mariages d'enfants</a:t>
            </a:r>
            <a:r>
              <a:rPr lang="en-US" sz="2800" b="0" i="0" u="none" strike="noStrike" cap="none">
                <a:solidFill>
                  <a:schemeClr val="lt1"/>
                </a:solidFill>
                <a:latin typeface="Arial"/>
                <a:ea typeface="Arial"/>
                <a:cs typeface="Arial"/>
                <a:sym typeface="Arial"/>
              </a:rPr>
              <a:t>; </a:t>
            </a:r>
            <a:br>
              <a:rPr lang="en-US" sz="2800" b="0" i="0" u="none" strike="noStrike" cap="none">
                <a:solidFill>
                  <a:schemeClr val="lt1"/>
                </a:solidFill>
                <a:latin typeface="Arial"/>
                <a:ea typeface="Arial"/>
                <a:cs typeface="Arial"/>
                <a:sym typeface="Arial"/>
              </a:rPr>
            </a:br>
            <a:r>
              <a:rPr lang="en-US" sz="2800" b="1" i="0" u="none" strike="noStrike" cap="none">
                <a:solidFill>
                  <a:srgbClr val="9AD7F1"/>
                </a:solidFill>
                <a:latin typeface="Arial"/>
                <a:ea typeface="Arial"/>
                <a:cs typeface="Arial"/>
                <a:sym typeface="Arial"/>
              </a:rPr>
              <a:t>1 jeune femme sur </a:t>
            </a:r>
            <a:r>
              <a:rPr lang="en-US" sz="2800" b="1" i="0" u="none" strike="noStrike" cap="none">
                <a:solidFill>
                  <a:srgbClr val="9AD7F1"/>
                </a:solidFill>
                <a:highlight>
                  <a:srgbClr val="FFFF00"/>
                </a:highlight>
                <a:latin typeface="Arial"/>
                <a:ea typeface="Arial"/>
                <a:cs typeface="Arial"/>
                <a:sym typeface="Arial"/>
              </a:rPr>
              <a:t>[#]</a:t>
            </a:r>
            <a:r>
              <a:rPr lang="en-US" sz="2800" b="1" i="0" u="none" strike="noStrike" cap="none">
                <a:solidFill>
                  <a:srgbClr val="9AD7F1"/>
                </a:solidFill>
                <a:latin typeface="Arial"/>
                <a:ea typeface="Arial"/>
                <a:cs typeface="Arial"/>
                <a:sym typeface="Arial"/>
              </a:rPr>
              <a:t> </a:t>
            </a:r>
            <a:r>
              <a:rPr lang="en-US" sz="2800" b="1">
                <a:solidFill>
                  <a:srgbClr val="9AD7F1"/>
                </a:solidFill>
              </a:rPr>
              <a:t>est mariée pendant son enfance</a:t>
            </a:r>
            <a:endParaRPr sz="1400" b="0" i="0" u="none" strike="noStrike" cap="none">
              <a:solidFill>
                <a:srgbClr val="000000"/>
              </a:solidFill>
              <a:latin typeface="Arial"/>
              <a:ea typeface="Arial"/>
              <a:cs typeface="Arial"/>
              <a:sym typeface="Arial"/>
            </a:endParaRPr>
          </a:p>
        </p:txBody>
      </p:sp>
      <p:pic>
        <p:nvPicPr>
          <p:cNvPr id="175" name="Google Shape;175;p6"/>
          <p:cNvPicPr preferRelativeResize="0"/>
          <p:nvPr/>
        </p:nvPicPr>
        <p:blipFill rotWithShape="1">
          <a:blip r:embed="rId5">
            <a:alphaModFix/>
          </a:blip>
          <a:srcRect b="13840"/>
          <a:stretch/>
        </p:blipFill>
        <p:spPr>
          <a:xfrm>
            <a:off x="2739700" y="2734129"/>
            <a:ext cx="1327100" cy="1408366"/>
          </a:xfrm>
          <a:prstGeom prst="rect">
            <a:avLst/>
          </a:prstGeom>
          <a:noFill/>
          <a:ln>
            <a:noFill/>
          </a:ln>
        </p:spPr>
      </p:pic>
      <p:pic>
        <p:nvPicPr>
          <p:cNvPr id="176" name="Google Shape;176;p6"/>
          <p:cNvPicPr preferRelativeResize="0"/>
          <p:nvPr/>
        </p:nvPicPr>
        <p:blipFill rotWithShape="1">
          <a:blip r:embed="rId5">
            <a:alphaModFix/>
          </a:blip>
          <a:srcRect b="13840"/>
          <a:stretch/>
        </p:blipFill>
        <p:spPr>
          <a:xfrm>
            <a:off x="3565125" y="2734129"/>
            <a:ext cx="1327100" cy="1408366"/>
          </a:xfrm>
          <a:prstGeom prst="rect">
            <a:avLst/>
          </a:prstGeom>
          <a:noFill/>
          <a:ln>
            <a:noFill/>
          </a:ln>
        </p:spPr>
      </p:pic>
      <p:pic>
        <p:nvPicPr>
          <p:cNvPr id="177" name="Google Shape;177;p6"/>
          <p:cNvPicPr preferRelativeResize="0"/>
          <p:nvPr/>
        </p:nvPicPr>
        <p:blipFill rotWithShape="1">
          <a:blip r:embed="rId5">
            <a:alphaModFix/>
          </a:blip>
          <a:srcRect b="13840"/>
          <a:stretch/>
        </p:blipFill>
        <p:spPr>
          <a:xfrm>
            <a:off x="4375038" y="2734129"/>
            <a:ext cx="1327100" cy="1408366"/>
          </a:xfrm>
          <a:prstGeom prst="rect">
            <a:avLst/>
          </a:prstGeom>
          <a:noFill/>
          <a:ln>
            <a:noFill/>
          </a:ln>
        </p:spPr>
      </p:pic>
      <p:pic>
        <p:nvPicPr>
          <p:cNvPr id="178" name="Google Shape;178;p6"/>
          <p:cNvPicPr preferRelativeResize="0"/>
          <p:nvPr/>
        </p:nvPicPr>
        <p:blipFill rotWithShape="1">
          <a:blip r:embed="rId5">
            <a:alphaModFix/>
          </a:blip>
          <a:srcRect b="13840"/>
          <a:stretch/>
        </p:blipFill>
        <p:spPr>
          <a:xfrm>
            <a:off x="5200462" y="2734129"/>
            <a:ext cx="1327100" cy="1408366"/>
          </a:xfrm>
          <a:prstGeom prst="rect">
            <a:avLst/>
          </a:prstGeom>
          <a:noFill/>
          <a:ln>
            <a:noFill/>
          </a:ln>
        </p:spPr>
      </p:pic>
      <p:pic>
        <p:nvPicPr>
          <p:cNvPr id="179" name="Google Shape;179;p6"/>
          <p:cNvPicPr preferRelativeResize="0"/>
          <p:nvPr/>
        </p:nvPicPr>
        <p:blipFill rotWithShape="1">
          <a:blip r:embed="rId6">
            <a:alphaModFix/>
          </a:blip>
          <a:srcRect b="13840"/>
          <a:stretch/>
        </p:blipFill>
        <p:spPr>
          <a:xfrm>
            <a:off x="6010377" y="2734129"/>
            <a:ext cx="1327100" cy="1408366"/>
          </a:xfrm>
          <a:prstGeom prst="rect">
            <a:avLst/>
          </a:prstGeom>
          <a:noFill/>
          <a:ln>
            <a:noFill/>
          </a:ln>
        </p:spPr>
      </p:pic>
      <p:grpSp>
        <p:nvGrpSpPr>
          <p:cNvPr id="180" name="Google Shape;180;p6"/>
          <p:cNvGrpSpPr/>
          <p:nvPr/>
        </p:nvGrpSpPr>
        <p:grpSpPr>
          <a:xfrm>
            <a:off x="5842029" y="4770216"/>
            <a:ext cx="6603942" cy="2590800"/>
            <a:chOff x="5435658" y="4770216"/>
            <a:chExt cx="6603942" cy="2590800"/>
          </a:xfrm>
        </p:grpSpPr>
        <p:grpSp>
          <p:nvGrpSpPr>
            <p:cNvPr id="181" name="Google Shape;181;p6"/>
            <p:cNvGrpSpPr/>
            <p:nvPr/>
          </p:nvGrpSpPr>
          <p:grpSpPr>
            <a:xfrm>
              <a:off x="5435658" y="4770216"/>
              <a:ext cx="3815759" cy="2590800"/>
              <a:chOff x="8332922" y="3810824"/>
              <a:chExt cx="5501607" cy="3735446"/>
            </a:xfrm>
          </p:grpSpPr>
          <p:graphicFrame>
            <p:nvGraphicFramePr>
              <p:cNvPr id="182" name="Google Shape;182;p6"/>
              <p:cNvGraphicFramePr/>
              <p:nvPr/>
            </p:nvGraphicFramePr>
            <p:xfrm>
              <a:off x="8332922" y="3810824"/>
              <a:ext cx="5501607" cy="3735446"/>
            </p:xfrm>
            <a:graphic>
              <a:graphicData uri="http://schemas.openxmlformats.org/drawingml/2006/chart">
                <c:chart xmlns:c="http://schemas.openxmlformats.org/drawingml/2006/chart" xmlns:r="http://schemas.openxmlformats.org/officeDocument/2006/relationships" r:id="rId7"/>
              </a:graphicData>
            </a:graphic>
          </p:graphicFrame>
          <p:sp>
            <p:nvSpPr>
              <p:cNvPr id="183" name="Google Shape;183;p6"/>
              <p:cNvSpPr txBox="1"/>
              <p:nvPr/>
            </p:nvSpPr>
            <p:spPr>
              <a:xfrm>
                <a:off x="10150274" y="4833570"/>
                <a:ext cx="1866900" cy="1424735"/>
              </a:xfrm>
              <a:prstGeom prst="rect">
                <a:avLst/>
              </a:prstGeom>
              <a:noFill/>
              <a:ln>
                <a:noFill/>
              </a:ln>
            </p:spPr>
            <p:txBody>
              <a:bodyPr spcFirstLastPara="1" wrap="square" lIns="91425" tIns="45700" rIns="91425" bIns="45700" anchor="t" anchorCtr="0">
                <a:spAutoFit/>
              </a:bodyPr>
              <a:lstStyle/>
              <a:p>
                <a:pPr marL="0" marR="0" lvl="0" indent="0" algn="ctr" rtl="0">
                  <a:lnSpc>
                    <a:spcPct val="202850"/>
                  </a:lnSpc>
                  <a:spcBef>
                    <a:spcPts val="0"/>
                  </a:spcBef>
                  <a:spcAft>
                    <a:spcPts val="0"/>
                  </a:spcAft>
                  <a:buClr>
                    <a:srgbClr val="000000"/>
                  </a:buClr>
                  <a:buSzPts val="4000"/>
                  <a:buFont typeface="Arial"/>
                  <a:buNone/>
                </a:pPr>
                <a:r>
                  <a:rPr lang="en-US" sz="4000" b="1" i="0" u="none" strike="noStrike" cap="none">
                    <a:solidFill>
                      <a:srgbClr val="FFFFFF"/>
                    </a:solidFill>
                    <a:highlight>
                      <a:srgbClr val="FFFF00"/>
                    </a:highlight>
                    <a:latin typeface="Arial"/>
                    <a:ea typeface="Arial"/>
                    <a:cs typeface="Arial"/>
                    <a:sym typeface="Arial"/>
                  </a:rPr>
                  <a:t>[#]</a:t>
                </a:r>
                <a:r>
                  <a:rPr lang="en-US" sz="4000" b="1" i="0" u="none" strike="noStrike" cap="none">
                    <a:solidFill>
                      <a:srgbClr val="FFFFF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grpSp>
        <p:grpSp>
          <p:nvGrpSpPr>
            <p:cNvPr id="184" name="Google Shape;184;p6"/>
            <p:cNvGrpSpPr/>
            <p:nvPr/>
          </p:nvGrpSpPr>
          <p:grpSpPr>
            <a:xfrm>
              <a:off x="8223841" y="4770216"/>
              <a:ext cx="3815759" cy="2590800"/>
              <a:chOff x="8332922" y="3810824"/>
              <a:chExt cx="5501607" cy="3735446"/>
            </a:xfrm>
          </p:grpSpPr>
          <p:graphicFrame>
            <p:nvGraphicFramePr>
              <p:cNvPr id="185" name="Google Shape;185;p6"/>
              <p:cNvGraphicFramePr/>
              <p:nvPr/>
            </p:nvGraphicFramePr>
            <p:xfrm>
              <a:off x="8332922" y="3810824"/>
              <a:ext cx="5501607" cy="3735446"/>
            </p:xfrm>
            <a:graphic>
              <a:graphicData uri="http://schemas.openxmlformats.org/drawingml/2006/chart">
                <c:chart xmlns:c="http://schemas.openxmlformats.org/drawingml/2006/chart" xmlns:r="http://schemas.openxmlformats.org/officeDocument/2006/relationships" r:id="rId8"/>
              </a:graphicData>
            </a:graphic>
          </p:graphicFrame>
          <p:sp>
            <p:nvSpPr>
              <p:cNvPr id="186" name="Google Shape;186;p6"/>
              <p:cNvSpPr txBox="1"/>
              <p:nvPr/>
            </p:nvSpPr>
            <p:spPr>
              <a:xfrm>
                <a:off x="10150274" y="4833570"/>
                <a:ext cx="1866900" cy="1424735"/>
              </a:xfrm>
              <a:prstGeom prst="rect">
                <a:avLst/>
              </a:prstGeom>
              <a:noFill/>
              <a:ln>
                <a:noFill/>
              </a:ln>
            </p:spPr>
            <p:txBody>
              <a:bodyPr spcFirstLastPara="1" wrap="square" lIns="91425" tIns="45700" rIns="91425" bIns="45700" anchor="t" anchorCtr="0">
                <a:spAutoFit/>
              </a:bodyPr>
              <a:lstStyle/>
              <a:p>
                <a:pPr marL="0" marR="0" lvl="0" indent="0" algn="ctr" rtl="0">
                  <a:lnSpc>
                    <a:spcPct val="202850"/>
                  </a:lnSpc>
                  <a:spcBef>
                    <a:spcPts val="0"/>
                  </a:spcBef>
                  <a:spcAft>
                    <a:spcPts val="0"/>
                  </a:spcAft>
                  <a:buClr>
                    <a:srgbClr val="000000"/>
                  </a:buClr>
                  <a:buSzPts val="4000"/>
                  <a:buFont typeface="Arial"/>
                  <a:buNone/>
                </a:pPr>
                <a:r>
                  <a:rPr lang="en-US" sz="4000" b="1" i="0" u="none" strike="noStrike" cap="none">
                    <a:solidFill>
                      <a:srgbClr val="FFFFFF"/>
                    </a:solidFill>
                    <a:highlight>
                      <a:srgbClr val="FFFF00"/>
                    </a:highlight>
                    <a:latin typeface="Arial"/>
                    <a:ea typeface="Arial"/>
                    <a:cs typeface="Arial"/>
                    <a:sym typeface="Arial"/>
                  </a:rPr>
                  <a:t>[#]</a:t>
                </a:r>
                <a:r>
                  <a:rPr lang="en-US" sz="4000" b="1" i="0" u="none" strike="noStrike" cap="none">
                    <a:solidFill>
                      <a:srgbClr val="FFFFF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grpSp>
      </p:grpSp>
      <p:cxnSp>
        <p:nvCxnSpPr>
          <p:cNvPr id="187" name="Google Shape;187;p6"/>
          <p:cNvCxnSpPr/>
          <p:nvPr/>
        </p:nvCxnSpPr>
        <p:spPr>
          <a:xfrm>
            <a:off x="5842029" y="5143500"/>
            <a:ext cx="0" cy="3810000"/>
          </a:xfrm>
          <a:prstGeom prst="straightConnector1">
            <a:avLst/>
          </a:prstGeom>
          <a:noFill/>
          <a:ln w="28575" cap="flat" cmpd="sng">
            <a:solidFill>
              <a:srgbClr val="163758"/>
            </a:solidFill>
            <a:prstDash val="solid"/>
            <a:round/>
            <a:headEnd type="none" w="sm" len="sm"/>
            <a:tailEnd type="none" w="sm" len="sm"/>
          </a:ln>
        </p:spPr>
      </p:cxnSp>
      <p:cxnSp>
        <p:nvCxnSpPr>
          <p:cNvPr id="188" name="Google Shape;188;p6"/>
          <p:cNvCxnSpPr/>
          <p:nvPr/>
        </p:nvCxnSpPr>
        <p:spPr>
          <a:xfrm>
            <a:off x="12445971" y="5143500"/>
            <a:ext cx="0" cy="3810000"/>
          </a:xfrm>
          <a:prstGeom prst="straightConnector1">
            <a:avLst/>
          </a:prstGeom>
          <a:noFill/>
          <a:ln w="28575" cap="flat" cmpd="sng">
            <a:solidFill>
              <a:srgbClr val="163758"/>
            </a:solidFill>
            <a:prstDash val="solid"/>
            <a:round/>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244"/>
        </a:solidFill>
        <a:effectLst/>
      </p:bgPr>
    </p:bg>
    <p:spTree>
      <p:nvGrpSpPr>
        <p:cNvPr id="1" name="Shape 193"/>
        <p:cNvGrpSpPr/>
        <p:nvPr/>
      </p:nvGrpSpPr>
      <p:grpSpPr>
        <a:xfrm>
          <a:off x="0" y="0"/>
          <a:ext cx="0" cy="0"/>
          <a:chOff x="0" y="0"/>
          <a:chExt cx="0" cy="0"/>
        </a:xfrm>
      </p:grpSpPr>
      <p:sp>
        <p:nvSpPr>
          <p:cNvPr id="194" name="Google Shape;194;p7"/>
          <p:cNvSpPr txBox="1"/>
          <p:nvPr/>
        </p:nvSpPr>
        <p:spPr>
          <a:xfrm>
            <a:off x="1752600" y="3162300"/>
            <a:ext cx="5914800" cy="492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a:solidFill>
                  <a:schemeClr val="lt1"/>
                </a:solidFill>
              </a:rPr>
              <a:t>Du</a:t>
            </a:r>
            <a:r>
              <a:rPr lang="en-US" sz="3200" b="1" i="0" u="none" strike="noStrike" cap="none">
                <a:solidFill>
                  <a:schemeClr val="lt1"/>
                </a:solidFill>
                <a:latin typeface="Arial"/>
                <a:ea typeface="Arial"/>
                <a:cs typeface="Arial"/>
                <a:sym typeface="Arial"/>
              </a:rPr>
              <a:t> </a:t>
            </a:r>
            <a:r>
              <a:rPr lang="en-US" sz="3200" b="1" i="0" u="none" strike="noStrike" cap="none">
                <a:solidFill>
                  <a:schemeClr val="lt1"/>
                </a:solidFill>
                <a:highlight>
                  <a:srgbClr val="FFFF00"/>
                </a:highlight>
                <a:latin typeface="Arial"/>
                <a:ea typeface="Arial"/>
                <a:cs typeface="Arial"/>
                <a:sym typeface="Arial"/>
              </a:rPr>
              <a:t>[</a:t>
            </a:r>
            <a:r>
              <a:rPr lang="en-US" sz="3200" b="1">
                <a:solidFill>
                  <a:schemeClr val="lt1"/>
                </a:solidFill>
                <a:highlight>
                  <a:srgbClr val="FFFF00"/>
                </a:highlight>
              </a:rPr>
              <a:t>année</a:t>
            </a:r>
            <a:r>
              <a:rPr lang="en-US" sz="3200" b="1" i="0" u="none" strike="noStrike" cap="none">
                <a:solidFill>
                  <a:schemeClr val="lt1"/>
                </a:solidFill>
                <a:highlight>
                  <a:srgbClr val="FFFF00"/>
                </a:highlight>
                <a:latin typeface="Arial"/>
                <a:ea typeface="Arial"/>
                <a:cs typeface="Arial"/>
                <a:sym typeface="Arial"/>
              </a:rPr>
              <a:t>]</a:t>
            </a:r>
            <a:r>
              <a:rPr lang="en-US" sz="3200" b="1" i="0" u="none" strike="noStrike" cap="none">
                <a:solidFill>
                  <a:schemeClr val="lt1"/>
                </a:solidFill>
                <a:latin typeface="Arial"/>
                <a:ea typeface="Arial"/>
                <a:cs typeface="Arial"/>
                <a:sym typeface="Arial"/>
              </a:rPr>
              <a:t> </a:t>
            </a:r>
            <a:r>
              <a:rPr lang="en-US" sz="3200" b="1">
                <a:solidFill>
                  <a:schemeClr val="lt1"/>
                </a:solidFill>
              </a:rPr>
              <a:t>au</a:t>
            </a:r>
            <a:r>
              <a:rPr lang="en-US" sz="3200" b="1" i="0" u="none" strike="noStrike" cap="none">
                <a:solidFill>
                  <a:schemeClr val="lt1"/>
                </a:solidFill>
                <a:latin typeface="Arial"/>
                <a:ea typeface="Arial"/>
                <a:cs typeface="Arial"/>
                <a:sym typeface="Arial"/>
              </a:rPr>
              <a:t> </a:t>
            </a:r>
            <a:r>
              <a:rPr lang="en-US" sz="3200" b="1" i="0" u="none" strike="noStrike" cap="none">
                <a:solidFill>
                  <a:schemeClr val="lt1"/>
                </a:solidFill>
                <a:highlight>
                  <a:srgbClr val="FFFF00"/>
                </a:highlight>
                <a:latin typeface="Arial"/>
                <a:ea typeface="Arial"/>
                <a:cs typeface="Arial"/>
                <a:sym typeface="Arial"/>
              </a:rPr>
              <a:t>[</a:t>
            </a:r>
            <a:r>
              <a:rPr lang="en-US" sz="3200" b="1">
                <a:solidFill>
                  <a:schemeClr val="lt1"/>
                </a:solidFill>
                <a:highlight>
                  <a:srgbClr val="FFFF00"/>
                </a:highlight>
              </a:rPr>
              <a:t>année</a:t>
            </a:r>
            <a:r>
              <a:rPr lang="en-US" sz="3200" b="1" i="0" u="none" strike="noStrike" cap="none">
                <a:solidFill>
                  <a:schemeClr val="lt1"/>
                </a:solidFill>
                <a:highlight>
                  <a:srgbClr val="FFFF00"/>
                </a:highlight>
                <a:latin typeface="Arial"/>
                <a:ea typeface="Arial"/>
                <a:cs typeface="Arial"/>
                <a:sym typeface="Arial"/>
              </a:rPr>
              <a:t>]</a:t>
            </a:r>
            <a:r>
              <a:rPr lang="en-US" sz="3200" b="1" i="0" u="none" strike="noStrike" cap="none">
                <a:solidFill>
                  <a:schemeClr val="l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95" name="Google Shape;195;p7"/>
          <p:cNvSpPr txBox="1"/>
          <p:nvPr/>
        </p:nvSpPr>
        <p:spPr>
          <a:xfrm>
            <a:off x="1676400" y="1192700"/>
            <a:ext cx="156252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35233"/>
              </a:lnSpc>
              <a:spcBef>
                <a:spcPts val="0"/>
              </a:spcBef>
              <a:spcAft>
                <a:spcPts val="0"/>
              </a:spcAft>
              <a:buClr>
                <a:srgbClr val="000000"/>
              </a:buClr>
              <a:buSzPts val="6000"/>
              <a:buFont typeface="Arial"/>
              <a:buNone/>
            </a:pPr>
            <a:r>
              <a:rPr lang="en-US" sz="6000" b="1">
                <a:solidFill>
                  <a:srgbClr val="FFFFFF"/>
                </a:solidFill>
              </a:rPr>
              <a:t>Violence sexuelle faite aux enfants</a:t>
            </a:r>
            <a:r>
              <a:rPr lang="en-US" sz="6000" b="1" i="0" u="none" strike="noStrike" cap="none">
                <a:solidFill>
                  <a:srgbClr val="FFFFFF"/>
                </a:solidFill>
                <a:latin typeface="Arial"/>
                <a:ea typeface="Arial"/>
                <a:cs typeface="Arial"/>
                <a:sym typeface="Arial"/>
              </a:rPr>
              <a:t> </a:t>
            </a:r>
            <a:r>
              <a:rPr lang="en-US" sz="6000" b="1" i="0" u="none" strike="noStrike" cap="none">
                <a:solidFill>
                  <a:srgbClr val="FFFFFF"/>
                </a:solidFill>
                <a:highlight>
                  <a:srgbClr val="FFFF00"/>
                </a:highlight>
                <a:latin typeface="Arial"/>
                <a:ea typeface="Arial"/>
                <a:cs typeface="Arial"/>
                <a:sym typeface="Arial"/>
              </a:rPr>
              <a:t>[</a:t>
            </a:r>
            <a:r>
              <a:rPr lang="en-US" sz="6000" b="1">
                <a:solidFill>
                  <a:srgbClr val="FFFFFF"/>
                </a:solidFill>
                <a:highlight>
                  <a:srgbClr val="FFFF00"/>
                </a:highlight>
              </a:rPr>
              <a:t>Pays</a:t>
            </a:r>
            <a:r>
              <a:rPr lang="en-US" sz="6000" b="1" i="0" u="none" strike="noStrike" cap="none">
                <a:solidFill>
                  <a:srgbClr val="FFFFFF"/>
                </a:solidFill>
                <a:highlight>
                  <a:srgbClr val="FFFF00"/>
                </a:highlight>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grpSp>
        <p:nvGrpSpPr>
          <p:cNvPr id="196" name="Google Shape;196;p7"/>
          <p:cNvGrpSpPr/>
          <p:nvPr/>
        </p:nvGrpSpPr>
        <p:grpSpPr>
          <a:xfrm>
            <a:off x="1752599" y="4882636"/>
            <a:ext cx="10972801" cy="857241"/>
            <a:chOff x="1676400" y="6667500"/>
            <a:chExt cx="9753601" cy="761992"/>
          </a:xfrm>
        </p:grpSpPr>
        <p:cxnSp>
          <p:nvCxnSpPr>
            <p:cNvPr id="197" name="Google Shape;197;p7"/>
            <p:cNvCxnSpPr/>
            <p:nvPr/>
          </p:nvCxnSpPr>
          <p:spPr>
            <a:xfrm>
              <a:off x="1676400" y="7048500"/>
              <a:ext cx="9753601" cy="0"/>
            </a:xfrm>
            <a:prstGeom prst="straightConnector1">
              <a:avLst/>
            </a:prstGeom>
            <a:noFill/>
            <a:ln w="57150" cap="flat" cmpd="sng">
              <a:solidFill>
                <a:srgbClr val="9AD7F1"/>
              </a:solidFill>
              <a:prstDash val="solid"/>
              <a:round/>
              <a:headEnd type="none" w="sm" len="sm"/>
              <a:tailEnd type="none" w="sm" len="sm"/>
            </a:ln>
          </p:spPr>
        </p:cxnSp>
        <p:grpSp>
          <p:nvGrpSpPr>
            <p:cNvPr id="198" name="Google Shape;198;p7"/>
            <p:cNvGrpSpPr/>
            <p:nvPr/>
          </p:nvGrpSpPr>
          <p:grpSpPr>
            <a:xfrm>
              <a:off x="2290928" y="6667500"/>
              <a:ext cx="766928" cy="761992"/>
              <a:chOff x="0" y="0"/>
              <a:chExt cx="735568" cy="730836"/>
            </a:xfrm>
          </p:grpSpPr>
          <p:sp>
            <p:nvSpPr>
              <p:cNvPr id="199" name="Google Shape;199;p7"/>
              <p:cNvSpPr/>
              <p:nvPr/>
            </p:nvSpPr>
            <p:spPr>
              <a:xfrm>
                <a:off x="0" y="0"/>
                <a:ext cx="735568" cy="730836"/>
              </a:xfrm>
              <a:custGeom>
                <a:avLst/>
                <a:gdLst/>
                <a:ahLst/>
                <a:cxnLst/>
                <a:rect l="l" t="t" r="r" b="b"/>
                <a:pathLst>
                  <a:path w="735568" h="730836" extrusionOk="0">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00AD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200" name="Google Shape;200;p7"/>
              <p:cNvSpPr txBox="1"/>
              <p:nvPr/>
            </p:nvSpPr>
            <p:spPr>
              <a:xfrm>
                <a:off x="76200" y="73084"/>
                <a:ext cx="583168" cy="521286"/>
              </a:xfrm>
              <a:prstGeom prst="rect">
                <a:avLst/>
              </a:prstGeom>
              <a:noFill/>
              <a:ln>
                <a:noFill/>
              </a:ln>
            </p:spPr>
            <p:txBody>
              <a:bodyPr spcFirstLastPara="1" wrap="square" lIns="50800" tIns="50800" rIns="50800" bIns="50800" anchor="ctr" anchorCtr="0">
                <a:noAutofit/>
              </a:bodyPr>
              <a:lstStyle/>
              <a:p>
                <a:pPr marL="0" marR="0" lvl="0" indent="0" algn="ctr" rtl="0">
                  <a:lnSpc>
                    <a:spcPct val="166611"/>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2018</a:t>
                </a:r>
                <a:endParaRPr sz="1400" b="0" i="0" u="none" strike="noStrike" cap="none">
                  <a:solidFill>
                    <a:srgbClr val="000000"/>
                  </a:solidFill>
                  <a:latin typeface="Arial"/>
                  <a:ea typeface="Arial"/>
                  <a:cs typeface="Arial"/>
                  <a:sym typeface="Arial"/>
                </a:endParaRPr>
              </a:p>
            </p:txBody>
          </p:sp>
        </p:grpSp>
        <p:grpSp>
          <p:nvGrpSpPr>
            <p:cNvPr id="201" name="Google Shape;201;p7"/>
            <p:cNvGrpSpPr/>
            <p:nvPr/>
          </p:nvGrpSpPr>
          <p:grpSpPr>
            <a:xfrm>
              <a:off x="4122550" y="6667500"/>
              <a:ext cx="766928" cy="761992"/>
              <a:chOff x="0" y="0"/>
              <a:chExt cx="735568" cy="730836"/>
            </a:xfrm>
          </p:grpSpPr>
          <p:sp>
            <p:nvSpPr>
              <p:cNvPr id="202" name="Google Shape;202;p7"/>
              <p:cNvSpPr/>
              <p:nvPr/>
            </p:nvSpPr>
            <p:spPr>
              <a:xfrm>
                <a:off x="0" y="0"/>
                <a:ext cx="735568" cy="730836"/>
              </a:xfrm>
              <a:custGeom>
                <a:avLst/>
                <a:gdLst/>
                <a:ahLst/>
                <a:cxnLst/>
                <a:rect l="l" t="t" r="r" b="b"/>
                <a:pathLst>
                  <a:path w="735568" h="730836" extrusionOk="0">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00AD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203" name="Google Shape;203;p7"/>
              <p:cNvSpPr txBox="1"/>
              <p:nvPr/>
            </p:nvSpPr>
            <p:spPr>
              <a:xfrm>
                <a:off x="76200" y="73084"/>
                <a:ext cx="583168" cy="521286"/>
              </a:xfrm>
              <a:prstGeom prst="rect">
                <a:avLst/>
              </a:prstGeom>
              <a:noFill/>
              <a:ln>
                <a:noFill/>
              </a:ln>
            </p:spPr>
            <p:txBody>
              <a:bodyPr spcFirstLastPara="1" wrap="square" lIns="50800" tIns="50800" rIns="50800" bIns="50800" anchor="ctr" anchorCtr="0">
                <a:noAutofit/>
              </a:bodyPr>
              <a:lstStyle/>
              <a:p>
                <a:pPr marL="0" marR="0" lvl="0" indent="0" algn="ctr" rtl="0">
                  <a:lnSpc>
                    <a:spcPct val="166611"/>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2019</a:t>
                </a:r>
                <a:endParaRPr sz="1400" b="0" i="0" u="none" strike="noStrike" cap="none">
                  <a:solidFill>
                    <a:srgbClr val="000000"/>
                  </a:solidFill>
                  <a:latin typeface="Arial"/>
                  <a:ea typeface="Arial"/>
                  <a:cs typeface="Arial"/>
                  <a:sym typeface="Arial"/>
                </a:endParaRPr>
              </a:p>
            </p:txBody>
          </p:sp>
        </p:grpSp>
        <p:grpSp>
          <p:nvGrpSpPr>
            <p:cNvPr id="204" name="Google Shape;204;p7"/>
            <p:cNvGrpSpPr/>
            <p:nvPr/>
          </p:nvGrpSpPr>
          <p:grpSpPr>
            <a:xfrm>
              <a:off x="6030133" y="6667500"/>
              <a:ext cx="766928" cy="761992"/>
              <a:chOff x="0" y="0"/>
              <a:chExt cx="735568" cy="730836"/>
            </a:xfrm>
          </p:grpSpPr>
          <p:sp>
            <p:nvSpPr>
              <p:cNvPr id="205" name="Google Shape;205;p7"/>
              <p:cNvSpPr/>
              <p:nvPr/>
            </p:nvSpPr>
            <p:spPr>
              <a:xfrm>
                <a:off x="0" y="0"/>
                <a:ext cx="735568" cy="730836"/>
              </a:xfrm>
              <a:custGeom>
                <a:avLst/>
                <a:gdLst/>
                <a:ahLst/>
                <a:cxnLst/>
                <a:rect l="l" t="t" r="r" b="b"/>
                <a:pathLst>
                  <a:path w="735568" h="730836" extrusionOk="0">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00AD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206" name="Google Shape;206;p7"/>
              <p:cNvSpPr txBox="1"/>
              <p:nvPr/>
            </p:nvSpPr>
            <p:spPr>
              <a:xfrm>
                <a:off x="76200" y="73084"/>
                <a:ext cx="583168" cy="521286"/>
              </a:xfrm>
              <a:prstGeom prst="rect">
                <a:avLst/>
              </a:prstGeom>
              <a:noFill/>
              <a:ln>
                <a:noFill/>
              </a:ln>
            </p:spPr>
            <p:txBody>
              <a:bodyPr spcFirstLastPara="1" wrap="square" lIns="50800" tIns="50800" rIns="50800" bIns="50800" anchor="ctr" anchorCtr="0">
                <a:noAutofit/>
              </a:bodyPr>
              <a:lstStyle/>
              <a:p>
                <a:pPr marL="0" marR="0" lvl="0" indent="0" algn="ctr" rtl="0">
                  <a:lnSpc>
                    <a:spcPct val="166611"/>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2020</a:t>
                </a:r>
                <a:endParaRPr sz="1400" b="0" i="0" u="none" strike="noStrike" cap="none">
                  <a:solidFill>
                    <a:srgbClr val="000000"/>
                  </a:solidFill>
                  <a:latin typeface="Arial"/>
                  <a:ea typeface="Arial"/>
                  <a:cs typeface="Arial"/>
                  <a:sym typeface="Arial"/>
                </a:endParaRPr>
              </a:p>
            </p:txBody>
          </p:sp>
        </p:grpSp>
        <p:grpSp>
          <p:nvGrpSpPr>
            <p:cNvPr id="207" name="Google Shape;207;p7"/>
            <p:cNvGrpSpPr/>
            <p:nvPr/>
          </p:nvGrpSpPr>
          <p:grpSpPr>
            <a:xfrm>
              <a:off x="7937716" y="6667500"/>
              <a:ext cx="766928" cy="761992"/>
              <a:chOff x="0" y="0"/>
              <a:chExt cx="735568" cy="730836"/>
            </a:xfrm>
          </p:grpSpPr>
          <p:sp>
            <p:nvSpPr>
              <p:cNvPr id="208" name="Google Shape;208;p7"/>
              <p:cNvSpPr/>
              <p:nvPr/>
            </p:nvSpPr>
            <p:spPr>
              <a:xfrm>
                <a:off x="0" y="0"/>
                <a:ext cx="735568" cy="730836"/>
              </a:xfrm>
              <a:custGeom>
                <a:avLst/>
                <a:gdLst/>
                <a:ahLst/>
                <a:cxnLst/>
                <a:rect l="l" t="t" r="r" b="b"/>
                <a:pathLst>
                  <a:path w="735568" h="730836" extrusionOk="0">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00AD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209" name="Google Shape;209;p7"/>
              <p:cNvSpPr txBox="1"/>
              <p:nvPr/>
            </p:nvSpPr>
            <p:spPr>
              <a:xfrm>
                <a:off x="76200" y="73084"/>
                <a:ext cx="583168" cy="521286"/>
              </a:xfrm>
              <a:prstGeom prst="rect">
                <a:avLst/>
              </a:prstGeom>
              <a:noFill/>
              <a:ln>
                <a:noFill/>
              </a:ln>
            </p:spPr>
            <p:txBody>
              <a:bodyPr spcFirstLastPara="1" wrap="square" lIns="50800" tIns="50800" rIns="50800" bIns="50800" anchor="ctr" anchorCtr="0">
                <a:noAutofit/>
              </a:bodyPr>
              <a:lstStyle/>
              <a:p>
                <a:pPr marL="0" marR="0" lvl="0" indent="0" algn="ctr" rtl="0">
                  <a:lnSpc>
                    <a:spcPct val="166611"/>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2021</a:t>
                </a:r>
                <a:endParaRPr sz="1400" b="0" i="0" u="none" strike="noStrike" cap="none">
                  <a:solidFill>
                    <a:srgbClr val="000000"/>
                  </a:solidFill>
                  <a:latin typeface="Arial"/>
                  <a:ea typeface="Arial"/>
                  <a:cs typeface="Arial"/>
                  <a:sym typeface="Arial"/>
                </a:endParaRPr>
              </a:p>
            </p:txBody>
          </p:sp>
        </p:grpSp>
        <p:grpSp>
          <p:nvGrpSpPr>
            <p:cNvPr id="210" name="Google Shape;210;p7"/>
            <p:cNvGrpSpPr/>
            <p:nvPr/>
          </p:nvGrpSpPr>
          <p:grpSpPr>
            <a:xfrm>
              <a:off x="9829800" y="6667500"/>
              <a:ext cx="766928" cy="761992"/>
              <a:chOff x="0" y="0"/>
              <a:chExt cx="735568" cy="730836"/>
            </a:xfrm>
          </p:grpSpPr>
          <p:sp>
            <p:nvSpPr>
              <p:cNvPr id="211" name="Google Shape;211;p7"/>
              <p:cNvSpPr/>
              <p:nvPr/>
            </p:nvSpPr>
            <p:spPr>
              <a:xfrm>
                <a:off x="0" y="0"/>
                <a:ext cx="735568" cy="730836"/>
              </a:xfrm>
              <a:custGeom>
                <a:avLst/>
                <a:gdLst/>
                <a:ahLst/>
                <a:cxnLst/>
                <a:rect l="l" t="t" r="r" b="b"/>
                <a:pathLst>
                  <a:path w="735568" h="730836" extrusionOk="0">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00AD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212" name="Google Shape;212;p7"/>
              <p:cNvSpPr txBox="1"/>
              <p:nvPr/>
            </p:nvSpPr>
            <p:spPr>
              <a:xfrm>
                <a:off x="76200" y="73084"/>
                <a:ext cx="583168" cy="521286"/>
              </a:xfrm>
              <a:prstGeom prst="rect">
                <a:avLst/>
              </a:prstGeom>
              <a:noFill/>
              <a:ln>
                <a:noFill/>
              </a:ln>
            </p:spPr>
            <p:txBody>
              <a:bodyPr spcFirstLastPara="1" wrap="square" lIns="50800" tIns="50800" rIns="50800" bIns="50800" anchor="ctr" anchorCtr="0">
                <a:noAutofit/>
              </a:bodyPr>
              <a:lstStyle/>
              <a:p>
                <a:pPr marL="0" marR="0" lvl="0" indent="0" algn="ctr" rtl="0">
                  <a:lnSpc>
                    <a:spcPct val="166611"/>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2022</a:t>
                </a:r>
                <a:endParaRPr sz="1400" b="0" i="0" u="none" strike="noStrike" cap="none">
                  <a:solidFill>
                    <a:srgbClr val="000000"/>
                  </a:solidFill>
                  <a:latin typeface="Arial"/>
                  <a:ea typeface="Arial"/>
                  <a:cs typeface="Arial"/>
                  <a:sym typeface="Arial"/>
                </a:endParaRPr>
              </a:p>
            </p:txBody>
          </p:sp>
        </p:grpSp>
      </p:grpSp>
      <p:sp>
        <p:nvSpPr>
          <p:cNvPr id="213" name="Google Shape;213;p7"/>
          <p:cNvSpPr txBox="1"/>
          <p:nvPr/>
        </p:nvSpPr>
        <p:spPr>
          <a:xfrm>
            <a:off x="1676400" y="6155939"/>
            <a:ext cx="3733800" cy="25860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en-US" sz="7200" b="1" i="0" u="none" strike="noStrike" cap="none">
                <a:solidFill>
                  <a:srgbClr val="00ADE4"/>
                </a:solidFill>
                <a:highlight>
                  <a:srgbClr val="FFFF00"/>
                </a:highlight>
                <a:latin typeface="Arial"/>
                <a:ea typeface="Arial"/>
                <a:cs typeface="Arial"/>
                <a:sym typeface="Arial"/>
              </a:rPr>
              <a:t>[#]</a:t>
            </a:r>
            <a:r>
              <a:rPr lang="en-US" sz="6000" b="1" i="0" u="none" strike="noStrike" cap="none">
                <a:solidFill>
                  <a:srgbClr val="9AD7F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1">
                <a:solidFill>
                  <a:schemeClr val="lt1"/>
                </a:solidFill>
              </a:rPr>
              <a:t>des cas de viols statutaires </a:t>
            </a:r>
            <a:r>
              <a:rPr lang="en-US" sz="3200">
                <a:solidFill>
                  <a:schemeClr val="lt1"/>
                </a:solidFill>
              </a:rPr>
              <a:t>ont été signalés</a:t>
            </a:r>
            <a:endParaRPr sz="3200" b="0" i="0" u="none" strike="noStrike" cap="none">
              <a:solidFill>
                <a:schemeClr val="dk1"/>
              </a:solidFill>
              <a:latin typeface="Calibri"/>
              <a:ea typeface="Calibri"/>
              <a:cs typeface="Calibri"/>
              <a:sym typeface="Calibri"/>
            </a:endParaRPr>
          </a:p>
        </p:txBody>
      </p:sp>
      <p:sp>
        <p:nvSpPr>
          <p:cNvPr id="214" name="Google Shape;214;p7"/>
          <p:cNvSpPr txBox="1"/>
          <p:nvPr/>
        </p:nvSpPr>
        <p:spPr>
          <a:xfrm>
            <a:off x="6248400" y="6155939"/>
            <a:ext cx="5341800" cy="307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en-US" sz="7200" b="1" i="0" u="none" strike="noStrike" cap="none">
                <a:solidFill>
                  <a:srgbClr val="00ADE4"/>
                </a:solidFill>
                <a:highlight>
                  <a:srgbClr val="FFFF00"/>
                </a:highlight>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1">
                <a:solidFill>
                  <a:schemeClr val="lt1"/>
                </a:solidFill>
              </a:rPr>
              <a:t>des cas de violence sexuelle faite aux enfants et aux adolescents</a:t>
            </a:r>
            <a:r>
              <a:rPr lang="en-US" sz="3200">
                <a:solidFill>
                  <a:schemeClr val="lt1"/>
                </a:solidFill>
              </a:rPr>
              <a:t> ont été signalés</a:t>
            </a:r>
            <a:r>
              <a:rPr lang="en-US" sz="3200" i="0" u="none" strike="noStrike" cap="none">
                <a:solidFill>
                  <a:schemeClr val="lt1"/>
                </a:solidFill>
              </a:rPr>
              <a:t> </a:t>
            </a:r>
            <a:endParaRPr sz="3200" i="0" u="none" strike="noStrike" cap="none">
              <a:solidFill>
                <a:schemeClr val="dk1"/>
              </a:solidFill>
              <a:latin typeface="Calibri"/>
              <a:ea typeface="Calibri"/>
              <a:cs typeface="Calibri"/>
              <a:sym typeface="Calibri"/>
            </a:endParaRPr>
          </a:p>
        </p:txBody>
      </p:sp>
      <p:pic>
        <p:nvPicPr>
          <p:cNvPr id="215" name="Google Shape;215;p7"/>
          <p:cNvPicPr preferRelativeResize="0"/>
          <p:nvPr/>
        </p:nvPicPr>
        <p:blipFill rotWithShape="1">
          <a:blip r:embed="rId3">
            <a:alphaModFix/>
          </a:blip>
          <a:srcRect l="55426" b="56666"/>
          <a:stretch/>
        </p:blipFill>
        <p:spPr>
          <a:xfrm>
            <a:off x="12373239" y="1222185"/>
            <a:ext cx="5914761" cy="4073066"/>
          </a:xfrm>
          <a:prstGeom prst="rect">
            <a:avLst/>
          </a:prstGeom>
          <a:noFill/>
          <a:ln>
            <a:noFill/>
          </a:ln>
        </p:spPr>
      </p:pic>
      <p:pic>
        <p:nvPicPr>
          <p:cNvPr id="216" name="Google Shape;216;p7"/>
          <p:cNvPicPr preferRelativeResize="0"/>
          <p:nvPr/>
        </p:nvPicPr>
        <p:blipFill rotWithShape="1">
          <a:blip r:embed="rId3">
            <a:alphaModFix/>
          </a:blip>
          <a:srcRect l="17933" t="50000" r="41511"/>
          <a:stretch/>
        </p:blipFill>
        <p:spPr>
          <a:xfrm flipH="1">
            <a:off x="12838745" y="5541708"/>
            <a:ext cx="5449255" cy="475886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1"/>
        <p:cNvGrpSpPr/>
        <p:nvPr/>
      </p:nvGrpSpPr>
      <p:grpSpPr>
        <a:xfrm>
          <a:off x="0" y="0"/>
          <a:ext cx="0" cy="0"/>
          <a:chOff x="0" y="0"/>
          <a:chExt cx="0" cy="0"/>
        </a:xfrm>
      </p:grpSpPr>
      <p:sp>
        <p:nvSpPr>
          <p:cNvPr id="222" name="Google Shape;222;p8"/>
          <p:cNvSpPr txBox="1"/>
          <p:nvPr/>
        </p:nvSpPr>
        <p:spPr>
          <a:xfrm>
            <a:off x="1676400" y="3695700"/>
            <a:ext cx="11277600" cy="3891300"/>
          </a:xfrm>
          <a:prstGeom prst="rect">
            <a:avLst/>
          </a:prstGeom>
          <a:noFill/>
          <a:ln>
            <a:noFill/>
          </a:ln>
        </p:spPr>
        <p:txBody>
          <a:bodyPr spcFirstLastPara="1" wrap="square" lIns="0" tIns="0" rIns="0" bIns="0" anchor="t" anchorCtr="0">
            <a:spAutoFit/>
          </a:bodyPr>
          <a:lstStyle/>
          <a:p>
            <a:pPr marL="0" marR="0" lvl="0" indent="0" algn="l" rtl="0">
              <a:lnSpc>
                <a:spcPct val="125555"/>
              </a:lnSpc>
              <a:spcBef>
                <a:spcPts val="0"/>
              </a:spcBef>
              <a:spcAft>
                <a:spcPts val="0"/>
              </a:spcAft>
              <a:buClr>
                <a:srgbClr val="000000"/>
              </a:buClr>
              <a:buSzPts val="7200"/>
              <a:buFont typeface="Arial"/>
              <a:buNone/>
            </a:pPr>
            <a:r>
              <a:rPr lang="en-US" sz="7200" b="1">
                <a:solidFill>
                  <a:srgbClr val="FFFFFF"/>
                </a:solidFill>
              </a:rPr>
              <a:t>Qu'est-ce que l'exploitation et les abus sexuels des enfants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AD7F1"/>
        </a:solidFill>
        <a:effectLst/>
      </p:bgPr>
    </p:bg>
    <p:spTree>
      <p:nvGrpSpPr>
        <p:cNvPr id="1" name="Shape 227"/>
        <p:cNvGrpSpPr/>
        <p:nvPr/>
      </p:nvGrpSpPr>
      <p:grpSpPr>
        <a:xfrm>
          <a:off x="0" y="0"/>
          <a:ext cx="0" cy="0"/>
          <a:chOff x="0" y="0"/>
          <a:chExt cx="0" cy="0"/>
        </a:xfrm>
      </p:grpSpPr>
      <p:sp>
        <p:nvSpPr>
          <p:cNvPr id="228" name="Google Shape;228;p9"/>
          <p:cNvSpPr txBox="1"/>
          <p:nvPr/>
        </p:nvSpPr>
        <p:spPr>
          <a:xfrm>
            <a:off x="3684483" y="2881341"/>
            <a:ext cx="9753600" cy="56337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a:solidFill>
                  <a:srgbClr val="163758"/>
                </a:solidFill>
              </a:rPr>
              <a:t>Quelqu'un peut-il me dire ce qu'il pense de l'exploitation et des abus sexuels des enfants ?</a:t>
            </a:r>
            <a:endParaRPr sz="1400" b="0" i="0" u="none" strike="noStrike" cap="none">
              <a:solidFill>
                <a:srgbClr val="000000"/>
              </a:solidFill>
              <a:latin typeface="Arial"/>
              <a:ea typeface="Arial"/>
              <a:cs typeface="Arial"/>
              <a:sym typeface="Arial"/>
            </a:endParaRPr>
          </a:p>
        </p:txBody>
      </p:sp>
      <p:sp>
        <p:nvSpPr>
          <p:cNvPr id="229" name="Google Shape;229;p9"/>
          <p:cNvSpPr txBox="1"/>
          <p:nvPr/>
        </p:nvSpPr>
        <p:spPr>
          <a:xfrm>
            <a:off x="1676400" y="1191768"/>
            <a:ext cx="5715000" cy="923400"/>
          </a:xfrm>
          <a:prstGeom prst="rect">
            <a:avLst/>
          </a:prstGeom>
          <a:noFill/>
          <a:ln>
            <a:noFill/>
          </a:ln>
        </p:spPr>
        <p:txBody>
          <a:bodyPr spcFirstLastPara="1" wrap="square" lIns="0" tIns="0" rIns="0" bIns="0" anchor="t" anchorCtr="0">
            <a:spAutoFit/>
          </a:bodyPr>
          <a:lstStyle/>
          <a:p>
            <a:pPr marL="0" marR="0" lvl="0" indent="0" algn="l" rtl="0">
              <a:lnSpc>
                <a:spcPct val="150666"/>
              </a:lnSpc>
              <a:spcBef>
                <a:spcPts val="0"/>
              </a:spcBef>
              <a:spcAft>
                <a:spcPts val="0"/>
              </a:spcAft>
              <a:buClr>
                <a:srgbClr val="000000"/>
              </a:buClr>
              <a:buSzPts val="6000"/>
              <a:buFont typeface="Arial"/>
              <a:buNone/>
            </a:pPr>
            <a:r>
              <a:rPr lang="en-US" sz="6000" b="1" i="0" u="none" strike="noStrike" cap="none">
                <a:solidFill>
                  <a:schemeClr val="lt1"/>
                </a:solidFill>
                <a:latin typeface="Arial"/>
                <a:ea typeface="Arial"/>
                <a:cs typeface="Arial"/>
                <a:sym typeface="Arial"/>
              </a:rPr>
              <a:t>D</a:t>
            </a:r>
            <a:r>
              <a:rPr lang="en-US" sz="6000" b="1">
                <a:solidFill>
                  <a:schemeClr val="lt1"/>
                </a:solidFill>
              </a:rPr>
              <a:t>é</a:t>
            </a:r>
            <a:r>
              <a:rPr lang="en-US" sz="6000" b="1" i="0" u="none" strike="noStrike" cap="none">
                <a:solidFill>
                  <a:schemeClr val="lt1"/>
                </a:solidFill>
                <a:latin typeface="Arial"/>
                <a:ea typeface="Arial"/>
                <a:cs typeface="Arial"/>
                <a:sym typeface="Arial"/>
              </a:rPr>
              <a:t>finitions</a:t>
            </a:r>
            <a:endParaRPr sz="1400" b="0" i="0" u="none" strike="noStrike" cap="none">
              <a:solidFill>
                <a:srgbClr val="000000"/>
              </a:solidFill>
              <a:latin typeface="Arial"/>
              <a:ea typeface="Arial"/>
              <a:cs typeface="Arial"/>
              <a:sym typeface="Arial"/>
            </a:endParaRPr>
          </a:p>
        </p:txBody>
      </p:sp>
      <p:pic>
        <p:nvPicPr>
          <p:cNvPr id="230" name="Google Shape;230;p9"/>
          <p:cNvPicPr preferRelativeResize="0"/>
          <p:nvPr/>
        </p:nvPicPr>
        <p:blipFill rotWithShape="1">
          <a:blip r:embed="rId3">
            <a:alphaModFix/>
          </a:blip>
          <a:srcRect l="55426" b="56666"/>
          <a:stretch/>
        </p:blipFill>
        <p:spPr>
          <a:xfrm>
            <a:off x="12363747" y="-723900"/>
            <a:ext cx="5914761" cy="4073066"/>
          </a:xfrm>
          <a:prstGeom prst="rect">
            <a:avLst/>
          </a:prstGeom>
          <a:noFill/>
          <a:ln>
            <a:noFill/>
          </a:ln>
        </p:spPr>
      </p:pic>
      <p:pic>
        <p:nvPicPr>
          <p:cNvPr id="231" name="Google Shape;231;p9"/>
          <p:cNvPicPr preferRelativeResize="0"/>
          <p:nvPr/>
        </p:nvPicPr>
        <p:blipFill rotWithShape="1">
          <a:blip r:embed="rId3">
            <a:alphaModFix/>
          </a:blip>
          <a:srcRect t="50000" r="41513"/>
          <a:stretch/>
        </p:blipFill>
        <p:spPr>
          <a:xfrm flipH="1">
            <a:off x="12877803" y="5470144"/>
            <a:ext cx="7858824" cy="4758860"/>
          </a:xfrm>
          <a:prstGeom prst="rect">
            <a:avLst/>
          </a:prstGeom>
          <a:noFill/>
          <a:ln>
            <a:noFill/>
          </a:ln>
        </p:spPr>
      </p:pic>
      <p:pic>
        <p:nvPicPr>
          <p:cNvPr id="232" name="Google Shape;232;p9"/>
          <p:cNvPicPr preferRelativeResize="0"/>
          <p:nvPr/>
        </p:nvPicPr>
        <p:blipFill rotWithShape="1">
          <a:blip r:embed="rId3">
            <a:alphaModFix/>
          </a:blip>
          <a:srcRect r="50256" b="53704"/>
          <a:stretch/>
        </p:blipFill>
        <p:spPr>
          <a:xfrm>
            <a:off x="0" y="6543401"/>
            <a:ext cx="5252747" cy="346283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4092</Words>
  <Application>Microsoft Macintosh PowerPoint</Application>
  <PresentationFormat>Custom</PresentationFormat>
  <Paragraphs>346</Paragraphs>
  <Slides>39</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 Black</vt:lpstr>
      <vt:lpstr>Arial</vt:lpstr>
      <vt:lpstr>Montserrat</vt:lpstr>
      <vt:lpstr>Calibri</vt:lpstr>
      <vt:lpstr>Office Theme</vt:lpstr>
      <vt:lpstr>PowerPoint Presentation</vt:lpstr>
      <vt:lpstr>PowerPoint Presentation</vt:lpstr>
      <vt:lpstr>PowerPoint Presentation</vt:lpstr>
      <vt:lpstr>PowerPoint Presentation</vt:lpstr>
      <vt:lpstr>Dans le monde, environ 1 fille sur 8 et 1 garçon sur 11 aurait subi un viol ou une agression sexuelle avant l'âge de 18 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Ware, Matthew R.</cp:lastModifiedBy>
  <cp:revision>2</cp:revision>
  <dcterms:created xsi:type="dcterms:W3CDTF">2006-08-16T00:00:00Z</dcterms:created>
  <dcterms:modified xsi:type="dcterms:W3CDTF">2025-07-29T20:45:10Z</dcterms:modified>
</cp:coreProperties>
</file>