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1274" r:id="rId5"/>
    <p:sldId id="383" r:id="rId6"/>
    <p:sldId id="1269" r:id="rId7"/>
    <p:sldId id="1382" r:id="rId8"/>
    <p:sldId id="1252" r:id="rId9"/>
    <p:sldId id="1275" r:id="rId10"/>
    <p:sldId id="1276" r:id="rId11"/>
    <p:sldId id="1374" r:id="rId12"/>
    <p:sldId id="1278" r:id="rId13"/>
    <p:sldId id="1277" r:id="rId14"/>
    <p:sldId id="1375" r:id="rId15"/>
    <p:sldId id="1280" r:id="rId16"/>
    <p:sldId id="1378" r:id="rId17"/>
    <p:sldId id="1376" r:id="rId18"/>
    <p:sldId id="1379" r:id="rId19"/>
    <p:sldId id="1381" r:id="rId20"/>
    <p:sldId id="1384" r:id="rId21"/>
    <p:sldId id="13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707" autoAdjust="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78EF3-F3BA-409B-9577-C0E52096DD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AE0C1F-FA0D-4B31-BF03-6CD6C85FFDF0}">
      <dgm:prSet/>
      <dgm:spPr/>
      <dgm:t>
        <a:bodyPr/>
        <a:lstStyle/>
        <a:p>
          <a:r>
            <a:rPr lang="en-GB" b="0" dirty="0"/>
            <a:t>to create a shared language for teaching professionals</a:t>
          </a:r>
          <a:endParaRPr lang="en-US" b="0" dirty="0"/>
        </a:p>
      </dgm:t>
    </dgm:pt>
    <dgm:pt modelId="{89880AF2-7C7C-437E-A4AA-D058B554841F}" type="parTrans" cxnId="{E8C7F83F-6B24-4B11-A213-46C12A6DD599}">
      <dgm:prSet/>
      <dgm:spPr/>
      <dgm:t>
        <a:bodyPr/>
        <a:lstStyle/>
        <a:p>
          <a:endParaRPr lang="en-US"/>
        </a:p>
      </dgm:t>
    </dgm:pt>
    <dgm:pt modelId="{93CE3049-B5FE-4966-A0F7-4DEDC45AB8CB}" type="sibTrans" cxnId="{E8C7F83F-6B24-4B11-A213-46C12A6DD599}">
      <dgm:prSet/>
      <dgm:spPr/>
      <dgm:t>
        <a:bodyPr/>
        <a:lstStyle/>
        <a:p>
          <a:endParaRPr lang="en-US"/>
        </a:p>
      </dgm:t>
    </dgm:pt>
    <dgm:pt modelId="{D85F1EC8-C384-4DE5-A256-AC10B38329C3}">
      <dgm:prSet/>
      <dgm:spPr/>
      <dgm:t>
        <a:bodyPr/>
        <a:lstStyle/>
        <a:p>
          <a:r>
            <a:rPr lang="en-GB" dirty="0"/>
            <a:t>as a benchmark for professional competency (SPR &amp; SFR) </a:t>
          </a:r>
          <a:endParaRPr lang="en-US" dirty="0"/>
        </a:p>
      </dgm:t>
    </dgm:pt>
    <dgm:pt modelId="{3804F3B6-3FB7-4133-AFF9-B489F7B5D5B5}" type="parTrans" cxnId="{387FC293-352C-4CDE-9EBC-226984C51F10}">
      <dgm:prSet/>
      <dgm:spPr/>
      <dgm:t>
        <a:bodyPr/>
        <a:lstStyle/>
        <a:p>
          <a:endParaRPr lang="en-US"/>
        </a:p>
      </dgm:t>
    </dgm:pt>
    <dgm:pt modelId="{C7265F17-7C65-4F4D-B583-74C8263D01D1}" type="sibTrans" cxnId="{387FC293-352C-4CDE-9EBC-226984C51F10}">
      <dgm:prSet/>
      <dgm:spPr/>
      <dgm:t>
        <a:bodyPr/>
        <a:lstStyle/>
        <a:p>
          <a:endParaRPr lang="en-US"/>
        </a:p>
      </dgm:t>
    </dgm:pt>
    <dgm:pt modelId="{245EBA1A-5E83-4E7D-95E9-60B8EE641B9E}">
      <dgm:prSet/>
      <dgm:spPr/>
      <dgm:t>
        <a:bodyPr/>
        <a:lstStyle/>
        <a:p>
          <a:r>
            <a:rPr lang="en-GB"/>
            <a:t>to provide a framework for Initial Teacher Education, probation and leadership pathways and professional learning programmes;   </a:t>
          </a:r>
          <a:endParaRPr lang="en-US"/>
        </a:p>
      </dgm:t>
    </dgm:pt>
    <dgm:pt modelId="{0E2E7907-4357-46F5-8F5C-080AF6B599CB}" type="parTrans" cxnId="{283CE373-08A8-41A4-BC84-9F237E6C391D}">
      <dgm:prSet/>
      <dgm:spPr/>
      <dgm:t>
        <a:bodyPr/>
        <a:lstStyle/>
        <a:p>
          <a:endParaRPr lang="en-US"/>
        </a:p>
      </dgm:t>
    </dgm:pt>
    <dgm:pt modelId="{B6701A6C-62B3-48B4-8ED7-7BFD10104EA5}" type="sibTrans" cxnId="{283CE373-08A8-41A4-BC84-9F237E6C391D}">
      <dgm:prSet/>
      <dgm:spPr/>
      <dgm:t>
        <a:bodyPr/>
        <a:lstStyle/>
        <a:p>
          <a:endParaRPr lang="en-US"/>
        </a:p>
      </dgm:t>
    </dgm:pt>
    <dgm:pt modelId="{CE4CC96D-4BEC-4EAF-A366-A5DA2613DB7D}">
      <dgm:prSet/>
      <dgm:spPr/>
      <dgm:t>
        <a:bodyPr/>
        <a:lstStyle/>
        <a:p>
          <a:r>
            <a:rPr lang="en-GB" b="0" dirty="0"/>
            <a:t>to develop and enhance professionalism  </a:t>
          </a:r>
          <a:endParaRPr lang="en-US" b="0" dirty="0"/>
        </a:p>
      </dgm:t>
    </dgm:pt>
    <dgm:pt modelId="{0E2B9308-821F-4C4F-98B7-EB6EB8941000}" type="parTrans" cxnId="{A57763F6-D637-4074-969B-D191451CB49C}">
      <dgm:prSet/>
      <dgm:spPr/>
      <dgm:t>
        <a:bodyPr/>
        <a:lstStyle/>
        <a:p>
          <a:endParaRPr lang="en-US"/>
        </a:p>
      </dgm:t>
    </dgm:pt>
    <dgm:pt modelId="{B54752D1-3166-4260-B074-BCECBA14FF23}" type="sibTrans" cxnId="{A57763F6-D637-4074-969B-D191451CB49C}">
      <dgm:prSet/>
      <dgm:spPr/>
      <dgm:t>
        <a:bodyPr/>
        <a:lstStyle/>
        <a:p>
          <a:endParaRPr lang="en-US"/>
        </a:p>
      </dgm:t>
    </dgm:pt>
    <dgm:pt modelId="{DA9837AD-7B54-47A0-B55B-A8438B26642D}">
      <dgm:prSet/>
      <dgm:spPr/>
      <dgm:t>
        <a:bodyPr/>
        <a:lstStyle/>
        <a:p>
          <a:r>
            <a:rPr lang="en-GB" b="0" dirty="0"/>
            <a:t>to support career-long professional growth  </a:t>
          </a:r>
          <a:endParaRPr lang="en-US" b="0" dirty="0"/>
        </a:p>
      </dgm:t>
    </dgm:pt>
    <dgm:pt modelId="{761BBC89-DBD4-4A7B-949A-12CB69CF5CDA}" type="parTrans" cxnId="{19DCEA27-975F-4AE7-99C6-4C5D6295F6A7}">
      <dgm:prSet/>
      <dgm:spPr/>
      <dgm:t>
        <a:bodyPr/>
        <a:lstStyle/>
        <a:p>
          <a:endParaRPr lang="en-US"/>
        </a:p>
      </dgm:t>
    </dgm:pt>
    <dgm:pt modelId="{535C73AF-7055-4CB6-971A-3603CFA268DA}" type="sibTrans" cxnId="{19DCEA27-975F-4AE7-99C6-4C5D6295F6A7}">
      <dgm:prSet/>
      <dgm:spPr/>
      <dgm:t>
        <a:bodyPr/>
        <a:lstStyle/>
        <a:p>
          <a:endParaRPr lang="en-US"/>
        </a:p>
      </dgm:t>
    </dgm:pt>
    <dgm:pt modelId="{DD347BBB-5870-4CDE-A8E3-4FEC8126FB0B}">
      <dgm:prSet/>
      <dgm:spPr/>
      <dgm:t>
        <a:bodyPr/>
        <a:lstStyle/>
        <a:p>
          <a:r>
            <a:rPr lang="en-GB" b="0" dirty="0"/>
            <a:t>to ensure and enhance public trust and confidence in the teaching profession.</a:t>
          </a:r>
          <a:endParaRPr lang="en-US" b="0" dirty="0"/>
        </a:p>
      </dgm:t>
    </dgm:pt>
    <dgm:pt modelId="{FAAAFF32-40AB-4F02-9704-E42626BB71DC}" type="parTrans" cxnId="{13C07A31-CFC5-4A4B-B662-9C5FADA41D39}">
      <dgm:prSet/>
      <dgm:spPr/>
      <dgm:t>
        <a:bodyPr/>
        <a:lstStyle/>
        <a:p>
          <a:endParaRPr lang="en-US"/>
        </a:p>
      </dgm:t>
    </dgm:pt>
    <dgm:pt modelId="{B8A9DD9A-31A9-41BC-85B3-0E911A4D58D1}" type="sibTrans" cxnId="{13C07A31-CFC5-4A4B-B662-9C5FADA41D39}">
      <dgm:prSet/>
      <dgm:spPr/>
      <dgm:t>
        <a:bodyPr/>
        <a:lstStyle/>
        <a:p>
          <a:endParaRPr lang="en-US"/>
        </a:p>
      </dgm:t>
    </dgm:pt>
    <dgm:pt modelId="{C5DB36FF-D3DF-4D75-8754-4DCE73CAD29D}" type="pres">
      <dgm:prSet presAssocID="{9BD78EF3-F3BA-409B-9577-C0E52096DD11}" presName="diagram" presStyleCnt="0">
        <dgm:presLayoutVars>
          <dgm:dir/>
          <dgm:resizeHandles val="exact"/>
        </dgm:presLayoutVars>
      </dgm:prSet>
      <dgm:spPr/>
    </dgm:pt>
    <dgm:pt modelId="{A59EFD95-C5CF-4F84-A264-3CCC08418042}" type="pres">
      <dgm:prSet presAssocID="{69AE0C1F-FA0D-4B31-BF03-6CD6C85FFDF0}" presName="node" presStyleLbl="node1" presStyleIdx="0" presStyleCnt="6">
        <dgm:presLayoutVars>
          <dgm:bulletEnabled val="1"/>
        </dgm:presLayoutVars>
      </dgm:prSet>
      <dgm:spPr/>
    </dgm:pt>
    <dgm:pt modelId="{A2DEFD3D-02C9-48A4-ABA6-A87EBF31B6DB}" type="pres">
      <dgm:prSet presAssocID="{93CE3049-B5FE-4966-A0F7-4DEDC45AB8CB}" presName="sibTrans" presStyleCnt="0"/>
      <dgm:spPr/>
    </dgm:pt>
    <dgm:pt modelId="{D6F44ECE-5892-4CB6-A862-022AAA53AC9F}" type="pres">
      <dgm:prSet presAssocID="{D85F1EC8-C384-4DE5-A256-AC10B38329C3}" presName="node" presStyleLbl="node1" presStyleIdx="1" presStyleCnt="6">
        <dgm:presLayoutVars>
          <dgm:bulletEnabled val="1"/>
        </dgm:presLayoutVars>
      </dgm:prSet>
      <dgm:spPr/>
    </dgm:pt>
    <dgm:pt modelId="{0C15E8A5-1D1D-4C28-AABB-60910D148A19}" type="pres">
      <dgm:prSet presAssocID="{C7265F17-7C65-4F4D-B583-74C8263D01D1}" presName="sibTrans" presStyleCnt="0"/>
      <dgm:spPr/>
    </dgm:pt>
    <dgm:pt modelId="{4DE25136-B76C-41DB-99D0-DB2C574AB9B7}" type="pres">
      <dgm:prSet presAssocID="{245EBA1A-5E83-4E7D-95E9-60B8EE641B9E}" presName="node" presStyleLbl="node1" presStyleIdx="2" presStyleCnt="6">
        <dgm:presLayoutVars>
          <dgm:bulletEnabled val="1"/>
        </dgm:presLayoutVars>
      </dgm:prSet>
      <dgm:spPr/>
    </dgm:pt>
    <dgm:pt modelId="{BB1065F2-156D-45D5-A4C7-93F2A6DF8874}" type="pres">
      <dgm:prSet presAssocID="{B6701A6C-62B3-48B4-8ED7-7BFD10104EA5}" presName="sibTrans" presStyleCnt="0"/>
      <dgm:spPr/>
    </dgm:pt>
    <dgm:pt modelId="{BC76ED64-3C02-4530-A1C0-1422A1DD52FF}" type="pres">
      <dgm:prSet presAssocID="{CE4CC96D-4BEC-4EAF-A366-A5DA2613DB7D}" presName="node" presStyleLbl="node1" presStyleIdx="3" presStyleCnt="6">
        <dgm:presLayoutVars>
          <dgm:bulletEnabled val="1"/>
        </dgm:presLayoutVars>
      </dgm:prSet>
      <dgm:spPr/>
    </dgm:pt>
    <dgm:pt modelId="{0C6F57C3-09FE-4CA2-91B7-D2E27D8D4B27}" type="pres">
      <dgm:prSet presAssocID="{B54752D1-3166-4260-B074-BCECBA14FF23}" presName="sibTrans" presStyleCnt="0"/>
      <dgm:spPr/>
    </dgm:pt>
    <dgm:pt modelId="{6DDFE1A6-70EE-4462-B2A3-C231409AD1BA}" type="pres">
      <dgm:prSet presAssocID="{DA9837AD-7B54-47A0-B55B-A8438B26642D}" presName="node" presStyleLbl="node1" presStyleIdx="4" presStyleCnt="6">
        <dgm:presLayoutVars>
          <dgm:bulletEnabled val="1"/>
        </dgm:presLayoutVars>
      </dgm:prSet>
      <dgm:spPr/>
    </dgm:pt>
    <dgm:pt modelId="{7A4CFEB0-C1E2-40CE-9675-F43991935187}" type="pres">
      <dgm:prSet presAssocID="{535C73AF-7055-4CB6-971A-3603CFA268DA}" presName="sibTrans" presStyleCnt="0"/>
      <dgm:spPr/>
    </dgm:pt>
    <dgm:pt modelId="{1181D104-7B1A-4717-A857-EC836963A9AD}" type="pres">
      <dgm:prSet presAssocID="{DD347BBB-5870-4CDE-A8E3-4FEC8126FB0B}" presName="node" presStyleLbl="node1" presStyleIdx="5" presStyleCnt="6">
        <dgm:presLayoutVars>
          <dgm:bulletEnabled val="1"/>
        </dgm:presLayoutVars>
      </dgm:prSet>
      <dgm:spPr/>
    </dgm:pt>
  </dgm:ptLst>
  <dgm:cxnLst>
    <dgm:cxn modelId="{19DCEA27-975F-4AE7-99C6-4C5D6295F6A7}" srcId="{9BD78EF3-F3BA-409B-9577-C0E52096DD11}" destId="{DA9837AD-7B54-47A0-B55B-A8438B26642D}" srcOrd="4" destOrd="0" parTransId="{761BBC89-DBD4-4A7B-949A-12CB69CF5CDA}" sibTransId="{535C73AF-7055-4CB6-971A-3603CFA268DA}"/>
    <dgm:cxn modelId="{13C07A31-CFC5-4A4B-B662-9C5FADA41D39}" srcId="{9BD78EF3-F3BA-409B-9577-C0E52096DD11}" destId="{DD347BBB-5870-4CDE-A8E3-4FEC8126FB0B}" srcOrd="5" destOrd="0" parTransId="{FAAAFF32-40AB-4F02-9704-E42626BB71DC}" sibTransId="{B8A9DD9A-31A9-41BC-85B3-0E911A4D58D1}"/>
    <dgm:cxn modelId="{F115C833-7107-4376-9A11-8B0083F2931A}" type="presOf" srcId="{DA9837AD-7B54-47A0-B55B-A8438B26642D}" destId="{6DDFE1A6-70EE-4462-B2A3-C231409AD1BA}" srcOrd="0" destOrd="0" presId="urn:microsoft.com/office/officeart/2005/8/layout/default"/>
    <dgm:cxn modelId="{4230F534-BD2E-4857-8871-CB312A34733E}" type="presOf" srcId="{CE4CC96D-4BEC-4EAF-A366-A5DA2613DB7D}" destId="{BC76ED64-3C02-4530-A1C0-1422A1DD52FF}" srcOrd="0" destOrd="0" presId="urn:microsoft.com/office/officeart/2005/8/layout/default"/>
    <dgm:cxn modelId="{7EBDD138-8BFE-49D9-A21F-97092752564D}" type="presOf" srcId="{69AE0C1F-FA0D-4B31-BF03-6CD6C85FFDF0}" destId="{A59EFD95-C5CF-4F84-A264-3CCC08418042}" srcOrd="0" destOrd="0" presId="urn:microsoft.com/office/officeart/2005/8/layout/default"/>
    <dgm:cxn modelId="{E8C7F83F-6B24-4B11-A213-46C12A6DD599}" srcId="{9BD78EF3-F3BA-409B-9577-C0E52096DD11}" destId="{69AE0C1F-FA0D-4B31-BF03-6CD6C85FFDF0}" srcOrd="0" destOrd="0" parTransId="{89880AF2-7C7C-437E-A4AA-D058B554841F}" sibTransId="{93CE3049-B5FE-4966-A0F7-4DEDC45AB8CB}"/>
    <dgm:cxn modelId="{283CE373-08A8-41A4-BC84-9F237E6C391D}" srcId="{9BD78EF3-F3BA-409B-9577-C0E52096DD11}" destId="{245EBA1A-5E83-4E7D-95E9-60B8EE641B9E}" srcOrd="2" destOrd="0" parTransId="{0E2E7907-4357-46F5-8F5C-080AF6B599CB}" sibTransId="{B6701A6C-62B3-48B4-8ED7-7BFD10104EA5}"/>
    <dgm:cxn modelId="{AE5F457D-77FC-4877-9A01-AC4EC02C97FB}" type="presOf" srcId="{9BD78EF3-F3BA-409B-9577-C0E52096DD11}" destId="{C5DB36FF-D3DF-4D75-8754-4DCE73CAD29D}" srcOrd="0" destOrd="0" presId="urn:microsoft.com/office/officeart/2005/8/layout/default"/>
    <dgm:cxn modelId="{AF900A89-2EDF-4CFB-ACE1-1FCBA5E52DC6}" type="presOf" srcId="{D85F1EC8-C384-4DE5-A256-AC10B38329C3}" destId="{D6F44ECE-5892-4CB6-A862-022AAA53AC9F}" srcOrd="0" destOrd="0" presId="urn:microsoft.com/office/officeart/2005/8/layout/default"/>
    <dgm:cxn modelId="{387FC293-352C-4CDE-9EBC-226984C51F10}" srcId="{9BD78EF3-F3BA-409B-9577-C0E52096DD11}" destId="{D85F1EC8-C384-4DE5-A256-AC10B38329C3}" srcOrd="1" destOrd="0" parTransId="{3804F3B6-3FB7-4133-AFF9-B489F7B5D5B5}" sibTransId="{C7265F17-7C65-4F4D-B583-74C8263D01D1}"/>
    <dgm:cxn modelId="{32895BD3-284B-4717-94C4-56564114A8FA}" type="presOf" srcId="{245EBA1A-5E83-4E7D-95E9-60B8EE641B9E}" destId="{4DE25136-B76C-41DB-99D0-DB2C574AB9B7}" srcOrd="0" destOrd="0" presId="urn:microsoft.com/office/officeart/2005/8/layout/default"/>
    <dgm:cxn modelId="{E80031DB-2380-43E7-A492-0C3BBB14E3DD}" type="presOf" srcId="{DD347BBB-5870-4CDE-A8E3-4FEC8126FB0B}" destId="{1181D104-7B1A-4717-A857-EC836963A9AD}" srcOrd="0" destOrd="0" presId="urn:microsoft.com/office/officeart/2005/8/layout/default"/>
    <dgm:cxn modelId="{A57763F6-D637-4074-969B-D191451CB49C}" srcId="{9BD78EF3-F3BA-409B-9577-C0E52096DD11}" destId="{CE4CC96D-4BEC-4EAF-A366-A5DA2613DB7D}" srcOrd="3" destOrd="0" parTransId="{0E2B9308-821F-4C4F-98B7-EB6EB8941000}" sibTransId="{B54752D1-3166-4260-B074-BCECBA14FF23}"/>
    <dgm:cxn modelId="{49734E65-4263-4CBA-B685-D0A6D6F51D9A}" type="presParOf" srcId="{C5DB36FF-D3DF-4D75-8754-4DCE73CAD29D}" destId="{A59EFD95-C5CF-4F84-A264-3CCC08418042}" srcOrd="0" destOrd="0" presId="urn:microsoft.com/office/officeart/2005/8/layout/default"/>
    <dgm:cxn modelId="{1B02CC65-9A1C-47A3-BE70-9B294416AF5D}" type="presParOf" srcId="{C5DB36FF-D3DF-4D75-8754-4DCE73CAD29D}" destId="{A2DEFD3D-02C9-48A4-ABA6-A87EBF31B6DB}" srcOrd="1" destOrd="0" presId="urn:microsoft.com/office/officeart/2005/8/layout/default"/>
    <dgm:cxn modelId="{0E5DD647-EC00-4CB5-82D7-CD2F44374738}" type="presParOf" srcId="{C5DB36FF-D3DF-4D75-8754-4DCE73CAD29D}" destId="{D6F44ECE-5892-4CB6-A862-022AAA53AC9F}" srcOrd="2" destOrd="0" presId="urn:microsoft.com/office/officeart/2005/8/layout/default"/>
    <dgm:cxn modelId="{93268876-071A-4C75-AE00-61ADE4ACF4C4}" type="presParOf" srcId="{C5DB36FF-D3DF-4D75-8754-4DCE73CAD29D}" destId="{0C15E8A5-1D1D-4C28-AABB-60910D148A19}" srcOrd="3" destOrd="0" presId="urn:microsoft.com/office/officeart/2005/8/layout/default"/>
    <dgm:cxn modelId="{4DCC42C2-C719-4E8A-9295-7A81294C8FA1}" type="presParOf" srcId="{C5DB36FF-D3DF-4D75-8754-4DCE73CAD29D}" destId="{4DE25136-B76C-41DB-99D0-DB2C574AB9B7}" srcOrd="4" destOrd="0" presId="urn:microsoft.com/office/officeart/2005/8/layout/default"/>
    <dgm:cxn modelId="{3516564F-5051-4DD2-9BDE-A2DB1FD86AB3}" type="presParOf" srcId="{C5DB36FF-D3DF-4D75-8754-4DCE73CAD29D}" destId="{BB1065F2-156D-45D5-A4C7-93F2A6DF8874}" srcOrd="5" destOrd="0" presId="urn:microsoft.com/office/officeart/2005/8/layout/default"/>
    <dgm:cxn modelId="{A0683D10-5D34-4B5F-8AE4-6D98045317B6}" type="presParOf" srcId="{C5DB36FF-D3DF-4D75-8754-4DCE73CAD29D}" destId="{BC76ED64-3C02-4530-A1C0-1422A1DD52FF}" srcOrd="6" destOrd="0" presId="urn:microsoft.com/office/officeart/2005/8/layout/default"/>
    <dgm:cxn modelId="{5F52FD62-E752-4596-9AA7-28072CD3AB9E}" type="presParOf" srcId="{C5DB36FF-D3DF-4D75-8754-4DCE73CAD29D}" destId="{0C6F57C3-09FE-4CA2-91B7-D2E27D8D4B27}" srcOrd="7" destOrd="0" presId="urn:microsoft.com/office/officeart/2005/8/layout/default"/>
    <dgm:cxn modelId="{2F7F47E2-F01F-4830-BF3F-D5C041FF92EF}" type="presParOf" srcId="{C5DB36FF-D3DF-4D75-8754-4DCE73CAD29D}" destId="{6DDFE1A6-70EE-4462-B2A3-C231409AD1BA}" srcOrd="8" destOrd="0" presId="urn:microsoft.com/office/officeart/2005/8/layout/default"/>
    <dgm:cxn modelId="{74624CC3-430B-4CDF-A496-D8AFAB49DFD0}" type="presParOf" srcId="{C5DB36FF-D3DF-4D75-8754-4DCE73CAD29D}" destId="{7A4CFEB0-C1E2-40CE-9675-F43991935187}" srcOrd="9" destOrd="0" presId="urn:microsoft.com/office/officeart/2005/8/layout/default"/>
    <dgm:cxn modelId="{3E57CCD1-DB88-4ADB-9053-BD53DD5C3835}" type="presParOf" srcId="{C5DB36FF-D3DF-4D75-8754-4DCE73CAD29D}" destId="{1181D104-7B1A-4717-A857-EC836963A9A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18705F-89FB-4A95-81A2-7D36543E7C62}"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F486898C-76C5-4714-8E05-807F2A9F6978}">
      <dgm:prSet custT="1"/>
      <dgm:spPr/>
      <dgm:t>
        <a:bodyPr/>
        <a:lstStyle/>
        <a:p>
          <a:r>
            <a:rPr lang="en-US" sz="2400" b="0" dirty="0"/>
            <a:t>Help</a:t>
          </a:r>
        </a:p>
      </dgm:t>
    </dgm:pt>
    <dgm:pt modelId="{ECCACDC6-81C8-4110-8F65-EB347524E194}" type="parTrans" cxnId="{9548A994-EDB5-46FA-A970-AD5953DE82D5}">
      <dgm:prSet/>
      <dgm:spPr/>
      <dgm:t>
        <a:bodyPr/>
        <a:lstStyle/>
        <a:p>
          <a:endParaRPr lang="en-US"/>
        </a:p>
      </dgm:t>
    </dgm:pt>
    <dgm:pt modelId="{7BDDC350-E822-4DA7-8B4A-A6BC541C89EC}" type="sibTrans" cxnId="{9548A994-EDB5-46FA-A970-AD5953DE82D5}">
      <dgm:prSet/>
      <dgm:spPr/>
      <dgm:t>
        <a:bodyPr/>
        <a:lstStyle/>
        <a:p>
          <a:endParaRPr lang="en-US"/>
        </a:p>
      </dgm:t>
    </dgm:pt>
    <dgm:pt modelId="{BF6ECA7B-0352-44AA-A8EB-34FA5999392D}">
      <dgm:prSet custT="1"/>
      <dgm:spPr/>
      <dgm:t>
        <a:bodyPr/>
        <a:lstStyle/>
        <a:p>
          <a:r>
            <a:rPr lang="en-US" sz="1800" dirty="0"/>
            <a:t>teachers develop their professional identity and ‘way of being’ as education professionals</a:t>
          </a:r>
        </a:p>
      </dgm:t>
    </dgm:pt>
    <dgm:pt modelId="{31566BAD-1DE4-4650-BA66-796ADCC743AF}" type="parTrans" cxnId="{0545F382-9961-43EF-A2C9-8C15DB2E5F35}">
      <dgm:prSet/>
      <dgm:spPr/>
      <dgm:t>
        <a:bodyPr/>
        <a:lstStyle/>
        <a:p>
          <a:endParaRPr lang="en-US"/>
        </a:p>
      </dgm:t>
    </dgm:pt>
    <dgm:pt modelId="{B6A6D70B-2E4D-42C6-B322-865A4043F98F}" type="sibTrans" cxnId="{0545F382-9961-43EF-A2C9-8C15DB2E5F35}">
      <dgm:prSet/>
      <dgm:spPr/>
      <dgm:t>
        <a:bodyPr/>
        <a:lstStyle/>
        <a:p>
          <a:endParaRPr lang="en-US"/>
        </a:p>
      </dgm:t>
    </dgm:pt>
    <dgm:pt modelId="{A7CE70EB-CD8D-460C-B616-2D0B826751C8}">
      <dgm:prSet custT="1"/>
      <dgm:spPr/>
      <dgm:t>
        <a:bodyPr/>
        <a:lstStyle/>
        <a:p>
          <a:r>
            <a:rPr lang="en-US" sz="2400" b="0" dirty="0"/>
            <a:t>Develop and drive</a:t>
          </a:r>
        </a:p>
      </dgm:t>
    </dgm:pt>
    <dgm:pt modelId="{330AC382-797E-49A2-8A01-F50C764D3EF6}" type="parTrans" cxnId="{A7B72687-33E3-441B-9E0C-E4685F512E21}">
      <dgm:prSet/>
      <dgm:spPr/>
      <dgm:t>
        <a:bodyPr/>
        <a:lstStyle/>
        <a:p>
          <a:endParaRPr lang="en-US"/>
        </a:p>
      </dgm:t>
    </dgm:pt>
    <dgm:pt modelId="{2307B4F8-8839-4BD2-B83F-E71EC9F113BE}" type="sibTrans" cxnId="{A7B72687-33E3-441B-9E0C-E4685F512E21}">
      <dgm:prSet/>
      <dgm:spPr/>
      <dgm:t>
        <a:bodyPr/>
        <a:lstStyle/>
        <a:p>
          <a:endParaRPr lang="en-US"/>
        </a:p>
      </dgm:t>
    </dgm:pt>
    <dgm:pt modelId="{013ECC62-789E-40DA-A377-15AA2801D215}">
      <dgm:prSet custT="1"/>
      <dgm:spPr/>
      <dgm:t>
        <a:bodyPr/>
        <a:lstStyle/>
        <a:p>
          <a:r>
            <a:rPr lang="en-US" sz="1800" dirty="0"/>
            <a:t>teacher’s individual and unswerving professional commitment to all learners and colleagues</a:t>
          </a:r>
        </a:p>
      </dgm:t>
    </dgm:pt>
    <dgm:pt modelId="{215EFE3E-520E-46D9-8877-A7449BF36E97}" type="parTrans" cxnId="{7B5AC776-3552-4BDB-8C2F-2DEE28205045}">
      <dgm:prSet/>
      <dgm:spPr/>
      <dgm:t>
        <a:bodyPr/>
        <a:lstStyle/>
        <a:p>
          <a:endParaRPr lang="en-US"/>
        </a:p>
      </dgm:t>
    </dgm:pt>
    <dgm:pt modelId="{9491DC39-3E8D-47FE-B8EF-720B665F936D}" type="sibTrans" cxnId="{7B5AC776-3552-4BDB-8C2F-2DEE28205045}">
      <dgm:prSet/>
      <dgm:spPr/>
      <dgm:t>
        <a:bodyPr/>
        <a:lstStyle/>
        <a:p>
          <a:endParaRPr lang="en-US"/>
        </a:p>
      </dgm:t>
    </dgm:pt>
    <dgm:pt modelId="{05D8C346-A44D-46C9-9A47-295586299E90}">
      <dgm:prSet custT="1"/>
      <dgm:spPr/>
      <dgm:t>
        <a:bodyPr/>
        <a:lstStyle/>
        <a:p>
          <a:r>
            <a:rPr lang="en-US" sz="2400" dirty="0"/>
            <a:t>Support and encourage</a:t>
          </a:r>
        </a:p>
      </dgm:t>
    </dgm:pt>
    <dgm:pt modelId="{7C1E7C5B-1169-4200-8C19-8DDEFBCEA17A}" type="parTrans" cxnId="{528A643D-F525-4F8A-87E1-08A45956D784}">
      <dgm:prSet/>
      <dgm:spPr/>
      <dgm:t>
        <a:bodyPr/>
        <a:lstStyle/>
        <a:p>
          <a:endParaRPr lang="en-US"/>
        </a:p>
      </dgm:t>
    </dgm:pt>
    <dgm:pt modelId="{0392E3D7-1359-463F-BD53-A6BF7284F0E8}" type="sibTrans" cxnId="{528A643D-F525-4F8A-87E1-08A45956D784}">
      <dgm:prSet/>
      <dgm:spPr/>
      <dgm:t>
        <a:bodyPr/>
        <a:lstStyle/>
        <a:p>
          <a:endParaRPr lang="en-US"/>
        </a:p>
      </dgm:t>
    </dgm:pt>
    <dgm:pt modelId="{CF317B93-0A78-478D-935C-5FDB0493D57F}">
      <dgm:prSet custT="1"/>
      <dgm:spPr/>
      <dgm:t>
        <a:bodyPr/>
        <a:lstStyle/>
        <a:p>
          <a:r>
            <a:rPr lang="en-US" sz="1800" dirty="0"/>
            <a:t>teachers to see beyond the classroom or subject</a:t>
          </a:r>
        </a:p>
      </dgm:t>
    </dgm:pt>
    <dgm:pt modelId="{FB42F4E0-BE7C-4D69-A521-93ACC03DACA4}" type="parTrans" cxnId="{B34E0E2D-E176-4862-9B00-351F387920E6}">
      <dgm:prSet/>
      <dgm:spPr/>
      <dgm:t>
        <a:bodyPr/>
        <a:lstStyle/>
        <a:p>
          <a:endParaRPr lang="en-US"/>
        </a:p>
      </dgm:t>
    </dgm:pt>
    <dgm:pt modelId="{56B4FC33-EDFA-40FB-8A7F-8AD08DDA470C}" type="sibTrans" cxnId="{B34E0E2D-E176-4862-9B00-351F387920E6}">
      <dgm:prSet/>
      <dgm:spPr/>
      <dgm:t>
        <a:bodyPr/>
        <a:lstStyle/>
        <a:p>
          <a:endParaRPr lang="en-US"/>
        </a:p>
      </dgm:t>
    </dgm:pt>
    <dgm:pt modelId="{51FA0800-D742-4410-BECF-177F6D66AB23}">
      <dgm:prSet custT="1"/>
      <dgm:spPr/>
      <dgm:t>
        <a:bodyPr/>
        <a:lstStyle/>
        <a:p>
          <a:r>
            <a:rPr lang="en-US" sz="2400" dirty="0"/>
            <a:t>Help</a:t>
          </a:r>
        </a:p>
      </dgm:t>
    </dgm:pt>
    <dgm:pt modelId="{79E281C1-DCC0-4DF1-8B34-AA4711738A20}" type="parTrans" cxnId="{10C93B44-6E07-47DE-BD64-87AB594F4C23}">
      <dgm:prSet/>
      <dgm:spPr/>
      <dgm:t>
        <a:bodyPr/>
        <a:lstStyle/>
        <a:p>
          <a:endParaRPr lang="en-US"/>
        </a:p>
      </dgm:t>
    </dgm:pt>
    <dgm:pt modelId="{8BE45140-BFCF-47B3-B37A-7F633747BA4E}" type="sibTrans" cxnId="{10C93B44-6E07-47DE-BD64-87AB594F4C23}">
      <dgm:prSet/>
      <dgm:spPr/>
      <dgm:t>
        <a:bodyPr/>
        <a:lstStyle/>
        <a:p>
          <a:endParaRPr lang="en-US"/>
        </a:p>
      </dgm:t>
    </dgm:pt>
    <dgm:pt modelId="{29977C12-2E0D-44A1-B30E-832074A07412}">
      <dgm:prSet custT="1"/>
      <dgm:spPr/>
      <dgm:t>
        <a:bodyPr/>
        <a:lstStyle/>
        <a:p>
          <a:r>
            <a:rPr lang="en-US" sz="1800" dirty="0"/>
            <a:t>teachers to know and develop the whole child through addressing their individual needs</a:t>
          </a:r>
        </a:p>
      </dgm:t>
    </dgm:pt>
    <dgm:pt modelId="{734A7CDC-22D8-4F15-BF02-8DF219C0FE37}" type="parTrans" cxnId="{EADD0803-654A-4C2F-9868-5015EFA1A3D2}">
      <dgm:prSet/>
      <dgm:spPr/>
      <dgm:t>
        <a:bodyPr/>
        <a:lstStyle/>
        <a:p>
          <a:endParaRPr lang="en-US"/>
        </a:p>
      </dgm:t>
    </dgm:pt>
    <dgm:pt modelId="{C20B506A-09E9-49E3-BDB0-3832E2EC4C1D}" type="sibTrans" cxnId="{EADD0803-654A-4C2F-9868-5015EFA1A3D2}">
      <dgm:prSet/>
      <dgm:spPr/>
      <dgm:t>
        <a:bodyPr/>
        <a:lstStyle/>
        <a:p>
          <a:endParaRPr lang="en-US"/>
        </a:p>
      </dgm:t>
    </dgm:pt>
    <dgm:pt modelId="{36D73415-66B2-4584-9003-34636BA86667}">
      <dgm:prSet custT="1"/>
      <dgm:spPr/>
      <dgm:t>
        <a:bodyPr/>
        <a:lstStyle/>
        <a:p>
          <a:r>
            <a:rPr lang="en-US" sz="2400" dirty="0"/>
            <a:t>Develop</a:t>
          </a:r>
        </a:p>
      </dgm:t>
    </dgm:pt>
    <dgm:pt modelId="{3EB58797-1D60-4590-8B2D-8BB1AD610665}" type="parTrans" cxnId="{73A3B9E7-08EE-453E-B5CA-B3171C4CA4F4}">
      <dgm:prSet/>
      <dgm:spPr/>
      <dgm:t>
        <a:bodyPr/>
        <a:lstStyle/>
        <a:p>
          <a:endParaRPr lang="en-US"/>
        </a:p>
      </dgm:t>
    </dgm:pt>
    <dgm:pt modelId="{869AC182-E1BD-445D-A46A-D1774B43C32A}" type="sibTrans" cxnId="{73A3B9E7-08EE-453E-B5CA-B3171C4CA4F4}">
      <dgm:prSet/>
      <dgm:spPr/>
      <dgm:t>
        <a:bodyPr/>
        <a:lstStyle/>
        <a:p>
          <a:endParaRPr lang="en-US"/>
        </a:p>
      </dgm:t>
    </dgm:pt>
    <dgm:pt modelId="{580C69EF-829B-42B5-BE69-5041502DC5A9}">
      <dgm:prSet custT="1"/>
      <dgm:spPr/>
      <dgm:t>
        <a:bodyPr/>
        <a:lstStyle/>
        <a:p>
          <a:r>
            <a:rPr lang="en-US" sz="1800" dirty="0"/>
            <a:t>teacher’s understanding of their role in collaborative working with a range of partners</a:t>
          </a:r>
        </a:p>
      </dgm:t>
    </dgm:pt>
    <dgm:pt modelId="{77C0A521-6DDF-40CA-8FA6-3F4D7FB806A3}" type="parTrans" cxnId="{D65B1278-4152-4E7C-BDBD-9E2C8B87D4C2}">
      <dgm:prSet/>
      <dgm:spPr/>
      <dgm:t>
        <a:bodyPr/>
        <a:lstStyle/>
        <a:p>
          <a:endParaRPr lang="en-US"/>
        </a:p>
      </dgm:t>
    </dgm:pt>
    <dgm:pt modelId="{B664B61B-9F74-4DBC-B85C-4B0DB34F8483}" type="sibTrans" cxnId="{D65B1278-4152-4E7C-BDBD-9E2C8B87D4C2}">
      <dgm:prSet/>
      <dgm:spPr/>
      <dgm:t>
        <a:bodyPr/>
        <a:lstStyle/>
        <a:p>
          <a:endParaRPr lang="en-US"/>
        </a:p>
      </dgm:t>
    </dgm:pt>
    <dgm:pt modelId="{1ED30949-DD3A-4AD7-9EA4-B8CEA3C74854}">
      <dgm:prSet custT="1"/>
      <dgm:spPr/>
      <dgm:t>
        <a:bodyPr/>
        <a:lstStyle/>
        <a:p>
          <a:r>
            <a:rPr lang="en-US" sz="2400" dirty="0"/>
            <a:t>Recognise</a:t>
          </a:r>
        </a:p>
      </dgm:t>
    </dgm:pt>
    <dgm:pt modelId="{B5BF576D-F275-416D-883F-0911F164E15A}" type="parTrans" cxnId="{F5A422D4-EB4B-4D87-A0B5-42394A27032C}">
      <dgm:prSet/>
      <dgm:spPr/>
      <dgm:t>
        <a:bodyPr/>
        <a:lstStyle/>
        <a:p>
          <a:endParaRPr lang="en-US"/>
        </a:p>
      </dgm:t>
    </dgm:pt>
    <dgm:pt modelId="{A77E1F9F-F024-4D82-B678-1D93EBD94C49}" type="sibTrans" cxnId="{F5A422D4-EB4B-4D87-A0B5-42394A27032C}">
      <dgm:prSet/>
      <dgm:spPr/>
      <dgm:t>
        <a:bodyPr/>
        <a:lstStyle/>
        <a:p>
          <a:endParaRPr lang="en-US"/>
        </a:p>
      </dgm:t>
    </dgm:pt>
    <dgm:pt modelId="{3DDD41DF-5039-4E13-A7DB-36E12B3671CF}">
      <dgm:prSet custT="1"/>
      <dgm:spPr/>
      <dgm:t>
        <a:bodyPr/>
        <a:lstStyle/>
        <a:p>
          <a:r>
            <a:rPr lang="en-US" sz="1800" dirty="0"/>
            <a:t>the contribution that teachers can make to safeguarding young people and where necessary transform their lives</a:t>
          </a:r>
        </a:p>
      </dgm:t>
    </dgm:pt>
    <dgm:pt modelId="{E48A0ECA-EFE8-4CD4-86E4-F46E7E66DECF}" type="parTrans" cxnId="{2D3AF9BE-108A-4226-A16F-D71DC5F29568}">
      <dgm:prSet/>
      <dgm:spPr/>
      <dgm:t>
        <a:bodyPr/>
        <a:lstStyle/>
        <a:p>
          <a:endParaRPr lang="en-US"/>
        </a:p>
      </dgm:t>
    </dgm:pt>
    <dgm:pt modelId="{8633E7D0-43FA-4E1B-95D5-30763C71DE1E}" type="sibTrans" cxnId="{2D3AF9BE-108A-4226-A16F-D71DC5F29568}">
      <dgm:prSet/>
      <dgm:spPr/>
      <dgm:t>
        <a:bodyPr/>
        <a:lstStyle/>
        <a:p>
          <a:endParaRPr lang="en-US"/>
        </a:p>
      </dgm:t>
    </dgm:pt>
    <dgm:pt modelId="{A33A0DCF-EAF9-4D96-8A6A-A21CBFD094F3}" type="pres">
      <dgm:prSet presAssocID="{0518705F-89FB-4A95-81A2-7D36543E7C62}" presName="Name0" presStyleCnt="0">
        <dgm:presLayoutVars>
          <dgm:dir/>
          <dgm:animLvl val="lvl"/>
          <dgm:resizeHandles val="exact"/>
        </dgm:presLayoutVars>
      </dgm:prSet>
      <dgm:spPr/>
    </dgm:pt>
    <dgm:pt modelId="{E7834B15-DDDE-4E9A-B62C-036E959E5521}" type="pres">
      <dgm:prSet presAssocID="{F486898C-76C5-4714-8E05-807F2A9F6978}" presName="linNode" presStyleCnt="0"/>
      <dgm:spPr/>
    </dgm:pt>
    <dgm:pt modelId="{1A111367-48F7-4331-A919-D70AD95AB58E}" type="pres">
      <dgm:prSet presAssocID="{F486898C-76C5-4714-8E05-807F2A9F6978}" presName="parentText" presStyleLbl="solidFgAcc1" presStyleIdx="0" presStyleCnt="6" custLinFactNeighborY="-5206">
        <dgm:presLayoutVars>
          <dgm:chMax val="1"/>
          <dgm:bulletEnabled/>
        </dgm:presLayoutVars>
      </dgm:prSet>
      <dgm:spPr/>
    </dgm:pt>
    <dgm:pt modelId="{F5C15C0C-C15C-4EF6-9553-0FA74E29C88E}" type="pres">
      <dgm:prSet presAssocID="{F486898C-76C5-4714-8E05-807F2A9F6978}" presName="descendantText" presStyleLbl="alignNode1" presStyleIdx="0" presStyleCnt="6">
        <dgm:presLayoutVars>
          <dgm:bulletEnabled/>
        </dgm:presLayoutVars>
      </dgm:prSet>
      <dgm:spPr/>
    </dgm:pt>
    <dgm:pt modelId="{B307B6D3-36A2-40F8-8473-C7BA2E2385D5}" type="pres">
      <dgm:prSet presAssocID="{7BDDC350-E822-4DA7-8B4A-A6BC541C89EC}" presName="sp" presStyleCnt="0"/>
      <dgm:spPr/>
    </dgm:pt>
    <dgm:pt modelId="{1A588F68-EDC4-4932-8A55-5DD4A5C2CE07}" type="pres">
      <dgm:prSet presAssocID="{A7CE70EB-CD8D-460C-B616-2D0B826751C8}" presName="linNode" presStyleCnt="0"/>
      <dgm:spPr/>
    </dgm:pt>
    <dgm:pt modelId="{DFA99A81-9212-4983-A85A-62861D0521A3}" type="pres">
      <dgm:prSet presAssocID="{A7CE70EB-CD8D-460C-B616-2D0B826751C8}" presName="parentText" presStyleLbl="solidFgAcc1" presStyleIdx="1" presStyleCnt="6">
        <dgm:presLayoutVars>
          <dgm:chMax val="1"/>
          <dgm:bulletEnabled/>
        </dgm:presLayoutVars>
      </dgm:prSet>
      <dgm:spPr/>
    </dgm:pt>
    <dgm:pt modelId="{4E156A1E-5400-4230-B1DC-B3DB537C62AC}" type="pres">
      <dgm:prSet presAssocID="{A7CE70EB-CD8D-460C-B616-2D0B826751C8}" presName="descendantText" presStyleLbl="alignNode1" presStyleIdx="1" presStyleCnt="6">
        <dgm:presLayoutVars>
          <dgm:bulletEnabled/>
        </dgm:presLayoutVars>
      </dgm:prSet>
      <dgm:spPr/>
    </dgm:pt>
    <dgm:pt modelId="{B7BC7096-CD7B-4C42-81B7-8D501E002E0C}" type="pres">
      <dgm:prSet presAssocID="{2307B4F8-8839-4BD2-B83F-E71EC9F113BE}" presName="sp" presStyleCnt="0"/>
      <dgm:spPr/>
    </dgm:pt>
    <dgm:pt modelId="{E43CB371-1679-41F3-A46E-4A312898A026}" type="pres">
      <dgm:prSet presAssocID="{05D8C346-A44D-46C9-9A47-295586299E90}" presName="linNode" presStyleCnt="0"/>
      <dgm:spPr/>
    </dgm:pt>
    <dgm:pt modelId="{5227C072-8445-444D-A331-1CD9EC7AD356}" type="pres">
      <dgm:prSet presAssocID="{05D8C346-A44D-46C9-9A47-295586299E90}" presName="parentText" presStyleLbl="solidFgAcc1" presStyleIdx="2" presStyleCnt="6">
        <dgm:presLayoutVars>
          <dgm:chMax val="1"/>
          <dgm:bulletEnabled/>
        </dgm:presLayoutVars>
      </dgm:prSet>
      <dgm:spPr/>
    </dgm:pt>
    <dgm:pt modelId="{33FD97E2-85E2-4946-AAB8-E64F807D9737}" type="pres">
      <dgm:prSet presAssocID="{05D8C346-A44D-46C9-9A47-295586299E90}" presName="descendantText" presStyleLbl="alignNode1" presStyleIdx="2" presStyleCnt="6">
        <dgm:presLayoutVars>
          <dgm:bulletEnabled/>
        </dgm:presLayoutVars>
      </dgm:prSet>
      <dgm:spPr/>
    </dgm:pt>
    <dgm:pt modelId="{D0961DCA-9607-4C5E-A7E6-87D5728E2C52}" type="pres">
      <dgm:prSet presAssocID="{0392E3D7-1359-463F-BD53-A6BF7284F0E8}" presName="sp" presStyleCnt="0"/>
      <dgm:spPr/>
    </dgm:pt>
    <dgm:pt modelId="{A2853AA4-E564-49E5-92C5-F453F2777E5A}" type="pres">
      <dgm:prSet presAssocID="{51FA0800-D742-4410-BECF-177F6D66AB23}" presName="linNode" presStyleCnt="0"/>
      <dgm:spPr/>
    </dgm:pt>
    <dgm:pt modelId="{4D826D00-2ADD-48F1-A7A4-9137A3685E6B}" type="pres">
      <dgm:prSet presAssocID="{51FA0800-D742-4410-BECF-177F6D66AB23}" presName="parentText" presStyleLbl="solidFgAcc1" presStyleIdx="3" presStyleCnt="6">
        <dgm:presLayoutVars>
          <dgm:chMax val="1"/>
          <dgm:bulletEnabled/>
        </dgm:presLayoutVars>
      </dgm:prSet>
      <dgm:spPr/>
    </dgm:pt>
    <dgm:pt modelId="{0BE5F430-72AE-4F17-8C56-BB7F1B9E6753}" type="pres">
      <dgm:prSet presAssocID="{51FA0800-D742-4410-BECF-177F6D66AB23}" presName="descendantText" presStyleLbl="alignNode1" presStyleIdx="3" presStyleCnt="6">
        <dgm:presLayoutVars>
          <dgm:bulletEnabled/>
        </dgm:presLayoutVars>
      </dgm:prSet>
      <dgm:spPr/>
    </dgm:pt>
    <dgm:pt modelId="{E05FDF4A-2C63-41C4-907A-5D6E072AB1E2}" type="pres">
      <dgm:prSet presAssocID="{8BE45140-BFCF-47B3-B37A-7F633747BA4E}" presName="sp" presStyleCnt="0"/>
      <dgm:spPr/>
    </dgm:pt>
    <dgm:pt modelId="{8C11871B-AA9B-4CE7-9601-9B7060F3A395}" type="pres">
      <dgm:prSet presAssocID="{36D73415-66B2-4584-9003-34636BA86667}" presName="linNode" presStyleCnt="0"/>
      <dgm:spPr/>
    </dgm:pt>
    <dgm:pt modelId="{E2E0268B-82D6-4815-9C67-601894108ADA}" type="pres">
      <dgm:prSet presAssocID="{36D73415-66B2-4584-9003-34636BA86667}" presName="parentText" presStyleLbl="solidFgAcc1" presStyleIdx="4" presStyleCnt="6">
        <dgm:presLayoutVars>
          <dgm:chMax val="1"/>
          <dgm:bulletEnabled/>
        </dgm:presLayoutVars>
      </dgm:prSet>
      <dgm:spPr/>
    </dgm:pt>
    <dgm:pt modelId="{6F0020F4-8A78-4D2B-ACF1-2FF9D38F87D3}" type="pres">
      <dgm:prSet presAssocID="{36D73415-66B2-4584-9003-34636BA86667}" presName="descendantText" presStyleLbl="alignNode1" presStyleIdx="4" presStyleCnt="6">
        <dgm:presLayoutVars>
          <dgm:bulletEnabled/>
        </dgm:presLayoutVars>
      </dgm:prSet>
      <dgm:spPr/>
    </dgm:pt>
    <dgm:pt modelId="{663CAD3A-FD42-44C8-930D-55F705F4B6FC}" type="pres">
      <dgm:prSet presAssocID="{869AC182-E1BD-445D-A46A-D1774B43C32A}" presName="sp" presStyleCnt="0"/>
      <dgm:spPr/>
    </dgm:pt>
    <dgm:pt modelId="{950BEA36-C31E-4C21-9AFF-6727F9BA82EA}" type="pres">
      <dgm:prSet presAssocID="{1ED30949-DD3A-4AD7-9EA4-B8CEA3C74854}" presName="linNode" presStyleCnt="0"/>
      <dgm:spPr/>
    </dgm:pt>
    <dgm:pt modelId="{F5CB6BB8-1FAB-4E09-B880-E734B701DECA}" type="pres">
      <dgm:prSet presAssocID="{1ED30949-DD3A-4AD7-9EA4-B8CEA3C74854}" presName="parentText" presStyleLbl="solidFgAcc1" presStyleIdx="5" presStyleCnt="6">
        <dgm:presLayoutVars>
          <dgm:chMax val="1"/>
          <dgm:bulletEnabled/>
        </dgm:presLayoutVars>
      </dgm:prSet>
      <dgm:spPr/>
    </dgm:pt>
    <dgm:pt modelId="{3CF94501-74BD-4751-802C-72C2212D9CD2}" type="pres">
      <dgm:prSet presAssocID="{1ED30949-DD3A-4AD7-9EA4-B8CEA3C74854}" presName="descendantText" presStyleLbl="alignNode1" presStyleIdx="5" presStyleCnt="6">
        <dgm:presLayoutVars>
          <dgm:bulletEnabled/>
        </dgm:presLayoutVars>
      </dgm:prSet>
      <dgm:spPr/>
    </dgm:pt>
  </dgm:ptLst>
  <dgm:cxnLst>
    <dgm:cxn modelId="{EADD0803-654A-4C2F-9868-5015EFA1A3D2}" srcId="{51FA0800-D742-4410-BECF-177F6D66AB23}" destId="{29977C12-2E0D-44A1-B30E-832074A07412}" srcOrd="0" destOrd="0" parTransId="{734A7CDC-22D8-4F15-BF02-8DF219C0FE37}" sibTransId="{C20B506A-09E9-49E3-BDB0-3832E2EC4C1D}"/>
    <dgm:cxn modelId="{F6A57415-D627-4602-849A-3D963D3744AC}" type="presOf" srcId="{BF6ECA7B-0352-44AA-A8EB-34FA5999392D}" destId="{F5C15C0C-C15C-4EF6-9553-0FA74E29C88E}" srcOrd="0" destOrd="0" presId="urn:microsoft.com/office/officeart/2016/7/layout/VerticalHollowActionList"/>
    <dgm:cxn modelId="{B34E0E2D-E176-4862-9B00-351F387920E6}" srcId="{05D8C346-A44D-46C9-9A47-295586299E90}" destId="{CF317B93-0A78-478D-935C-5FDB0493D57F}" srcOrd="0" destOrd="0" parTransId="{FB42F4E0-BE7C-4D69-A521-93ACC03DACA4}" sibTransId="{56B4FC33-EDFA-40FB-8A7F-8AD08DDA470C}"/>
    <dgm:cxn modelId="{9353FF39-3436-4FC3-BACE-2602CDE98910}" type="presOf" srcId="{29977C12-2E0D-44A1-B30E-832074A07412}" destId="{0BE5F430-72AE-4F17-8C56-BB7F1B9E6753}" srcOrd="0" destOrd="0" presId="urn:microsoft.com/office/officeart/2016/7/layout/VerticalHollowActionList"/>
    <dgm:cxn modelId="{528A643D-F525-4F8A-87E1-08A45956D784}" srcId="{0518705F-89FB-4A95-81A2-7D36543E7C62}" destId="{05D8C346-A44D-46C9-9A47-295586299E90}" srcOrd="2" destOrd="0" parTransId="{7C1E7C5B-1169-4200-8C19-8DDEFBCEA17A}" sibTransId="{0392E3D7-1359-463F-BD53-A6BF7284F0E8}"/>
    <dgm:cxn modelId="{B3B73B64-0526-45AB-84F8-958FCD796BBB}" type="presOf" srcId="{F486898C-76C5-4714-8E05-807F2A9F6978}" destId="{1A111367-48F7-4331-A919-D70AD95AB58E}" srcOrd="0" destOrd="0" presId="urn:microsoft.com/office/officeart/2016/7/layout/VerticalHollowActionList"/>
    <dgm:cxn modelId="{10C93B44-6E07-47DE-BD64-87AB594F4C23}" srcId="{0518705F-89FB-4A95-81A2-7D36543E7C62}" destId="{51FA0800-D742-4410-BECF-177F6D66AB23}" srcOrd="3" destOrd="0" parTransId="{79E281C1-DCC0-4DF1-8B34-AA4711738A20}" sibTransId="{8BE45140-BFCF-47B3-B37A-7F633747BA4E}"/>
    <dgm:cxn modelId="{E680936C-F298-4023-87E8-632FFCC07147}" type="presOf" srcId="{A7CE70EB-CD8D-460C-B616-2D0B826751C8}" destId="{DFA99A81-9212-4983-A85A-62861D0521A3}" srcOrd="0" destOrd="0" presId="urn:microsoft.com/office/officeart/2016/7/layout/VerticalHollowActionList"/>
    <dgm:cxn modelId="{BE506E71-D0E6-4CF4-BAED-59E91D2C699B}" type="presOf" srcId="{013ECC62-789E-40DA-A377-15AA2801D215}" destId="{4E156A1E-5400-4230-B1DC-B3DB537C62AC}" srcOrd="0" destOrd="0" presId="urn:microsoft.com/office/officeart/2016/7/layout/VerticalHollowActionList"/>
    <dgm:cxn modelId="{46F90F54-0911-4A75-949E-26332B2B7920}" type="presOf" srcId="{51FA0800-D742-4410-BECF-177F6D66AB23}" destId="{4D826D00-2ADD-48F1-A7A4-9137A3685E6B}" srcOrd="0" destOrd="0" presId="urn:microsoft.com/office/officeart/2016/7/layout/VerticalHollowActionList"/>
    <dgm:cxn modelId="{46085155-460B-4925-94A6-8A9F0ED43935}" type="presOf" srcId="{0518705F-89FB-4A95-81A2-7D36543E7C62}" destId="{A33A0DCF-EAF9-4D96-8A6A-A21CBFD094F3}" srcOrd="0" destOrd="0" presId="urn:microsoft.com/office/officeart/2016/7/layout/VerticalHollowActionList"/>
    <dgm:cxn modelId="{0C6EF155-C1A5-4AAC-A70E-3B557BD96435}" type="presOf" srcId="{36D73415-66B2-4584-9003-34636BA86667}" destId="{E2E0268B-82D6-4815-9C67-601894108ADA}" srcOrd="0" destOrd="0" presId="urn:microsoft.com/office/officeart/2016/7/layout/VerticalHollowActionList"/>
    <dgm:cxn modelId="{7B5AC776-3552-4BDB-8C2F-2DEE28205045}" srcId="{A7CE70EB-CD8D-460C-B616-2D0B826751C8}" destId="{013ECC62-789E-40DA-A377-15AA2801D215}" srcOrd="0" destOrd="0" parTransId="{215EFE3E-520E-46D9-8877-A7449BF36E97}" sibTransId="{9491DC39-3E8D-47FE-B8EF-720B665F936D}"/>
    <dgm:cxn modelId="{D65B1278-4152-4E7C-BDBD-9E2C8B87D4C2}" srcId="{36D73415-66B2-4584-9003-34636BA86667}" destId="{580C69EF-829B-42B5-BE69-5041502DC5A9}" srcOrd="0" destOrd="0" parTransId="{77C0A521-6DDF-40CA-8FA6-3F4D7FB806A3}" sibTransId="{B664B61B-9F74-4DBC-B85C-4B0DB34F8483}"/>
    <dgm:cxn modelId="{0545F382-9961-43EF-A2C9-8C15DB2E5F35}" srcId="{F486898C-76C5-4714-8E05-807F2A9F6978}" destId="{BF6ECA7B-0352-44AA-A8EB-34FA5999392D}" srcOrd="0" destOrd="0" parTransId="{31566BAD-1DE4-4650-BA66-796ADCC743AF}" sibTransId="{B6A6D70B-2E4D-42C6-B322-865A4043F98F}"/>
    <dgm:cxn modelId="{A7B72687-33E3-441B-9E0C-E4685F512E21}" srcId="{0518705F-89FB-4A95-81A2-7D36543E7C62}" destId="{A7CE70EB-CD8D-460C-B616-2D0B826751C8}" srcOrd="1" destOrd="0" parTransId="{330AC382-797E-49A2-8A01-F50C764D3EF6}" sibTransId="{2307B4F8-8839-4BD2-B83F-E71EC9F113BE}"/>
    <dgm:cxn modelId="{9548A994-EDB5-46FA-A970-AD5953DE82D5}" srcId="{0518705F-89FB-4A95-81A2-7D36543E7C62}" destId="{F486898C-76C5-4714-8E05-807F2A9F6978}" srcOrd="0" destOrd="0" parTransId="{ECCACDC6-81C8-4110-8F65-EB347524E194}" sibTransId="{7BDDC350-E822-4DA7-8B4A-A6BC541C89EC}"/>
    <dgm:cxn modelId="{3BE5ACA4-610B-4DB0-B428-C00FE10E29D5}" type="presOf" srcId="{3DDD41DF-5039-4E13-A7DB-36E12B3671CF}" destId="{3CF94501-74BD-4751-802C-72C2212D9CD2}" srcOrd="0" destOrd="0" presId="urn:microsoft.com/office/officeart/2016/7/layout/VerticalHollowActionList"/>
    <dgm:cxn modelId="{31BC5FB0-F070-4A7A-8D15-484133F4B6A5}" type="presOf" srcId="{05D8C346-A44D-46C9-9A47-295586299E90}" destId="{5227C072-8445-444D-A331-1CD9EC7AD356}" srcOrd="0" destOrd="0" presId="urn:microsoft.com/office/officeart/2016/7/layout/VerticalHollowActionList"/>
    <dgm:cxn modelId="{4BDE65BD-C0A7-48D8-B194-15650B9A60D6}" type="presOf" srcId="{CF317B93-0A78-478D-935C-5FDB0493D57F}" destId="{33FD97E2-85E2-4946-AAB8-E64F807D9737}" srcOrd="0" destOrd="0" presId="urn:microsoft.com/office/officeart/2016/7/layout/VerticalHollowActionList"/>
    <dgm:cxn modelId="{2D3AF9BE-108A-4226-A16F-D71DC5F29568}" srcId="{1ED30949-DD3A-4AD7-9EA4-B8CEA3C74854}" destId="{3DDD41DF-5039-4E13-A7DB-36E12B3671CF}" srcOrd="0" destOrd="0" parTransId="{E48A0ECA-EFE8-4CD4-86E4-F46E7E66DECF}" sibTransId="{8633E7D0-43FA-4E1B-95D5-30763C71DE1E}"/>
    <dgm:cxn modelId="{F5A422D4-EB4B-4D87-A0B5-42394A27032C}" srcId="{0518705F-89FB-4A95-81A2-7D36543E7C62}" destId="{1ED30949-DD3A-4AD7-9EA4-B8CEA3C74854}" srcOrd="5" destOrd="0" parTransId="{B5BF576D-F275-416D-883F-0911F164E15A}" sibTransId="{A77E1F9F-F024-4D82-B678-1D93EBD94C49}"/>
    <dgm:cxn modelId="{04E248E2-E887-4DA8-9CA8-1E068C2DE273}" type="presOf" srcId="{580C69EF-829B-42B5-BE69-5041502DC5A9}" destId="{6F0020F4-8A78-4D2B-ACF1-2FF9D38F87D3}" srcOrd="0" destOrd="0" presId="urn:microsoft.com/office/officeart/2016/7/layout/VerticalHollowActionList"/>
    <dgm:cxn modelId="{73A3B9E7-08EE-453E-B5CA-B3171C4CA4F4}" srcId="{0518705F-89FB-4A95-81A2-7D36543E7C62}" destId="{36D73415-66B2-4584-9003-34636BA86667}" srcOrd="4" destOrd="0" parTransId="{3EB58797-1D60-4590-8B2D-8BB1AD610665}" sibTransId="{869AC182-E1BD-445D-A46A-D1774B43C32A}"/>
    <dgm:cxn modelId="{26362AF7-E430-4692-9FBE-4600CB928C3F}" type="presOf" srcId="{1ED30949-DD3A-4AD7-9EA4-B8CEA3C74854}" destId="{F5CB6BB8-1FAB-4E09-B880-E734B701DECA}" srcOrd="0" destOrd="0" presId="urn:microsoft.com/office/officeart/2016/7/layout/VerticalHollowActionList"/>
    <dgm:cxn modelId="{591A2A66-DF9F-410F-AB15-3373DB9B462A}" type="presParOf" srcId="{A33A0DCF-EAF9-4D96-8A6A-A21CBFD094F3}" destId="{E7834B15-DDDE-4E9A-B62C-036E959E5521}" srcOrd="0" destOrd="0" presId="urn:microsoft.com/office/officeart/2016/7/layout/VerticalHollowActionList"/>
    <dgm:cxn modelId="{7824EF2C-9E83-4551-B928-BD9CCD34A4E5}" type="presParOf" srcId="{E7834B15-DDDE-4E9A-B62C-036E959E5521}" destId="{1A111367-48F7-4331-A919-D70AD95AB58E}" srcOrd="0" destOrd="0" presId="urn:microsoft.com/office/officeart/2016/7/layout/VerticalHollowActionList"/>
    <dgm:cxn modelId="{6C4CC208-C0C1-4705-A627-9CF6E603B91A}" type="presParOf" srcId="{E7834B15-DDDE-4E9A-B62C-036E959E5521}" destId="{F5C15C0C-C15C-4EF6-9553-0FA74E29C88E}" srcOrd="1" destOrd="0" presId="urn:microsoft.com/office/officeart/2016/7/layout/VerticalHollowActionList"/>
    <dgm:cxn modelId="{00AE5050-009E-4775-8F17-581795626351}" type="presParOf" srcId="{A33A0DCF-EAF9-4D96-8A6A-A21CBFD094F3}" destId="{B307B6D3-36A2-40F8-8473-C7BA2E2385D5}" srcOrd="1" destOrd="0" presId="urn:microsoft.com/office/officeart/2016/7/layout/VerticalHollowActionList"/>
    <dgm:cxn modelId="{5688AF43-F78C-4CB6-9DF1-22D93194D99E}" type="presParOf" srcId="{A33A0DCF-EAF9-4D96-8A6A-A21CBFD094F3}" destId="{1A588F68-EDC4-4932-8A55-5DD4A5C2CE07}" srcOrd="2" destOrd="0" presId="urn:microsoft.com/office/officeart/2016/7/layout/VerticalHollowActionList"/>
    <dgm:cxn modelId="{EC24AD35-BFA5-4B90-9501-59A3E6A553ED}" type="presParOf" srcId="{1A588F68-EDC4-4932-8A55-5DD4A5C2CE07}" destId="{DFA99A81-9212-4983-A85A-62861D0521A3}" srcOrd="0" destOrd="0" presId="urn:microsoft.com/office/officeart/2016/7/layout/VerticalHollowActionList"/>
    <dgm:cxn modelId="{460EE4FB-863B-4534-97D7-DF4B24D3C705}" type="presParOf" srcId="{1A588F68-EDC4-4932-8A55-5DD4A5C2CE07}" destId="{4E156A1E-5400-4230-B1DC-B3DB537C62AC}" srcOrd="1" destOrd="0" presId="urn:microsoft.com/office/officeart/2016/7/layout/VerticalHollowActionList"/>
    <dgm:cxn modelId="{0D805632-C8A4-4DB0-9656-E0D26BFF9566}" type="presParOf" srcId="{A33A0DCF-EAF9-4D96-8A6A-A21CBFD094F3}" destId="{B7BC7096-CD7B-4C42-81B7-8D501E002E0C}" srcOrd="3" destOrd="0" presId="urn:microsoft.com/office/officeart/2016/7/layout/VerticalHollowActionList"/>
    <dgm:cxn modelId="{828F84AD-1FD4-403A-B831-4AFD9FE25B63}" type="presParOf" srcId="{A33A0DCF-EAF9-4D96-8A6A-A21CBFD094F3}" destId="{E43CB371-1679-41F3-A46E-4A312898A026}" srcOrd="4" destOrd="0" presId="urn:microsoft.com/office/officeart/2016/7/layout/VerticalHollowActionList"/>
    <dgm:cxn modelId="{4B743C84-8C78-4D70-B91A-6B91B1B9539C}" type="presParOf" srcId="{E43CB371-1679-41F3-A46E-4A312898A026}" destId="{5227C072-8445-444D-A331-1CD9EC7AD356}" srcOrd="0" destOrd="0" presId="urn:microsoft.com/office/officeart/2016/7/layout/VerticalHollowActionList"/>
    <dgm:cxn modelId="{DF40997F-232A-42E5-8D79-772626DF4D4D}" type="presParOf" srcId="{E43CB371-1679-41F3-A46E-4A312898A026}" destId="{33FD97E2-85E2-4946-AAB8-E64F807D9737}" srcOrd="1" destOrd="0" presId="urn:microsoft.com/office/officeart/2016/7/layout/VerticalHollowActionList"/>
    <dgm:cxn modelId="{BF364E40-755B-4229-91FA-0A01940758C7}" type="presParOf" srcId="{A33A0DCF-EAF9-4D96-8A6A-A21CBFD094F3}" destId="{D0961DCA-9607-4C5E-A7E6-87D5728E2C52}" srcOrd="5" destOrd="0" presId="urn:microsoft.com/office/officeart/2016/7/layout/VerticalHollowActionList"/>
    <dgm:cxn modelId="{16488924-25E4-432E-A3DD-2F966E67405D}" type="presParOf" srcId="{A33A0DCF-EAF9-4D96-8A6A-A21CBFD094F3}" destId="{A2853AA4-E564-49E5-92C5-F453F2777E5A}" srcOrd="6" destOrd="0" presId="urn:microsoft.com/office/officeart/2016/7/layout/VerticalHollowActionList"/>
    <dgm:cxn modelId="{54EB0615-A905-4576-BBB1-DB587ADE6F5D}" type="presParOf" srcId="{A2853AA4-E564-49E5-92C5-F453F2777E5A}" destId="{4D826D00-2ADD-48F1-A7A4-9137A3685E6B}" srcOrd="0" destOrd="0" presId="urn:microsoft.com/office/officeart/2016/7/layout/VerticalHollowActionList"/>
    <dgm:cxn modelId="{517C1D8C-1A7F-4C5A-AA3E-9AE990962DB7}" type="presParOf" srcId="{A2853AA4-E564-49E5-92C5-F453F2777E5A}" destId="{0BE5F430-72AE-4F17-8C56-BB7F1B9E6753}" srcOrd="1" destOrd="0" presId="urn:microsoft.com/office/officeart/2016/7/layout/VerticalHollowActionList"/>
    <dgm:cxn modelId="{50071CDC-29D4-4BEB-BE13-A22FC0664E01}" type="presParOf" srcId="{A33A0DCF-EAF9-4D96-8A6A-A21CBFD094F3}" destId="{E05FDF4A-2C63-41C4-907A-5D6E072AB1E2}" srcOrd="7" destOrd="0" presId="urn:microsoft.com/office/officeart/2016/7/layout/VerticalHollowActionList"/>
    <dgm:cxn modelId="{857680E9-CDB6-42CD-B407-93358AE184AC}" type="presParOf" srcId="{A33A0DCF-EAF9-4D96-8A6A-A21CBFD094F3}" destId="{8C11871B-AA9B-4CE7-9601-9B7060F3A395}" srcOrd="8" destOrd="0" presId="urn:microsoft.com/office/officeart/2016/7/layout/VerticalHollowActionList"/>
    <dgm:cxn modelId="{4F5E6840-FCD4-4FA6-AE93-199829853A8B}" type="presParOf" srcId="{8C11871B-AA9B-4CE7-9601-9B7060F3A395}" destId="{E2E0268B-82D6-4815-9C67-601894108ADA}" srcOrd="0" destOrd="0" presId="urn:microsoft.com/office/officeart/2016/7/layout/VerticalHollowActionList"/>
    <dgm:cxn modelId="{B64A2A9B-1AD6-4131-9141-E0D4287C024D}" type="presParOf" srcId="{8C11871B-AA9B-4CE7-9601-9B7060F3A395}" destId="{6F0020F4-8A78-4D2B-ACF1-2FF9D38F87D3}" srcOrd="1" destOrd="0" presId="urn:microsoft.com/office/officeart/2016/7/layout/VerticalHollowActionList"/>
    <dgm:cxn modelId="{6E457EC8-ACFB-473F-A962-F9BEFFB780B8}" type="presParOf" srcId="{A33A0DCF-EAF9-4D96-8A6A-A21CBFD094F3}" destId="{663CAD3A-FD42-44C8-930D-55F705F4B6FC}" srcOrd="9" destOrd="0" presId="urn:microsoft.com/office/officeart/2016/7/layout/VerticalHollowActionList"/>
    <dgm:cxn modelId="{AA0B126E-876D-4388-A7D0-E513084EB2EC}" type="presParOf" srcId="{A33A0DCF-EAF9-4D96-8A6A-A21CBFD094F3}" destId="{950BEA36-C31E-4C21-9AFF-6727F9BA82EA}" srcOrd="10" destOrd="0" presId="urn:microsoft.com/office/officeart/2016/7/layout/VerticalHollowActionList"/>
    <dgm:cxn modelId="{79C8E682-6A1F-4750-8562-BA1DA95887C3}" type="presParOf" srcId="{950BEA36-C31E-4C21-9AFF-6727F9BA82EA}" destId="{F5CB6BB8-1FAB-4E09-B880-E734B701DECA}" srcOrd="0" destOrd="0" presId="urn:microsoft.com/office/officeart/2016/7/layout/VerticalHollowActionList"/>
    <dgm:cxn modelId="{B19234EA-B9D6-4AE9-B916-B22E71EAD646}" type="presParOf" srcId="{950BEA36-C31E-4C21-9AFF-6727F9BA82EA}" destId="{3CF94501-74BD-4751-802C-72C2212D9CD2}"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EFD95-C5CF-4F84-A264-3CCC08418042}">
      <dsp:nvSpPr>
        <dsp:cNvPr id="0" name=""/>
        <dsp:cNvSpPr/>
      </dsp:nvSpPr>
      <dsp:spPr>
        <a:xfrm>
          <a:off x="199180" y="2695"/>
          <a:ext cx="2720954" cy="1632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t>to create a shared language for teaching professionals</a:t>
          </a:r>
          <a:endParaRPr lang="en-US" sz="1800" b="0" kern="1200" dirty="0"/>
        </a:p>
      </dsp:txBody>
      <dsp:txXfrm>
        <a:off x="199180" y="2695"/>
        <a:ext cx="2720954" cy="1632572"/>
      </dsp:txXfrm>
    </dsp:sp>
    <dsp:sp modelId="{D6F44ECE-5892-4CB6-A862-022AAA53AC9F}">
      <dsp:nvSpPr>
        <dsp:cNvPr id="0" name=""/>
        <dsp:cNvSpPr/>
      </dsp:nvSpPr>
      <dsp:spPr>
        <a:xfrm>
          <a:off x="3192230" y="2695"/>
          <a:ext cx="2720954" cy="1632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as a benchmark for professional competency (SPR &amp; SFR) </a:t>
          </a:r>
          <a:endParaRPr lang="en-US" sz="1800" kern="1200" dirty="0"/>
        </a:p>
      </dsp:txBody>
      <dsp:txXfrm>
        <a:off x="3192230" y="2695"/>
        <a:ext cx="2720954" cy="1632572"/>
      </dsp:txXfrm>
    </dsp:sp>
    <dsp:sp modelId="{4DE25136-B76C-41DB-99D0-DB2C574AB9B7}">
      <dsp:nvSpPr>
        <dsp:cNvPr id="0" name=""/>
        <dsp:cNvSpPr/>
      </dsp:nvSpPr>
      <dsp:spPr>
        <a:xfrm>
          <a:off x="6185280" y="2695"/>
          <a:ext cx="2720954" cy="1632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to provide a framework for Initial Teacher Education, probation and leadership pathways and professional learning programmes;   </a:t>
          </a:r>
          <a:endParaRPr lang="en-US" sz="1800" kern="1200"/>
        </a:p>
      </dsp:txBody>
      <dsp:txXfrm>
        <a:off x="6185280" y="2695"/>
        <a:ext cx="2720954" cy="1632572"/>
      </dsp:txXfrm>
    </dsp:sp>
    <dsp:sp modelId="{BC76ED64-3C02-4530-A1C0-1422A1DD52FF}">
      <dsp:nvSpPr>
        <dsp:cNvPr id="0" name=""/>
        <dsp:cNvSpPr/>
      </dsp:nvSpPr>
      <dsp:spPr>
        <a:xfrm>
          <a:off x="199180" y="1907363"/>
          <a:ext cx="2720954" cy="1632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t>to develop and enhance professionalism  </a:t>
          </a:r>
          <a:endParaRPr lang="en-US" sz="1800" b="0" kern="1200" dirty="0"/>
        </a:p>
      </dsp:txBody>
      <dsp:txXfrm>
        <a:off x="199180" y="1907363"/>
        <a:ext cx="2720954" cy="1632572"/>
      </dsp:txXfrm>
    </dsp:sp>
    <dsp:sp modelId="{6DDFE1A6-70EE-4462-B2A3-C231409AD1BA}">
      <dsp:nvSpPr>
        <dsp:cNvPr id="0" name=""/>
        <dsp:cNvSpPr/>
      </dsp:nvSpPr>
      <dsp:spPr>
        <a:xfrm>
          <a:off x="3192230" y="1907363"/>
          <a:ext cx="2720954" cy="1632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t>to support career-long professional growth  </a:t>
          </a:r>
          <a:endParaRPr lang="en-US" sz="1800" b="0" kern="1200" dirty="0"/>
        </a:p>
      </dsp:txBody>
      <dsp:txXfrm>
        <a:off x="3192230" y="1907363"/>
        <a:ext cx="2720954" cy="1632572"/>
      </dsp:txXfrm>
    </dsp:sp>
    <dsp:sp modelId="{1181D104-7B1A-4717-A857-EC836963A9AD}">
      <dsp:nvSpPr>
        <dsp:cNvPr id="0" name=""/>
        <dsp:cNvSpPr/>
      </dsp:nvSpPr>
      <dsp:spPr>
        <a:xfrm>
          <a:off x="6185280" y="1907363"/>
          <a:ext cx="2720954" cy="1632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t>to ensure and enhance public trust and confidence in the teaching profession.</a:t>
          </a:r>
          <a:endParaRPr lang="en-US" sz="1800" b="0" kern="1200" dirty="0"/>
        </a:p>
      </dsp:txBody>
      <dsp:txXfrm>
        <a:off x="6185280" y="1907363"/>
        <a:ext cx="2720954" cy="1632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15C0C-C15C-4EF6-9553-0FA74E29C88E}">
      <dsp:nvSpPr>
        <dsp:cNvPr id="0" name=""/>
        <dsp:cNvSpPr/>
      </dsp:nvSpPr>
      <dsp:spPr>
        <a:xfrm>
          <a:off x="2285053" y="490"/>
          <a:ext cx="9140215" cy="637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346" tIns="162002" rIns="177346" bIns="162002" numCol="1" spcCol="1270" anchor="ctr" anchorCtr="0">
          <a:noAutofit/>
        </a:bodyPr>
        <a:lstStyle/>
        <a:p>
          <a:pPr marL="0" lvl="0" indent="0" algn="l" defTabSz="800100">
            <a:lnSpc>
              <a:spcPct val="90000"/>
            </a:lnSpc>
            <a:spcBef>
              <a:spcPct val="0"/>
            </a:spcBef>
            <a:spcAft>
              <a:spcPct val="35000"/>
            </a:spcAft>
            <a:buNone/>
          </a:pPr>
          <a:r>
            <a:rPr lang="en-US" sz="1800" kern="1200" dirty="0"/>
            <a:t>teachers develop their professional identity and ‘way of being’ as education professionals</a:t>
          </a:r>
        </a:p>
      </dsp:txBody>
      <dsp:txXfrm>
        <a:off x="2285053" y="490"/>
        <a:ext cx="9140215" cy="637802"/>
      </dsp:txXfrm>
    </dsp:sp>
    <dsp:sp modelId="{1A111367-48F7-4331-A919-D70AD95AB58E}">
      <dsp:nvSpPr>
        <dsp:cNvPr id="0" name=""/>
        <dsp:cNvSpPr/>
      </dsp:nvSpPr>
      <dsp:spPr>
        <a:xfrm>
          <a:off x="0" y="0"/>
          <a:ext cx="2285053" cy="6378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17" tIns="63001" rIns="120917" bIns="63001" numCol="1" spcCol="1270" anchor="ctr" anchorCtr="0">
          <a:noAutofit/>
        </a:bodyPr>
        <a:lstStyle/>
        <a:p>
          <a:pPr marL="0" lvl="0" indent="0" algn="ctr" defTabSz="1066800">
            <a:lnSpc>
              <a:spcPct val="90000"/>
            </a:lnSpc>
            <a:spcBef>
              <a:spcPct val="0"/>
            </a:spcBef>
            <a:spcAft>
              <a:spcPct val="35000"/>
            </a:spcAft>
            <a:buNone/>
          </a:pPr>
          <a:r>
            <a:rPr lang="en-US" sz="2400" b="0" kern="1200" dirty="0"/>
            <a:t>Help</a:t>
          </a:r>
        </a:p>
      </dsp:txBody>
      <dsp:txXfrm>
        <a:off x="0" y="0"/>
        <a:ext cx="2285053" cy="637802"/>
      </dsp:txXfrm>
    </dsp:sp>
    <dsp:sp modelId="{4E156A1E-5400-4230-B1DC-B3DB537C62AC}">
      <dsp:nvSpPr>
        <dsp:cNvPr id="0" name=""/>
        <dsp:cNvSpPr/>
      </dsp:nvSpPr>
      <dsp:spPr>
        <a:xfrm>
          <a:off x="2285053" y="676560"/>
          <a:ext cx="9140215" cy="637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346" tIns="162002" rIns="177346" bIns="162002" numCol="1" spcCol="1270" anchor="ctr" anchorCtr="0">
          <a:noAutofit/>
        </a:bodyPr>
        <a:lstStyle/>
        <a:p>
          <a:pPr marL="0" lvl="0" indent="0" algn="l" defTabSz="800100">
            <a:lnSpc>
              <a:spcPct val="90000"/>
            </a:lnSpc>
            <a:spcBef>
              <a:spcPct val="0"/>
            </a:spcBef>
            <a:spcAft>
              <a:spcPct val="35000"/>
            </a:spcAft>
            <a:buNone/>
          </a:pPr>
          <a:r>
            <a:rPr lang="en-US" sz="1800" kern="1200" dirty="0"/>
            <a:t>teacher’s individual and unswerving professional commitment to all learners and colleagues</a:t>
          </a:r>
        </a:p>
      </dsp:txBody>
      <dsp:txXfrm>
        <a:off x="2285053" y="676560"/>
        <a:ext cx="9140215" cy="637802"/>
      </dsp:txXfrm>
    </dsp:sp>
    <dsp:sp modelId="{DFA99A81-9212-4983-A85A-62861D0521A3}">
      <dsp:nvSpPr>
        <dsp:cNvPr id="0" name=""/>
        <dsp:cNvSpPr/>
      </dsp:nvSpPr>
      <dsp:spPr>
        <a:xfrm>
          <a:off x="0" y="676560"/>
          <a:ext cx="2285053" cy="6378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17" tIns="63001" rIns="120917" bIns="63001" numCol="1" spcCol="1270" anchor="ctr" anchorCtr="0">
          <a:noAutofit/>
        </a:bodyPr>
        <a:lstStyle/>
        <a:p>
          <a:pPr marL="0" lvl="0" indent="0" algn="ctr" defTabSz="1066800">
            <a:lnSpc>
              <a:spcPct val="90000"/>
            </a:lnSpc>
            <a:spcBef>
              <a:spcPct val="0"/>
            </a:spcBef>
            <a:spcAft>
              <a:spcPct val="35000"/>
            </a:spcAft>
            <a:buNone/>
          </a:pPr>
          <a:r>
            <a:rPr lang="en-US" sz="2400" b="0" kern="1200" dirty="0"/>
            <a:t>Develop and drive</a:t>
          </a:r>
        </a:p>
      </dsp:txBody>
      <dsp:txXfrm>
        <a:off x="0" y="676560"/>
        <a:ext cx="2285053" cy="637802"/>
      </dsp:txXfrm>
    </dsp:sp>
    <dsp:sp modelId="{33FD97E2-85E2-4946-AAB8-E64F807D9737}">
      <dsp:nvSpPr>
        <dsp:cNvPr id="0" name=""/>
        <dsp:cNvSpPr/>
      </dsp:nvSpPr>
      <dsp:spPr>
        <a:xfrm>
          <a:off x="2285053" y="1352631"/>
          <a:ext cx="9140215" cy="637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346" tIns="162002" rIns="177346" bIns="162002" numCol="1" spcCol="1270" anchor="ctr" anchorCtr="0">
          <a:noAutofit/>
        </a:bodyPr>
        <a:lstStyle/>
        <a:p>
          <a:pPr marL="0" lvl="0" indent="0" algn="l" defTabSz="800100">
            <a:lnSpc>
              <a:spcPct val="90000"/>
            </a:lnSpc>
            <a:spcBef>
              <a:spcPct val="0"/>
            </a:spcBef>
            <a:spcAft>
              <a:spcPct val="35000"/>
            </a:spcAft>
            <a:buNone/>
          </a:pPr>
          <a:r>
            <a:rPr lang="en-US" sz="1800" kern="1200" dirty="0"/>
            <a:t>teachers to see beyond the classroom or subject</a:t>
          </a:r>
        </a:p>
      </dsp:txBody>
      <dsp:txXfrm>
        <a:off x="2285053" y="1352631"/>
        <a:ext cx="9140215" cy="637802"/>
      </dsp:txXfrm>
    </dsp:sp>
    <dsp:sp modelId="{5227C072-8445-444D-A331-1CD9EC7AD356}">
      <dsp:nvSpPr>
        <dsp:cNvPr id="0" name=""/>
        <dsp:cNvSpPr/>
      </dsp:nvSpPr>
      <dsp:spPr>
        <a:xfrm>
          <a:off x="0" y="1352631"/>
          <a:ext cx="2285053" cy="6378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17" tIns="63001" rIns="120917" bIns="63001" numCol="1" spcCol="1270" anchor="ctr" anchorCtr="0">
          <a:noAutofit/>
        </a:bodyPr>
        <a:lstStyle/>
        <a:p>
          <a:pPr marL="0" lvl="0" indent="0" algn="ctr" defTabSz="1066800">
            <a:lnSpc>
              <a:spcPct val="90000"/>
            </a:lnSpc>
            <a:spcBef>
              <a:spcPct val="0"/>
            </a:spcBef>
            <a:spcAft>
              <a:spcPct val="35000"/>
            </a:spcAft>
            <a:buNone/>
          </a:pPr>
          <a:r>
            <a:rPr lang="en-US" sz="2400" kern="1200" dirty="0"/>
            <a:t>Support and encourage</a:t>
          </a:r>
        </a:p>
      </dsp:txBody>
      <dsp:txXfrm>
        <a:off x="0" y="1352631"/>
        <a:ext cx="2285053" cy="637802"/>
      </dsp:txXfrm>
    </dsp:sp>
    <dsp:sp modelId="{0BE5F430-72AE-4F17-8C56-BB7F1B9E6753}">
      <dsp:nvSpPr>
        <dsp:cNvPr id="0" name=""/>
        <dsp:cNvSpPr/>
      </dsp:nvSpPr>
      <dsp:spPr>
        <a:xfrm>
          <a:off x="2285053" y="2028701"/>
          <a:ext cx="9140215" cy="637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346" tIns="162002" rIns="177346" bIns="162002" numCol="1" spcCol="1270" anchor="ctr" anchorCtr="0">
          <a:noAutofit/>
        </a:bodyPr>
        <a:lstStyle/>
        <a:p>
          <a:pPr marL="0" lvl="0" indent="0" algn="l" defTabSz="800100">
            <a:lnSpc>
              <a:spcPct val="90000"/>
            </a:lnSpc>
            <a:spcBef>
              <a:spcPct val="0"/>
            </a:spcBef>
            <a:spcAft>
              <a:spcPct val="35000"/>
            </a:spcAft>
            <a:buNone/>
          </a:pPr>
          <a:r>
            <a:rPr lang="en-US" sz="1800" kern="1200" dirty="0"/>
            <a:t>teachers to know and develop the whole child through addressing their individual needs</a:t>
          </a:r>
        </a:p>
      </dsp:txBody>
      <dsp:txXfrm>
        <a:off x="2285053" y="2028701"/>
        <a:ext cx="9140215" cy="637802"/>
      </dsp:txXfrm>
    </dsp:sp>
    <dsp:sp modelId="{4D826D00-2ADD-48F1-A7A4-9137A3685E6B}">
      <dsp:nvSpPr>
        <dsp:cNvPr id="0" name=""/>
        <dsp:cNvSpPr/>
      </dsp:nvSpPr>
      <dsp:spPr>
        <a:xfrm>
          <a:off x="0" y="2028701"/>
          <a:ext cx="2285053" cy="6378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17" tIns="63001" rIns="120917" bIns="63001" numCol="1" spcCol="1270" anchor="ctr" anchorCtr="0">
          <a:noAutofit/>
        </a:bodyPr>
        <a:lstStyle/>
        <a:p>
          <a:pPr marL="0" lvl="0" indent="0" algn="ctr" defTabSz="1066800">
            <a:lnSpc>
              <a:spcPct val="90000"/>
            </a:lnSpc>
            <a:spcBef>
              <a:spcPct val="0"/>
            </a:spcBef>
            <a:spcAft>
              <a:spcPct val="35000"/>
            </a:spcAft>
            <a:buNone/>
          </a:pPr>
          <a:r>
            <a:rPr lang="en-US" sz="2400" kern="1200" dirty="0"/>
            <a:t>Help</a:t>
          </a:r>
        </a:p>
      </dsp:txBody>
      <dsp:txXfrm>
        <a:off x="0" y="2028701"/>
        <a:ext cx="2285053" cy="637802"/>
      </dsp:txXfrm>
    </dsp:sp>
    <dsp:sp modelId="{6F0020F4-8A78-4D2B-ACF1-2FF9D38F87D3}">
      <dsp:nvSpPr>
        <dsp:cNvPr id="0" name=""/>
        <dsp:cNvSpPr/>
      </dsp:nvSpPr>
      <dsp:spPr>
        <a:xfrm>
          <a:off x="2285053" y="2704771"/>
          <a:ext cx="9140215" cy="637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346" tIns="162002" rIns="177346" bIns="162002" numCol="1" spcCol="1270" anchor="ctr" anchorCtr="0">
          <a:noAutofit/>
        </a:bodyPr>
        <a:lstStyle/>
        <a:p>
          <a:pPr marL="0" lvl="0" indent="0" algn="l" defTabSz="800100">
            <a:lnSpc>
              <a:spcPct val="90000"/>
            </a:lnSpc>
            <a:spcBef>
              <a:spcPct val="0"/>
            </a:spcBef>
            <a:spcAft>
              <a:spcPct val="35000"/>
            </a:spcAft>
            <a:buNone/>
          </a:pPr>
          <a:r>
            <a:rPr lang="en-US" sz="1800" kern="1200" dirty="0"/>
            <a:t>teacher’s understanding of their role in collaborative working with a range of partners</a:t>
          </a:r>
        </a:p>
      </dsp:txBody>
      <dsp:txXfrm>
        <a:off x="2285053" y="2704771"/>
        <a:ext cx="9140215" cy="637802"/>
      </dsp:txXfrm>
    </dsp:sp>
    <dsp:sp modelId="{E2E0268B-82D6-4815-9C67-601894108ADA}">
      <dsp:nvSpPr>
        <dsp:cNvPr id="0" name=""/>
        <dsp:cNvSpPr/>
      </dsp:nvSpPr>
      <dsp:spPr>
        <a:xfrm>
          <a:off x="0" y="2704771"/>
          <a:ext cx="2285053" cy="6378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17" tIns="63001" rIns="120917" bIns="63001" numCol="1" spcCol="1270" anchor="ctr" anchorCtr="0">
          <a:noAutofit/>
        </a:bodyPr>
        <a:lstStyle/>
        <a:p>
          <a:pPr marL="0" lvl="0" indent="0" algn="ctr" defTabSz="1066800">
            <a:lnSpc>
              <a:spcPct val="90000"/>
            </a:lnSpc>
            <a:spcBef>
              <a:spcPct val="0"/>
            </a:spcBef>
            <a:spcAft>
              <a:spcPct val="35000"/>
            </a:spcAft>
            <a:buNone/>
          </a:pPr>
          <a:r>
            <a:rPr lang="en-US" sz="2400" kern="1200" dirty="0"/>
            <a:t>Develop</a:t>
          </a:r>
        </a:p>
      </dsp:txBody>
      <dsp:txXfrm>
        <a:off x="0" y="2704771"/>
        <a:ext cx="2285053" cy="637802"/>
      </dsp:txXfrm>
    </dsp:sp>
    <dsp:sp modelId="{3CF94501-74BD-4751-802C-72C2212D9CD2}">
      <dsp:nvSpPr>
        <dsp:cNvPr id="0" name=""/>
        <dsp:cNvSpPr/>
      </dsp:nvSpPr>
      <dsp:spPr>
        <a:xfrm>
          <a:off x="2285053" y="3380842"/>
          <a:ext cx="9140215" cy="6378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346" tIns="162002" rIns="177346" bIns="162002" numCol="1" spcCol="1270" anchor="ctr" anchorCtr="0">
          <a:noAutofit/>
        </a:bodyPr>
        <a:lstStyle/>
        <a:p>
          <a:pPr marL="0" lvl="0" indent="0" algn="l" defTabSz="800100">
            <a:lnSpc>
              <a:spcPct val="90000"/>
            </a:lnSpc>
            <a:spcBef>
              <a:spcPct val="0"/>
            </a:spcBef>
            <a:spcAft>
              <a:spcPct val="35000"/>
            </a:spcAft>
            <a:buNone/>
          </a:pPr>
          <a:r>
            <a:rPr lang="en-US" sz="1800" kern="1200" dirty="0"/>
            <a:t>the contribution that teachers can make to safeguarding young people and where necessary transform their lives</a:t>
          </a:r>
        </a:p>
      </dsp:txBody>
      <dsp:txXfrm>
        <a:off x="2285053" y="3380842"/>
        <a:ext cx="9140215" cy="637802"/>
      </dsp:txXfrm>
    </dsp:sp>
    <dsp:sp modelId="{F5CB6BB8-1FAB-4E09-B880-E734B701DECA}">
      <dsp:nvSpPr>
        <dsp:cNvPr id="0" name=""/>
        <dsp:cNvSpPr/>
      </dsp:nvSpPr>
      <dsp:spPr>
        <a:xfrm>
          <a:off x="0" y="3380842"/>
          <a:ext cx="2285053" cy="6378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17" tIns="63001" rIns="120917" bIns="63001" numCol="1" spcCol="1270" anchor="ctr" anchorCtr="0">
          <a:noAutofit/>
        </a:bodyPr>
        <a:lstStyle/>
        <a:p>
          <a:pPr marL="0" lvl="0" indent="0" algn="ctr" defTabSz="1066800">
            <a:lnSpc>
              <a:spcPct val="90000"/>
            </a:lnSpc>
            <a:spcBef>
              <a:spcPct val="0"/>
            </a:spcBef>
            <a:spcAft>
              <a:spcPct val="35000"/>
            </a:spcAft>
            <a:buNone/>
          </a:pPr>
          <a:r>
            <a:rPr lang="en-US" sz="2400" kern="1200" dirty="0"/>
            <a:t>Recognise</a:t>
          </a:r>
        </a:p>
      </dsp:txBody>
      <dsp:txXfrm>
        <a:off x="0" y="3380842"/>
        <a:ext cx="2285053" cy="6378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048E5-6AEC-4221-B568-02F56AE77530}" type="datetimeFigureOut">
              <a:rPr lang="en-GB" smtClean="0"/>
              <a:t>24/07/2025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E80DA-FFF6-4350-966E-45DC9E33E640}" type="slidenum">
              <a:rPr lang="en-GB" smtClean="0"/>
              <a:t>‹#›</a:t>
            </a:fld>
            <a:endParaRPr lang="en-GB"/>
          </a:p>
        </p:txBody>
      </p:sp>
    </p:spTree>
    <p:extLst>
      <p:ext uri="{BB962C8B-B14F-4D97-AF65-F5344CB8AC3E}">
        <p14:creationId xmlns:p14="http://schemas.microsoft.com/office/powerpoint/2010/main" val="174678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 this resource is divided into four parts which aim to help you, either as an individual or as part of a collaborative</a:t>
            </a:r>
            <a:r>
              <a:rPr lang="en-GB" baseline="0" dirty="0"/>
              <a:t> group, to explore the Professional Standards &amp; Values and consider your next steps in your own professional learning journey.</a:t>
            </a:r>
            <a:endParaRPr lang="en-GB" dirty="0"/>
          </a:p>
        </p:txBody>
      </p:sp>
      <p:sp>
        <p:nvSpPr>
          <p:cNvPr id="4" name="Slide Number Placeholder 3"/>
          <p:cNvSpPr>
            <a:spLocks noGrp="1"/>
          </p:cNvSpPr>
          <p:nvPr>
            <p:ph type="sldNum" sz="quarter" idx="5"/>
          </p:nvPr>
        </p:nvSpPr>
        <p:spPr/>
        <p:txBody>
          <a:bodyPr/>
          <a:lstStyle/>
          <a:p>
            <a:fld id="{851F36F7-027B-4786-A034-D8B153DCE155}" type="slidenum">
              <a:rPr lang="en-GB" smtClean="0"/>
              <a:t>2</a:t>
            </a:fld>
            <a:endParaRPr lang="en-GB"/>
          </a:p>
        </p:txBody>
      </p:sp>
    </p:spTree>
    <p:extLst>
      <p:ext uri="{BB962C8B-B14F-4D97-AF65-F5344CB8AC3E}">
        <p14:creationId xmlns:p14="http://schemas.microsoft.com/office/powerpoint/2010/main" val="32126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resource can be used individually but is best supported through discussion with colleagues. The workbook icon will be displayed where there is an activity to do or record in the accompanying workbook. A simple way to record this professional learning is to upload your completed workbook onto </a:t>
            </a:r>
            <a:r>
              <a:rPr lang="en-GB" baseline="0" dirty="0" err="1"/>
              <a:t>MyPL</a:t>
            </a:r>
            <a:r>
              <a:rPr lang="en-GB" baseline="0" dirty="0"/>
              <a:t> in the </a:t>
            </a:r>
            <a:r>
              <a:rPr lang="en-GB" baseline="0" dirty="0" err="1"/>
              <a:t>MyGTCS</a:t>
            </a:r>
            <a:r>
              <a:rPr lang="en-GB" baseline="0" dirty="0"/>
              <a:t> website.</a:t>
            </a:r>
            <a:endParaRPr lang="en-GB" dirty="0"/>
          </a:p>
        </p:txBody>
      </p:sp>
      <p:sp>
        <p:nvSpPr>
          <p:cNvPr id="4" name="Slide Number Placeholder 3"/>
          <p:cNvSpPr>
            <a:spLocks noGrp="1"/>
          </p:cNvSpPr>
          <p:nvPr>
            <p:ph type="sldNum" sz="quarter" idx="5"/>
          </p:nvPr>
        </p:nvSpPr>
        <p:spPr/>
        <p:txBody>
          <a:bodyPr/>
          <a:lstStyle/>
          <a:p>
            <a:fld id="{851F36F7-027B-4786-A034-D8B153DCE155}" type="slidenum">
              <a:rPr lang="en-GB" smtClean="0"/>
              <a:t>3</a:t>
            </a:fld>
            <a:endParaRPr lang="en-GB"/>
          </a:p>
        </p:txBody>
      </p:sp>
    </p:spTree>
    <p:extLst>
      <p:ext uri="{BB962C8B-B14F-4D97-AF65-F5344CB8AC3E}">
        <p14:creationId xmlns:p14="http://schemas.microsoft.com/office/powerpoint/2010/main" val="240093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Professional Standards outline what it means to become, to be and to grow as a teacher in Scotland. A commitment to the professional values of social justice, trust and respect and integrity are at the heart of the Professional Standards and underpin our relationships, thinking and professional practice in Scotland. The educational experiences of all our children and young people are shaped by the professional values and dispositions of all those who work to educate them. Values are complex: they are the ideals by which teachers shape their practice as professionals. Starting with teachers as individuals, values extend to our learners, our colleagues and community and to the world in which we live. Our commitment to career-long professional learning is a critical part of developing our professionalism </a:t>
            </a:r>
          </a:p>
          <a:p>
            <a:endParaRPr lang="en-GB" dirty="0"/>
          </a:p>
        </p:txBody>
      </p:sp>
      <p:sp>
        <p:nvSpPr>
          <p:cNvPr id="4" name="Slide Number Placeholder 3"/>
          <p:cNvSpPr>
            <a:spLocks noGrp="1"/>
          </p:cNvSpPr>
          <p:nvPr>
            <p:ph type="sldNum" sz="quarter" idx="5"/>
          </p:nvPr>
        </p:nvSpPr>
        <p:spPr/>
        <p:txBody>
          <a:bodyPr/>
          <a:lstStyle/>
          <a:p>
            <a:fld id="{851F36F7-027B-4786-A034-D8B153DCE155}" type="slidenum">
              <a:rPr lang="en-GB" smtClean="0"/>
              <a:t>5</a:t>
            </a:fld>
            <a:endParaRPr lang="en-GB"/>
          </a:p>
        </p:txBody>
      </p:sp>
    </p:spTree>
    <p:extLst>
      <p:ext uri="{BB962C8B-B14F-4D97-AF65-F5344CB8AC3E}">
        <p14:creationId xmlns:p14="http://schemas.microsoft.com/office/powerpoint/2010/main" val="273563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1F36F7-027B-4786-A034-D8B153DCE155}" type="slidenum">
              <a:rPr lang="en-GB" smtClean="0"/>
              <a:t>10</a:t>
            </a:fld>
            <a:endParaRPr lang="en-GB"/>
          </a:p>
        </p:txBody>
      </p:sp>
    </p:spTree>
    <p:extLst>
      <p:ext uri="{BB962C8B-B14F-4D97-AF65-F5344CB8AC3E}">
        <p14:creationId xmlns:p14="http://schemas.microsoft.com/office/powerpoint/2010/main" val="129519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1F36F7-027B-4786-A034-D8B153DCE155}" type="slidenum">
              <a:rPr lang="en-GB" smtClean="0"/>
              <a:t>14</a:t>
            </a:fld>
            <a:endParaRPr lang="en-GB"/>
          </a:p>
        </p:txBody>
      </p:sp>
    </p:spTree>
    <p:extLst>
      <p:ext uri="{BB962C8B-B14F-4D97-AF65-F5344CB8AC3E}">
        <p14:creationId xmlns:p14="http://schemas.microsoft.com/office/powerpoint/2010/main" val="382535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F112-7837-49E8-A0C1-FECDD75B88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9413BC-FE87-4F1E-A183-AF67B9874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2B8360-D5F3-4282-A8B5-B689D4C483B1}"/>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5" name="Footer Placeholder 4">
            <a:extLst>
              <a:ext uri="{FF2B5EF4-FFF2-40B4-BE49-F238E27FC236}">
                <a16:creationId xmlns:a16="http://schemas.microsoft.com/office/drawing/2014/main" id="{5A013CA0-FD99-4EA6-A3C6-7D15B8F589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D823ED-732D-43AD-B00D-B55D55317E3F}"/>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16258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FF33-FEC6-4141-AD73-0242204A78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A9D13B-D1F8-48CD-8A5D-17976FA82F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158C1-63BF-4600-8B0D-EBF39012C71D}"/>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5" name="Footer Placeholder 4">
            <a:extLst>
              <a:ext uri="{FF2B5EF4-FFF2-40B4-BE49-F238E27FC236}">
                <a16:creationId xmlns:a16="http://schemas.microsoft.com/office/drawing/2014/main" id="{25FEFCE8-64F2-434E-BD9E-57576AAD5E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BAE94-046F-4596-8F5D-F9247816B8BF}"/>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167679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AEC6A9-0AD2-4FD5-8969-8352D6D676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A8AE5E-5484-42EC-8E47-FE876EE67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43F4A4-4C58-4E73-B674-8938AFA532AC}"/>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5" name="Footer Placeholder 4">
            <a:extLst>
              <a:ext uri="{FF2B5EF4-FFF2-40B4-BE49-F238E27FC236}">
                <a16:creationId xmlns:a16="http://schemas.microsoft.com/office/drawing/2014/main" id="{27BE0748-7F4E-482C-A125-610A455AA9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6D5D81-5094-472D-8626-62D0764E9508}"/>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220266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Rectangle 1"/>
          <p:cNvSpPr/>
          <p:nvPr/>
        </p:nvSpPr>
        <p:spPr>
          <a:xfrm>
            <a:off x="9871518" y="0"/>
            <a:ext cx="2369164" cy="16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dirty="0"/>
          </a:p>
        </p:txBody>
      </p:sp>
      <p:sp>
        <p:nvSpPr>
          <p:cNvPr id="3" name="Date Placeholder 1"/>
          <p:cNvSpPr>
            <a:spLocks noGrp="1"/>
          </p:cNvSpPr>
          <p:nvPr>
            <p:ph type="dt" sz="half" idx="10"/>
          </p:nvPr>
        </p:nvSpPr>
        <p:spPr>
          <a:xfrm>
            <a:off x="8737600" y="6453337"/>
            <a:ext cx="3023029" cy="263377"/>
          </a:xfrm>
          <a:prstGeom prst="rect">
            <a:avLst/>
          </a:prstGeom>
        </p:spPr>
        <p:txBody>
          <a:bodyPr/>
          <a:lstStyle>
            <a:lvl1pPr algn="r">
              <a:defRPr sz="1100">
                <a:solidFill>
                  <a:srgbClr val="00467F"/>
                </a:solidFill>
              </a:defRPr>
            </a:lvl1pPr>
          </a:lstStyle>
          <a:p>
            <a:pPr>
              <a:defRPr/>
            </a:pPr>
            <a:fld id="{0735B6D9-3840-411E-9DCB-4CD9ECAE1736}" type="datetime3">
              <a:rPr lang="en-US" smtClean="0"/>
              <a:t>24 July 2025</a:t>
            </a:fld>
            <a:endParaRPr lang="en-GB" dirty="0"/>
          </a:p>
        </p:txBody>
      </p:sp>
      <p:sp>
        <p:nvSpPr>
          <p:cNvPr id="4" name="Footer Placeholder 2"/>
          <p:cNvSpPr>
            <a:spLocks noGrp="1"/>
          </p:cNvSpPr>
          <p:nvPr>
            <p:ph type="ftr" sz="quarter" idx="11"/>
          </p:nvPr>
        </p:nvSpPr>
        <p:spPr>
          <a:xfrm>
            <a:off x="335360" y="6453336"/>
            <a:ext cx="3956811" cy="263376"/>
          </a:xfrm>
          <a:prstGeom prst="rect">
            <a:avLst/>
          </a:prstGeom>
        </p:spPr>
        <p:txBody>
          <a:bodyPr/>
          <a:lstStyle>
            <a:lvl1pPr>
              <a:defRPr lang="en-GB" sz="1100" kern="1200" dirty="0" smtClean="0">
                <a:solidFill>
                  <a:srgbClr val="00467F"/>
                </a:solidFill>
                <a:latin typeface="Arial" charset="0"/>
                <a:ea typeface="+mn-ea"/>
                <a:cs typeface="Arial" charset="0"/>
              </a:defRPr>
            </a:lvl1pPr>
          </a:lstStyle>
          <a:p>
            <a:pPr>
              <a:defRPr/>
            </a:pPr>
            <a:r>
              <a:rPr lang="en-GB"/>
              <a:t>GTC Scotland</a:t>
            </a:r>
            <a:endParaRPr lang="en-GB" dirty="0"/>
          </a:p>
        </p:txBody>
      </p:sp>
      <p:pic>
        <p:nvPicPr>
          <p:cNvPr id="5" name="Picture 2" descr="C:\Users\EvelynWilkins\Desktop\Admin stuff\Handy logos\gtcs-logo-white.png"/>
          <p:cNvPicPr>
            <a:picLocks noChangeAspect="1" noChangeArrowheads="1"/>
          </p:cNvPicPr>
          <p:nvPr userDrawn="1"/>
        </p:nvPicPr>
        <p:blipFill>
          <a:blip r:embed="rId2"/>
          <a:srcRect/>
          <a:stretch>
            <a:fillRect/>
          </a:stretch>
        </p:blipFill>
        <p:spPr bwMode="auto">
          <a:xfrm>
            <a:off x="10032437" y="313962"/>
            <a:ext cx="2090768" cy="1098814"/>
          </a:xfrm>
          <a:prstGeom prst="rect">
            <a:avLst/>
          </a:prstGeom>
          <a:noFill/>
          <a:ln w="9525">
            <a:noFill/>
            <a:miter lim="800000"/>
            <a:headEnd/>
            <a:tailEnd/>
          </a:ln>
        </p:spPr>
      </p:pic>
      <p:sp>
        <p:nvSpPr>
          <p:cNvPr id="6" name="Content Placeholder 2"/>
          <p:cNvSpPr>
            <a:spLocks noGrp="1"/>
          </p:cNvSpPr>
          <p:nvPr>
            <p:ph idx="1"/>
          </p:nvPr>
        </p:nvSpPr>
        <p:spPr>
          <a:xfrm>
            <a:off x="335360" y="1628800"/>
            <a:ext cx="11425269" cy="4680520"/>
          </a:xfrm>
          <a:prstGeom prst="rect">
            <a:avLst/>
          </a:prstGeom>
        </p:spPr>
        <p:txBody>
          <a:bodyPr/>
          <a:lstStyle>
            <a:lvl1pPr marL="342900" indent="-342900" algn="l">
              <a:buFont typeface="Wingdings" panose="05000000000000000000" pitchFamily="2" charset="2"/>
              <a:buChar char="v"/>
              <a:defRPr sz="2400" b="0"/>
            </a:lvl1pPr>
            <a:lvl2pPr marL="800100" indent="-342900">
              <a:buClr>
                <a:srgbClr val="00467F"/>
              </a:buClr>
              <a:buFont typeface="Arial" panose="020B0604020202020204" pitchFamily="34" charset="0"/>
              <a:buChar char="•"/>
              <a:defRPr>
                <a:solidFill>
                  <a:srgbClr val="00467F"/>
                </a:solidFill>
              </a:defRPr>
            </a:lvl2pPr>
            <a:lvl3pPr>
              <a:defRPr>
                <a:solidFill>
                  <a:srgbClr val="00467F"/>
                </a:solidFill>
              </a:defRPr>
            </a:lvl3pPr>
            <a:lvl4pPr>
              <a:defRPr>
                <a:solidFill>
                  <a:srgbClr val="00467F"/>
                </a:solidFill>
              </a:defRPr>
            </a:lvl4pPr>
            <a:lvl5pPr>
              <a:defRPr>
                <a:solidFill>
                  <a:srgbClr val="00467F"/>
                </a:solidFill>
              </a:defRPr>
            </a:lvl5pPr>
          </a:lstStyle>
          <a:p>
            <a:pPr lvl="0"/>
            <a:r>
              <a:rPr lang="en-US" dirty="0"/>
              <a:t>Click to edit Master text styles</a:t>
            </a:r>
          </a:p>
          <a:p>
            <a:pPr lvl="1"/>
            <a:r>
              <a:rPr lang="en-US" dirty="0"/>
              <a:t>Second level</a:t>
            </a:r>
          </a:p>
        </p:txBody>
      </p:sp>
      <p:sp>
        <p:nvSpPr>
          <p:cNvPr id="11" name="Title 1"/>
          <p:cNvSpPr>
            <a:spLocks noGrp="1"/>
          </p:cNvSpPr>
          <p:nvPr>
            <p:ph type="title"/>
          </p:nvPr>
        </p:nvSpPr>
        <p:spPr>
          <a:xfrm>
            <a:off x="335360" y="313962"/>
            <a:ext cx="9313035" cy="901484"/>
          </a:xfrm>
          <a:prstGeom prst="rect">
            <a:avLst/>
          </a:prstGeom>
        </p:spPr>
        <p:txBody>
          <a:bodyPr/>
          <a:lstStyle>
            <a:lvl1pPr algn="ctr">
              <a:defRPr sz="2800" b="1" cap="none" baseline="0">
                <a:solidFill>
                  <a:schemeClr val="accent1"/>
                </a:solidFill>
              </a:defRPr>
            </a:lvl1pPr>
          </a:lstStyle>
          <a:p>
            <a:endParaRPr lang="en-GB" dirty="0"/>
          </a:p>
        </p:txBody>
      </p:sp>
    </p:spTree>
    <p:extLst>
      <p:ext uri="{BB962C8B-B14F-4D97-AF65-F5344CB8AC3E}">
        <p14:creationId xmlns:p14="http://schemas.microsoft.com/office/powerpoint/2010/main" val="62420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D137-0F62-4EA0-A87E-03DC73566B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D8A1F-3CA3-4883-B82D-E8E9298A60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19DB72-2B5D-4D02-A4DD-47F520E46F20}"/>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5" name="Footer Placeholder 4">
            <a:extLst>
              <a:ext uri="{FF2B5EF4-FFF2-40B4-BE49-F238E27FC236}">
                <a16:creationId xmlns:a16="http://schemas.microsoft.com/office/drawing/2014/main" id="{5DDDF5F0-83A2-4E38-AB68-894151B55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6C942-738B-4A1C-BA4E-1AE65498AD26}"/>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192974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B53D-E6F0-4A75-9AA1-3CA817091F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6D4170-15FF-4D93-B64B-D13EE2C84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7A3D75-AE48-4EC0-8B22-B95EE61574F5}"/>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5" name="Footer Placeholder 4">
            <a:extLst>
              <a:ext uri="{FF2B5EF4-FFF2-40B4-BE49-F238E27FC236}">
                <a16:creationId xmlns:a16="http://schemas.microsoft.com/office/drawing/2014/main" id="{9B155F9B-0E4A-4CD3-A16F-F3706DB0D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BFC247-BBCA-4B25-B40B-8BB2DAFBD930}"/>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367390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E3073-B4E6-4969-B28A-977A933AE8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E2AAE9-1ACB-47FD-B66A-BC55E0B46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C5DE83-36C4-4B91-AEB5-4747035AD5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FFDDDF-0A6A-4E5A-B0EA-D9475E1A379F}"/>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6" name="Footer Placeholder 5">
            <a:extLst>
              <a:ext uri="{FF2B5EF4-FFF2-40B4-BE49-F238E27FC236}">
                <a16:creationId xmlns:a16="http://schemas.microsoft.com/office/drawing/2014/main" id="{CAAEC391-6B3D-4EA1-A9CC-603731BEE3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69F394-273D-4DBF-8268-7EAE93F31465}"/>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23084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A147-1D36-4C6D-AD04-1BD2945873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1855C4-FD29-43F8-A977-4E46BEEC2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03D95C-1382-4F74-BE79-37545DFF8B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0B35BAC-4CEB-4034-9ACE-B9BB97E5B1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9C45B-8643-4872-B19C-2CFA139BA3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E67D99-2162-4AC7-8A2E-7619AB17AD5A}"/>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8" name="Footer Placeholder 7">
            <a:extLst>
              <a:ext uri="{FF2B5EF4-FFF2-40B4-BE49-F238E27FC236}">
                <a16:creationId xmlns:a16="http://schemas.microsoft.com/office/drawing/2014/main" id="{70D1181D-D9FA-4122-9C96-5F598AC10B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0195EA-A3A8-407B-8A07-BCA25D1458A8}"/>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351648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F769-D576-42FC-A059-5374380D57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AD07CB-127C-4312-8064-A4E38913E5EA}"/>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4" name="Footer Placeholder 3">
            <a:extLst>
              <a:ext uri="{FF2B5EF4-FFF2-40B4-BE49-F238E27FC236}">
                <a16:creationId xmlns:a16="http://schemas.microsoft.com/office/drawing/2014/main" id="{38BA51E5-533E-4F78-BA7F-2F83C7AC37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05E345-B368-4376-8B94-82141E6336DB}"/>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83637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5699C7-3385-47B9-AFF6-70C5A5630DA0}"/>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3" name="Footer Placeholder 2">
            <a:extLst>
              <a:ext uri="{FF2B5EF4-FFF2-40B4-BE49-F238E27FC236}">
                <a16:creationId xmlns:a16="http://schemas.microsoft.com/office/drawing/2014/main" id="{4692151B-AB11-4A1E-91AC-9BB97EC404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541786-DD63-40ED-B877-06C19986D2D8}"/>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345838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3914-C308-4203-8BA8-5828D4421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4B26FD-D4CD-45A3-AA9B-9DD928E7F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12D216-8E8E-432F-B86A-7727001E3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B9B53-2D47-4596-BB03-9B9E97A85039}"/>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6" name="Footer Placeholder 5">
            <a:extLst>
              <a:ext uri="{FF2B5EF4-FFF2-40B4-BE49-F238E27FC236}">
                <a16:creationId xmlns:a16="http://schemas.microsoft.com/office/drawing/2014/main" id="{4A021739-855F-4F64-87A1-AC8D6CBEE4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9A9E9-F417-4DB1-B87B-51A079FABA36}"/>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140955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0092-5952-4AB5-A162-67B2D8960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FB15C3-691B-40FC-B9F9-261438F15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6E223-734E-466B-B517-1942E2B23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DAC04-9FE3-4998-A87F-78702A2B36C8}"/>
              </a:ext>
            </a:extLst>
          </p:cNvPr>
          <p:cNvSpPr>
            <a:spLocks noGrp="1"/>
          </p:cNvSpPr>
          <p:nvPr>
            <p:ph type="dt" sz="half" idx="10"/>
          </p:nvPr>
        </p:nvSpPr>
        <p:spPr/>
        <p:txBody>
          <a:bodyPr/>
          <a:lstStyle/>
          <a:p>
            <a:fld id="{AC037B65-DA9C-47A7-8937-B9F056164F1D}" type="datetimeFigureOut">
              <a:rPr lang="en-GB" smtClean="0"/>
              <a:t>24/07/2025</a:t>
            </a:fld>
            <a:endParaRPr lang="en-GB"/>
          </a:p>
        </p:txBody>
      </p:sp>
      <p:sp>
        <p:nvSpPr>
          <p:cNvPr id="6" name="Footer Placeholder 5">
            <a:extLst>
              <a:ext uri="{FF2B5EF4-FFF2-40B4-BE49-F238E27FC236}">
                <a16:creationId xmlns:a16="http://schemas.microsoft.com/office/drawing/2014/main" id="{82AC68B1-91DF-47E4-81D2-46035B5C3D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9AD5A4-1A30-4035-9EF5-7E74B9BF6F1F}"/>
              </a:ext>
            </a:extLst>
          </p:cNvPr>
          <p:cNvSpPr>
            <a:spLocks noGrp="1"/>
          </p:cNvSpPr>
          <p:nvPr>
            <p:ph type="sldNum" sz="quarter" idx="12"/>
          </p:nvPr>
        </p:nvSpPr>
        <p:spPr/>
        <p:txBody>
          <a:bodyPr/>
          <a:lstStyle/>
          <a:p>
            <a:fld id="{654E4276-D4DF-472E-B2A8-0F802A9CF894}" type="slidenum">
              <a:rPr lang="en-GB" smtClean="0"/>
              <a:t>‹#›</a:t>
            </a:fld>
            <a:endParaRPr lang="en-GB"/>
          </a:p>
        </p:txBody>
      </p:sp>
    </p:spTree>
    <p:extLst>
      <p:ext uri="{BB962C8B-B14F-4D97-AF65-F5344CB8AC3E}">
        <p14:creationId xmlns:p14="http://schemas.microsoft.com/office/powerpoint/2010/main" val="172455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19E2-C810-4C52-ABB2-6C955BA74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A66B87-B524-499C-8722-225FE53388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C525E6-FEC4-4749-AA5C-8ACE95E6E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37B65-DA9C-47A7-8937-B9F056164F1D}" type="datetimeFigureOut">
              <a:rPr lang="en-GB" smtClean="0"/>
              <a:t>24/07/2025</a:t>
            </a:fld>
            <a:endParaRPr lang="en-GB"/>
          </a:p>
        </p:txBody>
      </p:sp>
      <p:sp>
        <p:nvSpPr>
          <p:cNvPr id="5" name="Footer Placeholder 4">
            <a:extLst>
              <a:ext uri="{FF2B5EF4-FFF2-40B4-BE49-F238E27FC236}">
                <a16:creationId xmlns:a16="http://schemas.microsoft.com/office/drawing/2014/main" id="{AC573D7D-C7C7-4BCB-9E7A-2DD2B3059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CD0F46-913A-49BC-90BE-2FA2A19178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E4276-D4DF-472E-B2A8-0F802A9CF894}" type="slidenum">
              <a:rPr lang="en-GB" smtClean="0"/>
              <a:t>‹#›</a:t>
            </a:fld>
            <a:endParaRPr lang="en-GB"/>
          </a:p>
        </p:txBody>
      </p:sp>
    </p:spTree>
    <p:extLst>
      <p:ext uri="{BB962C8B-B14F-4D97-AF65-F5344CB8AC3E}">
        <p14:creationId xmlns:p14="http://schemas.microsoft.com/office/powerpoint/2010/main" val="3724285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tcs.org.uk/" TargetMode="External"/><Relationship Id="rId2" Type="http://schemas.openxmlformats.org/officeDocument/2006/relationships/hyperlink" Target="https://mygtcs.gtcs.org.uk/GTCS-login.aspx" TargetMode="External"/><Relationship Id="rId1" Type="http://schemas.openxmlformats.org/officeDocument/2006/relationships/slideLayout" Target="../slideLayouts/slideLayout12.xml"/><Relationship Id="rId4" Type="http://schemas.openxmlformats.org/officeDocument/2006/relationships/hyperlink" Target="https://professionallearning.education.gov.scot/learn/coaching-and-mentoring-matt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https://www.gtcs.org.uk/professional-standards/professional-standards-for-teacher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tcs.org.uk/professional-standards/key-cross-cutting-themes/"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gtcs.org.uk/professional-standards/key-cross-cutting-themes/professional-values/"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BB7C0A53-7F74-4AB3-956D-78BBD90CA8A4}"/>
              </a:ext>
            </a:extLst>
          </p:cNvPr>
          <p:cNvSpPr txBox="1"/>
          <p:nvPr/>
        </p:nvSpPr>
        <p:spPr>
          <a:xfrm>
            <a:off x="1910769" y="1879169"/>
            <a:ext cx="6490046" cy="1446550"/>
          </a:xfrm>
          <a:prstGeom prst="rect">
            <a:avLst/>
          </a:prstGeom>
          <a:noFill/>
        </p:spPr>
        <p:txBody>
          <a:bodyPr wrap="none" rtlCol="0">
            <a:spAutoFit/>
          </a:bodyPr>
          <a:lstStyle/>
          <a:p>
            <a:pPr algn="ctr"/>
            <a:r>
              <a:rPr lang="en-GB" sz="4400" dirty="0">
                <a:solidFill>
                  <a:schemeClr val="accent1">
                    <a:lumMod val="75000"/>
                  </a:schemeClr>
                </a:solidFill>
                <a:cs typeface="Arial" panose="020B0604020202020204" pitchFamily="34" charset="0"/>
              </a:rPr>
              <a:t>The Professional Standards </a:t>
            </a:r>
          </a:p>
          <a:p>
            <a:pPr algn="ctr"/>
            <a:r>
              <a:rPr lang="en-GB" sz="4400" dirty="0">
                <a:solidFill>
                  <a:schemeClr val="accent1">
                    <a:lumMod val="75000"/>
                  </a:schemeClr>
                </a:solidFill>
                <a:cs typeface="Arial" panose="020B0604020202020204" pitchFamily="34" charset="0"/>
              </a:rPr>
              <a:t>for Scotland’s Teachers</a:t>
            </a:r>
          </a:p>
        </p:txBody>
      </p:sp>
      <p:sp>
        <p:nvSpPr>
          <p:cNvPr id="8" name="TextBox 7">
            <a:extLst>
              <a:ext uri="{FF2B5EF4-FFF2-40B4-BE49-F238E27FC236}">
                <a16:creationId xmlns:a16="http://schemas.microsoft.com/office/drawing/2014/main" id="{10ED16BC-912E-4DAF-99DF-1BF9B1BB0D9B}"/>
              </a:ext>
            </a:extLst>
          </p:cNvPr>
          <p:cNvSpPr txBox="1"/>
          <p:nvPr/>
        </p:nvSpPr>
        <p:spPr>
          <a:xfrm>
            <a:off x="901066" y="3582187"/>
            <a:ext cx="8086824" cy="2985433"/>
          </a:xfrm>
          <a:prstGeom prst="rect">
            <a:avLst/>
          </a:prstGeom>
          <a:noFill/>
        </p:spPr>
        <p:txBody>
          <a:bodyPr wrap="square">
            <a:spAutoFit/>
          </a:bodyPr>
          <a:lstStyle/>
          <a:p>
            <a:pPr marL="361950" indent="0" algn="ctr">
              <a:buNone/>
            </a:pPr>
            <a:r>
              <a:rPr lang="en-GB" sz="4400" b="1" dirty="0">
                <a:solidFill>
                  <a:schemeClr val="accent1">
                    <a:lumMod val="75000"/>
                  </a:schemeClr>
                </a:solidFill>
                <a:cs typeface="Arial" panose="020B0604020202020204" pitchFamily="34" charset="0"/>
              </a:rPr>
              <a:t>Exploring Our </a:t>
            </a:r>
          </a:p>
          <a:p>
            <a:pPr marL="361950" indent="0" algn="ctr">
              <a:buNone/>
            </a:pPr>
            <a:r>
              <a:rPr lang="en-GB" sz="4400" b="1" dirty="0">
                <a:solidFill>
                  <a:schemeClr val="accent1">
                    <a:lumMod val="75000"/>
                  </a:schemeClr>
                </a:solidFill>
                <a:cs typeface="Arial" panose="020B0604020202020204" pitchFamily="34" charset="0"/>
              </a:rPr>
              <a:t>Professional </a:t>
            </a:r>
          </a:p>
          <a:p>
            <a:pPr marL="361950" indent="0" algn="ctr">
              <a:buNone/>
            </a:pPr>
            <a:r>
              <a:rPr lang="en-GB" sz="4400" b="1" dirty="0">
                <a:solidFill>
                  <a:schemeClr val="accent1">
                    <a:lumMod val="75000"/>
                  </a:schemeClr>
                </a:solidFill>
                <a:cs typeface="Arial" panose="020B0604020202020204" pitchFamily="34" charset="0"/>
              </a:rPr>
              <a:t>Values</a:t>
            </a:r>
          </a:p>
          <a:p>
            <a:pPr marL="361950" indent="0" algn="ctr">
              <a:buNone/>
            </a:pPr>
            <a:endParaRPr lang="en-GB" sz="2800" b="0" dirty="0">
              <a:solidFill>
                <a:schemeClr val="accent1">
                  <a:lumMod val="75000"/>
                </a:schemeClr>
              </a:solidFill>
              <a:cs typeface="Arial" panose="020B0604020202020204" pitchFamily="34" charset="0"/>
            </a:endParaRPr>
          </a:p>
          <a:p>
            <a:pPr marL="361950" indent="0" algn="ctr">
              <a:buNone/>
            </a:pPr>
            <a:r>
              <a:rPr lang="en-GB" sz="2800" b="0" dirty="0">
                <a:solidFill>
                  <a:schemeClr val="accent1">
                    <a:lumMod val="75000"/>
                  </a:schemeClr>
                </a:solidFill>
                <a:cs typeface="Arial" panose="020B0604020202020204" pitchFamily="34" charset="0"/>
              </a:rPr>
              <a:t>Becoming, Being &amp; Growing</a:t>
            </a:r>
          </a:p>
        </p:txBody>
      </p:sp>
      <p:pic>
        <p:nvPicPr>
          <p:cNvPr id="9" name="Picture 8" descr="Image representing a teacher journey: from studying, to teaching in a classroom to working on professional learning with colleagues." title="Becoming, Being and Growing">
            <a:extLst>
              <a:ext uri="{FF2B5EF4-FFF2-40B4-BE49-F238E27FC236}">
                <a16:creationId xmlns:a16="http://schemas.microsoft.com/office/drawing/2014/main" id="{91045A73-3D1E-450D-A350-B900F58D9727}"/>
              </a:ext>
            </a:extLst>
          </p:cNvPr>
          <p:cNvPicPr>
            <a:picLocks noChangeAspect="1"/>
          </p:cNvPicPr>
          <p:nvPr/>
        </p:nvPicPr>
        <p:blipFill>
          <a:blip r:embed="rId2"/>
          <a:stretch>
            <a:fillRect/>
          </a:stretch>
        </p:blipFill>
        <p:spPr>
          <a:xfrm>
            <a:off x="8851961" y="2241624"/>
            <a:ext cx="3340039" cy="4211712"/>
          </a:xfrm>
          <a:prstGeom prst="rect">
            <a:avLst/>
          </a:prstGeom>
        </p:spPr>
      </p:pic>
      <p:pic>
        <p:nvPicPr>
          <p:cNvPr id="10" name="Picture 9">
            <a:extLst>
              <a:ext uri="{FF2B5EF4-FFF2-40B4-BE49-F238E27FC236}">
                <a16:creationId xmlns:a16="http://schemas.microsoft.com/office/drawing/2014/main" id="{CFA83D5E-CE7C-4683-9194-F16F8AB0718B}"/>
              </a:ext>
            </a:extLst>
          </p:cNvPr>
          <p:cNvPicPr>
            <a:picLocks noChangeAspect="1"/>
          </p:cNvPicPr>
          <p:nvPr/>
        </p:nvPicPr>
        <p:blipFill>
          <a:blip r:embed="rId3"/>
          <a:stretch>
            <a:fillRect/>
          </a:stretch>
        </p:blipFill>
        <p:spPr>
          <a:xfrm>
            <a:off x="400762" y="49816"/>
            <a:ext cx="1000609" cy="1389080"/>
          </a:xfrm>
          <a:prstGeom prst="rect">
            <a:avLst/>
          </a:prstGeom>
        </p:spPr>
      </p:pic>
      <p:pic>
        <p:nvPicPr>
          <p:cNvPr id="11" name="Picture 10">
            <a:extLst>
              <a:ext uri="{FF2B5EF4-FFF2-40B4-BE49-F238E27FC236}">
                <a16:creationId xmlns:a16="http://schemas.microsoft.com/office/drawing/2014/main" id="{A04C08E3-93E7-4A1E-858C-C4DCDCF4DD0C}"/>
              </a:ext>
            </a:extLst>
          </p:cNvPr>
          <p:cNvPicPr>
            <a:picLocks noChangeAspect="1"/>
          </p:cNvPicPr>
          <p:nvPr/>
        </p:nvPicPr>
        <p:blipFill>
          <a:blip r:embed="rId4"/>
          <a:stretch>
            <a:fillRect/>
          </a:stretch>
        </p:blipFill>
        <p:spPr>
          <a:xfrm>
            <a:off x="1813460" y="39725"/>
            <a:ext cx="1000609" cy="1395807"/>
          </a:xfrm>
          <a:prstGeom prst="rect">
            <a:avLst/>
          </a:prstGeom>
        </p:spPr>
      </p:pic>
      <p:pic>
        <p:nvPicPr>
          <p:cNvPr id="12" name="Picture 11">
            <a:extLst>
              <a:ext uri="{FF2B5EF4-FFF2-40B4-BE49-F238E27FC236}">
                <a16:creationId xmlns:a16="http://schemas.microsoft.com/office/drawing/2014/main" id="{06D96FBB-1F2A-4251-AD96-6AA58D787363}"/>
              </a:ext>
            </a:extLst>
          </p:cNvPr>
          <p:cNvPicPr>
            <a:picLocks noChangeAspect="1"/>
          </p:cNvPicPr>
          <p:nvPr/>
        </p:nvPicPr>
        <p:blipFill>
          <a:blip r:embed="rId5"/>
          <a:stretch>
            <a:fillRect/>
          </a:stretch>
        </p:blipFill>
        <p:spPr>
          <a:xfrm>
            <a:off x="3226158" y="39725"/>
            <a:ext cx="1000609" cy="1415989"/>
          </a:xfrm>
          <a:prstGeom prst="rect">
            <a:avLst/>
          </a:prstGeom>
        </p:spPr>
      </p:pic>
      <p:pic>
        <p:nvPicPr>
          <p:cNvPr id="13" name="Picture 12">
            <a:extLst>
              <a:ext uri="{FF2B5EF4-FFF2-40B4-BE49-F238E27FC236}">
                <a16:creationId xmlns:a16="http://schemas.microsoft.com/office/drawing/2014/main" id="{933C4689-15E3-480E-AAB6-1F82E588AAD8}"/>
              </a:ext>
            </a:extLst>
          </p:cNvPr>
          <p:cNvPicPr>
            <a:picLocks noChangeAspect="1"/>
          </p:cNvPicPr>
          <p:nvPr/>
        </p:nvPicPr>
        <p:blipFill>
          <a:blip r:embed="rId6"/>
          <a:stretch>
            <a:fillRect/>
          </a:stretch>
        </p:blipFill>
        <p:spPr>
          <a:xfrm>
            <a:off x="4638856" y="49817"/>
            <a:ext cx="1033875" cy="1385716"/>
          </a:xfrm>
          <a:prstGeom prst="rect">
            <a:avLst/>
          </a:prstGeom>
        </p:spPr>
      </p:pic>
      <p:pic>
        <p:nvPicPr>
          <p:cNvPr id="14" name="Picture 13">
            <a:extLst>
              <a:ext uri="{FF2B5EF4-FFF2-40B4-BE49-F238E27FC236}">
                <a16:creationId xmlns:a16="http://schemas.microsoft.com/office/drawing/2014/main" id="{6B8B1C92-E23E-4E02-8A7E-CF3BE31F0C9B}"/>
              </a:ext>
            </a:extLst>
          </p:cNvPr>
          <p:cNvPicPr>
            <a:picLocks noChangeAspect="1"/>
          </p:cNvPicPr>
          <p:nvPr/>
        </p:nvPicPr>
        <p:blipFill>
          <a:blip r:embed="rId7"/>
          <a:stretch>
            <a:fillRect/>
          </a:stretch>
        </p:blipFill>
        <p:spPr>
          <a:xfrm>
            <a:off x="6096000" y="47538"/>
            <a:ext cx="1036410" cy="1415989"/>
          </a:xfrm>
          <a:prstGeom prst="rect">
            <a:avLst/>
          </a:prstGeom>
        </p:spPr>
      </p:pic>
    </p:spTree>
    <p:extLst>
      <p:ext uri="{BB962C8B-B14F-4D97-AF65-F5344CB8AC3E}">
        <p14:creationId xmlns:p14="http://schemas.microsoft.com/office/powerpoint/2010/main" val="335908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US" sz="4400" kern="1200" dirty="0">
                <a:solidFill>
                  <a:srgbClr val="FFFFFF"/>
                </a:solidFill>
                <a:latin typeface="+mj-lt"/>
                <a:ea typeface="+mj-ea"/>
                <a:cs typeface="+mj-cs"/>
              </a:rPr>
              <a:t>Professional values at the heart of the Professional Standards</a:t>
            </a:r>
            <a:endParaRPr lang="en-GB" sz="4400" dirty="0">
              <a:solidFill>
                <a:schemeClr val="bg1"/>
              </a:solidFill>
            </a:endParaRPr>
          </a:p>
        </p:txBody>
      </p:sp>
      <p:sp>
        <p:nvSpPr>
          <p:cNvPr id="7" name="Content Placeholder 3">
            <a:extLst>
              <a:ext uri="{FF2B5EF4-FFF2-40B4-BE49-F238E27FC236}">
                <a16:creationId xmlns:a16="http://schemas.microsoft.com/office/drawing/2014/main" id="{B05BEE66-AC12-4206-BCD1-0792DCF8E2FF}"/>
              </a:ext>
            </a:extLst>
          </p:cNvPr>
          <p:cNvSpPr>
            <a:spLocks noGrp="1"/>
          </p:cNvSpPr>
          <p:nvPr>
            <p:ph idx="1"/>
          </p:nvPr>
        </p:nvSpPr>
        <p:spPr>
          <a:xfrm>
            <a:off x="93519" y="2234046"/>
            <a:ext cx="11272088" cy="4219290"/>
          </a:xfrm>
        </p:spPr>
        <p:txBody>
          <a:bodyPr vert="horz" lIns="91440" tIns="45720" rIns="91440" bIns="45720" rtlCol="0" anchor="ctr">
            <a:normAutofit/>
          </a:bodyPr>
          <a:lstStyle/>
          <a:p>
            <a:pPr marL="0" indent="0">
              <a:buNone/>
            </a:pPr>
            <a:r>
              <a:rPr lang="en-US" dirty="0"/>
              <a:t>A</a:t>
            </a:r>
            <a:r>
              <a:rPr lang="en-US" sz="2400" b="1" dirty="0"/>
              <a:t> focus on professional values </a:t>
            </a:r>
            <a:r>
              <a:rPr lang="en-US" sz="2400" dirty="0"/>
              <a:t>helps teachers develop their professional identity and underpins a deep commitment to all learners’ cognitive, social and emotional growth and wellbeing. </a:t>
            </a:r>
          </a:p>
          <a:p>
            <a:pPr marL="0" indent="0">
              <a:buNone/>
            </a:pPr>
            <a:r>
              <a:rPr lang="en-US" sz="2400" dirty="0"/>
              <a:t>The professional values (Social Justice; Trust and Respect; and Integrity) are integral to, and demonstrated through, teachers’ professional relationships, thinking and actions in their professional practice. </a:t>
            </a:r>
          </a:p>
          <a:p>
            <a:pPr marL="0" indent="0">
              <a:buNone/>
            </a:pPr>
            <a:r>
              <a:rPr lang="en-US" sz="2400" dirty="0"/>
              <a:t>Teachers’ commitment to reflecting on the connections between professional values and actions and career-long professional learning is a critical part of enhancing their professionalism. </a:t>
            </a:r>
          </a:p>
          <a:p>
            <a:pPr marL="0" indent="0">
              <a:buNone/>
            </a:pPr>
            <a:r>
              <a:rPr lang="en-US" sz="2400" dirty="0"/>
              <a:t>Professional values have an important emphasis on inclusion, equality and diversity.</a:t>
            </a:r>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336947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		PART TWO</a:t>
            </a:r>
          </a:p>
        </p:txBody>
      </p:sp>
      <p:sp>
        <p:nvSpPr>
          <p:cNvPr id="6" name="TextBox 5">
            <a:extLst>
              <a:ext uri="{FF2B5EF4-FFF2-40B4-BE49-F238E27FC236}">
                <a16:creationId xmlns:a16="http://schemas.microsoft.com/office/drawing/2014/main" id="{C613AD70-C7E3-45B3-9937-506FFA162E57}"/>
              </a:ext>
            </a:extLst>
          </p:cNvPr>
          <p:cNvSpPr txBox="1"/>
          <p:nvPr/>
        </p:nvSpPr>
        <p:spPr>
          <a:xfrm>
            <a:off x="176646" y="2419205"/>
            <a:ext cx="1135726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1">
                    <a:lumMod val="50000"/>
                  </a:schemeClr>
                </a:solidFill>
                <a:effectLst/>
                <a:uLnTx/>
                <a:uFillTx/>
                <a:latin typeface="Calibri"/>
                <a:ea typeface="Calibri" panose="020F0502020204030204" pitchFamily="34" charset="0"/>
                <a:cs typeface="+mn-cs"/>
              </a:rPr>
              <a:t>Reflections on Professional Values Activity Paired conversation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chemeClr val="accent1">
                  <a:lumMod val="50000"/>
                </a:schemeClr>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1">
                    <a:lumMod val="50000"/>
                  </a:schemeClr>
                </a:solidFill>
                <a:effectLst/>
                <a:uLnTx/>
                <a:uFillTx/>
                <a:latin typeface="Calibri"/>
                <a:ea typeface="Calibri" panose="020F0502020204030204" pitchFamily="34" charset="0"/>
                <a:cs typeface="+mn-cs"/>
              </a:rPr>
              <a:t>The Professional Journey Map</a:t>
            </a:r>
          </a:p>
        </p:txBody>
      </p:sp>
    </p:spTree>
    <p:extLst>
      <p:ext uri="{BB962C8B-B14F-4D97-AF65-F5344CB8AC3E}">
        <p14:creationId xmlns:p14="http://schemas.microsoft.com/office/powerpoint/2010/main" val="228004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		What is a Professional Value?</a:t>
            </a:r>
          </a:p>
        </p:txBody>
      </p:sp>
      <p:sp>
        <p:nvSpPr>
          <p:cNvPr id="7" name="Rectangle 2">
            <a:extLst>
              <a:ext uri="{FF2B5EF4-FFF2-40B4-BE49-F238E27FC236}">
                <a16:creationId xmlns:a16="http://schemas.microsoft.com/office/drawing/2014/main" id="{17F8B90D-B0D5-476C-B8F7-8F7933A0434F}"/>
              </a:ext>
            </a:extLst>
          </p:cNvPr>
          <p:cNvSpPr>
            <a:spLocks noChangeArrowheads="1"/>
          </p:cNvSpPr>
          <p:nvPr/>
        </p:nvSpPr>
        <p:spPr bwMode="auto">
          <a:xfrm>
            <a:off x="260739" y="4183095"/>
            <a:ext cx="9632291" cy="2523305"/>
          </a:xfrm>
          <a:prstGeom prst="rect">
            <a:avLst/>
          </a:prstGeom>
        </p:spPr>
        <p:txBody>
          <a:bodyPr vert="horz" lIns="91440" tIns="45720" rIns="91440" bIns="45720" rtlCol="0" anchor="ctr">
            <a:normAutofit/>
          </a:bodyPr>
          <a:lstStyle/>
          <a:p>
            <a:pPr marL="146050" marR="0" lvl="0" indent="0" algn="l" defTabSz="9144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 professional value is a deeply held belief in which you have an emotional investment and therefore guides your decisions and actions </a:t>
            </a:r>
          </a:p>
          <a:p>
            <a:pPr marL="146050" marR="0" lvl="0" indent="0" algn="l" defTabSz="914400" rtl="0" eaLnBrk="1" fontAlgn="auto" latinLnBrk="0" hangingPunct="1">
              <a:lnSpc>
                <a:spcPct val="90000"/>
              </a:lnSpc>
              <a:spcBef>
                <a:spcPts val="0"/>
              </a:spcBef>
              <a:spcAft>
                <a:spcPts val="600"/>
              </a:spcAft>
              <a:buClrTx/>
              <a:buSzTx/>
              <a:buFontTx/>
              <a:buNone/>
              <a:tabLst/>
              <a:defRPr/>
            </a:pPr>
            <a:endParaRPr lang="en-US" sz="3200" dirty="0">
              <a:solidFill>
                <a:prstClr val="black"/>
              </a:solidFill>
              <a:latin typeface="Calibri" panose="020F0502020204030204"/>
            </a:endParaRPr>
          </a:p>
          <a:p>
            <a:pPr marL="1460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46050" marR="0" lvl="0" indent="0" algn="l" defTabSz="914400" rtl="0" eaLnBrk="1" fontAlgn="auto" latinLnBrk="0" hangingPunct="1">
              <a:lnSpc>
                <a:spcPct val="90000"/>
              </a:lnSpc>
              <a:spcBef>
                <a:spcPts val="0"/>
              </a:spcBef>
              <a:spcAft>
                <a:spcPts val="600"/>
              </a:spcAft>
              <a:buClrTx/>
              <a:buSzTx/>
              <a:buFontTx/>
              <a:buNone/>
              <a:tabLst/>
              <a:defRPr/>
            </a:pPr>
            <a:endParaRPr lang="en-US" sz="3200" dirty="0">
              <a:solidFill>
                <a:prstClr val="black"/>
              </a:solidFill>
              <a:latin typeface="Calibri" panose="020F0502020204030204"/>
            </a:endParaRPr>
          </a:p>
          <a:p>
            <a:pPr marL="1460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46050" marR="0" lvl="0" indent="0" algn="l" defTabSz="914400" rtl="0" eaLnBrk="1" fontAlgn="auto" latinLnBrk="0" hangingPunct="1">
              <a:lnSpc>
                <a:spcPct val="90000"/>
              </a:lnSpc>
              <a:spcBef>
                <a:spcPts val="0"/>
              </a:spcBef>
              <a:spcAft>
                <a:spcPts val="600"/>
              </a:spcAft>
              <a:buClrTx/>
              <a:buSzTx/>
              <a:buFontTx/>
              <a:buNone/>
              <a:tabLst/>
              <a:defRPr/>
            </a:pPr>
            <a:endParaRPr lang="en-US" sz="3200" dirty="0">
              <a:solidFill>
                <a:prstClr val="black"/>
              </a:solidFill>
              <a:latin typeface="Calibri" panose="020F0502020204030204"/>
            </a:endParaRPr>
          </a:p>
        </p:txBody>
      </p:sp>
      <p:grpSp>
        <p:nvGrpSpPr>
          <p:cNvPr id="9" name="Group 8">
            <a:extLst>
              <a:ext uri="{FF2B5EF4-FFF2-40B4-BE49-F238E27FC236}">
                <a16:creationId xmlns:a16="http://schemas.microsoft.com/office/drawing/2014/main" id="{02539099-3E53-4599-9864-B6A7C9D74426}"/>
              </a:ext>
            </a:extLst>
          </p:cNvPr>
          <p:cNvGrpSpPr>
            <a:grpSpLocks/>
          </p:cNvGrpSpPr>
          <p:nvPr/>
        </p:nvGrpSpPr>
        <p:grpSpPr bwMode="auto">
          <a:xfrm>
            <a:off x="10743041" y="4183096"/>
            <a:ext cx="1017588" cy="1712415"/>
            <a:chOff x="904183" y="1880896"/>
            <a:chExt cx="1021078" cy="1689720"/>
          </a:xfrm>
        </p:grpSpPr>
        <p:pic>
          <p:nvPicPr>
            <p:cNvPr id="10" name="Graphic 17" descr="Open book">
              <a:extLst>
                <a:ext uri="{FF2B5EF4-FFF2-40B4-BE49-F238E27FC236}">
                  <a16:creationId xmlns:a16="http://schemas.microsoft.com/office/drawing/2014/main" id="{C3F68397-2D6B-460B-8D15-E64E703F48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529" y="1880896"/>
              <a:ext cx="914350" cy="9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a:extLst>
                <a:ext uri="{FF2B5EF4-FFF2-40B4-BE49-F238E27FC236}">
                  <a16:creationId xmlns:a16="http://schemas.microsoft.com/office/drawing/2014/main" id="{F6BDB197-688F-40A3-BBE6-2B2B56BAB75E}"/>
                </a:ext>
              </a:extLst>
            </p:cNvPr>
            <p:cNvSpPr txBox="1"/>
            <p:nvPr/>
          </p:nvSpPr>
          <p:spPr>
            <a:xfrm>
              <a:off x="904183" y="2659523"/>
              <a:ext cx="1021078" cy="911093"/>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eaLnBrk="1" fontAlgn="auto" hangingPunct="1">
                <a:spcBef>
                  <a:spcPts val="0"/>
                </a:spcBef>
                <a:spcAft>
                  <a:spcPts val="0"/>
                </a:spcAft>
                <a:defRPr/>
              </a:pPr>
              <a:r>
                <a:rPr lang="en-GB" sz="1350" dirty="0">
                  <a:solidFill>
                    <a:srgbClr val="C00000"/>
                  </a:solidFill>
                  <a:latin typeface="Calibri" panose="020F0502020204030204"/>
                  <a:cs typeface="+mn-cs"/>
                </a:rPr>
                <a:t>Workbook</a:t>
              </a:r>
            </a:p>
            <a:p>
              <a:pPr defTabSz="685800" eaLnBrk="1" fontAlgn="auto" hangingPunct="1">
                <a:spcBef>
                  <a:spcPts val="0"/>
                </a:spcBef>
                <a:spcAft>
                  <a:spcPts val="0"/>
                </a:spcAft>
                <a:defRPr/>
              </a:pPr>
              <a:r>
                <a:rPr lang="en-GB" sz="1350" dirty="0">
                  <a:solidFill>
                    <a:srgbClr val="C00000"/>
                  </a:solidFill>
                  <a:latin typeface="Calibri" panose="020F0502020204030204"/>
                  <a:cs typeface="+mn-cs"/>
                </a:rPr>
                <a:t>Initial Notes &amp; Thoughts</a:t>
              </a:r>
            </a:p>
          </p:txBody>
        </p:sp>
      </p:grpSp>
    </p:spTree>
    <p:extLst>
      <p:ext uri="{BB962C8B-B14F-4D97-AF65-F5344CB8AC3E}">
        <p14:creationId xmlns:p14="http://schemas.microsoft.com/office/powerpoint/2010/main" val="322044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	</a:t>
            </a:r>
            <a:r>
              <a:rPr lang="en-US" altLang="en-US" sz="4800" b="1" dirty="0">
                <a:solidFill>
                  <a:srgbClr val="FFFFFF"/>
                </a:solidFill>
              </a:rPr>
              <a:t>Professional Values (vocabulary)</a:t>
            </a:r>
            <a:r>
              <a:rPr lang="en-GB" sz="4400" dirty="0">
                <a:solidFill>
                  <a:schemeClr val="bg1"/>
                </a:solidFill>
              </a:rPr>
              <a:t>	</a:t>
            </a:r>
          </a:p>
        </p:txBody>
      </p:sp>
      <p:sp>
        <p:nvSpPr>
          <p:cNvPr id="7" name="Content Placeholder 2">
            <a:extLst>
              <a:ext uri="{FF2B5EF4-FFF2-40B4-BE49-F238E27FC236}">
                <a16:creationId xmlns:a16="http://schemas.microsoft.com/office/drawing/2014/main" id="{5C56B2A9-BB94-49FD-937C-2CC226B77DA6}"/>
              </a:ext>
            </a:extLst>
          </p:cNvPr>
          <p:cNvSpPr>
            <a:spLocks noGrp="1"/>
          </p:cNvSpPr>
          <p:nvPr>
            <p:ph sz="half" idx="1"/>
          </p:nvPr>
        </p:nvSpPr>
        <p:spPr>
          <a:xfrm>
            <a:off x="587991" y="1622701"/>
            <a:ext cx="4545118" cy="4501127"/>
          </a:xfrm>
        </p:spPr>
        <p:txBody>
          <a:bodyPr>
            <a:noAutofit/>
          </a:bodyPr>
          <a:lstStyle/>
          <a:p>
            <a:pPr>
              <a:buFont typeface="Courier New" panose="02070309020205020404" pitchFamily="49" charset="0"/>
              <a:buChar char="o"/>
              <a:defRPr/>
            </a:pPr>
            <a:r>
              <a:rPr lang="en-US" sz="2800" dirty="0">
                <a:cs typeface="Arial" panose="020B0604020202020204" pitchFamily="34" charset="0"/>
              </a:rPr>
              <a:t>Kindness</a:t>
            </a:r>
          </a:p>
          <a:p>
            <a:pPr>
              <a:buFont typeface="Courier New" panose="02070309020205020404" pitchFamily="49" charset="0"/>
              <a:buChar char="o"/>
              <a:defRPr/>
            </a:pPr>
            <a:r>
              <a:rPr lang="en-US" sz="2800" dirty="0">
                <a:cs typeface="Arial" panose="020B0604020202020204" pitchFamily="34" charset="0"/>
              </a:rPr>
              <a:t>Honesty</a:t>
            </a:r>
          </a:p>
          <a:p>
            <a:pPr>
              <a:buFont typeface="Courier New" panose="02070309020205020404" pitchFamily="49" charset="0"/>
              <a:buChar char="o"/>
              <a:defRPr/>
            </a:pPr>
            <a:r>
              <a:rPr lang="en-US" sz="2800" dirty="0">
                <a:cs typeface="Arial" panose="020B0604020202020204" pitchFamily="34" charset="0"/>
              </a:rPr>
              <a:t>Integrity</a:t>
            </a:r>
          </a:p>
          <a:p>
            <a:pPr>
              <a:buFont typeface="Courier New" panose="02070309020205020404" pitchFamily="49" charset="0"/>
              <a:buChar char="o"/>
              <a:defRPr/>
            </a:pPr>
            <a:r>
              <a:rPr lang="en-US" sz="2800" dirty="0">
                <a:cs typeface="Arial" panose="020B0604020202020204" pitchFamily="34" charset="0"/>
              </a:rPr>
              <a:t>Courage</a:t>
            </a:r>
          </a:p>
          <a:p>
            <a:pPr>
              <a:buFont typeface="Courier New" panose="02070309020205020404" pitchFamily="49" charset="0"/>
              <a:buChar char="o"/>
              <a:defRPr/>
            </a:pPr>
            <a:r>
              <a:rPr lang="en-US" sz="2800" dirty="0">
                <a:cs typeface="Arial" panose="020B0604020202020204" pitchFamily="34" charset="0"/>
              </a:rPr>
              <a:t>Truthful</a:t>
            </a:r>
          </a:p>
          <a:p>
            <a:pPr>
              <a:buFont typeface="Courier New" panose="02070309020205020404" pitchFamily="49" charset="0"/>
              <a:buChar char="o"/>
              <a:defRPr/>
            </a:pPr>
            <a:r>
              <a:rPr lang="en-US" sz="2800" dirty="0">
                <a:cs typeface="Arial" panose="020B0604020202020204" pitchFamily="34" charset="0"/>
              </a:rPr>
              <a:t>Growth</a:t>
            </a:r>
          </a:p>
          <a:p>
            <a:pPr>
              <a:buFont typeface="Courier New" panose="02070309020205020404" pitchFamily="49" charset="0"/>
              <a:buChar char="o"/>
              <a:defRPr/>
            </a:pPr>
            <a:r>
              <a:rPr lang="en-US" sz="2800" dirty="0">
                <a:cs typeface="Arial" panose="020B0604020202020204" pitchFamily="34" charset="0"/>
              </a:rPr>
              <a:t>Commitment</a:t>
            </a:r>
          </a:p>
          <a:p>
            <a:pPr>
              <a:buFont typeface="Courier New" panose="02070309020205020404" pitchFamily="49" charset="0"/>
              <a:buChar char="o"/>
              <a:defRPr/>
            </a:pPr>
            <a:r>
              <a:rPr lang="en-US" sz="2800" dirty="0">
                <a:cs typeface="Arial" panose="020B0604020202020204" pitchFamily="34" charset="0"/>
              </a:rPr>
              <a:t>Trust</a:t>
            </a:r>
          </a:p>
          <a:p>
            <a:pPr>
              <a:buFont typeface="Courier New" panose="02070309020205020404" pitchFamily="49" charset="0"/>
              <a:buChar char="o"/>
              <a:defRPr/>
            </a:pPr>
            <a:r>
              <a:rPr lang="en-US" sz="2800" dirty="0">
                <a:cs typeface="Arial" panose="020B0604020202020204" pitchFamily="34" charset="0"/>
              </a:rPr>
              <a:t>Wisdom</a:t>
            </a:r>
          </a:p>
        </p:txBody>
      </p:sp>
      <p:sp>
        <p:nvSpPr>
          <p:cNvPr id="8" name="Content Placeholder 3">
            <a:extLst>
              <a:ext uri="{FF2B5EF4-FFF2-40B4-BE49-F238E27FC236}">
                <a16:creationId xmlns:a16="http://schemas.microsoft.com/office/drawing/2014/main" id="{7DE80F0E-7782-4D0A-A0D9-8164D3EC44D8}"/>
              </a:ext>
            </a:extLst>
          </p:cNvPr>
          <p:cNvSpPr txBox="1">
            <a:spLocks/>
          </p:cNvSpPr>
          <p:nvPr/>
        </p:nvSpPr>
        <p:spPr>
          <a:xfrm>
            <a:off x="5226110" y="1622700"/>
            <a:ext cx="3421957" cy="45011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defRPr/>
            </a:pPr>
            <a:r>
              <a:rPr lang="en-US" dirty="0">
                <a:cs typeface="Arial" panose="020B0604020202020204" pitchFamily="34" charset="0"/>
              </a:rPr>
              <a:t>Learning</a:t>
            </a:r>
          </a:p>
          <a:p>
            <a:pPr>
              <a:buFont typeface="Courier New" panose="02070309020205020404" pitchFamily="49" charset="0"/>
              <a:buChar char="o"/>
              <a:defRPr/>
            </a:pPr>
            <a:r>
              <a:rPr lang="en-US" dirty="0">
                <a:cs typeface="Arial" panose="020B0604020202020204" pitchFamily="34" charset="0"/>
              </a:rPr>
              <a:t>Respect</a:t>
            </a:r>
          </a:p>
          <a:p>
            <a:pPr>
              <a:buFont typeface="Courier New" panose="02070309020205020404" pitchFamily="49" charset="0"/>
              <a:buChar char="o"/>
              <a:defRPr/>
            </a:pPr>
            <a:r>
              <a:rPr lang="en-US" dirty="0">
                <a:cs typeface="Arial" panose="020B0604020202020204" pitchFamily="34" charset="0"/>
              </a:rPr>
              <a:t>Equity</a:t>
            </a:r>
          </a:p>
          <a:p>
            <a:pPr>
              <a:buFont typeface="Courier New" panose="02070309020205020404" pitchFamily="49" charset="0"/>
              <a:buChar char="o"/>
              <a:defRPr/>
            </a:pPr>
            <a:r>
              <a:rPr lang="en-US" dirty="0">
                <a:cs typeface="Arial" panose="020B0604020202020204" pitchFamily="34" charset="0"/>
              </a:rPr>
              <a:t>Challenge</a:t>
            </a:r>
          </a:p>
          <a:p>
            <a:pPr>
              <a:buFont typeface="Courier New" panose="02070309020205020404" pitchFamily="49" charset="0"/>
              <a:buChar char="o"/>
              <a:defRPr/>
            </a:pPr>
            <a:r>
              <a:rPr lang="en-US" dirty="0">
                <a:cs typeface="Arial" panose="020B0604020202020204" pitchFamily="34" charset="0"/>
              </a:rPr>
              <a:t>Authenticity</a:t>
            </a:r>
          </a:p>
          <a:p>
            <a:pPr>
              <a:buFont typeface="Courier New" panose="02070309020205020404" pitchFamily="49" charset="0"/>
              <a:buChar char="o"/>
              <a:defRPr/>
            </a:pPr>
            <a:r>
              <a:rPr lang="en-US" dirty="0">
                <a:cs typeface="Arial" panose="020B0604020202020204" pitchFamily="34" charset="0"/>
              </a:rPr>
              <a:t>Fairness</a:t>
            </a:r>
          </a:p>
          <a:p>
            <a:pPr>
              <a:buFont typeface="Courier New" panose="02070309020205020404" pitchFamily="49" charset="0"/>
              <a:buChar char="o"/>
              <a:defRPr/>
            </a:pPr>
            <a:r>
              <a:rPr lang="en-US" dirty="0">
                <a:cs typeface="Arial" panose="020B0604020202020204" pitchFamily="34" charset="0"/>
              </a:rPr>
              <a:t>Inclusiveness</a:t>
            </a:r>
          </a:p>
          <a:p>
            <a:pPr>
              <a:buFont typeface="Courier New" panose="02070309020205020404" pitchFamily="49" charset="0"/>
              <a:buChar char="o"/>
              <a:defRPr/>
            </a:pPr>
            <a:r>
              <a:rPr lang="en-US" dirty="0">
                <a:cs typeface="Arial" panose="020B0604020202020204" pitchFamily="34" charset="0"/>
              </a:rPr>
              <a:t>Valuing</a:t>
            </a:r>
          </a:p>
        </p:txBody>
      </p:sp>
    </p:spTree>
    <p:extLst>
      <p:ext uri="{BB962C8B-B14F-4D97-AF65-F5344CB8AC3E}">
        <p14:creationId xmlns:p14="http://schemas.microsoft.com/office/powerpoint/2010/main" val="207501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		</a:t>
            </a:r>
            <a:br>
              <a:rPr lang="en-GB" sz="4400" dirty="0">
                <a:solidFill>
                  <a:schemeClr val="bg1"/>
                </a:solidFill>
              </a:rPr>
            </a:br>
            <a:r>
              <a:rPr kumimoji="0" lang="en-US" altLang="en-US" sz="4400" b="1" i="0" u="none" strike="noStrike" kern="1200" cap="none" spc="0" normalizeH="0" baseline="0" noProof="0" dirty="0">
                <a:ln>
                  <a:noFill/>
                </a:ln>
                <a:solidFill>
                  <a:srgbClr val="FFFFFF"/>
                </a:solidFill>
                <a:effectLst/>
                <a:uLnTx/>
                <a:uFillTx/>
                <a:latin typeface="Calibri Light" panose="020F0302020204030204"/>
                <a:ea typeface="+mn-ea"/>
                <a:cs typeface="Arial" panose="020B0604020202020204" pitchFamily="34" charset="0"/>
              </a:rPr>
              <a:t>Exploring Professional Values – Professional Journey Map</a:t>
            </a:r>
            <a:br>
              <a:rPr kumimoji="0" lang="en-US" altLang="en-US" sz="4400" b="1" i="0" u="none" strike="noStrike" kern="1200" cap="none" spc="0" normalizeH="0" baseline="0" noProof="0" dirty="0">
                <a:ln>
                  <a:noFill/>
                </a:ln>
                <a:solidFill>
                  <a:srgbClr val="FFFFFF"/>
                </a:solidFill>
                <a:effectLst/>
                <a:uLnTx/>
                <a:uFillTx/>
                <a:latin typeface="Calibri Light" panose="020F0302020204030204"/>
                <a:ea typeface="+mn-ea"/>
                <a:cs typeface="Arial" panose="020B0604020202020204" pitchFamily="34" charset="0"/>
              </a:rPr>
            </a:br>
            <a:endParaRPr lang="en-GB" sz="4400" dirty="0">
              <a:solidFill>
                <a:schemeClr val="bg1"/>
              </a:solidFill>
            </a:endParaRPr>
          </a:p>
        </p:txBody>
      </p:sp>
      <p:pic>
        <p:nvPicPr>
          <p:cNvPr id="7" name="Picture 6" descr="A picture containing text, whiteboard&#10;&#10;Description automatically generated">
            <a:extLst>
              <a:ext uri="{FF2B5EF4-FFF2-40B4-BE49-F238E27FC236}">
                <a16:creationId xmlns:a16="http://schemas.microsoft.com/office/drawing/2014/main" id="{A01167E3-78D0-4F87-9FC1-A85CAA560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228570" y="730095"/>
            <a:ext cx="4476763" cy="6615847"/>
          </a:xfrm>
          <a:prstGeom prst="rect">
            <a:avLst/>
          </a:prstGeom>
        </p:spPr>
      </p:pic>
      <p:sp>
        <p:nvSpPr>
          <p:cNvPr id="9" name="Rectangle 4">
            <a:extLst>
              <a:ext uri="{FF2B5EF4-FFF2-40B4-BE49-F238E27FC236}">
                <a16:creationId xmlns:a16="http://schemas.microsoft.com/office/drawing/2014/main" id="{37423503-C32A-4181-8D93-B58B212DC122}"/>
              </a:ext>
            </a:extLst>
          </p:cNvPr>
          <p:cNvSpPr>
            <a:spLocks noChangeArrowheads="1"/>
          </p:cNvSpPr>
          <p:nvPr/>
        </p:nvSpPr>
        <p:spPr bwMode="auto">
          <a:xfrm>
            <a:off x="7006324" y="2359534"/>
            <a:ext cx="49120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sz="2400" b="1">
                <a:solidFill>
                  <a:schemeClr val="tx1"/>
                </a:solidFill>
                <a:latin typeface="Trebuchet MS" panose="020B0603020202020204" pitchFamily="34" charset="0"/>
                <a:cs typeface="Arial" panose="020B0604020202020204" pitchFamily="34" charset="0"/>
              </a:defRPr>
            </a:lvl1pPr>
            <a:lvl2pPr marL="742950" indent="-285750">
              <a:defRPr sz="2400" b="1">
                <a:solidFill>
                  <a:schemeClr val="tx1"/>
                </a:solidFill>
                <a:latin typeface="Trebuchet MS" panose="020B0603020202020204" pitchFamily="34" charset="0"/>
                <a:cs typeface="Arial" panose="020B0604020202020204" pitchFamily="34" charset="0"/>
              </a:defRPr>
            </a:lvl2pPr>
            <a:lvl3pPr marL="1143000" indent="-228600">
              <a:defRPr sz="2400" b="1">
                <a:solidFill>
                  <a:schemeClr val="tx1"/>
                </a:solidFill>
                <a:latin typeface="Trebuchet MS" panose="020B0603020202020204" pitchFamily="34" charset="0"/>
                <a:cs typeface="Arial" panose="020B0604020202020204" pitchFamily="34" charset="0"/>
              </a:defRPr>
            </a:lvl3pPr>
            <a:lvl4pPr marL="1600200" indent="-228600">
              <a:defRPr sz="2400" b="1">
                <a:solidFill>
                  <a:schemeClr val="tx1"/>
                </a:solidFill>
                <a:latin typeface="Trebuchet MS" panose="020B0603020202020204" pitchFamily="34" charset="0"/>
                <a:cs typeface="Arial" panose="020B0604020202020204" pitchFamily="34" charset="0"/>
              </a:defRPr>
            </a:lvl4pPr>
            <a:lvl5pPr marL="2057400" indent="-228600">
              <a:defRPr sz="2400" b="1">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chemeClr val="accent1">
                    <a:lumMod val="50000"/>
                  </a:schemeClr>
                </a:solidFill>
                <a:effectLst/>
                <a:uLnTx/>
                <a:uFillTx/>
                <a:latin typeface="+mn-lt"/>
                <a:ea typeface="+mn-ea"/>
                <a:cs typeface="Arial" panose="020B0604020202020204" pitchFamily="34" charset="0"/>
              </a:rPr>
              <a:t>Individual reflection Professional Journey Map (10 mins)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C00000"/>
                </a:solidFill>
                <a:effectLst/>
                <a:uLnTx/>
                <a:uFillTx/>
                <a:latin typeface="+mn-lt"/>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000066"/>
                </a:solidFill>
                <a:effectLst/>
                <a:uLnTx/>
                <a:uFillTx/>
                <a:latin typeface="+mn-lt"/>
                <a:ea typeface="+mn-ea"/>
                <a:cs typeface="Arial" panose="020B0604020202020204" pitchFamily="34" charset="0"/>
              </a:rPr>
              <a:t>Take a blank sheet of paper, starting where feels natural, you might begin with what brought you toward teaching, sketch out your Professional Journey Map, take a photo to share with co-coach to prepare for the coaching conversation.</a:t>
            </a:r>
            <a:endParaRPr kumimoji="0" lang="en-US" altLang="en-US" sz="2400" b="0" i="0" u="none" strike="noStrike" kern="1200" cap="none" spc="0" normalizeH="0" baseline="0" noProof="0" dirty="0">
              <a:ln>
                <a:noFill/>
              </a:ln>
              <a:solidFill>
                <a:srgbClr val="000066"/>
              </a:solidFill>
              <a:effectLst/>
              <a:uLnTx/>
              <a:uFillTx/>
              <a:latin typeface="+mn-lt"/>
              <a:ea typeface="+mn-ea"/>
              <a:cs typeface="Arial" panose="020B0604020202020204" pitchFamily="34" charset="0"/>
            </a:endParaRPr>
          </a:p>
        </p:txBody>
      </p:sp>
      <p:grpSp>
        <p:nvGrpSpPr>
          <p:cNvPr id="10" name="Group 9">
            <a:extLst>
              <a:ext uri="{FF2B5EF4-FFF2-40B4-BE49-F238E27FC236}">
                <a16:creationId xmlns:a16="http://schemas.microsoft.com/office/drawing/2014/main" id="{08CEE23F-D04B-4A21-A19C-38A4915B2C5A}"/>
              </a:ext>
            </a:extLst>
          </p:cNvPr>
          <p:cNvGrpSpPr>
            <a:grpSpLocks/>
          </p:cNvGrpSpPr>
          <p:nvPr/>
        </p:nvGrpSpPr>
        <p:grpSpPr bwMode="auto">
          <a:xfrm>
            <a:off x="10743041" y="5438525"/>
            <a:ext cx="1017588" cy="837876"/>
            <a:chOff x="904183" y="1880896"/>
            <a:chExt cx="1021078" cy="1279727"/>
          </a:xfrm>
        </p:grpSpPr>
        <p:pic>
          <p:nvPicPr>
            <p:cNvPr id="11" name="Graphic 17" descr="Open book">
              <a:extLst>
                <a:ext uri="{FF2B5EF4-FFF2-40B4-BE49-F238E27FC236}">
                  <a16:creationId xmlns:a16="http://schemas.microsoft.com/office/drawing/2014/main" id="{5625C1DB-3CF3-41F4-A699-E46AEE82CB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529" y="1880896"/>
              <a:ext cx="914350" cy="9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a:extLst>
                <a:ext uri="{FF2B5EF4-FFF2-40B4-BE49-F238E27FC236}">
                  <a16:creationId xmlns:a16="http://schemas.microsoft.com/office/drawing/2014/main" id="{95CA478A-AB15-4D83-8268-B9DE6B87962E}"/>
                </a:ext>
              </a:extLst>
            </p:cNvPr>
            <p:cNvSpPr txBox="1"/>
            <p:nvPr/>
          </p:nvSpPr>
          <p:spPr>
            <a:xfrm>
              <a:off x="904183" y="2659523"/>
              <a:ext cx="1021078" cy="50110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eaLnBrk="1" fontAlgn="auto" hangingPunct="1">
                <a:spcBef>
                  <a:spcPts val="0"/>
                </a:spcBef>
                <a:spcAft>
                  <a:spcPts val="0"/>
                </a:spcAft>
                <a:defRPr/>
              </a:pPr>
              <a:r>
                <a:rPr lang="en-GB" sz="1350" dirty="0">
                  <a:solidFill>
                    <a:srgbClr val="C00000"/>
                  </a:solidFill>
                  <a:latin typeface="Calibri" panose="020F0502020204030204"/>
                  <a:cs typeface="+mn-cs"/>
                </a:rPr>
                <a:t>Workbook</a:t>
              </a:r>
            </a:p>
            <a:p>
              <a:pPr defTabSz="685800" eaLnBrk="1" fontAlgn="auto" hangingPunct="1">
                <a:spcBef>
                  <a:spcPts val="0"/>
                </a:spcBef>
                <a:spcAft>
                  <a:spcPts val="0"/>
                </a:spcAft>
                <a:defRPr/>
              </a:pPr>
              <a:r>
                <a:rPr lang="en-GB" sz="1350" dirty="0">
                  <a:solidFill>
                    <a:srgbClr val="C00000"/>
                  </a:solidFill>
                  <a:latin typeface="Calibri" panose="020F0502020204030204"/>
                </a:rPr>
                <a:t>Activity 1</a:t>
              </a:r>
              <a:endParaRPr lang="en-GB" sz="1350" dirty="0">
                <a:solidFill>
                  <a:srgbClr val="C00000"/>
                </a:solidFill>
                <a:latin typeface="Calibri" panose="020F0502020204030204"/>
                <a:cs typeface="+mn-cs"/>
              </a:endParaRPr>
            </a:p>
          </p:txBody>
        </p:sp>
      </p:grpSp>
    </p:spTree>
    <p:extLst>
      <p:ext uri="{BB962C8B-B14F-4D97-AF65-F5344CB8AC3E}">
        <p14:creationId xmlns:p14="http://schemas.microsoft.com/office/powerpoint/2010/main" val="7274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Professional values exploration</a:t>
            </a:r>
          </a:p>
        </p:txBody>
      </p:sp>
      <p:sp>
        <p:nvSpPr>
          <p:cNvPr id="7" name="Text Box 3">
            <a:extLst>
              <a:ext uri="{FF2B5EF4-FFF2-40B4-BE49-F238E27FC236}">
                <a16:creationId xmlns:a16="http://schemas.microsoft.com/office/drawing/2014/main" id="{FA5EBC0C-07B9-4BFB-BEC5-9BC38D8ECF56}"/>
              </a:ext>
            </a:extLst>
          </p:cNvPr>
          <p:cNvSpPr txBox="1">
            <a:spLocks noChangeArrowheads="1"/>
          </p:cNvSpPr>
          <p:nvPr/>
        </p:nvSpPr>
        <p:spPr bwMode="auto">
          <a:xfrm>
            <a:off x="335360" y="1888209"/>
            <a:ext cx="655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chemeClr val="tx1"/>
                </a:solidFill>
                <a:latin typeface="Trebuchet MS" panose="020B0603020202020204" pitchFamily="34" charset="0"/>
                <a:cs typeface="Arial" panose="020B0604020202020204" pitchFamily="34" charset="0"/>
              </a:defRPr>
            </a:lvl1pPr>
            <a:lvl2pPr marL="742950" indent="-285750">
              <a:defRPr sz="2400" b="1">
                <a:solidFill>
                  <a:schemeClr val="tx1"/>
                </a:solidFill>
                <a:latin typeface="Trebuchet MS" panose="020B0603020202020204" pitchFamily="34" charset="0"/>
                <a:cs typeface="Arial" panose="020B0604020202020204" pitchFamily="34" charset="0"/>
              </a:defRPr>
            </a:lvl2pPr>
            <a:lvl3pPr marL="1143000" indent="-228600">
              <a:defRPr sz="2400" b="1">
                <a:solidFill>
                  <a:schemeClr val="tx1"/>
                </a:solidFill>
                <a:latin typeface="Trebuchet MS" panose="020B0603020202020204" pitchFamily="34" charset="0"/>
                <a:cs typeface="Arial" panose="020B0604020202020204" pitchFamily="34" charset="0"/>
              </a:defRPr>
            </a:lvl3pPr>
            <a:lvl4pPr marL="1600200" indent="-228600">
              <a:defRPr sz="2400" b="1">
                <a:solidFill>
                  <a:schemeClr val="tx1"/>
                </a:solidFill>
                <a:latin typeface="Trebuchet MS" panose="020B0603020202020204" pitchFamily="34" charset="0"/>
                <a:cs typeface="Arial" panose="020B0604020202020204" pitchFamily="34" charset="0"/>
              </a:defRPr>
            </a:lvl4pPr>
            <a:lvl5pPr marL="2057400" indent="-228600">
              <a:defRPr sz="2400" b="1">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2400" b="1" i="0" u="none" strike="noStrike" kern="1200" cap="none" spc="0" normalizeH="0" baseline="0" noProof="0" dirty="0">
                <a:ln>
                  <a:noFill/>
                </a:ln>
                <a:solidFill>
                  <a:schemeClr val="accent1">
                    <a:lumMod val="50000"/>
                  </a:schemeClr>
                </a:solidFill>
                <a:effectLst/>
                <a:uLnTx/>
                <a:uFillTx/>
                <a:latin typeface="+mj-lt"/>
                <a:ea typeface="+mn-ea"/>
                <a:cs typeface="Arial" panose="020B0604020202020204" pitchFamily="34" charset="0"/>
              </a:rPr>
              <a:t>Co-coaching reflections (15</a:t>
            </a:r>
            <a:r>
              <a:rPr kumimoji="0" lang="en-GB" altLang="en-US" sz="2400" b="1" i="0" u="none" strike="noStrike" kern="1200" cap="none" spc="0" normalizeH="0" noProof="0" dirty="0">
                <a:ln>
                  <a:noFill/>
                </a:ln>
                <a:solidFill>
                  <a:schemeClr val="accent1">
                    <a:lumMod val="50000"/>
                  </a:schemeClr>
                </a:solidFill>
                <a:effectLst/>
                <a:uLnTx/>
                <a:uFillTx/>
                <a:latin typeface="+mj-lt"/>
                <a:ea typeface="+mn-ea"/>
                <a:cs typeface="Arial" panose="020B0604020202020204" pitchFamily="34" charset="0"/>
              </a:rPr>
              <a:t> to 20 </a:t>
            </a:r>
            <a:r>
              <a:rPr kumimoji="0" lang="en-GB" altLang="en-US" sz="2400" b="1" i="0" u="none" strike="noStrike" kern="1200" cap="none" spc="0" normalizeH="0" baseline="0" noProof="0" dirty="0">
                <a:ln>
                  <a:noFill/>
                </a:ln>
                <a:solidFill>
                  <a:schemeClr val="accent1">
                    <a:lumMod val="50000"/>
                  </a:schemeClr>
                </a:solidFill>
                <a:effectLst/>
                <a:uLnTx/>
                <a:uFillTx/>
                <a:latin typeface="+mj-lt"/>
                <a:ea typeface="+mn-ea"/>
                <a:cs typeface="Arial" panose="020B0604020202020204" pitchFamily="34" charset="0"/>
              </a:rPr>
              <a:t>mins)</a:t>
            </a:r>
            <a:r>
              <a:rPr kumimoji="0" lang="en-GB" altLang="en-US" sz="2000" b="1" i="0" u="none" strike="noStrike" kern="1200" cap="none" spc="0" normalizeH="0" baseline="0" noProof="0" dirty="0">
                <a:ln>
                  <a:noFill/>
                </a:ln>
                <a:solidFill>
                  <a:schemeClr val="accent1">
                    <a:lumMod val="50000"/>
                  </a:schemeClr>
                </a:solidFill>
                <a:effectLst/>
                <a:uLnTx/>
                <a:uFillTx/>
                <a:latin typeface="+mj-lt"/>
                <a:ea typeface="+mn-ea"/>
                <a:cs typeface="Arial" panose="020B0604020202020204" pitchFamily="34" charset="0"/>
              </a:rPr>
              <a:t> </a:t>
            </a:r>
          </a:p>
        </p:txBody>
      </p:sp>
      <p:sp>
        <p:nvSpPr>
          <p:cNvPr id="8" name="Rectangle 4">
            <a:extLst>
              <a:ext uri="{FF2B5EF4-FFF2-40B4-BE49-F238E27FC236}">
                <a16:creationId xmlns:a16="http://schemas.microsoft.com/office/drawing/2014/main" id="{69ED7864-E8B6-459C-A61B-48D81D16ADA5}"/>
              </a:ext>
            </a:extLst>
          </p:cNvPr>
          <p:cNvSpPr>
            <a:spLocks noChangeArrowheads="1"/>
          </p:cNvSpPr>
          <p:nvPr/>
        </p:nvSpPr>
        <p:spPr bwMode="auto">
          <a:xfrm>
            <a:off x="335360" y="2288617"/>
            <a:ext cx="89698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sz="2400" b="1">
                <a:solidFill>
                  <a:schemeClr val="tx1"/>
                </a:solidFill>
                <a:latin typeface="Trebuchet MS" panose="020B0603020202020204" pitchFamily="34" charset="0"/>
                <a:cs typeface="Arial" panose="020B0604020202020204" pitchFamily="34" charset="0"/>
              </a:defRPr>
            </a:lvl1pPr>
            <a:lvl2pPr marL="742950" indent="-285750">
              <a:defRPr sz="2400" b="1">
                <a:solidFill>
                  <a:schemeClr val="tx1"/>
                </a:solidFill>
                <a:latin typeface="Trebuchet MS" panose="020B0603020202020204" pitchFamily="34" charset="0"/>
                <a:cs typeface="Arial" panose="020B0604020202020204" pitchFamily="34" charset="0"/>
              </a:defRPr>
            </a:lvl2pPr>
            <a:lvl3pPr marL="1143000" indent="-228600">
              <a:defRPr sz="2400" b="1">
                <a:solidFill>
                  <a:schemeClr val="tx1"/>
                </a:solidFill>
                <a:latin typeface="Trebuchet MS" panose="020B0603020202020204" pitchFamily="34" charset="0"/>
                <a:cs typeface="Arial" panose="020B0604020202020204" pitchFamily="34" charset="0"/>
              </a:defRPr>
            </a:lvl3pPr>
            <a:lvl4pPr marL="1600200" indent="-228600">
              <a:defRPr sz="2400" b="1">
                <a:solidFill>
                  <a:schemeClr val="tx1"/>
                </a:solidFill>
                <a:latin typeface="Trebuchet MS" panose="020B0603020202020204" pitchFamily="34" charset="0"/>
                <a:cs typeface="Arial" panose="020B0604020202020204" pitchFamily="34" charset="0"/>
              </a:defRPr>
            </a:lvl4pPr>
            <a:lvl5pPr marL="2057400" indent="-228600">
              <a:defRPr sz="2400" b="1">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a:ln>
                  <a:noFill/>
                </a:ln>
                <a:solidFill>
                  <a:srgbClr val="000066"/>
                </a:solidFill>
                <a:effectLst/>
                <a:uLnTx/>
                <a:uFillTx/>
                <a:latin typeface="+mn-lt"/>
                <a:ea typeface="+mn-ea"/>
                <a:cs typeface="Arial" panose="020B0604020202020204" pitchFamily="34" charset="0"/>
              </a:rPr>
              <a:t>Identifying your professional values:</a:t>
            </a:r>
            <a:br>
              <a:rPr kumimoji="0" lang="en-GB" altLang="en-US" b="1" i="0" u="none" strike="noStrike" kern="1200" cap="none" spc="0" normalizeH="0" baseline="0" noProof="0" dirty="0">
                <a:ln>
                  <a:noFill/>
                </a:ln>
                <a:solidFill>
                  <a:srgbClr val="000066"/>
                </a:solidFill>
                <a:effectLst/>
                <a:uLnTx/>
                <a:uFillTx/>
                <a:latin typeface="+mn-lt"/>
                <a:ea typeface="+mn-ea"/>
                <a:cs typeface="Arial" panose="020B0604020202020204" pitchFamily="34" charset="0"/>
              </a:rPr>
            </a:br>
            <a:endParaRPr kumimoji="0" lang="en-GB" altLang="en-US" b="1" i="0" u="none" strike="noStrike" kern="1200" cap="none" spc="0" normalizeH="0" baseline="0" noProof="0" dirty="0">
              <a:ln>
                <a:noFill/>
              </a:ln>
              <a:solidFill>
                <a:srgbClr val="000066"/>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altLang="en-US" sz="2000" b="0" i="0" u="none" strike="noStrike" kern="1200" cap="none" spc="0" normalizeH="0" baseline="0" noProof="0" dirty="0">
                <a:ln>
                  <a:noFill/>
                </a:ln>
                <a:solidFill>
                  <a:srgbClr val="000066"/>
                </a:solidFill>
                <a:effectLst/>
                <a:uLnTx/>
                <a:uFillTx/>
                <a:latin typeface="+mn-lt"/>
                <a:ea typeface="+mn-ea"/>
                <a:cs typeface="Arial" panose="020B0604020202020204" pitchFamily="34" charset="0"/>
              </a:rPr>
              <a:t>Share the key aspects of your professional journey map</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altLang="en-US" sz="2000" b="0" i="0" u="none" strike="noStrike" kern="1200" cap="none" spc="0" normalizeH="0" baseline="0" noProof="0" dirty="0">
                <a:ln>
                  <a:noFill/>
                </a:ln>
                <a:solidFill>
                  <a:srgbClr val="000066"/>
                </a:solidFill>
                <a:effectLst/>
                <a:uLnTx/>
                <a:uFillTx/>
                <a:latin typeface="+mn-lt"/>
                <a:ea typeface="+mn-ea"/>
                <a:cs typeface="Arial" panose="020B0604020202020204" pitchFamily="34" charset="0"/>
              </a:rPr>
              <a:t>How did each experience inform your professional values?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altLang="en-US" sz="2000" b="0" i="0" u="none" strike="noStrike" kern="1200" cap="none" spc="0" normalizeH="0" baseline="0" noProof="0" dirty="0">
                <a:ln>
                  <a:noFill/>
                </a:ln>
                <a:solidFill>
                  <a:srgbClr val="000066"/>
                </a:solidFill>
                <a:effectLst/>
                <a:uLnTx/>
                <a:uFillTx/>
                <a:latin typeface="+mn-lt"/>
                <a:ea typeface="+mn-ea"/>
                <a:cs typeface="Arial" panose="020B0604020202020204" pitchFamily="34" charset="0"/>
              </a:rPr>
              <a:t>Where have your professional values informed your decision making and actions? </a:t>
            </a:r>
          </a:p>
        </p:txBody>
      </p:sp>
      <p:sp>
        <p:nvSpPr>
          <p:cNvPr id="9" name="TextBox 8">
            <a:extLst>
              <a:ext uri="{FF2B5EF4-FFF2-40B4-BE49-F238E27FC236}">
                <a16:creationId xmlns:a16="http://schemas.microsoft.com/office/drawing/2014/main" id="{348EE2F9-BCC3-4941-B107-E35F93AF8D98}"/>
              </a:ext>
            </a:extLst>
          </p:cNvPr>
          <p:cNvSpPr txBox="1"/>
          <p:nvPr/>
        </p:nvSpPr>
        <p:spPr>
          <a:xfrm>
            <a:off x="335360" y="4161557"/>
            <a:ext cx="8969827" cy="20005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00066"/>
                </a:solidFill>
                <a:effectLst/>
                <a:uLnTx/>
                <a:uFillTx/>
                <a:cs typeface="Arial" panose="020B0604020202020204" pitchFamily="34" charset="0"/>
              </a:rPr>
              <a:t>Clarify your professional values:</a:t>
            </a:r>
            <a:br>
              <a:rPr kumimoji="0" lang="en-GB" altLang="en-US" sz="2400" b="1" i="0" u="none" strike="noStrike" kern="1200" cap="none" spc="0" normalizeH="0" baseline="0" noProof="0" dirty="0">
                <a:ln>
                  <a:noFill/>
                </a:ln>
                <a:solidFill>
                  <a:srgbClr val="000066"/>
                </a:solidFill>
                <a:effectLst/>
                <a:uLnTx/>
                <a:uFillTx/>
                <a:cs typeface="Arial" panose="020B0604020202020204" pitchFamily="34" charset="0"/>
              </a:rPr>
            </a:br>
            <a:endParaRPr kumimoji="0" lang="en-GB" altLang="en-US" sz="2400" b="1" i="0" u="none" strike="noStrike" kern="1200" cap="none" spc="0" normalizeH="0" baseline="0" noProof="0" dirty="0">
              <a:ln>
                <a:noFill/>
              </a:ln>
              <a:solidFill>
                <a:srgbClr val="000066"/>
              </a:solidFill>
              <a:effectLst/>
              <a:uLnTx/>
              <a:uFillTx/>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altLang="en-US" sz="2000" b="1" i="0" u="none" strike="noStrike" kern="1200" cap="none" spc="0" normalizeH="0" baseline="0" noProof="0" dirty="0">
                <a:ln>
                  <a:noFill/>
                </a:ln>
                <a:solidFill>
                  <a:srgbClr val="000066"/>
                </a:solidFill>
                <a:effectLst/>
                <a:uLnTx/>
                <a:uFillTx/>
                <a:cs typeface="Arial" panose="020B0604020202020204" pitchFamily="34" charset="0"/>
              </a:rPr>
              <a:t>Support/challenge each other to identify 3-4 professional values that have shaped/influenced your professional career. </a:t>
            </a:r>
          </a:p>
          <a:p>
            <a:pPr marL="800100" lvl="1" indent="-342900">
              <a:buFont typeface="Arial" panose="020B0604020202020204" pitchFamily="34" charset="0"/>
              <a:buChar char="•"/>
              <a:defRPr/>
            </a:pPr>
            <a:r>
              <a:rPr lang="en-GB" altLang="en-US" dirty="0">
                <a:solidFill>
                  <a:srgbClr val="000066"/>
                </a:solidFill>
              </a:rPr>
              <a:t>What motivated you to become a Teacher?</a:t>
            </a:r>
          </a:p>
          <a:p>
            <a:pPr marL="800100" lvl="1" indent="-342900">
              <a:buFont typeface="Arial" panose="020B0604020202020204" pitchFamily="34" charset="0"/>
              <a:buChar char="•"/>
              <a:defRPr/>
            </a:pPr>
            <a:r>
              <a:rPr lang="en-GB" altLang="en-US" dirty="0">
                <a:solidFill>
                  <a:srgbClr val="000066"/>
                </a:solidFill>
              </a:rPr>
              <a:t>Why do you remain a Teacher?</a:t>
            </a:r>
          </a:p>
        </p:txBody>
      </p:sp>
      <p:grpSp>
        <p:nvGrpSpPr>
          <p:cNvPr id="10" name="Group 9">
            <a:extLst>
              <a:ext uri="{FF2B5EF4-FFF2-40B4-BE49-F238E27FC236}">
                <a16:creationId xmlns:a16="http://schemas.microsoft.com/office/drawing/2014/main" id="{3E6F2D56-AF0F-4EC0-B24E-845101C44167}"/>
              </a:ext>
            </a:extLst>
          </p:cNvPr>
          <p:cNvGrpSpPr>
            <a:grpSpLocks/>
          </p:cNvGrpSpPr>
          <p:nvPr/>
        </p:nvGrpSpPr>
        <p:grpSpPr bwMode="auto">
          <a:xfrm>
            <a:off x="10610656" y="5027360"/>
            <a:ext cx="1017588" cy="1296916"/>
            <a:chOff x="904183" y="1880896"/>
            <a:chExt cx="1021078" cy="1279727"/>
          </a:xfrm>
        </p:grpSpPr>
        <p:pic>
          <p:nvPicPr>
            <p:cNvPr id="11" name="Graphic 17" descr="Open book">
              <a:extLst>
                <a:ext uri="{FF2B5EF4-FFF2-40B4-BE49-F238E27FC236}">
                  <a16:creationId xmlns:a16="http://schemas.microsoft.com/office/drawing/2014/main" id="{94DCE5EF-3F1B-45B2-9B70-FDFF17876C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529" y="1880896"/>
              <a:ext cx="914350" cy="9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a:extLst>
                <a:ext uri="{FF2B5EF4-FFF2-40B4-BE49-F238E27FC236}">
                  <a16:creationId xmlns:a16="http://schemas.microsoft.com/office/drawing/2014/main" id="{993AAEBE-149B-466F-A0F0-854DA51333CA}"/>
                </a:ext>
              </a:extLst>
            </p:cNvPr>
            <p:cNvSpPr txBox="1"/>
            <p:nvPr/>
          </p:nvSpPr>
          <p:spPr>
            <a:xfrm>
              <a:off x="904183" y="2659523"/>
              <a:ext cx="1021078" cy="50110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eaLnBrk="1" fontAlgn="auto" hangingPunct="1">
                <a:spcBef>
                  <a:spcPts val="0"/>
                </a:spcBef>
                <a:spcAft>
                  <a:spcPts val="0"/>
                </a:spcAft>
                <a:defRPr/>
              </a:pPr>
              <a:r>
                <a:rPr lang="en-GB" sz="1350" dirty="0">
                  <a:solidFill>
                    <a:srgbClr val="C00000"/>
                  </a:solidFill>
                  <a:latin typeface="Calibri" panose="020F0502020204030204"/>
                  <a:cs typeface="+mn-cs"/>
                </a:rPr>
                <a:t>Workbook</a:t>
              </a:r>
            </a:p>
            <a:p>
              <a:pPr defTabSz="685800" eaLnBrk="1" fontAlgn="auto" hangingPunct="1">
                <a:spcBef>
                  <a:spcPts val="0"/>
                </a:spcBef>
                <a:spcAft>
                  <a:spcPts val="0"/>
                </a:spcAft>
                <a:defRPr/>
              </a:pPr>
              <a:r>
                <a:rPr lang="en-GB" sz="1350" dirty="0">
                  <a:solidFill>
                    <a:srgbClr val="C00000"/>
                  </a:solidFill>
                  <a:latin typeface="Calibri" panose="020F0502020204030204"/>
                </a:rPr>
                <a:t>Activity 1</a:t>
              </a:r>
              <a:endParaRPr lang="en-GB" sz="1350" dirty="0">
                <a:solidFill>
                  <a:srgbClr val="C00000"/>
                </a:solidFill>
                <a:latin typeface="Calibri" panose="020F0502020204030204"/>
                <a:cs typeface="+mn-cs"/>
              </a:endParaRPr>
            </a:p>
          </p:txBody>
        </p:sp>
      </p:grpSp>
    </p:spTree>
    <p:extLst>
      <p:ext uri="{BB962C8B-B14F-4D97-AF65-F5344CB8AC3E}">
        <p14:creationId xmlns:p14="http://schemas.microsoft.com/office/powerpoint/2010/main" val="3369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		PART THREE</a:t>
            </a:r>
          </a:p>
        </p:txBody>
      </p:sp>
      <p:sp>
        <p:nvSpPr>
          <p:cNvPr id="6" name="TextBox 5">
            <a:extLst>
              <a:ext uri="{FF2B5EF4-FFF2-40B4-BE49-F238E27FC236}">
                <a16:creationId xmlns:a16="http://schemas.microsoft.com/office/drawing/2014/main" id="{C613AD70-C7E3-45B3-9937-506FFA162E57}"/>
              </a:ext>
            </a:extLst>
          </p:cNvPr>
          <p:cNvSpPr txBox="1"/>
          <p:nvPr/>
        </p:nvSpPr>
        <p:spPr>
          <a:xfrm>
            <a:off x="1062993" y="3053050"/>
            <a:ext cx="936505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chemeClr val="accent1"/>
                </a:solidFill>
                <a:effectLst/>
                <a:uLnTx/>
                <a:uFillTx/>
                <a:latin typeface="Calibri"/>
                <a:ea typeface="Calibri" panose="020F0502020204030204" pitchFamily="34" charset="0"/>
                <a:cs typeface="+mn-cs"/>
              </a:rPr>
              <a:t>Bringing the Professional Standards alive through our practice</a:t>
            </a:r>
            <a:endParaRPr kumimoji="0" lang="en-GB" sz="4800" b="1" i="0" u="none" strike="noStrike" kern="1200" cap="none" spc="0" normalizeH="0" baseline="0" noProof="0" dirty="0">
              <a:ln>
                <a:noFill/>
              </a:ln>
              <a:solidFill>
                <a:schemeClr val="accent1"/>
              </a:solidFill>
              <a:effectLst/>
              <a:uLnTx/>
              <a:uFillTx/>
              <a:latin typeface="Calibri"/>
              <a:ea typeface="Calibri" panose="020F0502020204030204" pitchFamily="34" charset="0"/>
              <a:cs typeface="+mn-cs"/>
            </a:endParaRPr>
          </a:p>
        </p:txBody>
      </p:sp>
    </p:spTree>
    <p:extLst>
      <p:ext uri="{BB962C8B-B14F-4D97-AF65-F5344CB8AC3E}">
        <p14:creationId xmlns:p14="http://schemas.microsoft.com/office/powerpoint/2010/main" val="312301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Professional Values - Professional Standards</a:t>
            </a:r>
          </a:p>
        </p:txBody>
      </p:sp>
      <p:sp>
        <p:nvSpPr>
          <p:cNvPr id="7" name="TextBox 6">
            <a:extLst>
              <a:ext uri="{FF2B5EF4-FFF2-40B4-BE49-F238E27FC236}">
                <a16:creationId xmlns:a16="http://schemas.microsoft.com/office/drawing/2014/main" id="{249759F7-3A09-4E38-80AF-0BD77110A102}"/>
              </a:ext>
            </a:extLst>
          </p:cNvPr>
          <p:cNvSpPr txBox="1"/>
          <p:nvPr/>
        </p:nvSpPr>
        <p:spPr>
          <a:xfrm>
            <a:off x="213065" y="1685591"/>
            <a:ext cx="9507780" cy="4837222"/>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do the Professional Values mean to you?</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your role, what are the implications for you and those you support?</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your opinion: </a:t>
            </a:r>
          </a:p>
          <a:p>
            <a:pPr marL="1202531" marR="0" lvl="0" indent="-3857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is already working well?</a:t>
            </a:r>
          </a:p>
          <a:p>
            <a:pPr marL="1202531" marR="0" lvl="0" indent="-3857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are the key challenges you are likely to face?</a:t>
            </a:r>
          </a:p>
          <a:p>
            <a:pPr marL="816768" marR="0" lvl="0" algn="l" defTabSz="914400" rtl="0" eaLnBrk="1" fontAlgn="auto" latinLnBrk="0" hangingPunct="1">
              <a:lnSpc>
                <a:spcPct val="90000"/>
              </a:lnSpc>
              <a:spcBef>
                <a:spcPts val="100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support would be helpful?</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solidFill>
                  <a:prstClr val="black"/>
                </a:solidFill>
                <a:latin typeface="Calibri" panose="020F0502020204030204"/>
              </a:rPr>
              <a:t>What are your next steps?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7F96D1C-C54B-48C4-9EA9-44EB9D6894E1}"/>
              </a:ext>
            </a:extLst>
          </p:cNvPr>
          <p:cNvGrpSpPr>
            <a:grpSpLocks/>
          </p:cNvGrpSpPr>
          <p:nvPr/>
        </p:nvGrpSpPr>
        <p:grpSpPr bwMode="auto">
          <a:xfrm>
            <a:off x="10743041" y="4933841"/>
            <a:ext cx="1017588" cy="1296916"/>
            <a:chOff x="904183" y="1880896"/>
            <a:chExt cx="1021078" cy="1279727"/>
          </a:xfrm>
        </p:grpSpPr>
        <p:pic>
          <p:nvPicPr>
            <p:cNvPr id="9" name="Graphic 17" descr="Open book">
              <a:extLst>
                <a:ext uri="{FF2B5EF4-FFF2-40B4-BE49-F238E27FC236}">
                  <a16:creationId xmlns:a16="http://schemas.microsoft.com/office/drawing/2014/main" id="{62D2FEDE-80AC-4AC2-AEAA-51C79CB364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529" y="1880896"/>
              <a:ext cx="914350" cy="9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a:extLst>
                <a:ext uri="{FF2B5EF4-FFF2-40B4-BE49-F238E27FC236}">
                  <a16:creationId xmlns:a16="http://schemas.microsoft.com/office/drawing/2014/main" id="{7F6F4A2D-F75B-4161-9B15-256B40C3ACEA}"/>
                </a:ext>
              </a:extLst>
            </p:cNvPr>
            <p:cNvSpPr txBox="1"/>
            <p:nvPr/>
          </p:nvSpPr>
          <p:spPr>
            <a:xfrm>
              <a:off x="904183" y="2659523"/>
              <a:ext cx="1021078" cy="50110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eaLnBrk="1" fontAlgn="auto" hangingPunct="1">
                <a:spcBef>
                  <a:spcPts val="0"/>
                </a:spcBef>
                <a:spcAft>
                  <a:spcPts val="0"/>
                </a:spcAft>
                <a:defRPr/>
              </a:pPr>
              <a:r>
                <a:rPr lang="en-GB" sz="1350" dirty="0">
                  <a:solidFill>
                    <a:srgbClr val="C00000"/>
                  </a:solidFill>
                  <a:latin typeface="Calibri" panose="020F0502020204030204"/>
                  <a:cs typeface="+mn-cs"/>
                </a:rPr>
                <a:t>Workbook</a:t>
              </a:r>
            </a:p>
            <a:p>
              <a:pPr defTabSz="685800" eaLnBrk="1" fontAlgn="auto" hangingPunct="1">
                <a:spcBef>
                  <a:spcPts val="0"/>
                </a:spcBef>
                <a:spcAft>
                  <a:spcPts val="0"/>
                </a:spcAft>
                <a:defRPr/>
              </a:pPr>
              <a:r>
                <a:rPr lang="en-GB" sz="1350" dirty="0">
                  <a:solidFill>
                    <a:srgbClr val="C00000"/>
                  </a:solidFill>
                  <a:latin typeface="Calibri" panose="020F0502020204030204"/>
                </a:rPr>
                <a:t>Activity 2</a:t>
              </a:r>
              <a:endParaRPr lang="en-GB" sz="1350" dirty="0">
                <a:solidFill>
                  <a:srgbClr val="C00000"/>
                </a:solidFill>
                <a:latin typeface="Calibri" panose="020F0502020204030204"/>
                <a:cs typeface="+mn-cs"/>
              </a:endParaRPr>
            </a:p>
          </p:txBody>
        </p:sp>
      </p:grpSp>
    </p:spTree>
    <p:extLst>
      <p:ext uri="{BB962C8B-B14F-4D97-AF65-F5344CB8AC3E}">
        <p14:creationId xmlns:p14="http://schemas.microsoft.com/office/powerpoint/2010/main" val="389879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Further Reading </a:t>
            </a:r>
            <a:r>
              <a:rPr lang="en-GB" dirty="0">
                <a:solidFill>
                  <a:schemeClr val="bg1"/>
                </a:solidFill>
              </a:rPr>
              <a:t>(available through </a:t>
            </a:r>
            <a:r>
              <a:rPr lang="en-GB" dirty="0" err="1">
                <a:solidFill>
                  <a:schemeClr val="bg1"/>
                </a:solidFill>
              </a:rPr>
              <a:t>MyGTCS</a:t>
            </a:r>
            <a:r>
              <a:rPr lang="en-GB" dirty="0">
                <a:solidFill>
                  <a:schemeClr val="bg1"/>
                </a:solidFill>
              </a:rPr>
              <a:t> Research Tab – EBSCO Resource)</a:t>
            </a:r>
          </a:p>
        </p:txBody>
      </p:sp>
      <p:sp>
        <p:nvSpPr>
          <p:cNvPr id="8" name="TextBox 7">
            <a:extLst>
              <a:ext uri="{FF2B5EF4-FFF2-40B4-BE49-F238E27FC236}">
                <a16:creationId xmlns:a16="http://schemas.microsoft.com/office/drawing/2014/main" id="{20375AFA-951C-4585-896D-1F92BBAD866F}"/>
              </a:ext>
            </a:extLst>
          </p:cNvPr>
          <p:cNvSpPr txBox="1"/>
          <p:nvPr/>
        </p:nvSpPr>
        <p:spPr>
          <a:xfrm>
            <a:off x="335360" y="1733151"/>
            <a:ext cx="8725513" cy="5066002"/>
          </a:xfrm>
          <a:prstGeom prst="rect">
            <a:avLst/>
          </a:prstGeom>
          <a:noFill/>
        </p:spPr>
        <p:txBody>
          <a:bodyPr wrap="square">
            <a:spAutoFit/>
          </a:bodyPr>
          <a:lstStyle/>
          <a:p>
            <a:pPr marL="0" indent="0">
              <a:buNone/>
            </a:pPr>
            <a:r>
              <a:rPr lang="en-GB" sz="1600" b="1" dirty="0">
                <a:solidFill>
                  <a:schemeClr val="accent1">
                    <a:lumMod val="50000"/>
                  </a:schemeClr>
                </a:solidFill>
              </a:rPr>
              <a:t>Websites</a:t>
            </a:r>
          </a:p>
          <a:p>
            <a:pPr marL="285750" indent="-285750">
              <a:lnSpc>
                <a:spcPct val="120000"/>
              </a:lnSpc>
              <a:buClr>
                <a:schemeClr val="accent1">
                  <a:lumMod val="50000"/>
                </a:schemeClr>
              </a:buClr>
              <a:buFont typeface="Wingdings" panose="05000000000000000000" pitchFamily="2" charset="2"/>
              <a:buChar char="v"/>
            </a:pPr>
            <a:r>
              <a:rPr lang="en-GB" sz="1600" dirty="0">
                <a:solidFill>
                  <a:srgbClr val="FF0000"/>
                </a:solidFill>
                <a:cs typeface="Arial" panose="020B0604020202020204" pitchFamily="34" charset="0"/>
                <a:hlinkClick r:id="rId2">
                  <a:extLst>
                    <a:ext uri="{A12FA001-AC4F-418D-AE19-62706E023703}">
                      <ahyp:hlinkClr xmlns:ahyp="http://schemas.microsoft.com/office/drawing/2018/hyperlinkcolor" val="tx"/>
                    </a:ext>
                  </a:extLst>
                </a:hlinkClick>
              </a:rPr>
              <a:t>Visit MyGTCS for resources to support and record your professional learning </a:t>
            </a:r>
            <a:endParaRPr lang="en-GB" sz="1600" dirty="0">
              <a:solidFill>
                <a:srgbClr val="FF0000"/>
              </a:solidFill>
              <a:cs typeface="Arial" panose="020B0604020202020204" pitchFamily="34" charset="0"/>
            </a:endParaRPr>
          </a:p>
          <a:p>
            <a:pPr marL="285750" indent="-285750">
              <a:lnSpc>
                <a:spcPct val="120000"/>
              </a:lnSpc>
              <a:buClr>
                <a:schemeClr val="accent1">
                  <a:lumMod val="50000"/>
                </a:schemeClr>
              </a:buClr>
              <a:buFont typeface="Wingdings" panose="05000000000000000000" pitchFamily="2" charset="2"/>
              <a:buChar char="v"/>
            </a:pPr>
            <a:r>
              <a:rPr lang="en-GB" sz="1600" dirty="0">
                <a:solidFill>
                  <a:srgbClr val="FF0000"/>
                </a:solidFill>
                <a:cs typeface="Arial" panose="020B0604020202020204" pitchFamily="34" charset="0"/>
                <a:hlinkClick r:id="rId3">
                  <a:extLst>
                    <a:ext uri="{A12FA001-AC4F-418D-AE19-62706E023703}">
                      <ahyp:hlinkClr xmlns:ahyp="http://schemas.microsoft.com/office/drawing/2018/hyperlinkcolor" val="tx"/>
                    </a:ext>
                  </a:extLst>
                </a:hlinkClick>
              </a:rPr>
              <a:t>Visit our website to access the Professional Standards and supporting information about GTC Scotland</a:t>
            </a:r>
            <a:r>
              <a:rPr lang="en-GB" sz="1600" dirty="0">
                <a:solidFill>
                  <a:srgbClr val="FF0000"/>
                </a:solidFill>
                <a:cs typeface="Arial" panose="020B0604020202020204" pitchFamily="34" charset="0"/>
              </a:rPr>
              <a:t> </a:t>
            </a:r>
          </a:p>
          <a:p>
            <a:pPr marL="285750" indent="-285750">
              <a:lnSpc>
                <a:spcPct val="120000"/>
              </a:lnSpc>
              <a:buClr>
                <a:schemeClr val="accent1">
                  <a:lumMod val="50000"/>
                </a:schemeClr>
              </a:buClr>
              <a:buFont typeface="Wingdings" panose="05000000000000000000" pitchFamily="2" charset="2"/>
              <a:buChar char="v"/>
            </a:pPr>
            <a:r>
              <a:rPr lang="en-GB" sz="1600" dirty="0">
                <a:solidFill>
                  <a:srgbClr val="FF0000"/>
                </a:solidFill>
                <a:cs typeface="Arial" panose="020B0604020202020204" pitchFamily="34" charset="0"/>
                <a:hlinkClick r:id="rId4">
                  <a:extLst>
                    <a:ext uri="{A12FA001-AC4F-418D-AE19-62706E023703}">
                      <ahyp:hlinkClr xmlns:ahyp="http://schemas.microsoft.com/office/drawing/2018/hyperlinkcolor" val="tx"/>
                    </a:ext>
                  </a:extLst>
                </a:hlinkClick>
              </a:rPr>
              <a:t>View the coaching and mentoring matters resource from Education Scotland </a:t>
            </a:r>
            <a:endParaRPr lang="en-GB" sz="1600" dirty="0">
              <a:solidFill>
                <a:srgbClr val="FF0000"/>
              </a:solidFill>
              <a:cs typeface="Arial" panose="020B0604020202020204" pitchFamily="34" charset="0"/>
            </a:endParaRPr>
          </a:p>
          <a:p>
            <a:pPr marL="285750" indent="-285750">
              <a:lnSpc>
                <a:spcPct val="120000"/>
              </a:lnSpc>
              <a:buClr>
                <a:schemeClr val="accent1">
                  <a:lumMod val="50000"/>
                </a:schemeClr>
              </a:buClr>
              <a:buFont typeface="Wingdings" panose="05000000000000000000" pitchFamily="2" charset="2"/>
              <a:buChar char="v"/>
            </a:pPr>
            <a:endParaRPr lang="en-GB" sz="1600" b="1" dirty="0">
              <a:solidFill>
                <a:srgbClr val="FF0000"/>
              </a:solidFill>
              <a:cs typeface="Arial" panose="020B0604020202020204" pitchFamily="34" charset="0"/>
            </a:endParaRPr>
          </a:p>
          <a:p>
            <a:pPr>
              <a:lnSpc>
                <a:spcPct val="120000"/>
              </a:lnSpc>
              <a:buClr>
                <a:schemeClr val="accent1">
                  <a:lumMod val="50000"/>
                </a:schemeClr>
              </a:buClr>
            </a:pPr>
            <a:r>
              <a:rPr lang="en-GB" sz="1600" b="1" dirty="0">
                <a:solidFill>
                  <a:schemeClr val="accent1">
                    <a:lumMod val="50000"/>
                  </a:schemeClr>
                </a:solidFill>
                <a:cs typeface="Arial" panose="020B0604020202020204" pitchFamily="34" charset="0"/>
              </a:rPr>
              <a:t>Professional Reading</a:t>
            </a:r>
          </a:p>
          <a:p>
            <a:pPr marL="0" indent="0">
              <a:buNone/>
            </a:pPr>
            <a:r>
              <a:rPr lang="en-GB" sz="1600" dirty="0">
                <a:solidFill>
                  <a:schemeClr val="accent1">
                    <a:lumMod val="50000"/>
                  </a:schemeClr>
                </a:solidFill>
                <a:cs typeface="Arial" panose="020B0604020202020204" pitchFamily="34" charset="0"/>
              </a:rPr>
              <a:t>You can access a range of resources through EBSCO via the research tab on MyGTCS.</a:t>
            </a:r>
            <a:r>
              <a:rPr lang="en-GB" sz="1600" dirty="0">
                <a:solidFill>
                  <a:srgbClr val="FF0000"/>
                </a:solidFill>
                <a:cs typeface="Arial" panose="020B0604020202020204" pitchFamily="34" charset="0"/>
              </a:rPr>
              <a:t> </a:t>
            </a:r>
            <a:r>
              <a:rPr lang="en-GB" sz="1600" dirty="0">
                <a:solidFill>
                  <a:schemeClr val="accent1">
                    <a:lumMod val="50000"/>
                  </a:schemeClr>
                </a:solidFill>
                <a:cs typeface="Arial" panose="020B0604020202020204" pitchFamily="34" charset="0"/>
              </a:rPr>
              <a:t>Some recommended reading:</a:t>
            </a:r>
          </a:p>
          <a:p>
            <a:pPr marL="0" indent="0">
              <a:buNone/>
            </a:pPr>
            <a:endParaRPr lang="en-GB" sz="1600" dirty="0">
              <a:solidFill>
                <a:schemeClr val="accent1">
                  <a:lumMod val="50000"/>
                </a:schemeClr>
              </a:solidFill>
              <a:cs typeface="Arial" panose="020B0604020202020204" pitchFamily="34" charset="0"/>
            </a:endParaRPr>
          </a:p>
          <a:p>
            <a:pPr marL="285750" indent="-285750">
              <a:buFont typeface="Wingdings" panose="05000000000000000000" pitchFamily="2" charset="2"/>
              <a:buChar char="v"/>
            </a:pPr>
            <a:r>
              <a:rPr lang="en-GB" sz="1600" b="1" dirty="0">
                <a:solidFill>
                  <a:schemeClr val="accent1">
                    <a:lumMod val="50000"/>
                  </a:schemeClr>
                </a:solidFill>
                <a:cs typeface="Arial" panose="020B0604020202020204" pitchFamily="34" charset="0"/>
              </a:rPr>
              <a:t>Education for Values : Morals, Ethics and Citizenship in Contemporary Teaching </a:t>
            </a:r>
            <a:r>
              <a:rPr lang="en-GB" sz="1600" dirty="0">
                <a:solidFill>
                  <a:schemeClr val="accent1">
                    <a:lumMod val="50000"/>
                  </a:schemeClr>
                </a:solidFill>
                <a:cs typeface="Arial" panose="020B0604020202020204" pitchFamily="34" charset="0"/>
              </a:rPr>
              <a:t>- Jo Cairns, Roy Gardner &amp; Denis Lawton - 2003</a:t>
            </a:r>
          </a:p>
          <a:p>
            <a:pPr marL="285750" indent="-285750">
              <a:buFont typeface="Wingdings" panose="05000000000000000000" pitchFamily="2" charset="2"/>
              <a:buChar char="v"/>
            </a:pPr>
            <a:r>
              <a:rPr lang="en-GB" sz="1600" b="1" dirty="0">
                <a:solidFill>
                  <a:schemeClr val="accent1">
                    <a:lumMod val="50000"/>
                  </a:schemeClr>
                </a:solidFill>
                <a:cs typeface="Arial" panose="020B0604020202020204" pitchFamily="34" charset="0"/>
              </a:rPr>
              <a:t>Teaching in the Knowledge Society : Education in the Age of Insecurity</a:t>
            </a:r>
            <a:r>
              <a:rPr lang="en-GB" sz="1600" dirty="0">
                <a:solidFill>
                  <a:schemeClr val="accent1">
                    <a:lumMod val="50000"/>
                  </a:schemeClr>
                </a:solidFill>
                <a:cs typeface="Arial" panose="020B0604020202020204" pitchFamily="34" charset="0"/>
              </a:rPr>
              <a:t> - Hargreaves, Andy - 2003</a:t>
            </a:r>
          </a:p>
          <a:p>
            <a:pPr marL="285750" indent="-285750">
              <a:buFont typeface="Wingdings" panose="05000000000000000000" pitchFamily="2" charset="2"/>
              <a:buChar char="v"/>
            </a:pPr>
            <a:r>
              <a:rPr lang="en-GB" sz="1600" b="1" dirty="0">
                <a:solidFill>
                  <a:schemeClr val="accent1">
                    <a:lumMod val="50000"/>
                  </a:schemeClr>
                </a:solidFill>
                <a:cs typeface="Arial" panose="020B0604020202020204" pitchFamily="34" charset="0"/>
              </a:rPr>
              <a:t>Coaching and Mentoring : Exploring Approaches to Professional Learning </a:t>
            </a:r>
            <a:r>
              <a:rPr lang="en-GB" sz="1600" dirty="0">
                <a:solidFill>
                  <a:schemeClr val="accent1">
                    <a:lumMod val="50000"/>
                  </a:schemeClr>
                </a:solidFill>
                <a:cs typeface="Arial" panose="020B0604020202020204" pitchFamily="34" charset="0"/>
              </a:rPr>
              <a:t>- Christine Forde &amp; Jim O'Brien - 2011</a:t>
            </a:r>
          </a:p>
          <a:p>
            <a:pPr marL="285750" indent="-285750">
              <a:buFont typeface="Wingdings" panose="05000000000000000000" pitchFamily="2" charset="2"/>
              <a:buChar char="v"/>
            </a:pPr>
            <a:r>
              <a:rPr lang="en-GB" sz="1600" b="1" dirty="0">
                <a:solidFill>
                  <a:schemeClr val="accent1">
                    <a:lumMod val="50000"/>
                  </a:schemeClr>
                </a:solidFill>
                <a:cs typeface="Arial" panose="020B0604020202020204" pitchFamily="34" charset="0"/>
              </a:rPr>
              <a:t>Professional Learning Conversations : Challenges in Using Evidence for Improvement</a:t>
            </a:r>
            <a:r>
              <a:rPr lang="en-GB" sz="1600" dirty="0">
                <a:solidFill>
                  <a:schemeClr val="accent1">
                    <a:lumMod val="50000"/>
                  </a:schemeClr>
                </a:solidFill>
                <a:cs typeface="Arial" panose="020B0604020202020204" pitchFamily="34" charset="0"/>
              </a:rPr>
              <a:t> - </a:t>
            </a:r>
            <a:r>
              <a:rPr lang="sv-SE" sz="1600" dirty="0">
                <a:solidFill>
                  <a:schemeClr val="accent1">
                    <a:lumMod val="50000"/>
                  </a:schemeClr>
                </a:solidFill>
                <a:cs typeface="Arial" panose="020B0604020202020204" pitchFamily="34" charset="0"/>
              </a:rPr>
              <a:t>Lorna M. Earl &amp; Helen Timperley - 2009</a:t>
            </a:r>
            <a:endParaRPr lang="en-GB" sz="1600" dirty="0">
              <a:solidFill>
                <a:schemeClr val="accent1">
                  <a:lumMod val="50000"/>
                </a:schemeClr>
              </a:solidFill>
              <a:cs typeface="Arial" panose="020B0604020202020204" pitchFamily="34" charset="0"/>
            </a:endParaRPr>
          </a:p>
          <a:p>
            <a:pPr marL="285750" indent="-285750">
              <a:buFont typeface="Wingdings" panose="05000000000000000000" pitchFamily="2" charset="2"/>
              <a:buChar char="v"/>
            </a:pPr>
            <a:r>
              <a:rPr lang="en-GB" sz="1600" b="1" dirty="0">
                <a:solidFill>
                  <a:schemeClr val="accent1">
                    <a:lumMod val="50000"/>
                  </a:schemeClr>
                </a:solidFill>
                <a:cs typeface="Arial" panose="020B0604020202020204" pitchFamily="34" charset="0"/>
              </a:rPr>
              <a:t>Leading Democratically </a:t>
            </a:r>
            <a:r>
              <a:rPr lang="en-GB" sz="1600" dirty="0">
                <a:solidFill>
                  <a:schemeClr val="accent1">
                    <a:lumMod val="50000"/>
                  </a:schemeClr>
                </a:solidFill>
                <a:cs typeface="Arial" panose="020B0604020202020204" pitchFamily="34" charset="0"/>
              </a:rPr>
              <a:t>- Brookfield, Stephen - 2010</a:t>
            </a:r>
          </a:p>
          <a:p>
            <a:pPr marL="0" indent="0">
              <a:buNone/>
            </a:pPr>
            <a:endParaRPr lang="en-GB" sz="1600" dirty="0">
              <a:solidFill>
                <a:schemeClr val="accent1">
                  <a:lumMod val="50000"/>
                </a:schemeClr>
              </a:solidFill>
              <a:cs typeface="Arial" panose="020B0604020202020204" pitchFamily="34" charset="0"/>
            </a:endParaRPr>
          </a:p>
        </p:txBody>
      </p:sp>
    </p:spTree>
    <p:extLst>
      <p:ext uri="{BB962C8B-B14F-4D97-AF65-F5344CB8AC3E}">
        <p14:creationId xmlns:p14="http://schemas.microsoft.com/office/powerpoint/2010/main" val="15144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893030" cy="1622701"/>
          </a:xfrm>
          <a:solidFill>
            <a:schemeClr val="accent1"/>
          </a:solidFill>
        </p:spPr>
        <p:txBody>
          <a:bodyPr>
            <a:noAutofit/>
          </a:bodyPr>
          <a:lstStyle/>
          <a:p>
            <a:r>
              <a:rPr lang="en-GB" dirty="0">
                <a:solidFill>
                  <a:schemeClr val="bg1"/>
                </a:solidFill>
              </a:rPr>
              <a:t>GTC Scotland Professional Standards &amp; Values - Professional Learning Resource Overview</a:t>
            </a:r>
          </a:p>
        </p:txBody>
      </p:sp>
      <p:graphicFrame>
        <p:nvGraphicFramePr>
          <p:cNvPr id="2" name="Table 2">
            <a:extLst>
              <a:ext uri="{FF2B5EF4-FFF2-40B4-BE49-F238E27FC236}">
                <a16:creationId xmlns:a16="http://schemas.microsoft.com/office/drawing/2014/main" id="{E702BE11-B800-4C46-A7DF-7286AC633758}"/>
              </a:ext>
            </a:extLst>
          </p:cNvPr>
          <p:cNvGraphicFramePr>
            <a:graphicFrameLocks noGrp="1"/>
          </p:cNvGraphicFramePr>
          <p:nvPr>
            <p:extLst>
              <p:ext uri="{D42A27DB-BD31-4B8C-83A1-F6EECF244321}">
                <p14:modId xmlns:p14="http://schemas.microsoft.com/office/powerpoint/2010/main" val="2458555062"/>
              </p:ext>
            </p:extLst>
          </p:nvPr>
        </p:nvGraphicFramePr>
        <p:xfrm>
          <a:off x="1264596" y="2246242"/>
          <a:ext cx="8628434" cy="2365515"/>
        </p:xfrm>
        <a:graphic>
          <a:graphicData uri="http://schemas.openxmlformats.org/drawingml/2006/table">
            <a:tbl>
              <a:tblPr firstRow="1" bandRow="1">
                <a:tableStyleId>{69CF1AB2-1976-4502-BF36-3FF5EA218861}</a:tableStyleId>
              </a:tblPr>
              <a:tblGrid>
                <a:gridCol w="990308">
                  <a:extLst>
                    <a:ext uri="{9D8B030D-6E8A-4147-A177-3AD203B41FA5}">
                      <a16:colId xmlns:a16="http://schemas.microsoft.com/office/drawing/2014/main" val="3370813851"/>
                    </a:ext>
                  </a:extLst>
                </a:gridCol>
                <a:gridCol w="7638126">
                  <a:extLst>
                    <a:ext uri="{9D8B030D-6E8A-4147-A177-3AD203B41FA5}">
                      <a16:colId xmlns:a16="http://schemas.microsoft.com/office/drawing/2014/main" val="2397097577"/>
                    </a:ext>
                  </a:extLst>
                </a:gridCol>
              </a:tblGrid>
              <a:tr h="610381">
                <a:tc>
                  <a:txBody>
                    <a:bodyPr/>
                    <a:lstStyle/>
                    <a:p>
                      <a:pPr algn="ctr"/>
                      <a:r>
                        <a:rPr lang="en-GB" b="1" dirty="0">
                          <a:solidFill>
                            <a:schemeClr val="accent1">
                              <a:lumMod val="50000"/>
                            </a:schemeClr>
                          </a:solidFill>
                        </a:rPr>
                        <a:t>PART</a:t>
                      </a:r>
                      <a:r>
                        <a:rPr lang="en-GB" b="1" baseline="0" dirty="0">
                          <a:solidFill>
                            <a:schemeClr val="accent1">
                              <a:lumMod val="50000"/>
                            </a:schemeClr>
                          </a:solidFill>
                        </a:rPr>
                        <a:t> 1</a:t>
                      </a:r>
                      <a:endParaRPr lang="en-GB" b="1" dirty="0">
                        <a:solidFill>
                          <a:schemeClr val="accent1">
                            <a:lumMod val="50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1">
                              <a:lumMod val="50000"/>
                            </a:schemeClr>
                          </a:solidFill>
                        </a:rPr>
                        <a:t>Introduction to the Professional Standards and Professional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chemeClr val="accent1">
                            <a:lumMod val="50000"/>
                          </a:schemeClr>
                        </a:solidFill>
                      </a:endParaRPr>
                    </a:p>
                  </a:txBody>
                  <a:tcPr anchor="ctr"/>
                </a:tc>
                <a:extLst>
                  <a:ext uri="{0D108BD9-81ED-4DB2-BD59-A6C34878D82A}">
                    <a16:rowId xmlns:a16="http://schemas.microsoft.com/office/drawing/2014/main" val="3240652939"/>
                  </a:ext>
                </a:extLst>
              </a:tr>
              <a:tr h="871972">
                <a:tc>
                  <a:txBody>
                    <a:bodyPr/>
                    <a:lstStyle/>
                    <a:p>
                      <a:pPr algn="ctr"/>
                      <a:r>
                        <a:rPr lang="en-GB" b="1" dirty="0">
                          <a:solidFill>
                            <a:schemeClr val="accent1">
                              <a:lumMod val="50000"/>
                            </a:schemeClr>
                          </a:solidFill>
                        </a:rPr>
                        <a:t>PART</a:t>
                      </a:r>
                      <a:r>
                        <a:rPr lang="en-GB" b="1" baseline="0" dirty="0">
                          <a:solidFill>
                            <a:schemeClr val="accent1">
                              <a:lumMod val="50000"/>
                            </a:schemeClr>
                          </a:solidFill>
                        </a:rPr>
                        <a:t> 2</a:t>
                      </a:r>
                      <a:endParaRPr lang="en-GB" b="1" dirty="0">
                        <a:solidFill>
                          <a:schemeClr val="accent1">
                            <a:lumMod val="50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Reflection on Professional Values Activity – paired Professional Learning  Conversation: </a:t>
                      </a:r>
                      <a:r>
                        <a:rPr lang="en-GB"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Professional Journey Map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b"/>
                </a:tc>
                <a:extLst>
                  <a:ext uri="{0D108BD9-81ED-4DB2-BD59-A6C34878D82A}">
                    <a16:rowId xmlns:a16="http://schemas.microsoft.com/office/drawing/2014/main" val="1014237725"/>
                  </a:ext>
                </a:extLst>
              </a:tr>
              <a:tr h="811035">
                <a:tc>
                  <a:txBody>
                    <a:bodyPr/>
                    <a:lstStyle/>
                    <a:p>
                      <a:pPr algn="ctr"/>
                      <a:r>
                        <a:rPr lang="en-GB" b="1" dirty="0">
                          <a:solidFill>
                            <a:schemeClr val="accent1">
                              <a:lumMod val="50000"/>
                            </a:schemeClr>
                          </a:solidFill>
                        </a:rPr>
                        <a:t>PART 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Bringing the Professional Standards alive through our practice and next steps planning</a:t>
                      </a:r>
                    </a:p>
                  </a:txBody>
                  <a:tcPr anchor="b"/>
                </a:tc>
                <a:extLst>
                  <a:ext uri="{0D108BD9-81ED-4DB2-BD59-A6C34878D82A}">
                    <a16:rowId xmlns:a16="http://schemas.microsoft.com/office/drawing/2014/main" val="1014193412"/>
                  </a:ext>
                </a:extLst>
              </a:tr>
            </a:tbl>
          </a:graphicData>
        </a:graphic>
      </p:graphicFrame>
      <p:graphicFrame>
        <p:nvGraphicFramePr>
          <p:cNvPr id="9" name="Table 2" descr="Part 1: Introduction to the Professional Standards and Professional Values&#10;&#10;Part 2: Reflection on Professional Values Activity. Paired Professional Learning Conversation. The Professional Journey Map. &#10;&#10;Part 3: Bringing the Professional Standards alive through our practice and next steps planning">
            <a:extLst>
              <a:ext uri="{FF2B5EF4-FFF2-40B4-BE49-F238E27FC236}">
                <a16:creationId xmlns:a16="http://schemas.microsoft.com/office/drawing/2014/main" id="{58E91F88-884B-41E1-BF6D-E77B881AD1A5}"/>
              </a:ext>
            </a:extLst>
          </p:cNvPr>
          <p:cNvGraphicFramePr>
            <a:graphicFrameLocks noGrp="1"/>
          </p:cNvGraphicFramePr>
          <p:nvPr>
            <p:extLst>
              <p:ext uri="{D42A27DB-BD31-4B8C-83A1-F6EECF244321}">
                <p14:modId xmlns:p14="http://schemas.microsoft.com/office/powerpoint/2010/main" val="3063764682"/>
              </p:ext>
            </p:extLst>
          </p:nvPr>
        </p:nvGraphicFramePr>
        <p:xfrm>
          <a:off x="1264596" y="2274456"/>
          <a:ext cx="8628434" cy="2365515"/>
        </p:xfrm>
        <a:graphic>
          <a:graphicData uri="http://schemas.openxmlformats.org/drawingml/2006/table">
            <a:tbl>
              <a:tblPr firstRow="1" bandRow="1">
                <a:tableStyleId>{69CF1AB2-1976-4502-BF36-3FF5EA218861}</a:tableStyleId>
              </a:tblPr>
              <a:tblGrid>
                <a:gridCol w="990308">
                  <a:extLst>
                    <a:ext uri="{9D8B030D-6E8A-4147-A177-3AD203B41FA5}">
                      <a16:colId xmlns:a16="http://schemas.microsoft.com/office/drawing/2014/main" val="3370813851"/>
                    </a:ext>
                  </a:extLst>
                </a:gridCol>
                <a:gridCol w="7638126">
                  <a:extLst>
                    <a:ext uri="{9D8B030D-6E8A-4147-A177-3AD203B41FA5}">
                      <a16:colId xmlns:a16="http://schemas.microsoft.com/office/drawing/2014/main" val="2397097577"/>
                    </a:ext>
                  </a:extLst>
                </a:gridCol>
              </a:tblGrid>
              <a:tr h="610381">
                <a:tc>
                  <a:txBody>
                    <a:bodyPr/>
                    <a:lstStyle/>
                    <a:p>
                      <a:pPr algn="ctr"/>
                      <a:r>
                        <a:rPr lang="en-GB" b="1" dirty="0">
                          <a:solidFill>
                            <a:schemeClr val="accent1">
                              <a:lumMod val="50000"/>
                            </a:schemeClr>
                          </a:solidFill>
                        </a:rPr>
                        <a:t>PART</a:t>
                      </a:r>
                      <a:r>
                        <a:rPr lang="en-GB" b="1" baseline="0" dirty="0">
                          <a:solidFill>
                            <a:schemeClr val="accent1">
                              <a:lumMod val="50000"/>
                            </a:schemeClr>
                          </a:solidFill>
                        </a:rPr>
                        <a:t> 1</a:t>
                      </a:r>
                      <a:endParaRPr lang="en-GB" b="1" dirty="0">
                        <a:solidFill>
                          <a:schemeClr val="accent1">
                            <a:lumMod val="50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1">
                              <a:lumMod val="50000"/>
                            </a:schemeClr>
                          </a:solidFill>
                        </a:rPr>
                        <a:t>Introduction to the Professional Standards and Professional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chemeClr val="accent1">
                            <a:lumMod val="50000"/>
                          </a:schemeClr>
                        </a:solidFill>
                      </a:endParaRPr>
                    </a:p>
                  </a:txBody>
                  <a:tcPr anchor="ctr"/>
                </a:tc>
                <a:extLst>
                  <a:ext uri="{0D108BD9-81ED-4DB2-BD59-A6C34878D82A}">
                    <a16:rowId xmlns:a16="http://schemas.microsoft.com/office/drawing/2014/main" val="3240652939"/>
                  </a:ext>
                </a:extLst>
              </a:tr>
              <a:tr h="871972">
                <a:tc>
                  <a:txBody>
                    <a:bodyPr/>
                    <a:lstStyle/>
                    <a:p>
                      <a:pPr algn="ctr"/>
                      <a:r>
                        <a:rPr lang="en-GB" b="1" dirty="0">
                          <a:solidFill>
                            <a:schemeClr val="accent1">
                              <a:lumMod val="50000"/>
                            </a:schemeClr>
                          </a:solidFill>
                        </a:rPr>
                        <a:t>PART</a:t>
                      </a:r>
                      <a:r>
                        <a:rPr lang="en-GB" b="1" baseline="0" dirty="0">
                          <a:solidFill>
                            <a:schemeClr val="accent1">
                              <a:lumMod val="50000"/>
                            </a:schemeClr>
                          </a:solidFill>
                        </a:rPr>
                        <a:t> 2</a:t>
                      </a:r>
                      <a:endParaRPr lang="en-GB" b="1" dirty="0">
                        <a:solidFill>
                          <a:schemeClr val="accent1">
                            <a:lumMod val="50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Reflection on Professional Values Activity – paired Professional Learning  Conversation: </a:t>
                      </a:r>
                      <a:r>
                        <a:rPr lang="en-GB"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Professional Journey Map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b"/>
                </a:tc>
                <a:extLst>
                  <a:ext uri="{0D108BD9-81ED-4DB2-BD59-A6C34878D82A}">
                    <a16:rowId xmlns:a16="http://schemas.microsoft.com/office/drawing/2014/main" val="1014237725"/>
                  </a:ext>
                </a:extLst>
              </a:tr>
              <a:tr h="811035">
                <a:tc>
                  <a:txBody>
                    <a:bodyPr/>
                    <a:lstStyle/>
                    <a:p>
                      <a:pPr algn="ctr"/>
                      <a:r>
                        <a:rPr lang="en-GB" b="1" dirty="0">
                          <a:solidFill>
                            <a:schemeClr val="accent1">
                              <a:lumMod val="50000"/>
                            </a:schemeClr>
                          </a:solidFill>
                        </a:rPr>
                        <a:t>PART 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Bringing the Professional Standards alive through our practice and next steps planning</a:t>
                      </a:r>
                    </a:p>
                  </a:txBody>
                  <a:tcPr anchor="b"/>
                </a:tc>
                <a:extLst>
                  <a:ext uri="{0D108BD9-81ED-4DB2-BD59-A6C34878D82A}">
                    <a16:rowId xmlns:a16="http://schemas.microsoft.com/office/drawing/2014/main" val="1014193412"/>
                  </a:ext>
                </a:extLst>
              </a:tr>
            </a:tbl>
          </a:graphicData>
        </a:graphic>
      </p:graphicFrame>
      <p:sp>
        <p:nvSpPr>
          <p:cNvPr id="5" name="Content Placeholder 4"/>
          <p:cNvSpPr>
            <a:spLocks noGrp="1"/>
          </p:cNvSpPr>
          <p:nvPr>
            <p:ph idx="1"/>
          </p:nvPr>
        </p:nvSpPr>
        <p:spPr>
          <a:xfrm>
            <a:off x="498499" y="1928221"/>
            <a:ext cx="11195001" cy="4615817"/>
          </a:xfrm>
        </p:spPr>
        <p:txBody>
          <a:bodyPr>
            <a:normAutofit/>
          </a:bodyPr>
          <a:lstStyle/>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r>
              <a:rPr lang="en-GB" sz="1800" dirty="0"/>
              <a:t>		</a:t>
            </a:r>
            <a:r>
              <a:rPr lang="en-GB" sz="1800" i="1" dirty="0">
                <a:solidFill>
                  <a:srgbClr val="FF0000"/>
                </a:solidFill>
              </a:rPr>
              <a:t>Please use the workbook to support and record reflections and discussions </a:t>
            </a:r>
          </a:p>
          <a:p>
            <a:pPr marL="896938" indent="0">
              <a:buNone/>
            </a:pPr>
            <a:endParaRPr lang="en-GB" sz="1800" b="1" i="1" dirty="0">
              <a:solidFill>
                <a:srgbClr val="FF0000"/>
              </a:solidFill>
            </a:endParaRPr>
          </a:p>
        </p:txBody>
      </p:sp>
      <p:pic>
        <p:nvPicPr>
          <p:cNvPr id="7" name="Graphic 17" descr="Open book">
            <a:extLst>
              <a:ext uri="{FF2B5EF4-FFF2-40B4-BE49-F238E27FC236}">
                <a16:creationId xmlns:a16="http://schemas.microsoft.com/office/drawing/2014/main" id="{DFCFA1C4-8DA8-459F-9DF5-5CE0175459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000" y="5391288"/>
            <a:ext cx="911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03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8499" y="1928221"/>
            <a:ext cx="11195001" cy="4615817"/>
          </a:xfrm>
        </p:spPr>
        <p:txBody>
          <a:bodyPr>
            <a:normAutofit/>
          </a:bodyPr>
          <a:lstStyle/>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endParaRPr lang="en-GB" sz="1800" dirty="0"/>
          </a:p>
          <a:p>
            <a:pPr marL="896938" indent="0">
              <a:buNone/>
            </a:pPr>
            <a:r>
              <a:rPr lang="en-GB" sz="1800" dirty="0"/>
              <a:t>		</a:t>
            </a:r>
          </a:p>
          <a:p>
            <a:pPr marL="896938" indent="0">
              <a:buNone/>
            </a:pPr>
            <a:r>
              <a:rPr lang="en-GB" sz="1800" i="1" dirty="0">
                <a:solidFill>
                  <a:srgbClr val="FF0000"/>
                </a:solidFill>
              </a:rPr>
              <a:t>		Please use the workbook to support and record reflections and discussions </a:t>
            </a:r>
          </a:p>
          <a:p>
            <a:pPr marL="896938" indent="0">
              <a:buNone/>
            </a:pPr>
            <a:endParaRPr lang="en-GB" sz="1800" b="1" i="1" dirty="0">
              <a:solidFill>
                <a:srgbClr val="FF0000"/>
              </a:solidFill>
            </a:endParaRPr>
          </a:p>
        </p:txBody>
      </p:sp>
      <p:sp>
        <p:nvSpPr>
          <p:cNvPr id="4" name="Title 3"/>
          <p:cNvSpPr>
            <a:spLocks noGrp="1"/>
          </p:cNvSpPr>
          <p:nvPr>
            <p:ph type="title"/>
          </p:nvPr>
        </p:nvSpPr>
        <p:spPr>
          <a:xfrm>
            <a:off x="0" y="0"/>
            <a:ext cx="9893030" cy="1622701"/>
          </a:xfrm>
          <a:solidFill>
            <a:schemeClr val="accent1"/>
          </a:solidFill>
        </p:spPr>
        <p:txBody>
          <a:bodyPr>
            <a:noAutofit/>
          </a:bodyPr>
          <a:lstStyle/>
          <a:p>
            <a:r>
              <a:rPr lang="en-GB" sz="4000" dirty="0">
                <a:solidFill>
                  <a:schemeClr val="bg1"/>
                </a:solidFill>
              </a:rPr>
              <a:t>Getting started with this resource</a:t>
            </a:r>
          </a:p>
        </p:txBody>
      </p:sp>
      <p:pic>
        <p:nvPicPr>
          <p:cNvPr id="7" name="Graphic 17" descr="Open book">
            <a:extLst>
              <a:ext uri="{FF2B5EF4-FFF2-40B4-BE49-F238E27FC236}">
                <a16:creationId xmlns:a16="http://schemas.microsoft.com/office/drawing/2014/main" id="{DFCFA1C4-8DA8-459F-9DF5-5CE0175459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304" y="5754479"/>
            <a:ext cx="911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descr="This resources is designed for you as an individual or to facilitate discussion with your colleagues.&#10;&#10;Please use the reflective workbook and supporting slides to explore and record your reflections.&#10;&#10;Pleare remember you can save the reflective workbook as part of your professional learning record.">
            <a:extLst>
              <a:ext uri="{FF2B5EF4-FFF2-40B4-BE49-F238E27FC236}">
                <a16:creationId xmlns:a16="http://schemas.microsoft.com/office/drawing/2014/main" id="{E702BE11-B800-4C46-A7DF-7286AC633758}"/>
              </a:ext>
            </a:extLst>
          </p:cNvPr>
          <p:cNvGraphicFramePr>
            <a:graphicFrameLocks noGrp="1"/>
          </p:cNvGraphicFramePr>
          <p:nvPr>
            <p:extLst>
              <p:ext uri="{D42A27DB-BD31-4B8C-83A1-F6EECF244321}">
                <p14:modId xmlns:p14="http://schemas.microsoft.com/office/powerpoint/2010/main" val="4080132976"/>
              </p:ext>
            </p:extLst>
          </p:nvPr>
        </p:nvGraphicFramePr>
        <p:xfrm>
          <a:off x="909582" y="2206901"/>
          <a:ext cx="9109907" cy="2553076"/>
        </p:xfrm>
        <a:graphic>
          <a:graphicData uri="http://schemas.openxmlformats.org/drawingml/2006/table">
            <a:tbl>
              <a:tblPr firstRow="1" bandRow="1">
                <a:tableStyleId>{69CF1AB2-1976-4502-BF36-3FF5EA218861}</a:tableStyleId>
              </a:tblPr>
              <a:tblGrid>
                <a:gridCol w="9109907">
                  <a:extLst>
                    <a:ext uri="{9D8B030D-6E8A-4147-A177-3AD203B41FA5}">
                      <a16:colId xmlns:a16="http://schemas.microsoft.com/office/drawing/2014/main" val="2397097577"/>
                    </a:ext>
                  </a:extLst>
                </a:gridCol>
              </a:tblGrid>
              <a:tr h="4041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1">
                              <a:lumMod val="50000"/>
                            </a:schemeClr>
                          </a:solidFill>
                          <a:effectLst/>
                          <a:ea typeface="Calibri" panose="020F0502020204030204" pitchFamily="34" charset="0"/>
                          <a:cs typeface="Times New Roman" panose="02020603050405020304" pitchFamily="18" charset="0"/>
                        </a:rPr>
                        <a:t>The resource is designed for you as an </a:t>
                      </a:r>
                      <a:r>
                        <a:rPr lang="en-GB" sz="1800" b="1" dirty="0">
                          <a:solidFill>
                            <a:schemeClr val="accent1">
                              <a:lumMod val="50000"/>
                            </a:schemeClr>
                          </a:solidFill>
                          <a:effectLst/>
                          <a:ea typeface="Calibri" panose="020F0502020204030204" pitchFamily="34" charset="0"/>
                          <a:cs typeface="Times New Roman" panose="02020603050405020304" pitchFamily="18" charset="0"/>
                        </a:rPr>
                        <a:t>individual </a:t>
                      </a:r>
                      <a:r>
                        <a:rPr lang="en-GB" sz="1800" b="0" dirty="0">
                          <a:solidFill>
                            <a:schemeClr val="accent1">
                              <a:lumMod val="50000"/>
                            </a:schemeClr>
                          </a:solidFill>
                          <a:effectLst/>
                          <a:ea typeface="Calibri" panose="020F0502020204030204" pitchFamily="34" charset="0"/>
                          <a:cs typeface="Times New Roman" panose="02020603050405020304" pitchFamily="18" charset="0"/>
                        </a:rPr>
                        <a:t>or</a:t>
                      </a:r>
                      <a:r>
                        <a:rPr lang="en-GB" sz="1800" b="1" dirty="0">
                          <a:solidFill>
                            <a:schemeClr val="accent1">
                              <a:lumMod val="50000"/>
                            </a:schemeClr>
                          </a:solidFill>
                          <a:effectLst/>
                          <a:ea typeface="Calibri" panose="020F0502020204030204" pitchFamily="34" charset="0"/>
                          <a:cs typeface="Times New Roman" panose="02020603050405020304" pitchFamily="18" charset="0"/>
                        </a:rPr>
                        <a:t> </a:t>
                      </a:r>
                      <a:r>
                        <a:rPr lang="en-GB" sz="1800" b="0" dirty="0">
                          <a:solidFill>
                            <a:schemeClr val="accent1">
                              <a:lumMod val="50000"/>
                            </a:schemeClr>
                          </a:solidFill>
                          <a:effectLst/>
                          <a:ea typeface="Calibri" panose="020F0502020204030204" pitchFamily="34" charset="0"/>
                          <a:cs typeface="Times New Roman" panose="02020603050405020304" pitchFamily="18" charset="0"/>
                        </a:rPr>
                        <a:t>to facilitate discussion </a:t>
                      </a:r>
                      <a:r>
                        <a:rPr lang="en-GB" sz="1800" b="1" dirty="0">
                          <a:solidFill>
                            <a:schemeClr val="accent1">
                              <a:lumMod val="50000"/>
                            </a:schemeClr>
                          </a:solidFill>
                          <a:effectLst/>
                          <a:ea typeface="Calibri" panose="020F0502020204030204" pitchFamily="34" charset="0"/>
                          <a:cs typeface="Times New Roman" panose="02020603050405020304" pitchFamily="18" charset="0"/>
                        </a:rPr>
                        <a:t>with your colleagues.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chemeClr val="accent1">
                            <a:lumMod val="50000"/>
                          </a:schemeClr>
                        </a:solidFill>
                      </a:endParaRPr>
                    </a:p>
                  </a:txBody>
                  <a:tcPr anchor="ctr"/>
                </a:tc>
                <a:extLst>
                  <a:ext uri="{0D108BD9-81ED-4DB2-BD59-A6C34878D82A}">
                    <a16:rowId xmlns:a16="http://schemas.microsoft.com/office/drawing/2014/main" val="3240652939"/>
                  </a:ext>
                </a:extLst>
              </a:tr>
              <a:tr h="7242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effectLst/>
                          <a:ea typeface="Calibri" panose="020F0502020204030204" pitchFamily="34" charset="0"/>
                          <a:cs typeface="Times New Roman" panose="02020603050405020304" pitchFamily="18" charset="0"/>
                        </a:rPr>
                        <a:t>Please use the reflective workbook and supporting slides to explore and </a:t>
                      </a:r>
                      <a:r>
                        <a:rPr lang="en-GB" sz="1800" b="1" dirty="0">
                          <a:solidFill>
                            <a:schemeClr val="accent1">
                              <a:lumMod val="50000"/>
                            </a:schemeClr>
                          </a:solidFill>
                          <a:effectLst/>
                          <a:ea typeface="Calibri" panose="020F0502020204030204" pitchFamily="34" charset="0"/>
                          <a:cs typeface="Times New Roman" panose="02020603050405020304" pitchFamily="18" charset="0"/>
                        </a:rPr>
                        <a:t>record your reflections.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14237725"/>
                  </a:ext>
                </a:extLst>
              </a:tr>
              <a:tr h="409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effectLst/>
                          <a:ea typeface="Calibri" panose="020F0502020204030204" pitchFamily="34" charset="0"/>
                          <a:cs typeface="Times New Roman" panose="02020603050405020304" pitchFamily="18" charset="0"/>
                        </a:rPr>
                        <a:t>Please remember you can save the reflective notebook as part of your professional learning record.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14193412"/>
                  </a:ext>
                </a:extLst>
              </a:tr>
            </a:tbl>
          </a:graphicData>
        </a:graphic>
      </p:graphicFrame>
    </p:spTree>
    <p:extLst>
      <p:ext uri="{BB962C8B-B14F-4D97-AF65-F5344CB8AC3E}">
        <p14:creationId xmlns:p14="http://schemas.microsoft.com/office/powerpoint/2010/main" val="252693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		PART ONE</a:t>
            </a:r>
          </a:p>
        </p:txBody>
      </p:sp>
      <p:sp>
        <p:nvSpPr>
          <p:cNvPr id="6" name="TextBox 5">
            <a:extLst>
              <a:ext uri="{FF2B5EF4-FFF2-40B4-BE49-F238E27FC236}">
                <a16:creationId xmlns:a16="http://schemas.microsoft.com/office/drawing/2014/main" id="{C613AD70-C7E3-45B3-9937-506FFA162E57}"/>
              </a:ext>
            </a:extLst>
          </p:cNvPr>
          <p:cNvSpPr txBox="1"/>
          <p:nvPr/>
        </p:nvSpPr>
        <p:spPr>
          <a:xfrm>
            <a:off x="1062993" y="3053050"/>
            <a:ext cx="936505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1"/>
                </a:solidFill>
                <a:effectLst/>
                <a:uLnTx/>
                <a:uFillTx/>
                <a:latin typeface="Calibri"/>
                <a:ea typeface="Calibri" panose="020F0502020204030204" pitchFamily="34" charset="0"/>
                <a:cs typeface="+mn-cs"/>
              </a:rPr>
              <a:t>Introduction to the Professional Standards and Professional Values</a:t>
            </a:r>
          </a:p>
        </p:txBody>
      </p:sp>
    </p:spTree>
    <p:extLst>
      <p:ext uri="{BB962C8B-B14F-4D97-AF65-F5344CB8AC3E}">
        <p14:creationId xmlns:p14="http://schemas.microsoft.com/office/powerpoint/2010/main" val="82264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	Professional Standards for teachers in Scotland have multiple purposes </a:t>
            </a:r>
          </a:p>
        </p:txBody>
      </p:sp>
      <p:graphicFrame>
        <p:nvGraphicFramePr>
          <p:cNvPr id="7" name="Content Placeholder 2">
            <a:extLst>
              <a:ext uri="{FF2B5EF4-FFF2-40B4-BE49-F238E27FC236}">
                <a16:creationId xmlns:a16="http://schemas.microsoft.com/office/drawing/2014/main" id="{EE667C27-358D-40C9-8B22-669672F8F9EC}"/>
              </a:ext>
            </a:extLst>
          </p:cNvPr>
          <p:cNvGraphicFramePr>
            <a:graphicFrameLocks noGrp="1"/>
          </p:cNvGraphicFramePr>
          <p:nvPr>
            <p:ph idx="1"/>
          </p:nvPr>
        </p:nvGraphicFramePr>
        <p:xfrm>
          <a:off x="662039" y="2068459"/>
          <a:ext cx="9105416" cy="3542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2E4E865-A917-4E51-9874-D1B47450A1F5}"/>
              </a:ext>
            </a:extLst>
          </p:cNvPr>
          <p:cNvSpPr txBox="1"/>
          <p:nvPr/>
        </p:nvSpPr>
        <p:spPr>
          <a:xfrm>
            <a:off x="1019175" y="5847547"/>
            <a:ext cx="8665011" cy="369332"/>
          </a:xfrm>
          <a:prstGeom prst="rect">
            <a:avLst/>
          </a:prstGeom>
          <a:noFill/>
        </p:spPr>
        <p:txBody>
          <a:bodyPr wrap="square">
            <a:spAutoFit/>
          </a:bodyPr>
          <a:lstStyle/>
          <a:p>
            <a:r>
              <a:rPr lang="en-GB" dirty="0">
                <a:hlinkClick r:id="rId8"/>
              </a:rPr>
              <a:t>Read the Professional Standards for Teachers</a:t>
            </a:r>
            <a:endParaRPr lang="en-GB" dirty="0"/>
          </a:p>
        </p:txBody>
      </p:sp>
    </p:spTree>
    <p:extLst>
      <p:ext uri="{BB962C8B-B14F-4D97-AF65-F5344CB8AC3E}">
        <p14:creationId xmlns:p14="http://schemas.microsoft.com/office/powerpoint/2010/main" val="65457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r>
              <a:rPr lang="en-GB" sz="4400" dirty="0">
                <a:solidFill>
                  <a:schemeClr val="bg1"/>
                </a:solidFill>
              </a:rPr>
              <a:t>		Key cross-cutting themes</a:t>
            </a:r>
          </a:p>
        </p:txBody>
      </p:sp>
      <p:pic>
        <p:nvPicPr>
          <p:cNvPr id="8" name="Picture 7">
            <a:extLst>
              <a:ext uri="{FF2B5EF4-FFF2-40B4-BE49-F238E27FC236}">
                <a16:creationId xmlns:a16="http://schemas.microsoft.com/office/drawing/2014/main" id="{5E5462DE-76EA-402D-8789-EDF600EB5CBC}"/>
              </a:ext>
            </a:extLst>
          </p:cNvPr>
          <p:cNvPicPr>
            <a:picLocks noChangeAspect="1"/>
          </p:cNvPicPr>
          <p:nvPr/>
        </p:nvPicPr>
        <p:blipFill>
          <a:blip r:embed="rId2"/>
          <a:stretch>
            <a:fillRect/>
          </a:stretch>
        </p:blipFill>
        <p:spPr>
          <a:xfrm>
            <a:off x="335360" y="2069879"/>
            <a:ext cx="3761509" cy="2718241"/>
          </a:xfrm>
          <a:prstGeom prst="rect">
            <a:avLst/>
          </a:prstGeom>
        </p:spPr>
      </p:pic>
      <p:pic>
        <p:nvPicPr>
          <p:cNvPr id="9" name="Picture 8">
            <a:extLst>
              <a:ext uri="{FF2B5EF4-FFF2-40B4-BE49-F238E27FC236}">
                <a16:creationId xmlns:a16="http://schemas.microsoft.com/office/drawing/2014/main" id="{6D0C389E-3F34-4BB3-A710-2C1D2D6823D3}"/>
              </a:ext>
            </a:extLst>
          </p:cNvPr>
          <p:cNvPicPr>
            <a:picLocks noChangeAspect="1"/>
          </p:cNvPicPr>
          <p:nvPr/>
        </p:nvPicPr>
        <p:blipFill>
          <a:blip r:embed="rId2"/>
          <a:stretch>
            <a:fillRect/>
          </a:stretch>
        </p:blipFill>
        <p:spPr>
          <a:xfrm>
            <a:off x="2036006" y="3769731"/>
            <a:ext cx="3761509" cy="2718241"/>
          </a:xfrm>
          <a:prstGeom prst="rect">
            <a:avLst/>
          </a:prstGeom>
        </p:spPr>
      </p:pic>
      <p:pic>
        <p:nvPicPr>
          <p:cNvPr id="10" name="Picture 9">
            <a:extLst>
              <a:ext uri="{FF2B5EF4-FFF2-40B4-BE49-F238E27FC236}">
                <a16:creationId xmlns:a16="http://schemas.microsoft.com/office/drawing/2014/main" id="{4CD7EC7C-B28C-459B-8145-B4A43A5F438A}"/>
              </a:ext>
            </a:extLst>
          </p:cNvPr>
          <p:cNvPicPr>
            <a:picLocks noChangeAspect="1"/>
          </p:cNvPicPr>
          <p:nvPr/>
        </p:nvPicPr>
        <p:blipFill>
          <a:blip r:embed="rId2"/>
          <a:stretch>
            <a:fillRect/>
          </a:stretch>
        </p:blipFill>
        <p:spPr>
          <a:xfrm>
            <a:off x="2941069" y="1776396"/>
            <a:ext cx="3761509" cy="2718241"/>
          </a:xfrm>
          <a:prstGeom prst="rect">
            <a:avLst/>
          </a:prstGeom>
        </p:spPr>
      </p:pic>
      <p:sp>
        <p:nvSpPr>
          <p:cNvPr id="11" name="Rectangle 6">
            <a:extLst>
              <a:ext uri="{FF2B5EF4-FFF2-40B4-BE49-F238E27FC236}">
                <a16:creationId xmlns:a16="http://schemas.microsoft.com/office/drawing/2014/main" id="{6787A7C8-BDC8-4DA0-AD3D-157609152397}"/>
              </a:ext>
            </a:extLst>
          </p:cNvPr>
          <p:cNvSpPr>
            <a:spLocks noChangeArrowheads="1"/>
          </p:cNvSpPr>
          <p:nvPr/>
        </p:nvSpPr>
        <p:spPr bwMode="auto">
          <a:xfrm>
            <a:off x="583615" y="3060943"/>
            <a:ext cx="2357454"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Leadership</a:t>
            </a:r>
          </a:p>
        </p:txBody>
      </p:sp>
      <p:sp>
        <p:nvSpPr>
          <p:cNvPr id="13" name="TextBox 12">
            <a:extLst>
              <a:ext uri="{FF2B5EF4-FFF2-40B4-BE49-F238E27FC236}">
                <a16:creationId xmlns:a16="http://schemas.microsoft.com/office/drawing/2014/main" id="{75A04FC8-DBB1-444E-8D4D-CE042A532FA0}"/>
              </a:ext>
            </a:extLst>
          </p:cNvPr>
          <p:cNvSpPr txBox="1"/>
          <p:nvPr/>
        </p:nvSpPr>
        <p:spPr>
          <a:xfrm>
            <a:off x="3320154" y="2211667"/>
            <a:ext cx="2839315"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Professional Values &amp; Professional Commitment: </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social justice, integrity, trust and respect, professional commitment</a:t>
            </a:r>
          </a:p>
        </p:txBody>
      </p:sp>
      <p:sp>
        <p:nvSpPr>
          <p:cNvPr id="14" name="Rectangle 6">
            <a:extLst>
              <a:ext uri="{FF2B5EF4-FFF2-40B4-BE49-F238E27FC236}">
                <a16:creationId xmlns:a16="http://schemas.microsoft.com/office/drawing/2014/main" id="{C3A93327-25EE-458D-92DE-2758C7422EF6}"/>
              </a:ext>
            </a:extLst>
          </p:cNvPr>
          <p:cNvSpPr>
            <a:spLocks noChangeArrowheads="1"/>
          </p:cNvSpPr>
          <p:nvPr/>
        </p:nvSpPr>
        <p:spPr bwMode="auto">
          <a:xfrm>
            <a:off x="2810985" y="4775081"/>
            <a:ext cx="2571768" cy="95410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Learning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Sustainability</a:t>
            </a:r>
          </a:p>
        </p:txBody>
      </p:sp>
      <p:sp>
        <p:nvSpPr>
          <p:cNvPr id="15" name="Title 1">
            <a:extLst>
              <a:ext uri="{FF2B5EF4-FFF2-40B4-BE49-F238E27FC236}">
                <a16:creationId xmlns:a16="http://schemas.microsoft.com/office/drawing/2014/main" id="{32F6F59C-1F4A-401E-B5A7-0EF9FE6119EB}"/>
              </a:ext>
            </a:extLst>
          </p:cNvPr>
          <p:cNvSpPr txBox="1">
            <a:spLocks/>
          </p:cNvSpPr>
          <p:nvPr/>
        </p:nvSpPr>
        <p:spPr>
          <a:xfrm>
            <a:off x="6908776" y="4430670"/>
            <a:ext cx="4880453" cy="901484"/>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2800" b="1" kern="1200" cap="none" baseline="0">
                <a:solidFill>
                  <a:schemeClr val="accent1"/>
                </a:solidFill>
                <a:latin typeface="+mj-lt"/>
                <a:ea typeface="+mj-ea"/>
                <a:cs typeface="+mj-cs"/>
              </a:defRPr>
            </a:lvl1pPr>
          </a:lstStyle>
          <a:p>
            <a:r>
              <a:rPr lang="en-GB" dirty="0">
                <a:hlinkClick r:id="rId3"/>
              </a:rPr>
              <a:t>Read about the key cross-cutting themes of the Professional Standards</a:t>
            </a:r>
            <a:endParaRPr lang="en-GB" dirty="0"/>
          </a:p>
        </p:txBody>
      </p:sp>
    </p:spTree>
    <p:extLst>
      <p:ext uri="{BB962C8B-B14F-4D97-AF65-F5344CB8AC3E}">
        <p14:creationId xmlns:p14="http://schemas.microsoft.com/office/powerpoint/2010/main" val="156007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52155"/>
          </a:xfrm>
          <a:solidFill>
            <a:schemeClr val="accent1"/>
          </a:solidFill>
        </p:spPr>
        <p:txBody>
          <a:bodyPr>
            <a:noAutofit/>
          </a:bodyPr>
          <a:lstStyle/>
          <a:p>
            <a:pPr algn="l"/>
            <a:r>
              <a:rPr lang="en-GB" sz="4400" dirty="0">
                <a:solidFill>
                  <a:schemeClr val="bg1"/>
                </a:solidFill>
              </a:rPr>
              <a:t>	</a:t>
            </a:r>
            <a:r>
              <a:rPr lang="en-US" sz="6600" b="1" i="0" kern="1200" dirty="0">
                <a:solidFill>
                  <a:srgbClr val="FFFFFF"/>
                </a:solidFill>
                <a:effectLst/>
                <a:latin typeface="+mj-lt"/>
                <a:ea typeface="+mj-ea"/>
                <a:cs typeface="+mj-cs"/>
              </a:rPr>
              <a:t>The Professional Values</a:t>
            </a:r>
            <a:endParaRPr lang="en-GB" sz="4400" dirty="0">
              <a:solidFill>
                <a:schemeClr val="bg1"/>
              </a:solidFill>
            </a:endParaRPr>
          </a:p>
        </p:txBody>
      </p:sp>
      <p:sp>
        <p:nvSpPr>
          <p:cNvPr id="7" name="TextBox 6">
            <a:extLst>
              <a:ext uri="{FF2B5EF4-FFF2-40B4-BE49-F238E27FC236}">
                <a16:creationId xmlns:a16="http://schemas.microsoft.com/office/drawing/2014/main" id="{F7D691C0-B0AB-47BF-B8FB-34E47ED438D7}"/>
              </a:ext>
            </a:extLst>
          </p:cNvPr>
          <p:cNvSpPr txBox="1"/>
          <p:nvPr/>
        </p:nvSpPr>
        <p:spPr>
          <a:xfrm>
            <a:off x="52679" y="1676072"/>
            <a:ext cx="9517347" cy="1384995"/>
          </a:xfrm>
          <a:prstGeom prst="rect">
            <a:avLst/>
          </a:prstGeom>
          <a:noFill/>
        </p:spPr>
        <p:txBody>
          <a:bodyPr wrap="square">
            <a:spAutoFit/>
          </a:bodyPr>
          <a:lstStyle/>
          <a:p>
            <a:r>
              <a:rPr lang="en-GB" sz="2800" dirty="0"/>
              <a:t>The professional values of social justice, integrity, trust and respect and a professional commitment are at the core of the Professional Standards.</a:t>
            </a:r>
            <a:r>
              <a:rPr lang="en-GB" dirty="0"/>
              <a:t>	</a:t>
            </a:r>
          </a:p>
        </p:txBody>
      </p:sp>
      <p:sp>
        <p:nvSpPr>
          <p:cNvPr id="8" name="Content Placeholder 1">
            <a:extLst>
              <a:ext uri="{FF2B5EF4-FFF2-40B4-BE49-F238E27FC236}">
                <a16:creationId xmlns:a16="http://schemas.microsoft.com/office/drawing/2014/main" id="{52250758-D8FE-4D55-AD53-043A513580E3}"/>
              </a:ext>
            </a:extLst>
          </p:cNvPr>
          <p:cNvSpPr>
            <a:spLocks noGrp="1"/>
          </p:cNvSpPr>
          <p:nvPr>
            <p:ph idx="1"/>
          </p:nvPr>
        </p:nvSpPr>
        <p:spPr>
          <a:xfrm>
            <a:off x="184035" y="3221182"/>
            <a:ext cx="11755120" cy="3097422"/>
          </a:xfrm>
        </p:spPr>
        <p:txBody>
          <a:bodyPr vert="horz" lIns="91440" tIns="45720" rIns="91440" bIns="45720" rtlCol="0" anchor="ctr">
            <a:normAutofit fontScale="92500" lnSpcReduction="10000"/>
          </a:bodyPr>
          <a:lstStyle/>
          <a:p>
            <a:pPr marL="457200"/>
            <a:r>
              <a:rPr lang="en-US" sz="2200" b="1" i="0" dirty="0">
                <a:effectLst/>
              </a:rPr>
              <a:t>Social Justice</a:t>
            </a:r>
            <a:r>
              <a:rPr lang="en-US" sz="2200" b="0" i="0" dirty="0">
                <a:effectLst/>
              </a:rPr>
              <a:t> is the view that everyone deserves equal economic, political and social rights and opportunities now and in the future</a:t>
            </a:r>
          </a:p>
          <a:p>
            <a:pPr marL="457200"/>
            <a:r>
              <a:rPr lang="en-US" sz="2200" b="1" i="0" dirty="0">
                <a:effectLst/>
              </a:rPr>
              <a:t>Trust and Respect</a:t>
            </a:r>
            <a:r>
              <a:rPr lang="en-US" sz="2200" b="0" i="0" dirty="0">
                <a:effectLst/>
              </a:rPr>
              <a:t> are expectations of positive actions that support authentic relationship building and show care for the need and feelings of the people involved and respect for our natural world and its limited resources</a:t>
            </a:r>
          </a:p>
          <a:p>
            <a:pPr marL="457200"/>
            <a:r>
              <a:rPr lang="en-US" sz="2200" b="1" i="0" dirty="0">
                <a:effectLst/>
              </a:rPr>
              <a:t>Integrity</a:t>
            </a:r>
            <a:r>
              <a:rPr lang="en-US" sz="2200" b="0" i="0" dirty="0">
                <a:effectLst/>
              </a:rPr>
              <a:t> is the practice of being honest and showing a consistent and uncompromising adherence to strong moral and ethical principles and values</a:t>
            </a:r>
          </a:p>
          <a:p>
            <a:pPr marL="457200"/>
            <a:r>
              <a:rPr lang="en-US" sz="2200" b="0" i="0" dirty="0">
                <a:effectLst/>
              </a:rPr>
              <a:t>Making a </a:t>
            </a:r>
            <a:r>
              <a:rPr lang="en-US" sz="2200" b="1" i="0" dirty="0">
                <a:effectLst/>
              </a:rPr>
              <a:t>professional commitment</a:t>
            </a:r>
            <a:r>
              <a:rPr lang="en-US" sz="2200" b="0" i="0" dirty="0">
                <a:effectLst/>
              </a:rPr>
              <a:t> to learning and learners that is compatible with the aspiration of achieving a sustainable and equitable world embodies what it is to be a teacher in Scotland.</a:t>
            </a:r>
            <a:br>
              <a:rPr lang="en-US" sz="2200" b="0" i="0" dirty="0">
                <a:effectLst/>
              </a:rPr>
            </a:br>
            <a:br>
              <a:rPr lang="en-US" sz="2200" b="0" i="0" dirty="0">
                <a:effectLst/>
              </a:rPr>
            </a:br>
            <a:r>
              <a:rPr lang="en-GB" sz="1600" dirty="0">
                <a:hlinkClick r:id="rId2"/>
              </a:rPr>
              <a:t>Read more about the Professional Values</a:t>
            </a:r>
            <a:endParaRPr lang="en-US" sz="2200" b="0" i="0" dirty="0">
              <a:effectLst/>
            </a:endParaRPr>
          </a:p>
        </p:txBody>
      </p:sp>
    </p:spTree>
    <p:extLst>
      <p:ext uri="{BB962C8B-B14F-4D97-AF65-F5344CB8AC3E}">
        <p14:creationId xmlns:p14="http://schemas.microsoft.com/office/powerpoint/2010/main" val="389083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rds related to professional values:&#10;&#10;understanding, learners, rights, children, gender, experienced, priciples, commitments, future, positive, justice, trust, people, religious, sustainability, self, needs, economic, equality, wellbeing, respect, development, challenging, social, demonstrating, inclusive, racial, culture, young, ethical." title="Word cloud of professional values">
            <a:extLst>
              <a:ext uri="{FF2B5EF4-FFF2-40B4-BE49-F238E27FC236}">
                <a16:creationId xmlns:a16="http://schemas.microsoft.com/office/drawing/2014/main" id="{639103F4-6964-4733-8AE0-C6D8C0E6230D}"/>
              </a:ext>
            </a:extLst>
          </p:cNvPr>
          <p:cNvPicPr>
            <a:picLocks noGrp="1" noChangeAspect="1"/>
          </p:cNvPicPr>
          <p:nvPr>
            <p:ph idx="1"/>
          </p:nvPr>
        </p:nvPicPr>
        <p:blipFill>
          <a:blip r:embed="rId2"/>
          <a:stretch>
            <a:fillRect/>
          </a:stretch>
        </p:blipFill>
        <p:spPr>
          <a:xfrm>
            <a:off x="2122416" y="1652155"/>
            <a:ext cx="7252058" cy="5073528"/>
          </a:xfrm>
          <a:prstGeom prst="rect">
            <a:avLst/>
          </a:prstGeom>
          <a:ln>
            <a:noFill/>
          </a:ln>
        </p:spPr>
      </p:pic>
      <p:sp>
        <p:nvSpPr>
          <p:cNvPr id="4" name="Title 3">
            <a:extLst>
              <a:ext uri="{FF2B5EF4-FFF2-40B4-BE49-F238E27FC236}">
                <a16:creationId xmlns:a16="http://schemas.microsoft.com/office/drawing/2014/main" id="{CE78350E-483D-1F6D-D53A-80BD33B31224}"/>
              </a:ext>
            </a:extLst>
          </p:cNvPr>
          <p:cNvSpPr>
            <a:spLocks noGrp="1"/>
          </p:cNvSpPr>
          <p:nvPr>
            <p:ph type="title"/>
          </p:nvPr>
        </p:nvSpPr>
        <p:spPr>
          <a:xfrm>
            <a:off x="0" y="0"/>
            <a:ext cx="9893030" cy="1652155"/>
          </a:xfrm>
          <a:solidFill>
            <a:schemeClr val="accent1"/>
          </a:solidFill>
        </p:spPr>
        <p:txBody>
          <a:bodyPr>
            <a:noAutofit/>
          </a:bodyPr>
          <a:lstStyle/>
          <a:p>
            <a:pPr algn="l"/>
            <a:r>
              <a:rPr lang="en-GB" sz="4400" dirty="0">
                <a:solidFill>
                  <a:schemeClr val="bg1"/>
                </a:solidFill>
              </a:rPr>
              <a:t>	</a:t>
            </a:r>
            <a:r>
              <a:rPr lang="en-US" sz="4800" b="1" i="0" kern="1200" dirty="0">
                <a:solidFill>
                  <a:srgbClr val="FFFFFF"/>
                </a:solidFill>
                <a:effectLst/>
                <a:latin typeface="+mj-lt"/>
                <a:ea typeface="+mj-ea"/>
                <a:cs typeface="+mj-cs"/>
              </a:rPr>
              <a:t>The Professional Values Word Cloud</a:t>
            </a:r>
            <a:endParaRPr lang="en-GB" sz="4800" dirty="0">
              <a:solidFill>
                <a:schemeClr val="bg1"/>
              </a:solidFill>
            </a:endParaRPr>
          </a:p>
        </p:txBody>
      </p:sp>
    </p:spTree>
    <p:extLst>
      <p:ext uri="{BB962C8B-B14F-4D97-AF65-F5344CB8AC3E}">
        <p14:creationId xmlns:p14="http://schemas.microsoft.com/office/powerpoint/2010/main" val="321981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A8E55-5538-4702-9B1C-45A79C815459}"/>
              </a:ext>
            </a:extLst>
          </p:cNvPr>
          <p:cNvSpPr>
            <a:spLocks noGrp="1"/>
          </p:cNvSpPr>
          <p:nvPr>
            <p:ph type="title"/>
          </p:nvPr>
        </p:nvSpPr>
        <p:spPr>
          <a:xfrm>
            <a:off x="0" y="0"/>
            <a:ext cx="9893030" cy="1622701"/>
          </a:xfrm>
          <a:solidFill>
            <a:schemeClr val="accent1"/>
          </a:solidFill>
        </p:spPr>
        <p:txBody>
          <a:bodyPr>
            <a:noAutofit/>
          </a:bodyPr>
          <a:lstStyle/>
          <a:p>
            <a:pPr algn="l"/>
            <a:r>
              <a:rPr lang="en-GB" sz="4400" dirty="0">
                <a:solidFill>
                  <a:schemeClr val="bg1"/>
                </a:solidFill>
              </a:rPr>
              <a:t>		The Professional Values:</a:t>
            </a:r>
          </a:p>
        </p:txBody>
      </p:sp>
      <p:graphicFrame>
        <p:nvGraphicFramePr>
          <p:cNvPr id="7" name="Content Placeholder 1">
            <a:extLst>
              <a:ext uri="{FF2B5EF4-FFF2-40B4-BE49-F238E27FC236}">
                <a16:creationId xmlns:a16="http://schemas.microsoft.com/office/drawing/2014/main" id="{C3A8BA40-4850-4BBF-A62D-978DFC27DF7C}"/>
              </a:ext>
            </a:extLst>
          </p:cNvPr>
          <p:cNvGraphicFramePr>
            <a:graphicFrameLocks noGrp="1"/>
          </p:cNvGraphicFramePr>
          <p:nvPr>
            <p:ph idx="1"/>
          </p:nvPr>
        </p:nvGraphicFramePr>
        <p:xfrm>
          <a:off x="169105" y="2256974"/>
          <a:ext cx="11425269" cy="4019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841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96E765E52444F8C0478F2722E2617" ma:contentTypeVersion="15" ma:contentTypeDescription="Create a new document." ma:contentTypeScope="" ma:versionID="b2bf038e6d6913059417b479e063b8fa">
  <xsd:schema xmlns:xsd="http://www.w3.org/2001/XMLSchema" xmlns:xs="http://www.w3.org/2001/XMLSchema" xmlns:p="http://schemas.microsoft.com/office/2006/metadata/properties" xmlns:ns2="fff0b41d-3ab7-4e1a-9727-d1873011b234" xmlns:ns3="a4ac9f7b-76b0-41ba-9364-7e020254af3f" targetNamespace="http://schemas.microsoft.com/office/2006/metadata/properties" ma:root="true" ma:fieldsID="525bfde8b9e03e988199dd1e5acaf7a0" ns2:_="" ns3:_="">
    <xsd:import namespace="fff0b41d-3ab7-4e1a-9727-d1873011b234"/>
    <xsd:import namespace="a4ac9f7b-76b0-41ba-9364-7e020254af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f0b41d-3ab7-4e1a-9727-d1873011b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f327e52-6a42-472b-8793-d9041fe72be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ac9f7b-76b0-41ba-9364-7e020254af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8efd98c-d7b1-49f9-9956-d5dffacb0689}" ma:internalName="TaxCatchAll" ma:showField="CatchAllData" ma:web="a4ac9f7b-76b0-41ba-9364-7e020254af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ac9f7b-76b0-41ba-9364-7e020254af3f" xsi:nil="true"/>
    <lcf76f155ced4ddcb4097134ff3c332f xmlns="fff0b41d-3ab7-4e1a-9727-d1873011b2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02E159-F3EA-48A2-B12D-3FFDF68E3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f0b41d-3ab7-4e1a-9727-d1873011b234"/>
    <ds:schemaRef ds:uri="a4ac9f7b-76b0-41ba-9364-7e020254a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BEF8DB-B76D-458B-A7B6-B8A8E95CA45E}">
  <ds:schemaRefs>
    <ds:schemaRef ds:uri="http://schemas.microsoft.com/sharepoint/v3/contenttype/forms"/>
  </ds:schemaRefs>
</ds:datastoreItem>
</file>

<file path=customXml/itemProps3.xml><?xml version="1.0" encoding="utf-8"?>
<ds:datastoreItem xmlns:ds="http://schemas.openxmlformats.org/officeDocument/2006/customXml" ds:itemID="{FC67ADAC-8DB5-48DD-9D53-898FE00A63A0}">
  <ds:schemaRefs>
    <ds:schemaRef ds:uri="http://schemas.microsoft.com/office/2006/metadata/properties"/>
    <ds:schemaRef ds:uri="http://schemas.microsoft.com/office/infopath/2007/PartnerControls"/>
    <ds:schemaRef ds:uri="a4ac9f7b-76b0-41ba-9364-7e020254af3f"/>
    <ds:schemaRef ds:uri="17c5c65d-278c-4d63-a8f9-c709887da661"/>
    <ds:schemaRef ds:uri="fff0b41d-3ab7-4e1a-9727-d1873011b234"/>
  </ds:schemaRefs>
</ds:datastoreItem>
</file>

<file path=docProps/app.xml><?xml version="1.0" encoding="utf-8"?>
<Properties xmlns="http://schemas.openxmlformats.org/officeDocument/2006/extended-properties" xmlns:vt="http://schemas.openxmlformats.org/officeDocument/2006/docPropsVTypes">
  <TotalTime>299</TotalTime>
  <Words>1384</Words>
  <Application>Microsoft Office PowerPoint</Application>
  <PresentationFormat>Widescreen</PresentationFormat>
  <Paragraphs>174</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vt:lpstr>
      <vt:lpstr>GTC Scotland Professional Standards &amp; Values - Professional Learning Resource Overview</vt:lpstr>
      <vt:lpstr>Getting started with this resource</vt:lpstr>
      <vt:lpstr>  PART ONE</vt:lpstr>
      <vt:lpstr> Professional Standards for teachers in Scotland have multiple purposes </vt:lpstr>
      <vt:lpstr>  Key cross-cutting themes</vt:lpstr>
      <vt:lpstr> The Professional Values</vt:lpstr>
      <vt:lpstr> The Professional Values Word Cloud</vt:lpstr>
      <vt:lpstr>  The Professional Values:</vt:lpstr>
      <vt:lpstr>Professional values at the heart of the Professional Standards</vt:lpstr>
      <vt:lpstr>  PART TWO</vt:lpstr>
      <vt:lpstr>  What is a Professional Value?</vt:lpstr>
      <vt:lpstr> Professional Values (vocabulary) </vt:lpstr>
      <vt:lpstr>   Exploring Professional Values – Professional Journey Map </vt:lpstr>
      <vt:lpstr>Professional values exploration</vt:lpstr>
      <vt:lpstr>  PART THREE</vt:lpstr>
      <vt:lpstr>Professional Values - Professional Standards</vt:lpstr>
      <vt:lpstr>Further Reading (available through MyGTCS Research Tab – EBSCO Resource)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Jacqueline Morley</dc:creator>
  <cp:lastModifiedBy>Lynsey Smith</cp:lastModifiedBy>
  <cp:revision>15</cp:revision>
  <dcterms:created xsi:type="dcterms:W3CDTF">2022-03-30T06:38:09Z</dcterms:created>
  <dcterms:modified xsi:type="dcterms:W3CDTF">2025-07-24T14:09:18Z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961303304</vt:i4>
  </property>
  <property fmtid="{D5CDD505-2E9C-101B-9397-08002B2CF9AE}" pid="3" name="_NewReviewCycle">
    <vt:lpwstr/>
  </property>
  <property fmtid="{D5CDD505-2E9C-101B-9397-08002B2CF9AE}" pid="4" name="_EmailSubject">
    <vt:lpwstr>PS</vt:lpwstr>
  </property>
  <property fmtid="{D5CDD505-2E9C-101B-9397-08002B2CF9AE}" pid="5" name="_AuthorEmail">
    <vt:lpwstr>Fraser.Shand@gtcs.org.uk</vt:lpwstr>
  </property>
  <property fmtid="{D5CDD505-2E9C-101B-9397-08002B2CF9AE}" pid="6" name="_AuthorEmailDisplayName">
    <vt:lpwstr>Fraser Shand</vt:lpwstr>
  </property>
  <property fmtid="{D5CDD505-2E9C-101B-9397-08002B2CF9AE}" pid="7" name="_PreviousAdHocReviewCycleID">
    <vt:i4>-1323721558</vt:i4>
  </property>
  <property fmtid="{D5CDD505-2E9C-101B-9397-08002B2CF9AE}" pid="8" name="ContentTypeId">
    <vt:lpwstr>0x01010033D96E765E52444F8C0478F2722E2617</vt:lpwstr>
  </property>
</Properties>
</file>