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autoCompressPictures="0">
  <p:sldMasterIdLst>
    <p:sldMasterId id="2147483648" r:id="rId1"/>
  </p:sldMasterIdLst>
  <p:notesMasterIdLst>
    <p:notesMasterId r:id="rId28"/>
  </p:notesMasterIdLst>
  <p:sldIdLst>
    <p:sldId id="357" r:id="rId2"/>
    <p:sldId id="396" r:id="rId3"/>
    <p:sldId id="364" r:id="rId4"/>
    <p:sldId id="286" r:id="rId5"/>
    <p:sldId id="387" r:id="rId6"/>
    <p:sldId id="388" r:id="rId7"/>
    <p:sldId id="343" r:id="rId8"/>
    <p:sldId id="361" r:id="rId9"/>
    <p:sldId id="339" r:id="rId10"/>
    <p:sldId id="386" r:id="rId11"/>
    <p:sldId id="379" r:id="rId12"/>
    <p:sldId id="380" r:id="rId13"/>
    <p:sldId id="362" r:id="rId14"/>
    <p:sldId id="366" r:id="rId15"/>
    <p:sldId id="394" r:id="rId16"/>
    <p:sldId id="351" r:id="rId17"/>
    <p:sldId id="378" r:id="rId18"/>
    <p:sldId id="277" r:id="rId19"/>
    <p:sldId id="300" r:id="rId20"/>
    <p:sldId id="356" r:id="rId21"/>
    <p:sldId id="340" r:id="rId22"/>
    <p:sldId id="369" r:id="rId23"/>
    <p:sldId id="389" r:id="rId24"/>
    <p:sldId id="372" r:id="rId25"/>
    <p:sldId id="335" r:id="rId26"/>
    <p:sldId id="32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  <a:srgbClr val="FF1B1A"/>
    <a:srgbClr val="FF5F05"/>
    <a:srgbClr val="FB8500"/>
    <a:srgbClr val="FF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9"/>
    <p:restoredTop sz="94617"/>
  </p:normalViewPr>
  <p:slideViewPr>
    <p:cSldViewPr snapToGrid="0" snapToObjects="1">
      <p:cViewPr varScale="1">
        <p:scale>
          <a:sx n="74" d="100"/>
          <a:sy n="74" d="100"/>
        </p:scale>
        <p:origin x="208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6872E-83FE-B544-A2A0-2B3D489BE272}" type="datetimeFigureOut">
              <a:rPr lang="en-US" smtClean="0"/>
              <a:t>7/9/25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49D91-A19A-F04F-8DA8-5C7027E60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9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E50D2-F811-7737-29AE-4B4B2E929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DD2F18-3CCB-45A7-E529-692AE4811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0B15A8-B9B1-32FB-9B3A-98CDB3638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C5700-F9F6-B4B4-EE46-BCBB722ED0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67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27A05-B12D-8655-D40C-25807E29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249538-4103-98F5-6B7D-527266B81D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6A7161-E1E6-A77B-47AE-F3CC4C1E9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F5BD9-8810-AB67-8080-B8DF607D5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7491-863D-690B-FE43-7DD74702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7610D-57B7-98D8-CE9C-99F5FD70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03CC1-CBCE-A880-FC55-5EC04C99A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69E2D-E304-36EE-18FB-065368F57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28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06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43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82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80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AE7B5-2CF4-0BF0-94B3-56AC22E04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D863A8-C175-6D5D-2E38-84FE9B46C2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90EF0B-DC5C-647C-5515-2C4895872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8F361-07FE-1004-DC10-D7D8A3A8D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18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061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i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97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50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77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6579C-45D2-179E-86A5-B4CC9D1B8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1DBFA3-8237-9D09-4432-2476329E7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7DE216-F6C4-F4F5-8093-931531600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68CE2-8959-C1F8-96D4-802E82470B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3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5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6EC7-0BE9-E3A2-DD70-EA39E146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0A95E-4744-9FF1-931B-5D91444B4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F3E85-624E-87E6-1647-1E5A2443B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5D44-A9FD-90B7-172D-CFD7E485B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84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39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A35B2-6D8D-F74A-40D4-D1A462CF3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E49AC3-3423-9C85-E0B3-64549C94C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2FDAEA-4E17-F795-3477-8D102863C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0B56B-C59E-EADB-6B11-69B5B7CAF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54842-4E44-3644-AE7C-48DBFB1873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31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0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5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6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3B8F-BD3A-E343-ADEB-B97FF08DD815}" type="datetimeFigureOut">
              <a:rPr lang="en-US" smtClean="0"/>
              <a:t>7/9/25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148590" y="65151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Avenir Next LT Pro" panose="020B0504020202020204" pitchFamily="34" charset="77"/>
              </a:rPr>
              <a:t>‹#›</a:t>
            </a:fld>
            <a:endParaRPr lang="en-US" sz="2000" b="0" i="0" dirty="0">
              <a:effectLst/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687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image" Target="../media/image23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291145" y="3674800"/>
            <a:ext cx="3568931" cy="666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Guidelines 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C62B5F-8E3C-CBC0-F2A8-D33BF89F1885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39B8B-FB54-2CBF-C4CF-4671D71EBD98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9D28DE-0789-7C36-10BB-4BA27474B3D0}"/>
              </a:ext>
            </a:extLst>
          </p:cNvPr>
          <p:cNvSpPr/>
          <p:nvPr/>
        </p:nvSpPr>
        <p:spPr>
          <a:xfrm>
            <a:off x="4393374" y="1268760"/>
            <a:ext cx="7413882" cy="4320479"/>
          </a:xfrm>
          <a:prstGeom prst="roundRect">
            <a:avLst>
              <a:gd name="adj" fmla="val 13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EB93D-0C3B-97FF-4EB8-7CC606D4E88B}"/>
              </a:ext>
            </a:extLst>
          </p:cNvPr>
          <p:cNvSpPr txBox="1"/>
          <p:nvPr/>
        </p:nvSpPr>
        <p:spPr>
          <a:xfrm>
            <a:off x="291145" y="2475350"/>
            <a:ext cx="3568931" cy="1101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Public Reading of Scripture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4754740" y="2051699"/>
            <a:ext cx="6790958" cy="2754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0"/>
              </a:spcAft>
            </a:pPr>
            <a:r>
              <a:rPr lang="en-US" sz="3600" b="1" u="sng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For Zoom joiners</a:t>
            </a: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, please keep the </a:t>
            </a:r>
            <a:r>
              <a:rPr lang="en-US" sz="3600" b="1" u="sng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video on </a:t>
            </a: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if you can.</a:t>
            </a:r>
          </a:p>
          <a:p>
            <a:pPr>
              <a:spcAft>
                <a:spcPts val="4200"/>
              </a:spcAft>
            </a:pPr>
            <a:r>
              <a:rPr lang="en-US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This will help all of </a:t>
            </a: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us focus on the Word of God.</a:t>
            </a:r>
            <a:endParaRPr lang="en-US" sz="3600" dirty="0">
              <a:solidFill>
                <a:srgbClr val="121212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9FCCA-9CCC-F714-0614-4D7E651E6AFD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4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019D4B-8E72-0750-6F91-49E42F9A1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565526-03F2-4E30-E50F-899633AADB70}"/>
              </a:ext>
            </a:extLst>
          </p:cNvPr>
          <p:cNvSpPr/>
          <p:nvPr/>
        </p:nvSpPr>
        <p:spPr>
          <a:xfrm>
            <a:off x="0" y="374"/>
            <a:ext cx="12192000" cy="6397736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520E3-D212-D345-348D-1A4B1E592739}"/>
              </a:ext>
            </a:extLst>
          </p:cNvPr>
          <p:cNvSpPr txBox="1"/>
          <p:nvPr/>
        </p:nvSpPr>
        <p:spPr>
          <a:xfrm>
            <a:off x="231634" y="290278"/>
            <a:ext cx="1172268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Listening Time of 66 Books of the Bible</a:t>
            </a:r>
            <a:endParaRPr lang="en-US" sz="36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7289982-C778-996F-DEEF-9BA1E1C7E8AB}"/>
              </a:ext>
            </a:extLst>
          </p:cNvPr>
          <p:cNvSpPr/>
          <p:nvPr/>
        </p:nvSpPr>
        <p:spPr>
          <a:xfrm>
            <a:off x="9761776" y="1564637"/>
            <a:ext cx="2269089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432159E-8791-1F7A-8B46-7AB2819689B9}"/>
              </a:ext>
            </a:extLst>
          </p:cNvPr>
          <p:cNvSpPr txBox="1"/>
          <p:nvPr/>
        </p:nvSpPr>
        <p:spPr>
          <a:xfrm>
            <a:off x="9760077" y="2687557"/>
            <a:ext cx="2272446" cy="3051348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en-US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OT: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Genesis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>
                <a:latin typeface="Avenir Next LT Pro Demi" panose="020B0504020202020204" pitchFamily="34" charset="77"/>
              </a:rPr>
              <a:t>Exodus</a:t>
            </a:r>
            <a:endParaRPr lang="en-US" sz="2200" b="1" dirty="0">
              <a:latin typeface="Avenir Next LT Pro Demi" panose="020B0504020202020204" pitchFamily="34" charset="77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Deuteronomy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Psalms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Isaiah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Jeremiah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Ezekiel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327BE4-958D-9E28-37C9-0A9F22DF6D47}"/>
              </a:ext>
            </a:extLst>
          </p:cNvPr>
          <p:cNvSpPr txBox="1"/>
          <p:nvPr/>
        </p:nvSpPr>
        <p:spPr>
          <a:xfrm>
            <a:off x="9289888" y="6292265"/>
            <a:ext cx="2736759" cy="397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3600"/>
              </a:lnSpc>
              <a:spcAft>
                <a:spcPts val="1800"/>
              </a:spcAft>
            </a:pPr>
            <a:r>
              <a:rPr lang="en-US" sz="16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In English NKJV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EAA0E65-24A7-229E-B961-62989542D65A}"/>
              </a:ext>
            </a:extLst>
          </p:cNvPr>
          <p:cNvSpPr/>
          <p:nvPr/>
        </p:nvSpPr>
        <p:spPr>
          <a:xfrm>
            <a:off x="7360865" y="1564637"/>
            <a:ext cx="2279156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DB9EF79-E98B-DA4F-8330-63CA02861260}"/>
              </a:ext>
            </a:extLst>
          </p:cNvPr>
          <p:cNvSpPr/>
          <p:nvPr/>
        </p:nvSpPr>
        <p:spPr>
          <a:xfrm>
            <a:off x="4961651" y="1564637"/>
            <a:ext cx="2279156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73F6DDD-6A50-0B8B-5951-F95C5D5E26D1}"/>
              </a:ext>
            </a:extLst>
          </p:cNvPr>
          <p:cNvSpPr/>
          <p:nvPr/>
        </p:nvSpPr>
        <p:spPr>
          <a:xfrm>
            <a:off x="2561022" y="1564637"/>
            <a:ext cx="2283675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774C4A-662E-6AEE-B580-35D475479EB0}"/>
              </a:ext>
            </a:extLst>
          </p:cNvPr>
          <p:cNvSpPr txBox="1"/>
          <p:nvPr/>
        </p:nvSpPr>
        <p:spPr>
          <a:xfrm>
            <a:off x="2561022" y="2682474"/>
            <a:ext cx="2283673" cy="3436069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en-US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OT: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Ruth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Song of Songs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Micah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NT: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Ephesians Philippians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1 John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A4FCFD-0F5F-6F7A-57AF-4FCD02F1C8C9}"/>
              </a:ext>
            </a:extLst>
          </p:cNvPr>
          <p:cNvSpPr txBox="1"/>
          <p:nvPr/>
        </p:nvSpPr>
        <p:spPr>
          <a:xfrm>
            <a:off x="4961649" y="2682474"/>
            <a:ext cx="2279156" cy="3051348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en-US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OT: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Ecclesiastes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Hosea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Esther</a:t>
            </a:r>
          </a:p>
          <a:p>
            <a:pPr marL="0" indent="0">
              <a:lnSpc>
                <a:spcPts val="3000"/>
              </a:lnSpc>
              <a:buNone/>
            </a:pPr>
            <a:br>
              <a:rPr lang="en-US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NT: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2 Corinthians Hebrews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D375D19-8E11-4E7F-3167-37273545AC48}"/>
              </a:ext>
            </a:extLst>
          </p:cNvPr>
          <p:cNvSpPr txBox="1"/>
          <p:nvPr/>
        </p:nvSpPr>
        <p:spPr>
          <a:xfrm>
            <a:off x="7372411" y="2682473"/>
            <a:ext cx="2272446" cy="3051348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en-US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OT: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Leviticus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Joshua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Daniel</a:t>
            </a:r>
          </a:p>
          <a:p>
            <a:pPr marL="0" indent="0">
              <a:lnSpc>
                <a:spcPts val="3000"/>
              </a:lnSpc>
              <a:buNone/>
            </a:pPr>
            <a:endParaRPr lang="en-US" sz="22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NT: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Matthew, Mark,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Luke, John, Acts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7712B33-E077-4E9E-880E-91F75AA1EF08}"/>
              </a:ext>
            </a:extLst>
          </p:cNvPr>
          <p:cNvSpPr/>
          <p:nvPr/>
        </p:nvSpPr>
        <p:spPr>
          <a:xfrm>
            <a:off x="2557894" y="1008935"/>
            <a:ext cx="2288524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10 Books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29CA70C-EC24-2139-D3FD-9FB0DFB9642C}"/>
              </a:ext>
            </a:extLst>
          </p:cNvPr>
          <p:cNvSpPr/>
          <p:nvPr/>
        </p:nvSpPr>
        <p:spPr>
          <a:xfrm>
            <a:off x="4955540" y="1008935"/>
            <a:ext cx="2286416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9 Books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4253EE5-C634-5332-68A7-7C332FBADC0F}"/>
              </a:ext>
            </a:extLst>
          </p:cNvPr>
          <p:cNvSpPr/>
          <p:nvPr/>
        </p:nvSpPr>
        <p:spPr>
          <a:xfrm>
            <a:off x="7360990" y="1008935"/>
            <a:ext cx="2277105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20 Books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B397C59-E957-5B5B-E67C-D8961352168E}"/>
              </a:ext>
            </a:extLst>
          </p:cNvPr>
          <p:cNvSpPr/>
          <p:nvPr/>
        </p:nvSpPr>
        <p:spPr>
          <a:xfrm>
            <a:off x="9756573" y="1008935"/>
            <a:ext cx="2275951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9 Books</a:t>
            </a:r>
          </a:p>
        </p:txBody>
      </p:sp>
      <p:sp>
        <p:nvSpPr>
          <p:cNvPr id="13" name="Round Same Side Corner Rectangle 12">
            <a:extLst>
              <a:ext uri="{FF2B5EF4-FFF2-40B4-BE49-F238E27FC236}">
                <a16:creationId xmlns:a16="http://schemas.microsoft.com/office/drawing/2014/main" id="{D3D65B7C-4709-C679-612E-6958BFB526C5}"/>
              </a:ext>
            </a:extLst>
          </p:cNvPr>
          <p:cNvSpPr/>
          <p:nvPr/>
        </p:nvSpPr>
        <p:spPr>
          <a:xfrm>
            <a:off x="2557894" y="1561233"/>
            <a:ext cx="2288524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15–30 mins</a:t>
            </a:r>
            <a:endParaRPr lang="en-US" sz="2400" spc="-50" dirty="0">
              <a:solidFill>
                <a:srgbClr val="FB8500"/>
              </a:solidFill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4" name="Round Same Side Corner Rectangle 13">
            <a:extLst>
              <a:ext uri="{FF2B5EF4-FFF2-40B4-BE49-F238E27FC236}">
                <a16:creationId xmlns:a16="http://schemas.microsoft.com/office/drawing/2014/main" id="{41C301E2-D004-8E02-69DF-12B1E9BE93B0}"/>
              </a:ext>
            </a:extLst>
          </p:cNvPr>
          <p:cNvSpPr/>
          <p:nvPr/>
        </p:nvSpPr>
        <p:spPr>
          <a:xfrm>
            <a:off x="4958517" y="1561233"/>
            <a:ext cx="2283995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30 mins–1 </a:t>
            </a:r>
            <a:r>
              <a:rPr lang="en-US" sz="2400" b="1" spc="-50" dirty="0" err="1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</a:t>
            </a:r>
            <a:endParaRPr lang="en-US" sz="2400" spc="-50" dirty="0">
              <a:solidFill>
                <a:srgbClr val="FB8500"/>
              </a:solidFill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5" name="Round Same Side Corner Rectangle 14">
            <a:extLst>
              <a:ext uri="{FF2B5EF4-FFF2-40B4-BE49-F238E27FC236}">
                <a16:creationId xmlns:a16="http://schemas.microsoft.com/office/drawing/2014/main" id="{A2E7E589-4900-E88B-1BA1-9C2E333E58D4}"/>
              </a:ext>
            </a:extLst>
          </p:cNvPr>
          <p:cNvSpPr/>
          <p:nvPr/>
        </p:nvSpPr>
        <p:spPr>
          <a:xfrm>
            <a:off x="7357745" y="1561233"/>
            <a:ext cx="2283994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1–3 </a:t>
            </a:r>
            <a:r>
              <a:rPr lang="en-US" sz="2400" b="1" spc="-50" dirty="0" err="1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2400" spc="-50" dirty="0">
              <a:solidFill>
                <a:srgbClr val="FB8500"/>
              </a:solidFill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7" name="Round Same Side Corner Rectangle 16">
            <a:extLst>
              <a:ext uri="{FF2B5EF4-FFF2-40B4-BE49-F238E27FC236}">
                <a16:creationId xmlns:a16="http://schemas.microsoft.com/office/drawing/2014/main" id="{80A98A64-B0B4-A3EA-F2AD-BB2E3169D948}"/>
              </a:ext>
            </a:extLst>
          </p:cNvPr>
          <p:cNvSpPr/>
          <p:nvPr/>
        </p:nvSpPr>
        <p:spPr>
          <a:xfrm>
            <a:off x="9752741" y="1561233"/>
            <a:ext cx="2273906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3–6 </a:t>
            </a:r>
            <a:r>
              <a:rPr lang="en-US" sz="2400" b="1" spc="-50" dirty="0" err="1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2400" spc="-50" dirty="0">
              <a:solidFill>
                <a:srgbClr val="FB8500"/>
              </a:solidFill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2335EEE-ADC2-335C-9A74-A1F5702A990D}"/>
              </a:ext>
            </a:extLst>
          </p:cNvPr>
          <p:cNvSpPr/>
          <p:nvPr/>
        </p:nvSpPr>
        <p:spPr>
          <a:xfrm>
            <a:off x="163746" y="1564637"/>
            <a:ext cx="2281426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444589-D55D-9BF5-1B66-2B8C8EEABD84}"/>
              </a:ext>
            </a:extLst>
          </p:cNvPr>
          <p:cNvSpPr txBox="1"/>
          <p:nvPr/>
        </p:nvSpPr>
        <p:spPr>
          <a:xfrm>
            <a:off x="163746" y="2682474"/>
            <a:ext cx="2281424" cy="3436069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en-US" sz="2200" dirty="0">
                <a:latin typeface="Avenir Next LT Pro" panose="020B0504020202020204" pitchFamily="34" charset="77"/>
              </a:rPr>
              <a:t>OT: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Obadiah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Joel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Jonah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NT: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Colossians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Titus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1 Thessalonians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1AAAC8C-F049-3F9A-B431-6686F380BCA9}"/>
              </a:ext>
            </a:extLst>
          </p:cNvPr>
          <p:cNvSpPr/>
          <p:nvPr/>
        </p:nvSpPr>
        <p:spPr>
          <a:xfrm>
            <a:off x="160932" y="1008935"/>
            <a:ext cx="2286270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18 Books</a:t>
            </a:r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10B14D11-2B6C-AFDB-C117-75833160BD58}"/>
              </a:ext>
            </a:extLst>
          </p:cNvPr>
          <p:cNvSpPr/>
          <p:nvPr/>
        </p:nvSpPr>
        <p:spPr>
          <a:xfrm>
            <a:off x="160932" y="1561233"/>
            <a:ext cx="2286270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Less than </a:t>
            </a:r>
            <a:br>
              <a:rPr lang="en-US" sz="2400" b="1" spc="-50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400" b="1" spc="-50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15 mins</a:t>
            </a:r>
            <a:endParaRPr lang="en-US" sz="2400" spc="-50" dirty="0">
              <a:solidFill>
                <a:srgbClr val="FB8500"/>
              </a:solidFill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14690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D8733-376D-EF0F-D036-7C0566289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79C5C6-4122-319F-CC1E-E005FDF13B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36715" y="0"/>
            <a:ext cx="9455285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679917-205B-1334-C06F-F5537692E3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t="19196"/>
          <a:stretch/>
        </p:blipFill>
        <p:spPr>
          <a:xfrm>
            <a:off x="2565101" y="1316476"/>
            <a:ext cx="723900" cy="5541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2EA863-D55C-5A8E-A5C7-0FD9BA255AAD}"/>
              </a:ext>
            </a:extLst>
          </p:cNvPr>
          <p:cNvSpPr txBox="1"/>
          <p:nvPr/>
        </p:nvSpPr>
        <p:spPr>
          <a:xfrm>
            <a:off x="3356855" y="235556"/>
            <a:ext cx="863767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Our Recommendation for </a:t>
            </a:r>
            <a:br>
              <a:rPr lang="en-US" sz="32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32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Public and Private</a:t>
            </a:r>
            <a:r>
              <a:rPr lang="en-US" sz="3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Bible Listening Goals</a:t>
            </a:r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E284880C-94C0-9033-38E7-EFA5918C311A}"/>
              </a:ext>
            </a:extLst>
          </p:cNvPr>
          <p:cNvSpPr/>
          <p:nvPr/>
        </p:nvSpPr>
        <p:spPr>
          <a:xfrm rot="10800000">
            <a:off x="4967684" y="4342651"/>
            <a:ext cx="1716987" cy="392054"/>
          </a:xfrm>
          <a:prstGeom prst="triangle">
            <a:avLst>
              <a:gd name="adj" fmla="val 51035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5844F1-BAFC-1260-4431-BBD0B3C5674C}"/>
              </a:ext>
            </a:extLst>
          </p:cNvPr>
          <p:cNvSpPr txBox="1"/>
          <p:nvPr/>
        </p:nvSpPr>
        <p:spPr>
          <a:xfrm>
            <a:off x="322236" y="2316236"/>
            <a:ext cx="2736759" cy="2230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How Much Bible to </a:t>
            </a: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Listen to Each Year?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CA3257-CE0E-5FAF-02D7-B4ACC7ED7772}"/>
              </a:ext>
            </a:extLst>
          </p:cNvPr>
          <p:cNvSpPr txBox="1"/>
          <p:nvPr/>
        </p:nvSpPr>
        <p:spPr>
          <a:xfrm>
            <a:off x="666176" y="6232158"/>
            <a:ext cx="2064532" cy="397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3600"/>
              </a:lnSpc>
              <a:spcAft>
                <a:spcPts val="1800"/>
              </a:spcAft>
            </a:pPr>
            <a:r>
              <a:rPr lang="en-US" sz="16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In English NKJV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997724-F543-599D-4430-3C1D95D9EC5E}"/>
              </a:ext>
            </a:extLst>
          </p:cNvPr>
          <p:cNvSpPr/>
          <p:nvPr/>
        </p:nvSpPr>
        <p:spPr>
          <a:xfrm>
            <a:off x="4626155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~1 </a:t>
            </a:r>
            <a:r>
              <a:rPr lang="en-US" b="1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09D094-04F6-A0F8-2A7B-B2B0C2B33F18}"/>
              </a:ext>
            </a:extLst>
          </p:cNvPr>
          <p:cNvSpPr txBox="1"/>
          <p:nvPr/>
        </p:nvSpPr>
        <p:spPr>
          <a:xfrm>
            <a:off x="3356855" y="6187388"/>
            <a:ext cx="8637676" cy="435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600"/>
              </a:lnSpc>
              <a:spcAft>
                <a:spcPts val="1800"/>
              </a:spcAft>
              <a:defRPr sz="2400">
                <a:latin typeface="AvenirNext LT Pro Regular" panose="020B0504020202020204" pitchFamily="34" charset="0"/>
                <a:ea typeface="DIN 2014 Bold" panose="020B0504020202020204" pitchFamily="34" charset="77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dirty="0">
                <a:latin typeface="Avenir Next LT Pro" panose="020B0504020202020204" pitchFamily="34" charset="77"/>
              </a:rPr>
              <a:t>Balancing OT &amp; NT and Praying Psalms Often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FAC861-05A5-BAB3-68E1-0D1BD1E73BDD}"/>
              </a:ext>
            </a:extLst>
          </p:cNvPr>
          <p:cNvSpPr/>
          <p:nvPr/>
        </p:nvSpPr>
        <p:spPr>
          <a:xfrm>
            <a:off x="3359563" y="2008790"/>
            <a:ext cx="1177563" cy="258906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>
              <a:spcAft>
                <a:spcPts val="1800"/>
              </a:spcAft>
            </a:pP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OT</a:t>
            </a:r>
            <a:b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(77 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  <a:endParaRPr lang="en-US" sz="1400" b="1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ctr">
              <a:spcAft>
                <a:spcPts val="1800"/>
              </a:spcAft>
            </a:pP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NT</a:t>
            </a:r>
            <a:b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(21 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  <a:endParaRPr lang="en-US" sz="1400" b="1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ctr">
              <a:spcAft>
                <a:spcPts val="1800"/>
              </a:spcAft>
            </a:pP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Psalms</a:t>
            </a:r>
            <a:b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(6 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  <a:endParaRPr lang="en-US" sz="1400" b="1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9FF7D8E-A3A1-C8E1-FEC0-45EA1BF245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30708" y="0"/>
            <a:ext cx="284866" cy="1316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601D5EC-204E-C462-C5D9-581B54B7062C}"/>
              </a:ext>
            </a:extLst>
          </p:cNvPr>
          <p:cNvSpPr/>
          <p:nvPr/>
        </p:nvSpPr>
        <p:spPr>
          <a:xfrm>
            <a:off x="5819803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~2 </a:t>
            </a:r>
            <a:r>
              <a:rPr lang="en-US" b="1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303341E-6C93-673E-DDA3-225B68F4B420}"/>
              </a:ext>
            </a:extLst>
          </p:cNvPr>
          <p:cNvSpPr/>
          <p:nvPr/>
        </p:nvSpPr>
        <p:spPr>
          <a:xfrm>
            <a:off x="7144474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~2.5 </a:t>
            </a:r>
            <a:r>
              <a:rPr lang="en-US" b="1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CA9454E-3579-46EE-D3C3-E7F2D69C0626}"/>
              </a:ext>
            </a:extLst>
          </p:cNvPr>
          <p:cNvSpPr/>
          <p:nvPr/>
        </p:nvSpPr>
        <p:spPr>
          <a:xfrm>
            <a:off x="9664878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~4.5</a:t>
            </a:r>
            <a:r>
              <a:rPr lang="en-US" sz="28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10548F4-E77A-9A35-24A6-F42017782A1D}"/>
              </a:ext>
            </a:extLst>
          </p:cNvPr>
          <p:cNvSpPr/>
          <p:nvPr/>
        </p:nvSpPr>
        <p:spPr>
          <a:xfrm>
            <a:off x="10863147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~5</a:t>
            </a:r>
            <a:r>
              <a:rPr lang="en-US" sz="28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8B6DC16-9C11-2149-4131-9341D00B9EC4}"/>
              </a:ext>
            </a:extLst>
          </p:cNvPr>
          <p:cNvSpPr/>
          <p:nvPr/>
        </p:nvSpPr>
        <p:spPr>
          <a:xfrm>
            <a:off x="8344606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~3 </a:t>
            </a:r>
            <a:r>
              <a:rPr lang="en-US" b="1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80" name="Triangle 79">
            <a:extLst>
              <a:ext uri="{FF2B5EF4-FFF2-40B4-BE49-F238E27FC236}">
                <a16:creationId xmlns:a16="http://schemas.microsoft.com/office/drawing/2014/main" id="{4364C521-88C1-C595-8D36-F43F28E117DA}"/>
              </a:ext>
            </a:extLst>
          </p:cNvPr>
          <p:cNvSpPr/>
          <p:nvPr/>
        </p:nvSpPr>
        <p:spPr>
          <a:xfrm rot="10800000">
            <a:off x="7491958" y="4342652"/>
            <a:ext cx="1716987" cy="392054"/>
          </a:xfrm>
          <a:prstGeom prst="triangle">
            <a:avLst>
              <a:gd name="adj" fmla="val 51035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riangle 81">
            <a:extLst>
              <a:ext uri="{FF2B5EF4-FFF2-40B4-BE49-F238E27FC236}">
                <a16:creationId xmlns:a16="http://schemas.microsoft.com/office/drawing/2014/main" id="{8D72A1D4-82B3-A495-1514-DFB0F064675D}"/>
              </a:ext>
            </a:extLst>
          </p:cNvPr>
          <p:cNvSpPr/>
          <p:nvPr/>
        </p:nvSpPr>
        <p:spPr>
          <a:xfrm rot="10800000">
            <a:off x="10010916" y="4342652"/>
            <a:ext cx="1716986" cy="392054"/>
          </a:xfrm>
          <a:prstGeom prst="triangle">
            <a:avLst>
              <a:gd name="adj" fmla="val 51035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7C1B91-97E3-5283-9C88-361E787D7589}"/>
              </a:ext>
            </a:extLst>
          </p:cNvPr>
          <p:cNvSpPr/>
          <p:nvPr/>
        </p:nvSpPr>
        <p:spPr>
          <a:xfrm>
            <a:off x="4626156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Starter</a:t>
            </a:r>
          </a:p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Group</a:t>
            </a:r>
            <a:endParaRPr lang="en-US" sz="16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404F02B-B4A4-EDF1-6B1C-2FD9C5220065}"/>
              </a:ext>
            </a:extLst>
          </p:cNvPr>
          <p:cNvSpPr/>
          <p:nvPr/>
        </p:nvSpPr>
        <p:spPr>
          <a:xfrm>
            <a:off x="7144473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0876FC8-CFAD-A98B-5169-C952E1355B6E}"/>
              </a:ext>
            </a:extLst>
          </p:cNvPr>
          <p:cNvSpPr/>
          <p:nvPr/>
        </p:nvSpPr>
        <p:spPr>
          <a:xfrm>
            <a:off x="8344606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9897E20-FDF6-5850-5952-D8882B15B557}"/>
              </a:ext>
            </a:extLst>
          </p:cNvPr>
          <p:cNvSpPr/>
          <p:nvPr/>
        </p:nvSpPr>
        <p:spPr>
          <a:xfrm>
            <a:off x="9664878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D58FFAC-1AED-82CC-8718-D237B3DB3784}"/>
              </a:ext>
            </a:extLst>
          </p:cNvPr>
          <p:cNvSpPr/>
          <p:nvPr/>
        </p:nvSpPr>
        <p:spPr>
          <a:xfrm>
            <a:off x="10863146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6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8F8AE8E-0DB8-D65B-A0E9-5386B62C3939}"/>
              </a:ext>
            </a:extLst>
          </p:cNvPr>
          <p:cNvSpPr/>
          <p:nvPr/>
        </p:nvSpPr>
        <p:spPr>
          <a:xfrm>
            <a:off x="5819804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Starter</a:t>
            </a:r>
            <a:r>
              <a:rPr lang="en-US" altLang="ko-KR" sz="20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+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Group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F1953D5-DB3A-6858-3BE7-64DDCA4C848E}"/>
              </a:ext>
            </a:extLst>
          </p:cNvPr>
          <p:cNvSpPr/>
          <p:nvPr/>
        </p:nvSpPr>
        <p:spPr>
          <a:xfrm>
            <a:off x="7144476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Regular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Group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8B1839B-4A7A-1E1D-AE14-BD07D6052236}"/>
              </a:ext>
            </a:extLst>
          </p:cNvPr>
          <p:cNvSpPr/>
          <p:nvPr/>
        </p:nvSpPr>
        <p:spPr>
          <a:xfrm>
            <a:off x="8344609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Regular</a:t>
            </a:r>
            <a:r>
              <a:rPr lang="en-US" altLang="ko-KR" sz="20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+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Group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428C973-A57C-D50D-E708-03C55060DDC0}"/>
              </a:ext>
            </a:extLst>
          </p:cNvPr>
          <p:cNvSpPr/>
          <p:nvPr/>
        </p:nvSpPr>
        <p:spPr>
          <a:xfrm>
            <a:off x="9664882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Advanced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Group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621F6B5-3B73-EA52-88CB-584C9A9EC369}"/>
              </a:ext>
            </a:extLst>
          </p:cNvPr>
          <p:cNvSpPr/>
          <p:nvPr/>
        </p:nvSpPr>
        <p:spPr>
          <a:xfrm>
            <a:off x="10863150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Advanced</a:t>
            </a:r>
            <a:r>
              <a:rPr lang="en-US" altLang="ko-KR" sz="20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+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Group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5CC938A-5A79-F19E-8920-FA7BF55449AF}"/>
              </a:ext>
            </a:extLst>
          </p:cNvPr>
          <p:cNvSpPr/>
          <p:nvPr/>
        </p:nvSpPr>
        <p:spPr>
          <a:xfrm>
            <a:off x="3356855" y="4738999"/>
            <a:ext cx="1179137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br>
              <a:rPr lang="en-US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6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per week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1AFBF5-E36E-8E8F-2048-951F76373FF1}"/>
              </a:ext>
            </a:extLst>
          </p:cNvPr>
          <p:cNvSpPr/>
          <p:nvPr/>
        </p:nvSpPr>
        <p:spPr>
          <a:xfrm>
            <a:off x="4626155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~0.5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  <a:r>
              <a:rPr lang="en-US" sz="2400" b="1" baseline="30000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*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218CE5F-952C-50A4-A38A-34F4DF2A93EE}"/>
              </a:ext>
            </a:extLst>
          </p:cNvPr>
          <p:cNvSpPr/>
          <p:nvPr/>
        </p:nvSpPr>
        <p:spPr>
          <a:xfrm>
            <a:off x="5819802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2591D1-BA27-9EEB-2BF1-6A21A94EC71D}"/>
              </a:ext>
            </a:extLst>
          </p:cNvPr>
          <p:cNvSpPr/>
          <p:nvPr/>
        </p:nvSpPr>
        <p:spPr>
          <a:xfrm>
            <a:off x="4626155" y="5437499"/>
            <a:ext cx="2393778" cy="55243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*Genesis–2Kings (1</a:t>
            </a:r>
            <a:r>
              <a:rPr lang="en-US" sz="1400" baseline="300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st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yr)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 1Chron–Malachi (2</a:t>
            </a:r>
            <a:r>
              <a:rPr lang="en-US" sz="1400" baseline="300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nd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yr)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309608-40CF-DD2B-4506-0BAFEEF80528}"/>
              </a:ext>
            </a:extLst>
          </p:cNvPr>
          <p:cNvSpPr/>
          <p:nvPr/>
        </p:nvSpPr>
        <p:spPr>
          <a:xfrm>
            <a:off x="4626151" y="1386981"/>
            <a:ext cx="2393779" cy="460295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8215AD-F4E4-D543-CD4E-74B28C66611A}"/>
              </a:ext>
            </a:extLst>
          </p:cNvPr>
          <p:cNvSpPr/>
          <p:nvPr/>
        </p:nvSpPr>
        <p:spPr>
          <a:xfrm>
            <a:off x="7143100" y="1386981"/>
            <a:ext cx="2393779" cy="40318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4F51B-AE61-DFA3-E6C4-66F72F44B986}"/>
              </a:ext>
            </a:extLst>
          </p:cNvPr>
          <p:cNvSpPr/>
          <p:nvPr/>
        </p:nvSpPr>
        <p:spPr>
          <a:xfrm>
            <a:off x="9660049" y="1386981"/>
            <a:ext cx="2393779" cy="40318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35736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5D7CEB-ACB0-FCFA-07EA-92A795EFD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7EB2BF6-292B-854E-95EE-2400EA8DC93C}"/>
              </a:ext>
            </a:extLst>
          </p:cNvPr>
          <p:cNvSpPr/>
          <p:nvPr/>
        </p:nvSpPr>
        <p:spPr>
          <a:xfrm>
            <a:off x="0" y="0"/>
            <a:ext cx="12192000" cy="6356733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AE37C-6B18-082A-116D-09CE25A6D07C}"/>
              </a:ext>
            </a:extLst>
          </p:cNvPr>
          <p:cNvSpPr txBox="1"/>
          <p:nvPr/>
        </p:nvSpPr>
        <p:spPr>
          <a:xfrm>
            <a:off x="0" y="237292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Why Balance OT &amp; NT and Pray Psalms Often?</a:t>
            </a:r>
            <a:endParaRPr lang="en-US" sz="4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964CCD8-E429-A2FE-2632-4057EE0E91D9}"/>
              </a:ext>
            </a:extLst>
          </p:cNvPr>
          <p:cNvSpPr/>
          <p:nvPr/>
        </p:nvSpPr>
        <p:spPr>
          <a:xfrm>
            <a:off x="288092" y="1012805"/>
            <a:ext cx="5729137" cy="3148069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5B9B63D-B5D8-AD70-019F-DDB15C601435}"/>
              </a:ext>
            </a:extLst>
          </p:cNvPr>
          <p:cNvSpPr/>
          <p:nvPr/>
        </p:nvSpPr>
        <p:spPr>
          <a:xfrm>
            <a:off x="288092" y="4252794"/>
            <a:ext cx="5729137" cy="2195859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9AC3E6F-5730-383B-F92D-4390B91897F2}"/>
              </a:ext>
            </a:extLst>
          </p:cNvPr>
          <p:cNvSpPr/>
          <p:nvPr/>
        </p:nvSpPr>
        <p:spPr>
          <a:xfrm>
            <a:off x="6174773" y="1012805"/>
            <a:ext cx="5729137" cy="203292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0A49F67-6897-F9A4-5331-488BE530A637}"/>
              </a:ext>
            </a:extLst>
          </p:cNvPr>
          <p:cNvSpPr/>
          <p:nvPr/>
        </p:nvSpPr>
        <p:spPr>
          <a:xfrm>
            <a:off x="6174773" y="4798602"/>
            <a:ext cx="5729137" cy="1650052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1798B4-03A1-A552-9A73-4907321C4796}"/>
              </a:ext>
            </a:extLst>
          </p:cNvPr>
          <p:cNvSpPr txBox="1"/>
          <p:nvPr/>
        </p:nvSpPr>
        <p:spPr>
          <a:xfrm>
            <a:off x="491075" y="1167825"/>
            <a:ext cx="5480714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Hebrews 1:1-2a (NIV)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r>
              <a:rPr lang="en-US" sz="30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In the past God spoke to our ancestors through the prophets at many times and in various ways, </a:t>
            </a:r>
            <a:r>
              <a:rPr lang="en-US" sz="30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but in these last days he has spoken to us by his Son</a:t>
            </a:r>
            <a:r>
              <a:rPr lang="en-US" sz="30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,...</a:t>
            </a:r>
            <a:endParaRPr lang="en-US" sz="3000" dirty="0"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EE272F-F794-237B-45CE-25B8A6ED021C}"/>
              </a:ext>
            </a:extLst>
          </p:cNvPr>
          <p:cNvSpPr txBox="1"/>
          <p:nvPr/>
        </p:nvSpPr>
        <p:spPr>
          <a:xfrm>
            <a:off x="6371422" y="1104725"/>
            <a:ext cx="5532486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Psalm 55:17 </a:t>
            </a:r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(NKJV)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r>
              <a:rPr lang="en-US" sz="30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Evening and morning and at noon I will pray</a:t>
            </a:r>
            <a:r>
              <a:rPr lang="en-US" sz="30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and cry aloud, And He shall hear my voice.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215337-7678-8B8F-8396-5462C2790B6F}"/>
              </a:ext>
            </a:extLst>
          </p:cNvPr>
          <p:cNvSpPr txBox="1"/>
          <p:nvPr/>
        </p:nvSpPr>
        <p:spPr>
          <a:xfrm>
            <a:off x="491075" y="4427393"/>
            <a:ext cx="528742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Luke 9:35 </a:t>
            </a:r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(NKJV)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r>
              <a:rPr lang="en-US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And a voice came out of the cloud, saying, </a:t>
            </a:r>
            <a:r>
              <a:rPr lang="en-US" sz="3000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“This is My beloved Son. Hear Him!”</a:t>
            </a:r>
            <a:endParaRPr lang="en-US" sz="3000" b="1" dirty="0">
              <a:solidFill>
                <a:srgbClr val="0000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3B82FA-79A0-6EB2-5FF6-708FA0059815}"/>
              </a:ext>
            </a:extLst>
          </p:cNvPr>
          <p:cNvSpPr txBox="1"/>
          <p:nvPr/>
        </p:nvSpPr>
        <p:spPr>
          <a:xfrm>
            <a:off x="6371422" y="4922117"/>
            <a:ext cx="5532486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Luke 21:36a </a:t>
            </a:r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(NKJV)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r>
              <a:rPr lang="en-US" sz="3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Watch therefore, and </a:t>
            </a:r>
            <a:r>
              <a:rPr lang="en-US" sz="3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pray always</a:t>
            </a:r>
            <a:r>
              <a:rPr lang="en-US" sz="3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…</a:t>
            </a:r>
            <a:endParaRPr lang="en-US" sz="3000" dirty="0"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A009A63-D59A-1799-794B-8040C0CBCA82}"/>
              </a:ext>
            </a:extLst>
          </p:cNvPr>
          <p:cNvSpPr/>
          <p:nvPr/>
        </p:nvSpPr>
        <p:spPr>
          <a:xfrm>
            <a:off x="6168439" y="3137654"/>
            <a:ext cx="5729137" cy="1569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00EA8-CBA0-EA49-C454-3DBAE1B3FC85}"/>
              </a:ext>
            </a:extLst>
          </p:cNvPr>
          <p:cNvSpPr txBox="1"/>
          <p:nvPr/>
        </p:nvSpPr>
        <p:spPr>
          <a:xfrm>
            <a:off x="6371422" y="3234030"/>
            <a:ext cx="5287425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Psalm 72:20 </a:t>
            </a:r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(NKJV)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r>
              <a:rPr lang="en-US" sz="30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The </a:t>
            </a:r>
            <a:r>
              <a:rPr lang="en-US" sz="30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prayers</a:t>
            </a:r>
            <a:r>
              <a:rPr lang="en-US" sz="30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of David the son of Jesse are ended.</a:t>
            </a:r>
          </a:p>
        </p:txBody>
      </p:sp>
    </p:spTree>
    <p:extLst>
      <p:ext uri="{BB962C8B-B14F-4D97-AF65-F5344CB8AC3E}">
        <p14:creationId xmlns:p14="http://schemas.microsoft.com/office/powerpoint/2010/main" val="18622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0D6BE-7778-8F01-F12B-A255CFC5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0EEB9-206B-F4BE-3ED1-902D6670332E}"/>
              </a:ext>
            </a:extLst>
          </p:cNvPr>
          <p:cNvSpPr/>
          <p:nvPr/>
        </p:nvSpPr>
        <p:spPr>
          <a:xfrm>
            <a:off x="0" y="1"/>
            <a:ext cx="12192000" cy="639382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5272D-9A4F-1258-8DA3-07E9789C4BF5}"/>
              </a:ext>
            </a:extLst>
          </p:cNvPr>
          <p:cNvSpPr txBox="1"/>
          <p:nvPr/>
        </p:nvSpPr>
        <p:spPr>
          <a:xfrm>
            <a:off x="231634" y="199454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i="0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Cautions When </a:t>
            </a:r>
            <a:r>
              <a:rPr lang="en-US" sz="4400" b="1" dirty="0">
                <a:solidFill>
                  <a:srgbClr val="212121"/>
                </a:solidFill>
                <a:latin typeface="Avenir Next LT Pro" panose="020B0504020202020204" pitchFamily="34" charset="77"/>
              </a:rPr>
              <a:t>L</a:t>
            </a:r>
            <a:r>
              <a:rPr lang="en-US" sz="4400" b="1" i="0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istening to the Bible</a:t>
            </a:r>
            <a:endParaRPr lang="en-US" sz="44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639760-24F8-BFC2-B0F6-A3B677F17992}"/>
              </a:ext>
            </a:extLst>
          </p:cNvPr>
          <p:cNvSpPr/>
          <p:nvPr/>
        </p:nvSpPr>
        <p:spPr>
          <a:xfrm>
            <a:off x="288092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CCFBD4-443B-2840-4A99-313BCEB7475B}"/>
              </a:ext>
            </a:extLst>
          </p:cNvPr>
          <p:cNvSpPr/>
          <p:nvPr/>
        </p:nvSpPr>
        <p:spPr>
          <a:xfrm>
            <a:off x="288092" y="3832269"/>
            <a:ext cx="5729137" cy="265867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4E2CE5-37AA-7158-EFB1-F440E69C8949}"/>
              </a:ext>
            </a:extLst>
          </p:cNvPr>
          <p:cNvSpPr/>
          <p:nvPr/>
        </p:nvSpPr>
        <p:spPr>
          <a:xfrm>
            <a:off x="6174773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CD5643-8C1A-51F5-40F3-AA218D3714F0}"/>
              </a:ext>
            </a:extLst>
          </p:cNvPr>
          <p:cNvSpPr/>
          <p:nvPr/>
        </p:nvSpPr>
        <p:spPr>
          <a:xfrm>
            <a:off x="6174773" y="3832268"/>
            <a:ext cx="5729137" cy="265867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AE456-5D09-B706-119B-F27FA3FC97FE}"/>
              </a:ext>
            </a:extLst>
          </p:cNvPr>
          <p:cNvSpPr txBox="1"/>
          <p:nvPr/>
        </p:nvSpPr>
        <p:spPr>
          <a:xfrm>
            <a:off x="450425" y="4008562"/>
            <a:ext cx="5710849" cy="2385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Malachi 1:8b (NIV)</a:t>
            </a:r>
          </a:p>
          <a:p>
            <a:pPr>
              <a:lnSpc>
                <a:spcPct val="10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When you sacrifice lame or diseased animals, is that not wrong? </a:t>
            </a:r>
            <a:r>
              <a:rPr lang="en-US" sz="2400" i="0" dirty="0">
                <a:solidFill>
                  <a:srgbClr val="000000"/>
                </a:solidFill>
                <a:effectLst/>
              </a:rPr>
              <a:t>Try offering them to your governor!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Would he be pleased with you? Would he accept you?” says the LORD Almighty.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6F2CD-949D-4B18-BE3C-60716A952D97}"/>
              </a:ext>
            </a:extLst>
          </p:cNvPr>
          <p:cNvSpPr txBox="1"/>
          <p:nvPr/>
        </p:nvSpPr>
        <p:spPr>
          <a:xfrm>
            <a:off x="6366183" y="1156887"/>
            <a:ext cx="5695271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John 5:39-40 (NIV)</a:t>
            </a:r>
          </a:p>
          <a:p>
            <a:pPr>
              <a:lnSpc>
                <a:spcPct val="10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You study the Scriptures diligently because you think that in them you </a:t>
            </a:r>
            <a:br>
              <a:rPr lang="en-US" sz="2400" b="0" i="0" dirty="0">
                <a:solidFill>
                  <a:srgbClr val="000000"/>
                </a:solidFill>
                <a:effectLst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</a:rPr>
              <a:t>have eternal life. These are the very Scriptures that testify about me, yet </a:t>
            </a:r>
            <a:br>
              <a:rPr lang="en-US" sz="2400" b="0" i="0" dirty="0">
                <a:solidFill>
                  <a:srgbClr val="000000"/>
                </a:solidFill>
                <a:effectLst/>
              </a:rPr>
            </a:br>
            <a:r>
              <a:rPr lang="en-US" sz="2400" i="0" dirty="0">
                <a:solidFill>
                  <a:srgbClr val="000000"/>
                </a:solidFill>
                <a:effectLst/>
              </a:rPr>
              <a:t>you refuse to come to me to have life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. 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7DDA2-64B9-FC5A-C2AE-32514EB51801}"/>
              </a:ext>
            </a:extLst>
          </p:cNvPr>
          <p:cNvSpPr txBox="1"/>
          <p:nvPr/>
        </p:nvSpPr>
        <p:spPr>
          <a:xfrm>
            <a:off x="6366183" y="4002958"/>
            <a:ext cx="5361893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Matthew 7:26 (ESV)</a:t>
            </a:r>
          </a:p>
          <a:p>
            <a:pPr>
              <a:lnSpc>
                <a:spcPct val="100000"/>
              </a:lnSpc>
            </a:pPr>
            <a:r>
              <a:rPr lang="en-US" sz="2500" b="0" i="0" dirty="0">
                <a:solidFill>
                  <a:srgbClr val="000000"/>
                </a:solidFill>
                <a:effectLst/>
              </a:rPr>
              <a:t>And everyone who hears these words of mine and </a:t>
            </a:r>
            <a:r>
              <a:rPr lang="en-US" sz="2500" i="0" dirty="0">
                <a:solidFill>
                  <a:srgbClr val="000000"/>
                </a:solidFill>
                <a:effectLst/>
              </a:rPr>
              <a:t>does not do them will be like a foolish man </a:t>
            </a:r>
            <a:r>
              <a:rPr lang="en-US" sz="2500" b="0" i="0" dirty="0">
                <a:solidFill>
                  <a:srgbClr val="000000"/>
                </a:solidFill>
                <a:effectLst/>
              </a:rPr>
              <a:t>who built his house on the sand.</a:t>
            </a:r>
            <a:endParaRPr lang="en-US" sz="2500" b="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354B8-EC34-C6BB-81E8-519FB280ED11}"/>
              </a:ext>
            </a:extLst>
          </p:cNvPr>
          <p:cNvSpPr txBox="1"/>
          <p:nvPr/>
        </p:nvSpPr>
        <p:spPr>
          <a:xfrm>
            <a:off x="450425" y="1156887"/>
            <a:ext cx="5361893" cy="2385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Deuteronomy 6:4-5 (ESV) </a:t>
            </a:r>
          </a:p>
          <a:p>
            <a:pPr>
              <a:lnSpc>
                <a:spcPct val="100000"/>
              </a:lnSpc>
            </a:pPr>
            <a:r>
              <a:rPr lang="en-US" sz="2500" b="0" i="0" dirty="0">
                <a:solidFill>
                  <a:srgbClr val="000000"/>
                </a:solidFill>
                <a:effectLst/>
              </a:rPr>
              <a:t>“Hear, O Israel: The LORD our God, the LORD is one. You shall love the LORD your God with </a:t>
            </a:r>
            <a:r>
              <a:rPr lang="en-US" sz="2500" i="0" dirty="0">
                <a:solidFill>
                  <a:srgbClr val="000000"/>
                </a:solidFill>
                <a:effectLst/>
              </a:rPr>
              <a:t>all your heart and with all your soul and with all your might</a:t>
            </a:r>
            <a:r>
              <a:rPr lang="en-US" sz="2500" b="0" i="0" dirty="0">
                <a:solidFill>
                  <a:srgbClr val="000000"/>
                </a:solidFill>
                <a:effectLst/>
              </a:rPr>
              <a:t>. </a:t>
            </a:r>
            <a:endParaRPr lang="en-US" sz="25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71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594360" y="1786832"/>
            <a:ext cx="3389062" cy="26853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Public Reading of Scripture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App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451A75F-6E2C-C75A-7F61-34B0CF43E333}"/>
              </a:ext>
            </a:extLst>
          </p:cNvPr>
          <p:cNvGrpSpPr/>
          <p:nvPr/>
        </p:nvGrpSpPr>
        <p:grpSpPr>
          <a:xfrm>
            <a:off x="592183" y="4715464"/>
            <a:ext cx="2330026" cy="1097280"/>
            <a:chOff x="322020" y="4715464"/>
            <a:chExt cx="2330026" cy="109728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342FB5-90B7-B903-9834-21B022B83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C2BD728-C68D-23C7-4A1A-8AF799EFF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9" name="Picture 8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DE6E7FF7-32DB-CDDF-EB08-D5D214E00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1070" y="428996"/>
            <a:ext cx="3160133" cy="6020485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19077D5-34BE-3E93-7FAD-D5296959B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633" y="428996"/>
            <a:ext cx="3160133" cy="60204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CAC521-27CF-4D4F-AA71-325E37D1083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843" b="2721"/>
          <a:stretch/>
        </p:blipFill>
        <p:spPr>
          <a:xfrm>
            <a:off x="8598926" y="622566"/>
            <a:ext cx="2751549" cy="5571851"/>
          </a:xfrm>
          <a:prstGeom prst="roundRect">
            <a:avLst>
              <a:gd name="adj" fmla="val 9438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2EDAD6-050B-B2FA-6AF8-A3C594F4C4F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3589" b="2975"/>
          <a:stretch/>
        </p:blipFill>
        <p:spPr>
          <a:xfrm>
            <a:off x="5345363" y="622566"/>
            <a:ext cx="2751549" cy="5571851"/>
          </a:xfrm>
          <a:prstGeom prst="roundRect">
            <a:avLst>
              <a:gd name="adj" fmla="val 9017"/>
            </a:avLst>
          </a:prstGeom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6227F5-CED4-DDAE-2970-1CB558754B4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3843" b="75276"/>
          <a:stretch/>
        </p:blipFill>
        <p:spPr>
          <a:xfrm rot="10800000">
            <a:off x="5345362" y="775504"/>
            <a:ext cx="2751549" cy="1245200"/>
          </a:xfrm>
          <a:prstGeom prst="roundRect">
            <a:avLst>
              <a:gd name="adj" fmla="val 9017"/>
            </a:avLst>
          </a:prstGeom>
          <a:effectLst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C671BA0-866B-13E3-49F1-95DB09D4EA76}"/>
              </a:ext>
            </a:extLst>
          </p:cNvPr>
          <p:cNvGrpSpPr/>
          <p:nvPr/>
        </p:nvGrpSpPr>
        <p:grpSpPr>
          <a:xfrm>
            <a:off x="3495684" y="414058"/>
            <a:ext cx="2479082" cy="627031"/>
            <a:chOff x="3495684" y="414058"/>
            <a:chExt cx="2479082" cy="627031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286972C4-575F-3BA9-A7AC-4101F521D645}"/>
                </a:ext>
              </a:extLst>
            </p:cNvPr>
            <p:cNvSpPr/>
            <p:nvPr/>
          </p:nvSpPr>
          <p:spPr>
            <a:xfrm rot="20672830">
              <a:off x="3495684" y="463996"/>
              <a:ext cx="2479082" cy="545335"/>
            </a:xfrm>
            <a:prstGeom prst="roundRect">
              <a:avLst>
                <a:gd name="adj" fmla="val 50000"/>
              </a:avLst>
            </a:prstGeom>
            <a:solidFill>
              <a:srgbClr val="FB8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525E2B-231B-9E1D-E655-5735F54F37C2}"/>
                </a:ext>
              </a:extLst>
            </p:cNvPr>
            <p:cNvSpPr txBox="1"/>
            <p:nvPr/>
          </p:nvSpPr>
          <p:spPr>
            <a:xfrm rot="20672830">
              <a:off x="3502013" y="414058"/>
              <a:ext cx="2398039" cy="6270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5200"/>
                </a:lnSpc>
              </a:pPr>
              <a:r>
                <a:rPr lang="en-US" sz="4000" b="1" dirty="0">
                  <a:solidFill>
                    <a:schemeClr val="bg1"/>
                  </a:solidFill>
                  <a:latin typeface="Avenir Next LT Pro" panose="020B0504020202020204" pitchFamily="34" charset="77"/>
                  <a:ea typeface="DIN 2014 Bold" panose="020B0504020202020204" pitchFamily="34" charset="77"/>
                </a:rPr>
                <a:t>All Free!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2315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543300" y="0"/>
            <a:ext cx="86487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233" y="0"/>
            <a:ext cx="7239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06E6979-154C-B1A8-9CED-C28728987639}"/>
              </a:ext>
            </a:extLst>
          </p:cNvPr>
          <p:cNvGrpSpPr/>
          <p:nvPr/>
        </p:nvGrpSpPr>
        <p:grpSpPr>
          <a:xfrm>
            <a:off x="322020" y="4715464"/>
            <a:ext cx="2330026" cy="1097280"/>
            <a:chOff x="322020" y="4715464"/>
            <a:chExt cx="2330026" cy="109728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E270E5D-0243-70A2-DF38-90160A238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EF5EAC9-AE49-12F2-4D45-3CE633581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5D3BFD-E7BD-F65D-86E1-3E6BDE79B3DD}"/>
              </a:ext>
            </a:extLst>
          </p:cNvPr>
          <p:cNvSpPr/>
          <p:nvPr/>
        </p:nvSpPr>
        <p:spPr>
          <a:xfrm>
            <a:off x="4423752" y="1041996"/>
            <a:ext cx="351269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F7441-A86A-9B67-A272-3F928683F93D}"/>
              </a:ext>
            </a:extLst>
          </p:cNvPr>
          <p:cNvSpPr txBox="1"/>
          <p:nvPr/>
        </p:nvSpPr>
        <p:spPr>
          <a:xfrm>
            <a:off x="4628422" y="1174749"/>
            <a:ext cx="3075172" cy="52949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Available Now:</a:t>
            </a: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English NKJV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English NLT (NT)</a:t>
            </a:r>
            <a:br>
              <a:rPr lang="en-US" sz="2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Spanish 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Korean 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Japanese Mandarin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Russian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Indonesian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Arabic NVD</a:t>
            </a: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Arabic GNA (NT)</a:t>
            </a: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French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D72BD7-C6E0-197A-C1D5-67BC0CF3E6C9}"/>
              </a:ext>
            </a:extLst>
          </p:cNvPr>
          <p:cNvSpPr txBox="1"/>
          <p:nvPr/>
        </p:nvSpPr>
        <p:spPr>
          <a:xfrm>
            <a:off x="5400761" y="314422"/>
            <a:ext cx="6091510" cy="4862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en-US" sz="32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Best Audio Drama Bibles</a:t>
            </a:r>
            <a:endParaRPr lang="en-US" sz="32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DEDA06-E5B1-5405-5936-A9FC1CD0CF48}"/>
              </a:ext>
            </a:extLst>
          </p:cNvPr>
          <p:cNvSpPr/>
          <p:nvPr/>
        </p:nvSpPr>
        <p:spPr>
          <a:xfrm>
            <a:off x="8247529" y="1041995"/>
            <a:ext cx="351269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5DB3D2-6F19-1B42-B87F-7093BA3AECE8}"/>
              </a:ext>
            </a:extLst>
          </p:cNvPr>
          <p:cNvSpPr txBox="1"/>
          <p:nvPr/>
        </p:nvSpPr>
        <p:spPr>
          <a:xfrm>
            <a:off x="8445922" y="1174749"/>
            <a:ext cx="3079118" cy="32060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00"/>
              </a:lnSpc>
              <a:spcAft>
                <a:spcPts val="1200"/>
              </a:spcAft>
            </a:pPr>
            <a:r>
              <a:rPr lang="en-US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Coming Soon:</a:t>
            </a:r>
          </a:p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2025</a:t>
            </a:r>
          </a:p>
          <a:p>
            <a:pPr>
              <a:lnSpc>
                <a:spcPts val="3400"/>
              </a:lnSpc>
              <a:spcAft>
                <a:spcPts val="1000"/>
              </a:spcAft>
            </a:pPr>
            <a:endParaRPr lang="en-US" sz="2400" b="1" dirty="0">
              <a:solidFill>
                <a:srgbClr val="FB85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3400"/>
              </a:lnSpc>
              <a:spcAft>
                <a:spcPts val="1000"/>
              </a:spcAft>
            </a:pPr>
            <a:endParaRPr lang="en-US" sz="2400" b="1" dirty="0">
              <a:solidFill>
                <a:srgbClr val="FB85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3400"/>
              </a:lnSpc>
              <a:spcAft>
                <a:spcPts val="1000"/>
              </a:spcAft>
            </a:pPr>
            <a:br>
              <a:rPr lang="en-US" sz="3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endParaRPr lang="en-US" sz="32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00894E8-2AD4-35D3-79D1-068DE2AEAA4E}"/>
              </a:ext>
            </a:extLst>
          </p:cNvPr>
          <p:cNvGrpSpPr/>
          <p:nvPr/>
        </p:nvGrpSpPr>
        <p:grpSpPr>
          <a:xfrm>
            <a:off x="2896988" y="414058"/>
            <a:ext cx="2479082" cy="627031"/>
            <a:chOff x="3495684" y="414058"/>
            <a:chExt cx="2479082" cy="62703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55CD0F51-1D97-C57C-8C58-D4FD2FF94861}"/>
                </a:ext>
              </a:extLst>
            </p:cNvPr>
            <p:cNvSpPr/>
            <p:nvPr/>
          </p:nvSpPr>
          <p:spPr>
            <a:xfrm rot="20672830">
              <a:off x="3495684" y="463996"/>
              <a:ext cx="2479082" cy="545335"/>
            </a:xfrm>
            <a:prstGeom prst="roundRect">
              <a:avLst>
                <a:gd name="adj" fmla="val 50000"/>
              </a:avLst>
            </a:prstGeom>
            <a:solidFill>
              <a:srgbClr val="FB8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EBE6A38-AFCA-085E-BE8F-9A57CDA67A79}"/>
                </a:ext>
              </a:extLst>
            </p:cNvPr>
            <p:cNvSpPr txBox="1"/>
            <p:nvPr/>
          </p:nvSpPr>
          <p:spPr>
            <a:xfrm rot="20672830">
              <a:off x="3502013" y="414058"/>
              <a:ext cx="2398039" cy="6270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5200"/>
                </a:lnSpc>
              </a:pPr>
              <a:r>
                <a:rPr lang="en-US" sz="4000" b="1" dirty="0">
                  <a:solidFill>
                    <a:schemeClr val="bg1"/>
                  </a:solidFill>
                  <a:latin typeface="Avenir Next LT Pro" panose="020B0504020202020204" pitchFamily="34" charset="77"/>
                  <a:ea typeface="DIN 2014 Bold" panose="020B0504020202020204" pitchFamily="34" charset="77"/>
                </a:rPr>
                <a:t>All Free!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6057927-7897-A685-D320-2C93DB1C4CF8}"/>
              </a:ext>
            </a:extLst>
          </p:cNvPr>
          <p:cNvSpPr txBox="1"/>
          <p:nvPr/>
        </p:nvSpPr>
        <p:spPr>
          <a:xfrm>
            <a:off x="8445922" y="2230268"/>
            <a:ext cx="609901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388703" y="1786832"/>
            <a:ext cx="3389062" cy="26853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In Public Reading of Scripture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App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E7E71D-F945-F0D2-5076-BCDEB8AD9B1D}"/>
              </a:ext>
            </a:extLst>
          </p:cNvPr>
          <p:cNvSpPr txBox="1"/>
          <p:nvPr/>
        </p:nvSpPr>
        <p:spPr>
          <a:xfrm>
            <a:off x="8904709" y="2271817"/>
            <a:ext cx="2855510" cy="12878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Portuguese (NT)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Arabic GNA (OT)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Hindi (NT)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0BDB58-6350-0E54-24A3-4B8F2B61F6C8}"/>
              </a:ext>
            </a:extLst>
          </p:cNvPr>
          <p:cNvSpPr txBox="1"/>
          <p:nvPr/>
        </p:nvSpPr>
        <p:spPr>
          <a:xfrm>
            <a:off x="8445922" y="4314849"/>
            <a:ext cx="609901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076624-2A6B-BF75-249F-B64420F80EC7}"/>
              </a:ext>
            </a:extLst>
          </p:cNvPr>
          <p:cNvSpPr txBox="1"/>
          <p:nvPr/>
        </p:nvSpPr>
        <p:spPr>
          <a:xfrm>
            <a:off x="8904709" y="4348698"/>
            <a:ext cx="2855510" cy="8518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Portuguese (OT)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Hindi (OT)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163088-DBB0-09A7-CEF5-D7D6D5F7A971}"/>
              </a:ext>
            </a:extLst>
          </p:cNvPr>
          <p:cNvSpPr txBox="1"/>
          <p:nvPr/>
        </p:nvSpPr>
        <p:spPr>
          <a:xfrm>
            <a:off x="8445922" y="4753060"/>
            <a:ext cx="609901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E6FFDF-5227-6555-E26E-21E367CFF526}"/>
              </a:ext>
            </a:extLst>
          </p:cNvPr>
          <p:cNvSpPr txBox="1"/>
          <p:nvPr/>
        </p:nvSpPr>
        <p:spPr>
          <a:xfrm>
            <a:off x="8445922" y="3875400"/>
            <a:ext cx="3079118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2026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9ADA38-6B9B-52B4-2C2D-84116ED1E112}"/>
              </a:ext>
            </a:extLst>
          </p:cNvPr>
          <p:cNvSpPr txBox="1"/>
          <p:nvPr/>
        </p:nvSpPr>
        <p:spPr>
          <a:xfrm>
            <a:off x="8445922" y="3113137"/>
            <a:ext cx="609901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66180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594360" y="2002121"/>
            <a:ext cx="3389062" cy="20185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Bible Tracker</a:t>
            </a:r>
            <a:b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in the App</a:t>
            </a:r>
            <a:endParaRPr lang="en-US" sz="48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460" y="1032363"/>
            <a:ext cx="2884847" cy="54960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550926-70EA-D3A2-F641-094F6AC88E8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734" b="1762"/>
          <a:stretch/>
        </p:blipFill>
        <p:spPr>
          <a:xfrm>
            <a:off x="5498097" y="1217141"/>
            <a:ext cx="2483571" cy="5052949"/>
          </a:xfrm>
          <a:prstGeom prst="roundRect">
            <a:avLst>
              <a:gd name="adj" fmla="val 7933"/>
            </a:avLst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5223030" y="366516"/>
            <a:ext cx="6119114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algn="ctr"/>
            <a:r>
              <a:rPr lang="en-US" sz="3600" dirty="0">
                <a:latin typeface="Avenir Next LT Pro" panose="020B0504020202020204" pitchFamily="34" charset="77"/>
              </a:rPr>
              <a:t>Track Bible Listening!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9D6F8B-1213-C852-A446-390E76AD29AD}"/>
              </a:ext>
            </a:extLst>
          </p:cNvPr>
          <p:cNvGrpSpPr/>
          <p:nvPr/>
        </p:nvGrpSpPr>
        <p:grpSpPr>
          <a:xfrm>
            <a:off x="592183" y="4247864"/>
            <a:ext cx="2330026" cy="1097280"/>
            <a:chOff x="322020" y="4715464"/>
            <a:chExt cx="2330026" cy="10972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8C75764-6D96-1E36-F128-A85C20500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1A23246-3705-E907-B6B5-9F8108130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14" name="Picture 13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B0A64847-A75A-4DB1-48EB-E07C40959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901" y="1032363"/>
            <a:ext cx="2884847" cy="54960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31699C-8230-C515-265C-43156420D9A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540" b="1583"/>
          <a:stretch/>
        </p:blipFill>
        <p:spPr>
          <a:xfrm>
            <a:off x="8581538" y="1217140"/>
            <a:ext cx="2483571" cy="5052949"/>
          </a:xfrm>
          <a:prstGeom prst="roundRect">
            <a:avLst>
              <a:gd name="adj" fmla="val 7933"/>
            </a:avLst>
          </a:prstGeom>
        </p:spPr>
      </p:pic>
    </p:spTree>
    <p:extLst>
      <p:ext uri="{BB962C8B-B14F-4D97-AF65-F5344CB8AC3E}">
        <p14:creationId xmlns:p14="http://schemas.microsoft.com/office/powerpoint/2010/main" val="986265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F9E20-DEC3-A7B3-68BA-E0B4CDF3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699763" y="1064516"/>
            <a:ext cx="7093789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>
              <a:lnSpc>
                <a:spcPts val="5200"/>
              </a:lnSpc>
            </a:pPr>
            <a:r>
              <a:rPr lang="en-US" sz="4400" b="0" dirty="0">
                <a:latin typeface="Avenir Next LT Pro" panose="020B0504020202020204" pitchFamily="34" charset="77"/>
              </a:rPr>
              <a:t>For </a:t>
            </a:r>
            <a:r>
              <a:rPr lang="en-US" sz="4400" dirty="0">
                <a:latin typeface="Avenir Next LT Pro" panose="020B0504020202020204" pitchFamily="34" charset="77"/>
              </a:rPr>
              <a:t>Regular Group (1-2-3)</a:t>
            </a:r>
            <a:r>
              <a:rPr lang="en-US" sz="4400" b="0" dirty="0">
                <a:latin typeface="Avenir Next LT Pro" panose="020B0504020202020204" pitchFamily="34" charset="77"/>
              </a:rPr>
              <a:t>, we recommend setting up </a:t>
            </a:r>
            <a:r>
              <a:rPr lang="en-US" sz="4400" dirty="0">
                <a:latin typeface="Avenir Next LT Pro" panose="020B0504020202020204" pitchFamily="34" charset="77"/>
              </a:rPr>
              <a:t>5 Trackers</a:t>
            </a:r>
            <a:r>
              <a:rPr lang="en-US" sz="4400" b="0" dirty="0">
                <a:latin typeface="Avenir Next LT Pro" panose="020B0504020202020204" pitchFamily="34" charset="77"/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80315C-71A0-B4AB-9DEF-1DEDB3750A1D}"/>
              </a:ext>
            </a:extLst>
          </p:cNvPr>
          <p:cNvGrpSpPr/>
          <p:nvPr/>
        </p:nvGrpSpPr>
        <p:grpSpPr>
          <a:xfrm>
            <a:off x="5335311" y="3065064"/>
            <a:ext cx="2752400" cy="1156087"/>
            <a:chOff x="5467164" y="3183707"/>
            <a:chExt cx="2752400" cy="11560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3C01B3-9084-951C-6F63-2F67FD059929}"/>
                </a:ext>
              </a:extLst>
            </p:cNvPr>
            <p:cNvSpPr txBox="1"/>
            <p:nvPr/>
          </p:nvSpPr>
          <p:spPr>
            <a:xfrm>
              <a:off x="5467164" y="3480693"/>
              <a:ext cx="1697552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en-US" sz="2800" b="1" dirty="0">
                  <a:solidFill>
                    <a:srgbClr val="FF5F05"/>
                  </a:solidFill>
                  <a:latin typeface="Avenir Next LT Pro" panose="020B0504020202020204" pitchFamily="34" charset="77"/>
                  <a:ea typeface="DIN 2014 Bold" panose="020B0504020202020204" pitchFamily="34" charset="77"/>
                </a:rPr>
                <a:t>Like this</a:t>
              </a:r>
            </a:p>
          </p:txBody>
        </p:sp>
        <p:pic>
          <p:nvPicPr>
            <p:cNvPr id="20" name="Picture 19" descr="An orange arrow pointing upwards&#10;&#10;Description automatically generated">
              <a:extLst>
                <a:ext uri="{FF2B5EF4-FFF2-40B4-BE49-F238E27FC236}">
                  <a16:creationId xmlns:a16="http://schemas.microsoft.com/office/drawing/2014/main" id="{DEE777B7-1EF7-C020-1A65-FDDE799E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12593" flipH="1">
              <a:off x="7063477" y="3183707"/>
              <a:ext cx="1156087" cy="115608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8BBE4E9-4A0F-7B6A-4F28-5229A8B898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70876" y="4810362"/>
            <a:ext cx="1024471" cy="1024471"/>
          </a:xfrm>
          <a:prstGeom prst="roundRect">
            <a:avLst>
              <a:gd name="adj" fmla="val 6667"/>
            </a:avLst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7F97F4-60FE-1ADA-8D42-25D9FF24F1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3499" y="4810364"/>
            <a:ext cx="1024470" cy="1024470"/>
          </a:xfrm>
          <a:prstGeom prst="roundRect">
            <a:avLst>
              <a:gd name="adj" fmla="val 23334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62476F-5B92-8965-7A81-21A9ECC03B7F}"/>
              </a:ext>
            </a:extLst>
          </p:cNvPr>
          <p:cNvSpPr txBox="1"/>
          <p:nvPr/>
        </p:nvSpPr>
        <p:spPr>
          <a:xfrm>
            <a:off x="699763" y="5888580"/>
            <a:ext cx="3181895" cy="3646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0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Download PRS App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90756B1-D3CB-0B88-A944-301694026330}"/>
              </a:ext>
            </a:extLst>
          </p:cNvPr>
          <p:cNvGrpSpPr/>
          <p:nvPr/>
        </p:nvGrpSpPr>
        <p:grpSpPr>
          <a:xfrm>
            <a:off x="8181789" y="311762"/>
            <a:ext cx="3272456" cy="6234476"/>
            <a:chOff x="8181789" y="311762"/>
            <a:chExt cx="3272456" cy="6234476"/>
          </a:xfrm>
        </p:grpSpPr>
        <p:pic>
          <p:nvPicPr>
            <p:cNvPr id="10" name="Picture 9" descr="A picture containing text, monitor, electronics, screen&#10;&#10;Description automatically generated">
              <a:extLst>
                <a:ext uri="{FF2B5EF4-FFF2-40B4-BE49-F238E27FC236}">
                  <a16:creationId xmlns:a16="http://schemas.microsoft.com/office/drawing/2014/main" id="{773B139C-75B4-D6BA-0476-BD54407EB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brightnessContrast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81789" y="311762"/>
              <a:ext cx="3272456" cy="6234476"/>
            </a:xfrm>
            <a:prstGeom prst="rect">
              <a:avLst/>
            </a:prstGeom>
            <a:effectLst>
              <a:outerShdw blurRad="533400" dist="50800" dir="5400000" algn="ctr" rotWithShape="0">
                <a:srgbClr val="000000">
                  <a:alpha val="15000"/>
                </a:srgbClr>
              </a:outerShdw>
            </a:effec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5D1AB5A-374B-7864-DC96-9835EBEB91DC}"/>
                </a:ext>
              </a:extLst>
            </p:cNvPr>
            <p:cNvGrpSpPr/>
            <p:nvPr/>
          </p:nvGrpSpPr>
          <p:grpSpPr>
            <a:xfrm>
              <a:off x="8409384" y="521367"/>
              <a:ext cx="2817264" cy="5731865"/>
              <a:chOff x="8409384" y="521367"/>
              <a:chExt cx="2817264" cy="573186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10550926-70EA-D3A2-F641-094F6AC88E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 t="4859" b="1824"/>
              <a:stretch/>
            </p:blipFill>
            <p:spPr>
              <a:xfrm>
                <a:off x="8409384" y="521367"/>
                <a:ext cx="2817264" cy="5731865"/>
              </a:xfrm>
              <a:prstGeom prst="roundRect">
                <a:avLst>
                  <a:gd name="adj" fmla="val 7933"/>
                </a:avLst>
              </a:prstGeom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F98E3F0-79E3-7931-EDF2-432B806BA146}"/>
                  </a:ext>
                </a:extLst>
              </p:cNvPr>
              <p:cNvSpPr/>
              <p:nvPr/>
            </p:nvSpPr>
            <p:spPr>
              <a:xfrm>
                <a:off x="9252963" y="1216916"/>
                <a:ext cx="1699516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venir Next LT Pro" panose="020B0504020202020204" pitchFamily="34" charset="77"/>
                  </a:rPr>
                  <a:t>2025 1st</a:t>
                </a: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A8E8586-DBF8-DA00-D925-08475CEFC61F}"/>
                  </a:ext>
                </a:extLst>
              </p:cNvPr>
              <p:cNvSpPr/>
              <p:nvPr/>
            </p:nvSpPr>
            <p:spPr>
              <a:xfrm>
                <a:off x="9252963" y="2115685"/>
                <a:ext cx="1699516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venir Next LT Pro" panose="020B0504020202020204" pitchFamily="34" charset="77"/>
                  </a:rPr>
                  <a:t>2025 2nd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677EFC-C309-5179-BF6C-56D295A0C742}"/>
                  </a:ext>
                </a:extLst>
              </p:cNvPr>
              <p:cNvSpPr/>
              <p:nvPr/>
            </p:nvSpPr>
            <p:spPr>
              <a:xfrm>
                <a:off x="9252963" y="3026959"/>
                <a:ext cx="1699516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venir Next LT Pro" panose="020B0504020202020204" pitchFamily="34" charset="77"/>
                  </a:rPr>
                  <a:t>2025 3rd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64A932E-55D4-5B53-95F2-8D08993D3507}"/>
                  </a:ext>
                </a:extLst>
              </p:cNvPr>
              <p:cNvSpPr/>
              <p:nvPr/>
            </p:nvSpPr>
            <p:spPr>
              <a:xfrm>
                <a:off x="9252963" y="3925728"/>
                <a:ext cx="1699516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venir Next LT Pro" panose="020B0504020202020204" pitchFamily="34" charset="77"/>
                  </a:rPr>
                  <a:t>2025 4th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29A4E5B-09E6-7527-3679-CE47D6AD4E63}"/>
                  </a:ext>
                </a:extLst>
              </p:cNvPr>
              <p:cNvSpPr/>
              <p:nvPr/>
            </p:nvSpPr>
            <p:spPr>
              <a:xfrm>
                <a:off x="9252962" y="4850784"/>
                <a:ext cx="1814014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150" dirty="0">
                    <a:solidFill>
                      <a:schemeClr val="tx1"/>
                    </a:solidFill>
                    <a:latin typeface="Avenir Next LT Pro" panose="020B0504020202020204" pitchFamily="34" charset="77"/>
                  </a:rPr>
                  <a:t>2025 NYC Wed PRS Plan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8943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2894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231634" y="237292"/>
            <a:ext cx="11722685" cy="7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1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Training Together, Not Trying Alone.</a:t>
            </a:r>
            <a:endParaRPr lang="en-US" sz="51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288092" y="1184743"/>
            <a:ext cx="11666227" cy="5104739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BABCA2-2D29-98DF-DC80-E2454A441F7B}"/>
              </a:ext>
            </a:extLst>
          </p:cNvPr>
          <p:cNvSpPr txBox="1"/>
          <p:nvPr/>
        </p:nvSpPr>
        <p:spPr>
          <a:xfrm>
            <a:off x="471095" y="2730777"/>
            <a:ext cx="11285476" cy="3205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  <a:spcAft>
                <a:spcPts val="1200"/>
              </a:spcAft>
            </a:pPr>
            <a:r>
              <a:rPr lang="en-US" sz="2800" dirty="0">
                <a:solidFill>
                  <a:srgbClr val="121212"/>
                </a:solidFill>
                <a:latin typeface="Avenir Next LT Pro" panose="020B0504020202020204" pitchFamily="34" charset="77"/>
              </a:rPr>
              <a:t>E</a:t>
            </a:r>
            <a:r>
              <a:rPr lang="en-US" sz="2800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ntrust to reliable people who will also be qualified to teach others. Join with me in suffering, like a </a:t>
            </a:r>
            <a:r>
              <a:rPr lang="en-US" sz="28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good soldier of Christ Jesus</a:t>
            </a:r>
            <a:r>
              <a:rPr lang="en-US" sz="2800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. </a:t>
            </a:r>
            <a:br>
              <a:rPr lang="en-US" sz="2800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800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No one serving as a </a:t>
            </a:r>
            <a:r>
              <a:rPr lang="en-US" sz="28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soldier</a:t>
            </a:r>
            <a:r>
              <a:rPr lang="en-US" sz="2800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gets entangled in civilian affairs, but rather tries to please his commanding officer. Anyone who competes as an </a:t>
            </a:r>
            <a:r>
              <a:rPr lang="en-US" sz="28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athlete</a:t>
            </a:r>
            <a:r>
              <a:rPr lang="en-US" sz="2800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does not receive the victor’s crown except by competing according to the rules. The </a:t>
            </a:r>
            <a:r>
              <a:rPr lang="en-US" sz="28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hardworking</a:t>
            </a:r>
            <a:r>
              <a:rPr lang="en-US" sz="2800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8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farmer</a:t>
            </a:r>
            <a:r>
              <a:rPr lang="en-US" sz="2800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should be the first to receive a share of the crops. </a:t>
            </a:r>
            <a:r>
              <a:rPr lang="en-US" sz="28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2 Timothy 2:2b-6 (NIV)</a:t>
            </a:r>
            <a:endParaRPr lang="en-US" sz="2800" dirty="0"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20D3CA-B978-E040-5341-2BB965A379EA}"/>
              </a:ext>
            </a:extLst>
          </p:cNvPr>
          <p:cNvSpPr txBox="1"/>
          <p:nvPr/>
        </p:nvSpPr>
        <p:spPr>
          <a:xfrm>
            <a:off x="471095" y="1526873"/>
            <a:ext cx="1128547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A </a:t>
            </a:r>
            <a:r>
              <a:rPr lang="en-US" sz="2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disciple</a:t>
            </a:r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 is not above his teacher, but everyone when he is </a:t>
            </a:r>
            <a:r>
              <a:rPr lang="en-US" sz="2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fully</a:t>
            </a:r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 </a:t>
            </a:r>
            <a:r>
              <a:rPr lang="en-US" sz="2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trained</a:t>
            </a:r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 will be like his </a:t>
            </a:r>
            <a:r>
              <a:rPr lang="en-US" sz="2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teacher</a:t>
            </a:r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. </a:t>
            </a:r>
            <a:r>
              <a:rPr lang="en-US" sz="28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Luke 6:40 (ESV)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 </a:t>
            </a:r>
            <a:endParaRPr lang="en-US" sz="2800" dirty="0">
              <a:effectLst/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65452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271408" y="507999"/>
            <a:ext cx="6400800" cy="5842000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240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02711C-3029-379A-0F7B-ED5C064E9216}"/>
              </a:ext>
            </a:extLst>
          </p:cNvPr>
          <p:cNvSpPr txBox="1"/>
          <p:nvPr/>
        </p:nvSpPr>
        <p:spPr>
          <a:xfrm>
            <a:off x="5808120" y="1497701"/>
            <a:ext cx="5716771" cy="41088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4800" b="1" dirty="0">
                <a:effectLst/>
                <a:latin typeface="Avenir Next LT Pro" panose="020B0504020202020204" pitchFamily="34" charset="77"/>
              </a:rPr>
              <a:t>Psalm 145</a:t>
            </a:r>
          </a:p>
          <a:p>
            <a:pPr>
              <a:spcAft>
                <a:spcPts val="3000"/>
              </a:spcAft>
            </a:pPr>
            <a:r>
              <a:rPr lang="en-US" sz="4800" b="1" dirty="0">
                <a:latin typeface="Avenir Next LT Pro" panose="020B0504020202020204" pitchFamily="34" charset="77"/>
              </a:rPr>
              <a:t>Deuteronomy 9-10</a:t>
            </a:r>
          </a:p>
          <a:p>
            <a:pPr>
              <a:spcAft>
                <a:spcPts val="3000"/>
              </a:spcAft>
            </a:pPr>
            <a:r>
              <a:rPr lang="en-US" sz="4800" b="1" dirty="0">
                <a:latin typeface="Avenir Next LT Pro" panose="020B0504020202020204" pitchFamily="34" charset="77"/>
              </a:rPr>
              <a:t>Revelation 1-5</a:t>
            </a:r>
          </a:p>
          <a:p>
            <a:pPr>
              <a:spcAft>
                <a:spcPts val="3000"/>
              </a:spcAft>
            </a:pPr>
            <a:r>
              <a:rPr lang="en-US" sz="4800" b="1" dirty="0">
                <a:latin typeface="Avenir Next LT Pro" panose="020B0504020202020204" pitchFamily="34" charset="77"/>
              </a:rPr>
              <a:t>Psalm 146</a:t>
            </a:r>
            <a:endParaRPr lang="en-US" sz="4800" b="1" dirty="0"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594360" y="1634193"/>
            <a:ext cx="3869422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Track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Today’s </a:t>
            </a: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Scriptures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064E85-33C0-90AB-F1BE-3F01B4DD2A06}"/>
              </a:ext>
            </a:extLst>
          </p:cNvPr>
          <p:cNvSpPr txBox="1"/>
          <p:nvPr/>
        </p:nvSpPr>
        <p:spPr>
          <a:xfrm>
            <a:off x="588448" y="5118728"/>
            <a:ext cx="2919474" cy="7493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Scan to download the free PRS App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7E183D-3518-CF43-E669-27C253C66BF4}"/>
              </a:ext>
            </a:extLst>
          </p:cNvPr>
          <p:cNvGrpSpPr/>
          <p:nvPr/>
        </p:nvGrpSpPr>
        <p:grpSpPr>
          <a:xfrm>
            <a:off x="592183" y="3866971"/>
            <a:ext cx="2330026" cy="1097280"/>
            <a:chOff x="322020" y="4715464"/>
            <a:chExt cx="2330026" cy="10972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74E5189-C54C-E578-54F1-0A87F2C39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B140F7-AA16-750B-54A6-9BD64A340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1795839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66C9D-4A8B-6794-0A78-4E79FBEC6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A71E76-44EB-200B-A3F6-0F1167450B43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B4D6AB-CF6E-D7B0-3F47-4B28BD093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78CF11-3B16-F717-51B6-32B3B34BFF42}"/>
              </a:ext>
            </a:extLst>
          </p:cNvPr>
          <p:cNvSpPr txBox="1"/>
          <p:nvPr/>
        </p:nvSpPr>
        <p:spPr>
          <a:xfrm>
            <a:off x="291145" y="3674800"/>
            <a:ext cx="3568931" cy="666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Guidelines 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C926113-8F64-8634-1556-850F5337AAA1}"/>
              </a:ext>
            </a:extLst>
          </p:cNvPr>
          <p:cNvSpPr/>
          <p:nvPr/>
        </p:nvSpPr>
        <p:spPr>
          <a:xfrm>
            <a:off x="4393374" y="535576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28686D-5D76-911A-14CF-9347ED8AEBFD}"/>
              </a:ext>
            </a:extLst>
          </p:cNvPr>
          <p:cNvSpPr txBox="1"/>
          <p:nvPr/>
        </p:nvSpPr>
        <p:spPr>
          <a:xfrm>
            <a:off x="291145" y="2475350"/>
            <a:ext cx="3568931" cy="1101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Public Reading of Scripture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A0E08A-4D20-E1D5-3D71-C97FEBBBABB6}"/>
              </a:ext>
            </a:extLst>
          </p:cNvPr>
          <p:cNvSpPr txBox="1"/>
          <p:nvPr/>
        </p:nvSpPr>
        <p:spPr>
          <a:xfrm>
            <a:off x="4755641" y="931818"/>
            <a:ext cx="6795384" cy="502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600"/>
              </a:lnSpc>
              <a:defRPr sz="3600" b="1">
                <a:latin typeface="Avenir Next LT Pro" panose="020B0504020202020204" pitchFamily="34" charset="77"/>
              </a:defRPr>
            </a:lvl1pPr>
          </a:lstStyle>
          <a:p>
            <a:pPr>
              <a:lnSpc>
                <a:spcPts val="4200"/>
              </a:lnSpc>
              <a:spcAft>
                <a:spcPts val="1800"/>
              </a:spcAft>
            </a:pPr>
            <a:r>
              <a:rPr lang="en-US" dirty="0"/>
              <a:t>To be respectful of hearing God’s Word during PRS, </a:t>
            </a:r>
            <a:br>
              <a:rPr lang="en-US" dirty="0"/>
            </a:br>
            <a:r>
              <a:rPr lang="en-US" dirty="0"/>
              <a:t>please refrain from:</a:t>
            </a:r>
          </a:p>
          <a:p>
            <a:pPr marL="560070" indent="-560070">
              <a:lnSpc>
                <a:spcPts val="4200"/>
              </a:lnSpc>
              <a:spcAft>
                <a:spcPts val="1800"/>
              </a:spcAft>
              <a:buAutoNum type="arabicPeriod"/>
            </a:pPr>
            <a:r>
              <a:rPr lang="en-US" dirty="0"/>
              <a:t>Eating</a:t>
            </a:r>
          </a:p>
          <a:p>
            <a:pPr marL="560070" indent="-560070">
              <a:lnSpc>
                <a:spcPts val="4200"/>
              </a:lnSpc>
              <a:spcAft>
                <a:spcPts val="1800"/>
              </a:spcAft>
              <a:buAutoNum type="arabicPeriod"/>
            </a:pPr>
            <a:r>
              <a:rPr lang="en-US" dirty="0"/>
              <a:t>Multitasking (e.g. treadmill)</a:t>
            </a:r>
          </a:p>
          <a:p>
            <a:pPr marL="560070" indent="-560070">
              <a:lnSpc>
                <a:spcPts val="4200"/>
              </a:lnSpc>
              <a:spcAft>
                <a:spcPts val="1800"/>
              </a:spcAft>
              <a:buAutoNum type="arabicPeriod"/>
            </a:pPr>
            <a:r>
              <a:rPr lang="en-US" dirty="0"/>
              <a:t>Wearing casual shorts or sandals when coming to G&amp;M offices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87D38F-3EB7-5B6B-3283-64431CE22E11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06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3881266" y="0"/>
            <a:ext cx="8310735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288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405292" y="2326755"/>
            <a:ext cx="3427880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defRPr sz="4800" b="1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r>
              <a:rPr lang="en-US" dirty="0">
                <a:solidFill>
                  <a:srgbClr val="FFB600"/>
                </a:solidFill>
              </a:rPr>
              <a:t>3 Steps for </a:t>
            </a:r>
            <a:r>
              <a:rPr lang="en-US" dirty="0"/>
              <a:t>Successful Bible Listening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977005-6B31-74D0-6864-0A113CE28076}"/>
              </a:ext>
            </a:extLst>
          </p:cNvPr>
          <p:cNvSpPr txBox="1"/>
          <p:nvPr/>
        </p:nvSpPr>
        <p:spPr>
          <a:xfrm>
            <a:off x="6160273" y="514716"/>
            <a:ext cx="5890755" cy="8720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3200" b="1" dirty="0">
                <a:latin typeface="Avenir Next LT Pro"/>
              </a:rPr>
              <a:t>Belong to a PRS Group, Preferably with 1 or 2 Friends</a:t>
            </a:r>
            <a:endParaRPr lang="en-US" sz="3200" b="1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843E59-A20F-64AE-D553-23A38E0FBD59}"/>
              </a:ext>
            </a:extLst>
          </p:cNvPr>
          <p:cNvSpPr txBox="1"/>
          <p:nvPr/>
        </p:nvSpPr>
        <p:spPr>
          <a:xfrm>
            <a:off x="6160273" y="1514620"/>
            <a:ext cx="548009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Ecclesiastes 4:12, Luke 4:16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FFB514-79B6-049D-10AA-445C35313CE8}"/>
              </a:ext>
            </a:extLst>
          </p:cNvPr>
          <p:cNvSpPr txBox="1"/>
          <p:nvPr/>
        </p:nvSpPr>
        <p:spPr>
          <a:xfrm>
            <a:off x="6160273" y="2891811"/>
            <a:ext cx="5480099" cy="441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3200" b="1" dirty="0">
                <a:latin typeface="Avenir Next LT Pro"/>
              </a:rPr>
              <a:t>Set an Annual Goal</a:t>
            </a:r>
            <a:endParaRPr lang="en-US" sz="3200" b="1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8C57F4-BA01-700E-A4C6-5517C0AF271B}"/>
              </a:ext>
            </a:extLst>
          </p:cNvPr>
          <p:cNvSpPr txBox="1"/>
          <p:nvPr/>
        </p:nvSpPr>
        <p:spPr>
          <a:xfrm>
            <a:off x="6160273" y="3465551"/>
            <a:ext cx="5480099" cy="426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Deuteronomy 8:3, Matthew 4:4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05F0E6-F740-A408-A3A5-66544E65F457}"/>
              </a:ext>
            </a:extLst>
          </p:cNvPr>
          <p:cNvSpPr txBox="1"/>
          <p:nvPr/>
        </p:nvSpPr>
        <p:spPr>
          <a:xfrm>
            <a:off x="6160273" y="5096744"/>
            <a:ext cx="5480099" cy="441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3200" b="1" dirty="0">
                <a:latin typeface="Avenir Next LT Pro"/>
              </a:rPr>
              <a:t>Track and Share It</a:t>
            </a:r>
            <a:endParaRPr lang="en-US" sz="3200" b="1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AF2CC9-0DAE-F016-2483-6A9C72DDA0C0}"/>
              </a:ext>
            </a:extLst>
          </p:cNvPr>
          <p:cNvSpPr txBox="1"/>
          <p:nvPr/>
        </p:nvSpPr>
        <p:spPr>
          <a:xfrm>
            <a:off x="6160273" y="5670484"/>
            <a:ext cx="5480099" cy="426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Proverbs 27:17, 1 Timothy 4:15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CBAA90-05B6-7A85-04E5-B3EB300BA9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05167" y="514716"/>
            <a:ext cx="1366038" cy="13660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F3AE3-D441-BA7A-F78C-1B410A0294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05166" y="2666934"/>
            <a:ext cx="1366039" cy="13660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65CFDB-8181-4414-3FA2-8CB983C99A1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605167" y="4807663"/>
            <a:ext cx="1366040" cy="136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75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289069" y="222910"/>
            <a:ext cx="11613862" cy="213623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217872" y="866787"/>
            <a:ext cx="563419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Ecclesiastes 4:12 (NKJV)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R="5080">
              <a:lnSpc>
                <a:spcPct val="10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Though one may be overpowered by another, two can withstand him. And 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a threefold cord is not quickly broken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3523E32-1C4B-1952-E924-70895C07C45B}"/>
              </a:ext>
            </a:extLst>
          </p:cNvPr>
          <p:cNvSpPr/>
          <p:nvPr/>
        </p:nvSpPr>
        <p:spPr>
          <a:xfrm>
            <a:off x="289069" y="2487823"/>
            <a:ext cx="11613862" cy="240497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5454CE-CF0F-2C71-E388-F21C2A6DCAA4}"/>
              </a:ext>
            </a:extLst>
          </p:cNvPr>
          <p:cNvSpPr txBox="1"/>
          <p:nvPr/>
        </p:nvSpPr>
        <p:spPr>
          <a:xfrm>
            <a:off x="7393679" y="853076"/>
            <a:ext cx="4116476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Luke 4:16 (NKJV)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R="5080"/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So He came to Nazareth, where He had been brought up. And 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as His custom was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, He went into the synagogue on the Sabbath day, and stood up to read.</a:t>
            </a:r>
            <a:endParaRPr lang="en-US" dirty="0">
              <a:latin typeface="Avenir Next LT Pro" panose="020B0504020202020204" pitchFamily="34" charset="77"/>
              <a:cs typeface="Avenir Nex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C66176-8047-BEDB-8758-6FFEA53343B4}"/>
              </a:ext>
            </a:extLst>
          </p:cNvPr>
          <p:cNvSpPr txBox="1"/>
          <p:nvPr/>
        </p:nvSpPr>
        <p:spPr>
          <a:xfrm>
            <a:off x="7393676" y="3127352"/>
            <a:ext cx="422547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Matthew 4:4 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(NKJV)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But He answered and said, “It is written, </a:t>
            </a:r>
            <a:br>
              <a:rPr lang="en-US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‘Man shall not live by bread alone, but by </a:t>
            </a:r>
            <a:r>
              <a:rPr lang="en-US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every word </a:t>
            </a:r>
            <a:r>
              <a:rPr lang="en-US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that proceeds from the mouth of God.’ ”</a:t>
            </a:r>
            <a:endParaRPr lang="en-US" dirty="0"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42EA3AC-8B48-2313-273A-90108776C406}"/>
              </a:ext>
            </a:extLst>
          </p:cNvPr>
          <p:cNvSpPr/>
          <p:nvPr/>
        </p:nvSpPr>
        <p:spPr>
          <a:xfrm>
            <a:off x="289069" y="5021475"/>
            <a:ext cx="11613862" cy="161513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8B19F3-149A-E10C-96D5-90C851159F69}"/>
              </a:ext>
            </a:extLst>
          </p:cNvPr>
          <p:cNvSpPr txBox="1"/>
          <p:nvPr/>
        </p:nvSpPr>
        <p:spPr>
          <a:xfrm>
            <a:off x="1217870" y="5676059"/>
            <a:ext cx="59339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Proverbs 27:17 (NIV)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R="5080">
              <a:lnSpc>
                <a:spcPct val="10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As iron sharpens iron, so </a:t>
            </a:r>
            <a:r>
              <a:rPr lang="en-US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one person sharpens another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.</a:t>
            </a:r>
            <a:endParaRPr lang="en-US" dirty="0">
              <a:latin typeface="Avenir Next LT Pro" panose="020B0504020202020204" pitchFamily="34" charset="77"/>
              <a:cs typeface="Avenir Nex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319E9E-6ACD-D44A-F806-27C78244EC4D}"/>
              </a:ext>
            </a:extLst>
          </p:cNvPr>
          <p:cNvSpPr txBox="1"/>
          <p:nvPr/>
        </p:nvSpPr>
        <p:spPr>
          <a:xfrm>
            <a:off x="7393676" y="5647677"/>
            <a:ext cx="450925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1 Timothy 4:15 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</a:t>
            </a: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ESV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R="5080"/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Practice these things, immerse yourself in them, so that 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all may see your progress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.</a:t>
            </a:r>
            <a:endParaRPr lang="en-US" dirty="0">
              <a:latin typeface="Avenir Next LT Pro" panose="020B0504020202020204" pitchFamily="34" charset="77"/>
              <a:cs typeface="Avenir Nex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E0D28-0E6D-C939-D260-016EAD03FF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437" y="338077"/>
            <a:ext cx="644638" cy="644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73E17E-5B33-20FD-B9CB-A2B740CDBC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6691" y="2592226"/>
            <a:ext cx="641023" cy="641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3BD20C-889E-1E1B-9020-72B434DFA6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7270" y="5125964"/>
            <a:ext cx="639864" cy="639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35D243-164A-4908-8011-4B50093B72BA}"/>
              </a:ext>
            </a:extLst>
          </p:cNvPr>
          <p:cNvSpPr txBox="1"/>
          <p:nvPr/>
        </p:nvSpPr>
        <p:spPr>
          <a:xfrm>
            <a:off x="1210736" y="5125964"/>
            <a:ext cx="438482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latin typeface="Avenir Next LT Pro" panose="020B0504020202020204" pitchFamily="34" charset="77"/>
              </a:rPr>
              <a:t>Track and Share It</a:t>
            </a:r>
            <a:endParaRPr lang="en-US" sz="2800" b="1" dirty="0">
              <a:solidFill>
                <a:srgbClr val="FFB600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5B2F6-3C9E-405A-7451-E7C3C89A94E4}"/>
              </a:ext>
            </a:extLst>
          </p:cNvPr>
          <p:cNvSpPr txBox="1"/>
          <p:nvPr/>
        </p:nvSpPr>
        <p:spPr>
          <a:xfrm>
            <a:off x="1210736" y="2592226"/>
            <a:ext cx="507387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latin typeface="Avenir Next LT Pro" panose="020B0504020202020204" pitchFamily="34" charset="77"/>
              </a:rPr>
              <a:t>Set an Annual Goal</a:t>
            </a:r>
            <a:endParaRPr lang="en-US" sz="2800" b="1" dirty="0">
              <a:solidFill>
                <a:srgbClr val="FFB600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CE5B51-EF21-E228-D300-4F94EF368918}"/>
              </a:ext>
            </a:extLst>
          </p:cNvPr>
          <p:cNvSpPr txBox="1"/>
          <p:nvPr/>
        </p:nvSpPr>
        <p:spPr>
          <a:xfrm>
            <a:off x="1210737" y="338077"/>
            <a:ext cx="1029941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latin typeface="Avenir Next LT Pro" panose="020B0504020202020204" pitchFamily="34" charset="77"/>
              </a:rPr>
              <a:t>Belong to a PRS Group, </a:t>
            </a:r>
            <a:r>
              <a:rPr lang="en-US" sz="2800" b="1" dirty="0">
                <a:latin typeface="Avenir Next LT Pro"/>
              </a:rPr>
              <a:t>Preferably with 1 or 2 Friends</a:t>
            </a:r>
            <a:endParaRPr lang="en-US" sz="2800" b="1" dirty="0">
              <a:solidFill>
                <a:srgbClr val="FFB600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214F9A-C3C1-AD82-4D8A-6E91032F0D8C}"/>
              </a:ext>
            </a:extLst>
          </p:cNvPr>
          <p:cNvSpPr txBox="1"/>
          <p:nvPr/>
        </p:nvSpPr>
        <p:spPr>
          <a:xfrm>
            <a:off x="1217869" y="3127352"/>
            <a:ext cx="5933933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Deuteronomy 8:3 (NKJV)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R="5080">
              <a:lnSpc>
                <a:spcPct val="10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So He humbled you, allowed you to hunger, and fed you with manna which you did not know nor did your fathers know, that He might make you know that </a:t>
            </a:r>
            <a:r>
              <a:rPr lang="en-US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man shall not live by bread alone; but man lives by every </a:t>
            </a:r>
            <a:r>
              <a:rPr lang="en-US" b="1" i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word</a:t>
            </a:r>
            <a:r>
              <a:rPr lang="en-US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 that proceeds from the mouth of the </a:t>
            </a:r>
            <a:r>
              <a:rPr lang="en-US" b="1" i="0" cap="small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Lord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.</a:t>
            </a:r>
            <a:endParaRPr lang="en-US" dirty="0">
              <a:latin typeface="Avenir Next LT Pro" panose="020B0504020202020204" pitchFamily="34" charset="77"/>
              <a:cs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987631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1F3A8-815E-2CD0-B62B-E9EF0A51E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6CC3528F-E756-4001-A2E3-06462B6DDA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32FFA64-B499-517B-4684-6AAF5EDCBE2D}"/>
              </a:ext>
            </a:extLst>
          </p:cNvPr>
          <p:cNvSpPr/>
          <p:nvPr/>
        </p:nvSpPr>
        <p:spPr>
          <a:xfrm>
            <a:off x="1540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587032A-F845-F4AD-09EE-A09E4D9EA658}"/>
              </a:ext>
            </a:extLst>
          </p:cNvPr>
          <p:cNvSpPr/>
          <p:nvPr/>
        </p:nvSpPr>
        <p:spPr>
          <a:xfrm>
            <a:off x="21603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4B6D431-AC35-2F37-0DED-5D43A59CC86A}"/>
              </a:ext>
            </a:extLst>
          </p:cNvPr>
          <p:cNvSpPr/>
          <p:nvPr/>
        </p:nvSpPr>
        <p:spPr>
          <a:xfrm>
            <a:off x="416670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6D508E3-F125-560D-42F8-10EE01BA3381}"/>
              </a:ext>
            </a:extLst>
          </p:cNvPr>
          <p:cNvSpPr/>
          <p:nvPr/>
        </p:nvSpPr>
        <p:spPr>
          <a:xfrm>
            <a:off x="617302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10F688A-35A9-DBB7-EE7F-2527D16B3C24}"/>
              </a:ext>
            </a:extLst>
          </p:cNvPr>
          <p:cNvSpPr/>
          <p:nvPr/>
        </p:nvSpPr>
        <p:spPr>
          <a:xfrm>
            <a:off x="81793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E74C0E8-E8B4-01E8-1474-DC08C93A157C}"/>
              </a:ext>
            </a:extLst>
          </p:cNvPr>
          <p:cNvSpPr/>
          <p:nvPr/>
        </p:nvSpPr>
        <p:spPr>
          <a:xfrm>
            <a:off x="101856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BE62ADD-E419-516D-9230-378649CA540C}"/>
              </a:ext>
            </a:extLst>
          </p:cNvPr>
          <p:cNvSpPr/>
          <p:nvPr/>
        </p:nvSpPr>
        <p:spPr>
          <a:xfrm>
            <a:off x="1540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06D1188-5491-4CFB-45D0-3432E11F1654}"/>
              </a:ext>
            </a:extLst>
          </p:cNvPr>
          <p:cNvSpPr/>
          <p:nvPr/>
        </p:nvSpPr>
        <p:spPr>
          <a:xfrm>
            <a:off x="21603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EA38DE7-6DF9-4345-F9AD-0B69E4D4F001}"/>
              </a:ext>
            </a:extLst>
          </p:cNvPr>
          <p:cNvSpPr/>
          <p:nvPr/>
        </p:nvSpPr>
        <p:spPr>
          <a:xfrm>
            <a:off x="416670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A4548D4-370C-6F4C-5B23-E0FD6975D5D3}"/>
              </a:ext>
            </a:extLst>
          </p:cNvPr>
          <p:cNvSpPr/>
          <p:nvPr/>
        </p:nvSpPr>
        <p:spPr>
          <a:xfrm>
            <a:off x="617302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A89B8FF-B14B-7790-D004-76EB8DC69211}"/>
              </a:ext>
            </a:extLst>
          </p:cNvPr>
          <p:cNvSpPr/>
          <p:nvPr/>
        </p:nvSpPr>
        <p:spPr>
          <a:xfrm>
            <a:off x="81793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CC7FE88-C567-3FB7-B05D-A94C040EC241}"/>
              </a:ext>
            </a:extLst>
          </p:cNvPr>
          <p:cNvSpPr/>
          <p:nvPr/>
        </p:nvSpPr>
        <p:spPr>
          <a:xfrm>
            <a:off x="101856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A1D8706B-3813-8EC9-DB8F-EBE7E1187A5B}"/>
              </a:ext>
            </a:extLst>
          </p:cNvPr>
          <p:cNvSpPr/>
          <p:nvPr/>
        </p:nvSpPr>
        <p:spPr>
          <a:xfrm>
            <a:off x="15405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Same Side Corner Rectangle 18">
            <a:extLst>
              <a:ext uri="{FF2B5EF4-FFF2-40B4-BE49-F238E27FC236}">
                <a16:creationId xmlns:a16="http://schemas.microsoft.com/office/drawing/2014/main" id="{98F753AF-F415-D166-020E-80C6FA3A6BF2}"/>
              </a:ext>
            </a:extLst>
          </p:cNvPr>
          <p:cNvSpPr/>
          <p:nvPr/>
        </p:nvSpPr>
        <p:spPr>
          <a:xfrm>
            <a:off x="216037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Same Side Corner Rectangle 19">
            <a:extLst>
              <a:ext uri="{FF2B5EF4-FFF2-40B4-BE49-F238E27FC236}">
                <a16:creationId xmlns:a16="http://schemas.microsoft.com/office/drawing/2014/main" id="{2051646C-1EDB-37CB-D551-7D58F2EAE704}"/>
              </a:ext>
            </a:extLst>
          </p:cNvPr>
          <p:cNvSpPr/>
          <p:nvPr/>
        </p:nvSpPr>
        <p:spPr>
          <a:xfrm>
            <a:off x="4166432" y="1176267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 Same Side Corner Rectangle 20">
            <a:extLst>
              <a:ext uri="{FF2B5EF4-FFF2-40B4-BE49-F238E27FC236}">
                <a16:creationId xmlns:a16="http://schemas.microsoft.com/office/drawing/2014/main" id="{BFE41F76-29CE-7535-F76D-DCB744B94345}"/>
              </a:ext>
            </a:extLst>
          </p:cNvPr>
          <p:cNvSpPr/>
          <p:nvPr/>
        </p:nvSpPr>
        <p:spPr>
          <a:xfrm>
            <a:off x="6173027" y="1174783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 Same Side Corner Rectangle 21">
            <a:extLst>
              <a:ext uri="{FF2B5EF4-FFF2-40B4-BE49-F238E27FC236}">
                <a16:creationId xmlns:a16="http://schemas.microsoft.com/office/drawing/2014/main" id="{5B0DC404-2271-E357-EE13-E68D3C7D151A}"/>
              </a:ext>
            </a:extLst>
          </p:cNvPr>
          <p:cNvSpPr/>
          <p:nvPr/>
        </p:nvSpPr>
        <p:spPr>
          <a:xfrm>
            <a:off x="8173984" y="1171037"/>
            <a:ext cx="1857642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 Same Side Corner Rectangle 22">
            <a:extLst>
              <a:ext uri="{FF2B5EF4-FFF2-40B4-BE49-F238E27FC236}">
                <a16:creationId xmlns:a16="http://schemas.microsoft.com/office/drawing/2014/main" id="{D89A2AA6-2761-957D-7D5D-9A6494830513}"/>
              </a:ext>
            </a:extLst>
          </p:cNvPr>
          <p:cNvSpPr/>
          <p:nvPr/>
        </p:nvSpPr>
        <p:spPr>
          <a:xfrm>
            <a:off x="10185676" y="1171037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 Same Side Corner Rectangle 23">
            <a:extLst>
              <a:ext uri="{FF2B5EF4-FFF2-40B4-BE49-F238E27FC236}">
                <a16:creationId xmlns:a16="http://schemas.microsoft.com/office/drawing/2014/main" id="{AD6BAD91-3EF5-7D03-44B1-663A2619107D}"/>
              </a:ext>
            </a:extLst>
          </p:cNvPr>
          <p:cNvSpPr/>
          <p:nvPr/>
        </p:nvSpPr>
        <p:spPr>
          <a:xfrm>
            <a:off x="133527" y="3980685"/>
            <a:ext cx="1882057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 Same Side Corner Rectangle 24">
            <a:extLst>
              <a:ext uri="{FF2B5EF4-FFF2-40B4-BE49-F238E27FC236}">
                <a16:creationId xmlns:a16="http://schemas.microsoft.com/office/drawing/2014/main" id="{D8E061B5-89EE-ACD1-FC1C-793456FCD62A}"/>
              </a:ext>
            </a:extLst>
          </p:cNvPr>
          <p:cNvSpPr/>
          <p:nvPr/>
        </p:nvSpPr>
        <p:spPr>
          <a:xfrm>
            <a:off x="2165006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 Same Side Corner Rectangle 25">
            <a:extLst>
              <a:ext uri="{FF2B5EF4-FFF2-40B4-BE49-F238E27FC236}">
                <a16:creationId xmlns:a16="http://schemas.microsoft.com/office/drawing/2014/main" id="{D42FC932-0EFC-8DBF-67E5-AA262DD41B85}"/>
              </a:ext>
            </a:extLst>
          </p:cNvPr>
          <p:cNvSpPr/>
          <p:nvPr/>
        </p:nvSpPr>
        <p:spPr>
          <a:xfrm>
            <a:off x="4166693" y="3980685"/>
            <a:ext cx="1856210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 Same Side Corner Rectangle 26">
            <a:extLst>
              <a:ext uri="{FF2B5EF4-FFF2-40B4-BE49-F238E27FC236}">
                <a16:creationId xmlns:a16="http://schemas.microsoft.com/office/drawing/2014/main" id="{72126920-DBF9-744C-B94C-B5E779B2FE67}"/>
              </a:ext>
            </a:extLst>
          </p:cNvPr>
          <p:cNvSpPr/>
          <p:nvPr/>
        </p:nvSpPr>
        <p:spPr>
          <a:xfrm>
            <a:off x="6173027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 Same Side Corner Rectangle 27">
            <a:extLst>
              <a:ext uri="{FF2B5EF4-FFF2-40B4-BE49-F238E27FC236}">
                <a16:creationId xmlns:a16="http://schemas.microsoft.com/office/drawing/2014/main" id="{E532A952-01B3-6F78-2AE6-318603E199B0}"/>
              </a:ext>
            </a:extLst>
          </p:cNvPr>
          <p:cNvSpPr/>
          <p:nvPr/>
        </p:nvSpPr>
        <p:spPr>
          <a:xfrm>
            <a:off x="8160042" y="3980685"/>
            <a:ext cx="1875541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 Same Side Corner Rectangle 28">
            <a:extLst>
              <a:ext uri="{FF2B5EF4-FFF2-40B4-BE49-F238E27FC236}">
                <a16:creationId xmlns:a16="http://schemas.microsoft.com/office/drawing/2014/main" id="{2641A338-7DDC-BD68-708F-60D8D3A560CA}"/>
              </a:ext>
            </a:extLst>
          </p:cNvPr>
          <p:cNvSpPr/>
          <p:nvPr/>
        </p:nvSpPr>
        <p:spPr>
          <a:xfrm>
            <a:off x="10170357" y="3993322"/>
            <a:ext cx="1871551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C8EB6C-E376-AF7D-09D7-AE66343402FA}"/>
              </a:ext>
            </a:extLst>
          </p:cNvPr>
          <p:cNvSpPr txBox="1"/>
          <p:nvPr/>
        </p:nvSpPr>
        <p:spPr>
          <a:xfrm>
            <a:off x="15398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January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EFAB5E-4BF7-79F1-6CC0-EBF8396AD310}"/>
              </a:ext>
            </a:extLst>
          </p:cNvPr>
          <p:cNvSpPr txBox="1"/>
          <p:nvPr/>
        </p:nvSpPr>
        <p:spPr>
          <a:xfrm>
            <a:off x="2160243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February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F7D1BC-6857-6DFF-C7B5-FF73CDFCA562}"/>
              </a:ext>
            </a:extLst>
          </p:cNvPr>
          <p:cNvSpPr txBox="1"/>
          <p:nvPr/>
        </p:nvSpPr>
        <p:spPr>
          <a:xfrm>
            <a:off x="416133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March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2CE92B2-0638-D48E-66BA-C965CC271702}"/>
              </a:ext>
            </a:extLst>
          </p:cNvPr>
          <p:cNvSpPr txBox="1"/>
          <p:nvPr/>
        </p:nvSpPr>
        <p:spPr>
          <a:xfrm>
            <a:off x="6172997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April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A7F4AD-50EF-0CC0-5346-BCEB3C18CF49}"/>
              </a:ext>
            </a:extLst>
          </p:cNvPr>
          <p:cNvSpPr txBox="1"/>
          <p:nvPr/>
        </p:nvSpPr>
        <p:spPr>
          <a:xfrm>
            <a:off x="8176790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May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65AE41-CB6B-08D4-9B84-EDD8BA0E86A7}"/>
              </a:ext>
            </a:extLst>
          </p:cNvPr>
          <p:cNvSpPr txBox="1"/>
          <p:nvPr/>
        </p:nvSpPr>
        <p:spPr>
          <a:xfrm>
            <a:off x="10183099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June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0E86B5-2769-9380-DFCA-6CDEECAD5E37}"/>
              </a:ext>
            </a:extLst>
          </p:cNvPr>
          <p:cNvSpPr txBox="1"/>
          <p:nvPr/>
        </p:nvSpPr>
        <p:spPr>
          <a:xfrm>
            <a:off x="15398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July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0F0B2CC-6D39-AEC0-EE36-81195756BF3C}"/>
              </a:ext>
            </a:extLst>
          </p:cNvPr>
          <p:cNvSpPr txBox="1"/>
          <p:nvPr/>
        </p:nvSpPr>
        <p:spPr>
          <a:xfrm>
            <a:off x="2160243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August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681029E-7F38-EE94-BF67-0475B5581376}"/>
              </a:ext>
            </a:extLst>
          </p:cNvPr>
          <p:cNvSpPr txBox="1"/>
          <p:nvPr/>
        </p:nvSpPr>
        <p:spPr>
          <a:xfrm>
            <a:off x="416133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September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10EADE3-98FD-DC00-20BB-EF452495B487}"/>
              </a:ext>
            </a:extLst>
          </p:cNvPr>
          <p:cNvSpPr txBox="1"/>
          <p:nvPr/>
        </p:nvSpPr>
        <p:spPr>
          <a:xfrm>
            <a:off x="6172997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October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A10BBA3-0574-A2A4-0DF3-F10E34F7F54F}"/>
              </a:ext>
            </a:extLst>
          </p:cNvPr>
          <p:cNvSpPr txBox="1"/>
          <p:nvPr/>
        </p:nvSpPr>
        <p:spPr>
          <a:xfrm>
            <a:off x="8176790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November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87E162A-1408-4869-0E8E-A5D771B229B7}"/>
              </a:ext>
            </a:extLst>
          </p:cNvPr>
          <p:cNvSpPr txBox="1"/>
          <p:nvPr/>
        </p:nvSpPr>
        <p:spPr>
          <a:xfrm>
            <a:off x="10183099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December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C1A0387-A195-6EAB-AA3F-4552A565FE44}"/>
              </a:ext>
            </a:extLst>
          </p:cNvPr>
          <p:cNvSpPr txBox="1"/>
          <p:nvPr/>
        </p:nvSpPr>
        <p:spPr>
          <a:xfrm>
            <a:off x="231634" y="330896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G&amp;M U.S. 2025 Wed PRS Plan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B97553-E40D-E3FD-7892-D674DA4D748D}"/>
              </a:ext>
            </a:extLst>
          </p:cNvPr>
          <p:cNvSpPr txBox="1"/>
          <p:nvPr/>
        </p:nvSpPr>
        <p:spPr>
          <a:xfrm>
            <a:off x="133528" y="1746058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Leviticus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1 Corinthians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058D6D-0D04-715F-F92F-23F6B7A2B1D5}"/>
              </a:ext>
            </a:extLst>
          </p:cNvPr>
          <p:cNvSpPr txBox="1"/>
          <p:nvPr/>
        </p:nvSpPr>
        <p:spPr>
          <a:xfrm>
            <a:off x="2155213" y="1707068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Leviticus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2 Corinthians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Mark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744FE3-0EF1-8F29-69E9-D33B61D83592}"/>
              </a:ext>
            </a:extLst>
          </p:cNvPr>
          <p:cNvSpPr txBox="1"/>
          <p:nvPr/>
        </p:nvSpPr>
        <p:spPr>
          <a:xfrm>
            <a:off x="4151276" y="1707068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Leviticus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Numbers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Mark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408EE2-6DDD-E5CA-46C1-9670C746CA00}"/>
              </a:ext>
            </a:extLst>
          </p:cNvPr>
          <p:cNvSpPr txBox="1"/>
          <p:nvPr/>
        </p:nvSpPr>
        <p:spPr>
          <a:xfrm>
            <a:off x="6170465" y="1707220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Numbers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Mark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Luke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136A6B-5454-22A6-D233-D0C24FAC456C}"/>
              </a:ext>
            </a:extLst>
          </p:cNvPr>
          <p:cNvSpPr txBox="1"/>
          <p:nvPr/>
        </p:nvSpPr>
        <p:spPr>
          <a:xfrm>
            <a:off x="8169130" y="1707068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Numbers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Luke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483428-5B82-E590-601D-1F8EA90AF7CB}"/>
              </a:ext>
            </a:extLst>
          </p:cNvPr>
          <p:cNvSpPr txBox="1"/>
          <p:nvPr/>
        </p:nvSpPr>
        <p:spPr>
          <a:xfrm>
            <a:off x="10170357" y="1746056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Numbers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Deuteronomy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Luke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Galatians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C8030CB-6393-26FC-5A47-875914E914F3}"/>
              </a:ext>
            </a:extLst>
          </p:cNvPr>
          <p:cNvSpPr txBox="1"/>
          <p:nvPr/>
        </p:nvSpPr>
        <p:spPr>
          <a:xfrm>
            <a:off x="133527" y="4551091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Deuteronomy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1 Timothy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Revelation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9EBC5EE-6B77-0708-5613-06A2352BC5EA}"/>
              </a:ext>
            </a:extLst>
          </p:cNvPr>
          <p:cNvSpPr txBox="1"/>
          <p:nvPr/>
        </p:nvSpPr>
        <p:spPr>
          <a:xfrm>
            <a:off x="2155076" y="4555264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Deuteronomy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1 Peter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2 Peter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Romans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724A536-BBED-44A8-3555-7E15E71BA142}"/>
              </a:ext>
            </a:extLst>
          </p:cNvPr>
          <p:cNvSpPr txBox="1"/>
          <p:nvPr/>
        </p:nvSpPr>
        <p:spPr>
          <a:xfrm>
            <a:off x="4147044" y="4545603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Deuteronomy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1 Samuel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Romans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Matthew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E5DC974-6128-ED5D-143E-57B74D324D1D}"/>
              </a:ext>
            </a:extLst>
          </p:cNvPr>
          <p:cNvSpPr txBox="1"/>
          <p:nvPr/>
        </p:nvSpPr>
        <p:spPr>
          <a:xfrm>
            <a:off x="6170465" y="4550224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1 Samuel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Matthew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3ECD83D-BE34-FBD1-E7AB-8E9ED7F45DD4}"/>
              </a:ext>
            </a:extLst>
          </p:cNvPr>
          <p:cNvSpPr txBox="1"/>
          <p:nvPr/>
        </p:nvSpPr>
        <p:spPr>
          <a:xfrm>
            <a:off x="8165172" y="4547345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1 Samuel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Daniel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Matthew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1232B06-F4FA-977B-0B0A-5A876A500793}"/>
              </a:ext>
            </a:extLst>
          </p:cNvPr>
          <p:cNvSpPr txBox="1"/>
          <p:nvPr/>
        </p:nvSpPr>
        <p:spPr>
          <a:xfrm>
            <a:off x="10170357" y="4545603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Daniel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Matthew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James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Colossians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1938B50F-DAFC-F7EC-7F43-B2525E3D1FF3}"/>
              </a:ext>
            </a:extLst>
          </p:cNvPr>
          <p:cNvSpPr/>
          <p:nvPr/>
        </p:nvSpPr>
        <p:spPr>
          <a:xfrm>
            <a:off x="145177" y="4019523"/>
            <a:ext cx="1852273" cy="2651760"/>
          </a:xfrm>
          <a:prstGeom prst="roundRect">
            <a:avLst>
              <a:gd name="adj" fmla="val 5174"/>
            </a:avLst>
          </a:prstGeom>
          <a:noFill/>
          <a:ln w="57150">
            <a:solidFill>
              <a:srgbClr val="FB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8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565133" y="0"/>
            <a:ext cx="862686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287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320040" y="2117102"/>
            <a:ext cx="3568931" cy="2816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600"/>
              </a:lnSpc>
            </a:pPr>
            <a:r>
              <a:rPr lang="en-US" sz="32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Comprehensive</a:t>
            </a:r>
            <a:br>
              <a:rPr lang="en-US" sz="32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5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Christian Learning</a:t>
            </a:r>
            <a:b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32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(1 Tim 4:13 NIV)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5B1844-1AC1-AF3B-3BB8-402508A19FD6}"/>
              </a:ext>
            </a:extLst>
          </p:cNvPr>
          <p:cNvSpPr txBox="1"/>
          <p:nvPr/>
        </p:nvSpPr>
        <p:spPr>
          <a:xfrm>
            <a:off x="4629014" y="850882"/>
            <a:ext cx="6979159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spcAft>
                <a:spcPts val="1200"/>
              </a:spcAft>
              <a:defRPr sz="3200" b="1">
                <a:effectLst/>
                <a:latin typeface="Avenir Next" panose="020B0503020202020204" pitchFamily="34" charset="0"/>
              </a:defRPr>
            </a:lvl1pPr>
          </a:lstStyle>
          <a:p>
            <a:pPr algn="l"/>
            <a:r>
              <a:rPr lang="en-US" sz="3600" b="0" dirty="0">
                <a:latin typeface="Avenir Next LT Pro" panose="020B0504020202020204" pitchFamily="34" charset="77"/>
              </a:rPr>
              <a:t>Until I come, devote yourself to the </a:t>
            </a:r>
            <a:r>
              <a:rPr lang="en-US" sz="3600" dirty="0">
                <a:latin typeface="Avenir Next LT Pro" panose="020B0504020202020204" pitchFamily="34" charset="77"/>
              </a:rPr>
              <a:t>public reading of Scripture</a:t>
            </a:r>
            <a:r>
              <a:rPr lang="en-US" sz="3600" b="0" dirty="0">
                <a:latin typeface="Avenir Next LT Pro" panose="020B0504020202020204" pitchFamily="34" charset="77"/>
              </a:rPr>
              <a:t>, </a:t>
            </a:r>
            <a:br>
              <a:rPr lang="en-US" sz="3600" b="0" dirty="0">
                <a:latin typeface="Avenir Next LT Pro" panose="020B0504020202020204" pitchFamily="34" charset="77"/>
              </a:rPr>
            </a:br>
            <a:r>
              <a:rPr lang="en-US" sz="3600" b="0" dirty="0">
                <a:latin typeface="Avenir Next LT Pro" panose="020B0504020202020204" pitchFamily="34" charset="77"/>
              </a:rPr>
              <a:t>to </a:t>
            </a:r>
            <a:r>
              <a:rPr lang="en-US" sz="3600" dirty="0">
                <a:latin typeface="Avenir Next LT Pro" panose="020B0504020202020204" pitchFamily="34" charset="77"/>
              </a:rPr>
              <a:t>preaching</a:t>
            </a:r>
            <a:r>
              <a:rPr lang="en-US" sz="3600" b="0" dirty="0">
                <a:latin typeface="Avenir Next LT Pro" panose="020B0504020202020204" pitchFamily="34" charset="77"/>
              </a:rPr>
              <a:t> and to </a:t>
            </a:r>
            <a:r>
              <a:rPr lang="en-US" sz="3600" dirty="0">
                <a:latin typeface="Avenir Next LT Pro" panose="020B0504020202020204" pitchFamily="34" charset="77"/>
              </a:rPr>
              <a:t>teaching</a:t>
            </a:r>
            <a:r>
              <a:rPr lang="en-US" sz="3600" b="0" dirty="0">
                <a:latin typeface="Avenir Next LT Pro" panose="020B0504020202020204" pitchFamily="34" charset="77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F535CD-5ED2-843E-CAE7-EEDAF31CA2FB}"/>
              </a:ext>
            </a:extLst>
          </p:cNvPr>
          <p:cNvSpPr txBox="1"/>
          <p:nvPr/>
        </p:nvSpPr>
        <p:spPr>
          <a:xfrm>
            <a:off x="4182158" y="3143747"/>
            <a:ext cx="7793532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Avenir Next LT Pro" panose="020B0504020202020204" pitchFamily="34" charset="77"/>
              </a:rPr>
              <a:t>Listening to Scripture: Public &amp; Private</a:t>
            </a:r>
          </a:p>
          <a:p>
            <a:pPr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venir Next LT Pro" panose="020B0504020202020204" pitchFamily="34" charset="77"/>
              </a:rPr>
              <a:t>Preaching God’s Word</a:t>
            </a:r>
          </a:p>
          <a:p>
            <a:pPr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venir Next LT Pro" panose="020B0504020202020204" pitchFamily="34" charset="77"/>
              </a:rPr>
              <a:t>Teaching: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3C155D-D1A8-F62C-CDED-63FAFBEA8422}"/>
              </a:ext>
            </a:extLst>
          </p:cNvPr>
          <p:cNvSpPr txBox="1"/>
          <p:nvPr/>
        </p:nvSpPr>
        <p:spPr>
          <a:xfrm>
            <a:off x="6354156" y="4451134"/>
            <a:ext cx="562153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effectLst/>
                <a:latin typeface="Avenir Next LT Pro" panose="020B0504020202020204" pitchFamily="34" charset="77"/>
              </a:rPr>
              <a:t>Reading Books </a:t>
            </a:r>
            <a:br>
              <a:rPr lang="en-US" sz="3200" b="1" dirty="0">
                <a:effectLst/>
                <a:latin typeface="Avenir Next LT Pro" panose="020B0504020202020204" pitchFamily="34" charset="77"/>
              </a:rPr>
            </a:br>
            <a:r>
              <a:rPr lang="en-US" sz="3200" b="1" dirty="0">
                <a:effectLst/>
                <a:latin typeface="Avenir Next LT Pro" panose="020B0504020202020204" pitchFamily="34" charset="77"/>
              </a:rPr>
              <a:t>(</a:t>
            </a:r>
            <a:r>
              <a:rPr lang="en-US" sz="3200" b="1" dirty="0">
                <a:latin typeface="Avenir Next LT Pro" panose="020B0504020202020204" pitchFamily="34" charset="77"/>
              </a:rPr>
              <a:t>JSU Book Club &amp; Private)</a:t>
            </a:r>
            <a:r>
              <a:rPr lang="en-US" sz="3200" b="1" dirty="0">
                <a:effectLst/>
                <a:latin typeface="Avenir Next LT Pro" panose="020B0504020202020204" pitchFamily="34" charset="77"/>
              </a:rPr>
              <a:t> </a:t>
            </a:r>
            <a:br>
              <a:rPr lang="en-US" sz="3200" b="1" dirty="0">
                <a:latin typeface="Avenir Next LT Pro" panose="020B0504020202020204" pitchFamily="34" charset="77"/>
              </a:rPr>
            </a:br>
            <a:r>
              <a:rPr lang="en-US" sz="3200" b="1" dirty="0">
                <a:effectLst/>
                <a:latin typeface="Avenir Next LT Pro" panose="020B0504020202020204" pitchFamily="34" charset="77"/>
              </a:rPr>
              <a:t>Bible Study </a:t>
            </a:r>
            <a:endParaRPr lang="en-US" sz="3200" b="1" dirty="0"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83875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-293914"/>
            <a:ext cx="12192000" cy="71519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237679" y="996570"/>
            <a:ext cx="3747094" cy="5677907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183523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G&amp;M U.S. Weekly English PRS &amp; JSU Schedules</a:t>
            </a:r>
            <a:endParaRPr lang="en-US" sz="4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C0B7D-8EF8-02B1-CF8E-A4CB5513F5DD}"/>
              </a:ext>
            </a:extLst>
          </p:cNvPr>
          <p:cNvSpPr/>
          <p:nvPr/>
        </p:nvSpPr>
        <p:spPr>
          <a:xfrm>
            <a:off x="4222453" y="996570"/>
            <a:ext cx="3747094" cy="5677907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6B61DD6-4967-F6BA-ACED-6A4E5AB0475D}"/>
              </a:ext>
            </a:extLst>
          </p:cNvPr>
          <p:cNvSpPr/>
          <p:nvPr/>
        </p:nvSpPr>
        <p:spPr>
          <a:xfrm>
            <a:off x="8207225" y="1029288"/>
            <a:ext cx="3747094" cy="5645189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E9BEFE-D98F-FA7D-8EDC-F971B78B64CB}"/>
              </a:ext>
            </a:extLst>
          </p:cNvPr>
          <p:cNvSpPr txBox="1"/>
          <p:nvPr/>
        </p:nvSpPr>
        <p:spPr>
          <a:xfrm>
            <a:off x="8209241" y="2916337"/>
            <a:ext cx="3753137" cy="1154162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Current Book</a:t>
            </a:r>
          </a:p>
          <a:p>
            <a:pPr>
              <a:lnSpc>
                <a:spcPts val="2200"/>
              </a:lnSpc>
            </a:pPr>
            <a:r>
              <a:rPr lang="en-US" sz="2000" b="1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Pro </a:t>
            </a:r>
            <a:r>
              <a:rPr lang="en-US" sz="2000" b="1" u="none" strike="noStrike" dirty="0" err="1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Rege</a:t>
            </a:r>
            <a:r>
              <a:rPr lang="en-US" sz="2000" b="1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 (For the King)</a:t>
            </a:r>
            <a:br>
              <a:rPr lang="en-US" sz="2000" b="1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000" b="1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Volume 2 (13 </a:t>
            </a:r>
            <a:r>
              <a:rPr lang="en-US" sz="2000" b="1" u="none" strike="noStrike" dirty="0" err="1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hrs</a:t>
            </a:r>
            <a:r>
              <a:rPr lang="en-US" sz="2000" b="1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)</a:t>
            </a:r>
            <a:br>
              <a:rPr lang="en-US" sz="2000" b="1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000" dirty="0">
                <a:solidFill>
                  <a:srgbClr val="202124"/>
                </a:solidFill>
                <a:effectLst/>
                <a:latin typeface="Avenir Next LT Pro" panose="020B0504020202020204" pitchFamily="34" charset="77"/>
                <a:ea typeface="DIN 2014 Bold" panose="020B0504020202020204" pitchFamily="34" charset="77"/>
              </a:rPr>
              <a:t>by </a:t>
            </a:r>
            <a:r>
              <a:rPr lang="en-US" sz="2000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Abraham Kuyper</a:t>
            </a:r>
            <a:endParaRPr lang="en-US" sz="2000" dirty="0">
              <a:solidFill>
                <a:srgbClr val="202124"/>
              </a:solidFill>
              <a:effectLst/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4218423" y="97545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231635" y="97545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 Same Side Corner Rectangle 36">
            <a:extLst>
              <a:ext uri="{FF2B5EF4-FFF2-40B4-BE49-F238E27FC236}">
                <a16:creationId xmlns:a16="http://schemas.microsoft.com/office/drawing/2014/main" id="{A9657DF1-FBE2-5DFC-8DE3-D89E1B02C357}"/>
              </a:ext>
            </a:extLst>
          </p:cNvPr>
          <p:cNvSpPr/>
          <p:nvPr/>
        </p:nvSpPr>
        <p:spPr>
          <a:xfrm>
            <a:off x="8205211" y="97545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233650" y="1153004"/>
            <a:ext cx="3755152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Monday Dinner</a:t>
            </a:r>
            <a:endParaRPr lang="en-US" sz="2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C79FF-75EC-6520-F4CB-0F2D6EC6363E}"/>
              </a:ext>
            </a:extLst>
          </p:cNvPr>
          <p:cNvSpPr txBox="1"/>
          <p:nvPr/>
        </p:nvSpPr>
        <p:spPr>
          <a:xfrm>
            <a:off x="4220436" y="1153004"/>
            <a:ext cx="3747094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Wednesday Lunch</a:t>
            </a:r>
            <a:endParaRPr lang="en-US" sz="2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4D9ABD-FF47-1F51-8FE7-24C545ACF40B}"/>
              </a:ext>
            </a:extLst>
          </p:cNvPr>
          <p:cNvSpPr txBox="1"/>
          <p:nvPr/>
        </p:nvSpPr>
        <p:spPr>
          <a:xfrm>
            <a:off x="8207225" y="1153004"/>
            <a:ext cx="3755153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Friday Breakfast</a:t>
            </a:r>
            <a:endParaRPr lang="en-US" sz="2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712DA0-9257-A98D-BEA8-E769DCA36ABE}"/>
              </a:ext>
            </a:extLst>
          </p:cNvPr>
          <p:cNvSpPr/>
          <p:nvPr/>
        </p:nvSpPr>
        <p:spPr>
          <a:xfrm>
            <a:off x="4218423" y="163696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E5D77CF-5731-22D5-5E00-F7AD8F83EBB5}"/>
              </a:ext>
            </a:extLst>
          </p:cNvPr>
          <p:cNvSpPr/>
          <p:nvPr/>
        </p:nvSpPr>
        <p:spPr>
          <a:xfrm>
            <a:off x="231635" y="163696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E600B2C-DEF7-AE5A-E8AB-B28BD6BC62AE}"/>
              </a:ext>
            </a:extLst>
          </p:cNvPr>
          <p:cNvSpPr/>
          <p:nvPr/>
        </p:nvSpPr>
        <p:spPr>
          <a:xfrm>
            <a:off x="8205211" y="163696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CF168E-DAAC-8AA0-30E5-D3A39C66BE42}"/>
              </a:ext>
            </a:extLst>
          </p:cNvPr>
          <p:cNvSpPr txBox="1"/>
          <p:nvPr/>
        </p:nvSpPr>
        <p:spPr>
          <a:xfrm>
            <a:off x="1071307" y="1822010"/>
            <a:ext cx="2622559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JSU  5:30 PM ET</a:t>
            </a:r>
          </a:p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PRS  7:00 PM ET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8F4C146-568D-73B8-6E32-F238DE560A40}"/>
              </a:ext>
            </a:extLst>
          </p:cNvPr>
          <p:cNvGrpSpPr/>
          <p:nvPr/>
        </p:nvGrpSpPr>
        <p:grpSpPr>
          <a:xfrm>
            <a:off x="621843" y="1837493"/>
            <a:ext cx="298819" cy="656849"/>
            <a:chOff x="934631" y="2784479"/>
            <a:chExt cx="298819" cy="656849"/>
          </a:xfrm>
        </p:grpSpPr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9D7955B5-2A31-9E23-51D7-CFF696580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9532" y="3192312"/>
              <a:ext cx="249016" cy="249016"/>
            </a:xfrm>
            <a:prstGeom prst="rect">
              <a:avLst/>
            </a:prstGeom>
          </p:spPr>
        </p:pic>
        <p:pic>
          <p:nvPicPr>
            <p:cNvPr id="18" name="Picture 17" descr="Logo, icon&#10;&#10;Description automatically generated">
              <a:extLst>
                <a:ext uri="{FF2B5EF4-FFF2-40B4-BE49-F238E27FC236}">
                  <a16:creationId xmlns:a16="http://schemas.microsoft.com/office/drawing/2014/main" id="{B8AED85C-5B89-A72B-9103-13A57CD73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631" y="2784479"/>
              <a:ext cx="298819" cy="298819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FDDBA6B-F737-A479-29FA-0E85D9073292}"/>
              </a:ext>
            </a:extLst>
          </p:cNvPr>
          <p:cNvSpPr txBox="1"/>
          <p:nvPr/>
        </p:nvSpPr>
        <p:spPr>
          <a:xfrm>
            <a:off x="4956509" y="1816097"/>
            <a:ext cx="291926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JSU  11:00 AM ET</a:t>
            </a:r>
          </a:p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PRS  12:30 PM ET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9A7798-770A-D70D-964C-7BD124BDE5E8}"/>
              </a:ext>
            </a:extLst>
          </p:cNvPr>
          <p:cNvSpPr txBox="1"/>
          <p:nvPr/>
        </p:nvSpPr>
        <p:spPr>
          <a:xfrm>
            <a:off x="9014646" y="1827942"/>
            <a:ext cx="267235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PRS  7:00 AM ET</a:t>
            </a:r>
          </a:p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JSU  8:45 AM ET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E32E3B7-123F-6B4F-31B9-CF5D7356BD1D}"/>
              </a:ext>
            </a:extLst>
          </p:cNvPr>
          <p:cNvGrpSpPr/>
          <p:nvPr/>
        </p:nvGrpSpPr>
        <p:grpSpPr>
          <a:xfrm>
            <a:off x="4531947" y="1831580"/>
            <a:ext cx="298819" cy="656849"/>
            <a:chOff x="934631" y="2784479"/>
            <a:chExt cx="298819" cy="656849"/>
          </a:xfrm>
        </p:grpSpPr>
        <p:pic>
          <p:nvPicPr>
            <p:cNvPr id="33" name="Picture 32" descr="Icon&#10;&#10;Description automatically generated">
              <a:extLst>
                <a:ext uri="{FF2B5EF4-FFF2-40B4-BE49-F238E27FC236}">
                  <a16:creationId xmlns:a16="http://schemas.microsoft.com/office/drawing/2014/main" id="{4458FE22-DE88-4568-8B0C-31ED96A58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9532" y="3192312"/>
              <a:ext cx="249016" cy="249016"/>
            </a:xfrm>
            <a:prstGeom prst="rect">
              <a:avLst/>
            </a:prstGeom>
          </p:spPr>
        </p:pic>
        <p:pic>
          <p:nvPicPr>
            <p:cNvPr id="34" name="Picture 33" descr="Logo, icon&#10;&#10;Description automatically generated">
              <a:extLst>
                <a:ext uri="{FF2B5EF4-FFF2-40B4-BE49-F238E27FC236}">
                  <a16:creationId xmlns:a16="http://schemas.microsoft.com/office/drawing/2014/main" id="{4A131786-E118-D848-65D4-85480AEA9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631" y="2784479"/>
              <a:ext cx="298819" cy="298819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86A3AAD-431C-3192-399F-5878C4421032}"/>
              </a:ext>
            </a:extLst>
          </p:cNvPr>
          <p:cNvGrpSpPr/>
          <p:nvPr/>
        </p:nvGrpSpPr>
        <p:grpSpPr>
          <a:xfrm>
            <a:off x="8565182" y="1884515"/>
            <a:ext cx="298819" cy="645980"/>
            <a:chOff x="8787398" y="2625739"/>
            <a:chExt cx="298819" cy="645980"/>
          </a:xfrm>
        </p:grpSpPr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id="{ADABCCD9-A956-74E4-9572-38385DA95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12299" y="2625739"/>
              <a:ext cx="249016" cy="249016"/>
            </a:xfrm>
            <a:prstGeom prst="rect">
              <a:avLst/>
            </a:prstGeom>
          </p:spPr>
        </p:pic>
        <p:pic>
          <p:nvPicPr>
            <p:cNvPr id="42" name="Picture 41" descr="Logo, icon&#10;&#10;Description automatically generated">
              <a:extLst>
                <a:ext uri="{FF2B5EF4-FFF2-40B4-BE49-F238E27FC236}">
                  <a16:creationId xmlns:a16="http://schemas.microsoft.com/office/drawing/2014/main" id="{5E723570-B0B1-78BE-4C6D-DA35AEFF2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87398" y="2972900"/>
              <a:ext cx="298819" cy="298819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90C3194-34B9-6F7A-76FE-D43374DEF037}"/>
              </a:ext>
            </a:extLst>
          </p:cNvPr>
          <p:cNvSpPr txBox="1"/>
          <p:nvPr/>
        </p:nvSpPr>
        <p:spPr>
          <a:xfrm>
            <a:off x="231636" y="2961796"/>
            <a:ext cx="3747094" cy="1128514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Current Book </a:t>
            </a:r>
            <a:b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Leap Over a Wall (8.5 </a:t>
            </a:r>
            <a:r>
              <a:rPr lang="en-US" sz="2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2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</a:p>
          <a:p>
            <a:pPr>
              <a:lnSpc>
                <a:spcPts val="2200"/>
              </a:lnSpc>
            </a:pPr>
            <a:r>
              <a:rPr lang="en-US" sz="20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by Eugene Peterson</a:t>
            </a:r>
          </a:p>
          <a:p>
            <a:pPr>
              <a:lnSpc>
                <a:spcPts val="2200"/>
              </a:lnSpc>
            </a:pP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9F843F-ADF0-4334-7C5F-B20718AE2297}"/>
              </a:ext>
            </a:extLst>
          </p:cNvPr>
          <p:cNvSpPr txBox="1"/>
          <p:nvPr/>
        </p:nvSpPr>
        <p:spPr>
          <a:xfrm>
            <a:off x="4223772" y="2961796"/>
            <a:ext cx="3755153" cy="112851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Current Book</a:t>
            </a:r>
          </a:p>
          <a:p>
            <a:pPr>
              <a:lnSpc>
                <a:spcPts val="2200"/>
              </a:lnSpc>
            </a:pPr>
            <a:r>
              <a:rPr lang="en-US" sz="2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Heart of the Holy Land</a:t>
            </a:r>
          </a:p>
          <a:p>
            <a:pPr>
              <a:lnSpc>
                <a:spcPts val="2200"/>
              </a:lnSpc>
            </a:pPr>
            <a:r>
              <a:rPr lang="en-US" sz="2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(~4 </a:t>
            </a:r>
            <a:r>
              <a:rPr lang="en-US" sz="2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2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  <a:br>
              <a:rPr lang="en-US" sz="20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0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by Paul Wright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D8270-4049-5963-37F6-58742A587412}"/>
              </a:ext>
            </a:extLst>
          </p:cNvPr>
          <p:cNvSpPr txBox="1"/>
          <p:nvPr/>
        </p:nvSpPr>
        <p:spPr>
          <a:xfrm>
            <a:off x="8213881" y="4324855"/>
            <a:ext cx="3755153" cy="1115113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Upcoming (Aug 29)</a:t>
            </a:r>
          </a:p>
          <a:p>
            <a:pPr>
              <a:lnSpc>
                <a:spcPts val="2200"/>
              </a:lnSpc>
            </a:pPr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Pro Rege Volume 3 </a:t>
            </a:r>
            <a:b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(~13 </a:t>
            </a:r>
            <a:r>
              <a:rPr lang="en-US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  <a:br>
              <a:rPr lang="en-US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by Abraham Kuyper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DD1BEE-DBE0-5365-651F-D5624FE614F2}"/>
              </a:ext>
            </a:extLst>
          </p:cNvPr>
          <p:cNvSpPr txBox="1"/>
          <p:nvPr/>
        </p:nvSpPr>
        <p:spPr>
          <a:xfrm>
            <a:off x="4215399" y="4324855"/>
            <a:ext cx="3755153" cy="139724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Upcoming (Aug 20)</a:t>
            </a:r>
          </a:p>
          <a:p>
            <a:pPr>
              <a:lnSpc>
                <a:spcPts val="2200"/>
              </a:lnSpc>
            </a:pPr>
            <a:r>
              <a:rPr lang="en-US" sz="1700" b="1" dirty="0">
                <a:latin typeface="Avenir Next LT Pro" panose="020B0504020202020204" pitchFamily="34" charset="77"/>
              </a:rPr>
              <a:t>Excellence Wins: A No-Nonsense Guide to Becoming the Best in a World of Compromise</a:t>
            </a:r>
            <a:r>
              <a:rPr lang="en-US" sz="17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(5 </a:t>
            </a:r>
            <a:r>
              <a:rPr lang="en-US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  <a:br>
              <a:rPr lang="en-US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by </a:t>
            </a:r>
            <a:r>
              <a:rPr lang="en-US" dirty="0">
                <a:latin typeface="Avenir Next LT Pro" panose="020B0504020202020204" pitchFamily="34" charset="77"/>
              </a:rPr>
              <a:t>Horst Schulze</a:t>
            </a:r>
            <a:endParaRPr lang="en-US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85519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703947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519784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For more information, check out</a:t>
            </a:r>
            <a:endParaRPr lang="en-US" sz="4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C0B7D-8EF8-02B1-CF8E-A4CB5513F5DD}"/>
              </a:ext>
            </a:extLst>
          </p:cNvPr>
          <p:cNvSpPr/>
          <p:nvPr/>
        </p:nvSpPr>
        <p:spPr>
          <a:xfrm>
            <a:off x="6447974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6447974" y="1551529"/>
            <a:ext cx="5038063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703948" y="1551529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705963" y="1771415"/>
            <a:ext cx="5038064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www.prsi.org</a:t>
            </a:r>
            <a:endParaRPr lang="en-US" sz="28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C79FF-75EC-6520-F4CB-0F2D6EC6363E}"/>
              </a:ext>
            </a:extLst>
          </p:cNvPr>
          <p:cNvSpPr txBox="1"/>
          <p:nvPr/>
        </p:nvSpPr>
        <p:spPr>
          <a:xfrm>
            <a:off x="6449987" y="1771415"/>
            <a:ext cx="5036050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www.justshowup.club</a:t>
            </a:r>
            <a:endParaRPr lang="en-US" sz="28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pic>
        <p:nvPicPr>
          <p:cNvPr id="9" name="Picture 8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08C4CBFD-789F-D20A-2EDA-8C4FD41C7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236" y="3491680"/>
            <a:ext cx="3647502" cy="1305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B82C0A-9708-1D45-5022-56893B2079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70047" y="3359428"/>
            <a:ext cx="2593915" cy="17434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D6FFA3-1EBD-C3A7-7DB4-72C0557089BF}"/>
              </a:ext>
            </a:extLst>
          </p:cNvPr>
          <p:cNvSpPr/>
          <p:nvPr/>
        </p:nvSpPr>
        <p:spPr>
          <a:xfrm>
            <a:off x="45720" y="6261682"/>
            <a:ext cx="640080" cy="545518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33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084BA58-CF14-31B6-3207-6F15624E8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02732" y="5427860"/>
            <a:ext cx="17797464" cy="362282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5CAECC2-434E-B1D4-F99C-6CC28FB7D5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49697" y="4224750"/>
            <a:ext cx="5790263" cy="48868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762748" y="1023544"/>
            <a:ext cx="10892959" cy="30469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/>
            <a:r>
              <a:rPr lang="en-US" sz="6600" b="1" dirty="0">
                <a:latin typeface="Avenir Next LT Pro" panose="020B0504020202020204" pitchFamily="34" charset="77"/>
              </a:rPr>
              <a:t>If you can, join us for </a:t>
            </a:r>
            <a:br>
              <a:rPr lang="en-US" sz="6600" b="1" dirty="0">
                <a:latin typeface="Avenir Next LT Pro" panose="020B0504020202020204" pitchFamily="34" charset="77"/>
              </a:rPr>
            </a:br>
            <a:r>
              <a:rPr lang="en-US" sz="6600" b="1" dirty="0">
                <a:latin typeface="Avenir Next LT Pro" panose="020B0504020202020204" pitchFamily="34" charset="77"/>
              </a:rPr>
              <a:t>coffee &amp; tea in the kitchen </a:t>
            </a:r>
            <a:br>
              <a:rPr lang="en-US" sz="6600" b="1" dirty="0">
                <a:latin typeface="Avenir Next LT Pro" panose="020B0504020202020204" pitchFamily="34" charset="77"/>
              </a:rPr>
            </a:br>
            <a:r>
              <a:rPr lang="en-US" sz="6600" b="1" dirty="0">
                <a:latin typeface="Avenir Next LT Pro" panose="020B0504020202020204" pitchFamily="34" charset="77"/>
              </a:rPr>
              <a:t>until 2:30 PM</a:t>
            </a:r>
          </a:p>
        </p:txBody>
      </p:sp>
    </p:spTree>
    <p:extLst>
      <p:ext uri="{BB962C8B-B14F-4D97-AF65-F5344CB8AC3E}">
        <p14:creationId xmlns:p14="http://schemas.microsoft.com/office/powerpoint/2010/main" val="321628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FA31F-E936-B555-67D2-2B7A42286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90E5B2-13B1-BA62-7EE4-DEBEB6A72149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F0D419-10EB-037C-958C-B12B85072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63A662-2489-AC2C-0A8F-A3D93EDAB347}"/>
              </a:ext>
            </a:extLst>
          </p:cNvPr>
          <p:cNvSpPr txBox="1"/>
          <p:nvPr/>
        </p:nvSpPr>
        <p:spPr>
          <a:xfrm>
            <a:off x="291145" y="3674800"/>
            <a:ext cx="3568931" cy="666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Guidelines 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4F9A1C-BAFF-4C30-296A-F01C0FAAF24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CC8E51-C007-9505-A88A-4A5CC393E36A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85BE2A1-2000-D6C2-2CCE-CA8AF1478BD6}"/>
              </a:ext>
            </a:extLst>
          </p:cNvPr>
          <p:cNvSpPr/>
          <p:nvPr/>
        </p:nvSpPr>
        <p:spPr>
          <a:xfrm>
            <a:off x="4393374" y="899556"/>
            <a:ext cx="7413882" cy="5058888"/>
          </a:xfrm>
          <a:prstGeom prst="roundRect">
            <a:avLst>
              <a:gd name="adj" fmla="val 5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D52F4-2D97-A639-B63F-BE9399A8C8C2}"/>
              </a:ext>
            </a:extLst>
          </p:cNvPr>
          <p:cNvSpPr txBox="1"/>
          <p:nvPr/>
        </p:nvSpPr>
        <p:spPr>
          <a:xfrm>
            <a:off x="291145" y="2475350"/>
            <a:ext cx="3568931" cy="1101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Public Reading of Scripture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2AB38-6BC5-A29C-10EE-4001B6A1EE15}"/>
              </a:ext>
            </a:extLst>
          </p:cNvPr>
          <p:cNvSpPr txBox="1"/>
          <p:nvPr/>
        </p:nvSpPr>
        <p:spPr>
          <a:xfrm>
            <a:off x="5024745" y="1301973"/>
            <a:ext cx="621806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We </a:t>
            </a:r>
            <a:r>
              <a:rPr lang="en-US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R</a:t>
            </a: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ecommend: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FB8D9EE-F4CF-EB3F-A166-16E39D41776D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BAB2D8-971E-25AD-5E21-728592945B94}"/>
              </a:ext>
            </a:extLst>
          </p:cNvPr>
          <p:cNvSpPr txBox="1"/>
          <p:nvPr/>
        </p:nvSpPr>
        <p:spPr>
          <a:xfrm>
            <a:off x="5057955" y="2123341"/>
            <a:ext cx="6218060" cy="3462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42950" indent="-742950">
              <a:spcAft>
                <a:spcPts val="5400"/>
              </a:spcAft>
              <a:buFont typeface="+mj-lt"/>
              <a:buAutoNum type="arabicPeriod"/>
            </a:pP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Just Listening</a:t>
            </a:r>
            <a:b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</a:br>
            <a:endParaRPr lang="en-US" sz="3600" b="1" dirty="0">
              <a:solidFill>
                <a:srgbClr val="121212"/>
              </a:solidFill>
              <a:effectLst/>
              <a:latin typeface="Avenir Next LT Pro" panose="020B0504020202020204" pitchFamily="34" charset="77"/>
            </a:endParaRPr>
          </a:p>
          <a:p>
            <a:pPr marL="742950" indent="-742950">
              <a:spcAft>
                <a:spcPts val="5400"/>
              </a:spcAft>
              <a:buFont typeface="+mj-lt"/>
              <a:buAutoNum type="arabicPeriod"/>
            </a:pP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Listening and Following </a:t>
            </a:r>
            <a:r>
              <a:rPr lang="en-US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the</a:t>
            </a: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Bible on the Screen or in Print</a:t>
            </a:r>
            <a:endParaRPr lang="en-US" sz="3600" b="1" dirty="0">
              <a:solidFill>
                <a:srgbClr val="121212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F95806-72F7-0456-B1C0-1FBA11285702}"/>
              </a:ext>
            </a:extLst>
          </p:cNvPr>
          <p:cNvSpPr txBox="1"/>
          <p:nvPr/>
        </p:nvSpPr>
        <p:spPr>
          <a:xfrm>
            <a:off x="5806298" y="2963625"/>
            <a:ext cx="16772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54406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06979A-00CC-7E3D-3E16-80BA606E471A}"/>
              </a:ext>
            </a:extLst>
          </p:cNvPr>
          <p:cNvGrpSpPr/>
          <p:nvPr/>
        </p:nvGrpSpPr>
        <p:grpSpPr>
          <a:xfrm>
            <a:off x="0" y="-20548"/>
            <a:ext cx="12192000" cy="6899096"/>
            <a:chOff x="0" y="-20548"/>
            <a:chExt cx="12192000" cy="6899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DC3B1D-8157-F076-81D0-4074078A93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6CC87D-AC57-9546-7B29-0D92E801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734051" y="3087598"/>
              <a:ext cx="7239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F48D85-9785-BE6F-D8EB-51C9BB45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734051" y="-3087598"/>
              <a:ext cx="7239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5B7CC8-46F2-C636-E473-047AF660ED1D}"/>
                </a:ext>
              </a:extLst>
            </p:cNvPr>
            <p:cNvSpPr/>
            <p:nvPr/>
          </p:nvSpPr>
          <p:spPr>
            <a:xfrm>
              <a:off x="0" y="0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1E8144-D1AA-8308-2CE5-B0C6D665F362}"/>
                </a:ext>
              </a:extLst>
            </p:cNvPr>
            <p:cNvSpPr/>
            <p:nvPr/>
          </p:nvSpPr>
          <p:spPr>
            <a:xfrm>
              <a:off x="0" y="6426485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872363-FA6B-B56B-2310-EA01D339D7B2}"/>
                </a:ext>
              </a:extLst>
            </p:cNvPr>
            <p:cNvSpPr/>
            <p:nvPr/>
          </p:nvSpPr>
          <p:spPr>
            <a:xfrm>
              <a:off x="0" y="0"/>
              <a:ext cx="472611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141377-2CB0-1A7F-F0FF-901EBD990454}"/>
                </a:ext>
              </a:extLst>
            </p:cNvPr>
            <p:cNvSpPr/>
            <p:nvPr/>
          </p:nvSpPr>
          <p:spPr>
            <a:xfrm>
              <a:off x="11719388" y="1"/>
              <a:ext cx="472612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DBE7A512-A5B8-ECE6-ED38-39372C3FA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92277"/>
            <a:ext cx="9144000" cy="32734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9A64AB-2939-CA45-EB7A-9BB67AF0AE7C}"/>
              </a:ext>
            </a:extLst>
          </p:cNvPr>
          <p:cNvSpPr txBox="1"/>
          <p:nvPr/>
        </p:nvSpPr>
        <p:spPr>
          <a:xfrm>
            <a:off x="889907" y="5719599"/>
            <a:ext cx="104121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0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July 2025</a:t>
            </a:r>
            <a:endParaRPr lang="en-US" sz="2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123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5453743" y="0"/>
            <a:ext cx="673825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634" y="0"/>
            <a:ext cx="723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7942238" y="2156276"/>
            <a:ext cx="378244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Listening</a:t>
            </a:r>
          </a:p>
          <a:p>
            <a:r>
              <a:rPr lang="en-US" sz="2400" dirty="0">
                <a:latin typeface="Avenir Next LT Pro" panose="020B0504020202020204" pitchFamily="34" charset="77"/>
                <a:ea typeface="DIN 2014" panose="020B0504020202020204" pitchFamily="34" charset="77"/>
              </a:rPr>
              <a:t>Revelation 1:3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1A515BD-62E1-256D-3E37-7148B08C5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403" y="2156276"/>
            <a:ext cx="923330" cy="9233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0E5B21-0E79-56DF-EF17-57F288CDFA4C}"/>
              </a:ext>
            </a:extLst>
          </p:cNvPr>
          <p:cNvSpPr txBox="1"/>
          <p:nvPr/>
        </p:nvSpPr>
        <p:spPr>
          <a:xfrm>
            <a:off x="7938043" y="1001437"/>
            <a:ext cx="396166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In Community</a:t>
            </a:r>
          </a:p>
          <a:p>
            <a:r>
              <a:rPr lang="en-US" sz="2400" dirty="0">
                <a:latin typeface="Avenir Next LT Pro" panose="020B0504020202020204" pitchFamily="34" charset="77"/>
                <a:ea typeface="DIN 2014" panose="020B0504020202020204" pitchFamily="34" charset="77"/>
              </a:rPr>
              <a:t>1 Timothy 4:13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EF94A5-88CA-53C0-A53C-E65457DFB0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628402" y="1001436"/>
            <a:ext cx="923331" cy="9233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D7A48B-AAB3-DE60-6511-2B1F84747FCF}"/>
              </a:ext>
            </a:extLst>
          </p:cNvPr>
          <p:cNvSpPr txBox="1"/>
          <p:nvPr/>
        </p:nvSpPr>
        <p:spPr>
          <a:xfrm>
            <a:off x="7944335" y="4477184"/>
            <a:ext cx="378244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Regularly</a:t>
            </a:r>
          </a:p>
          <a:p>
            <a:r>
              <a:rPr lang="en-US" sz="2400" dirty="0">
                <a:latin typeface="Avenir Next LT Pro" panose="020B0504020202020204" pitchFamily="34" charset="77"/>
                <a:ea typeface="DIN 2014" panose="020B0504020202020204" pitchFamily="34" charset="77"/>
              </a:rPr>
              <a:t>Psalm 1:2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9E1C84-D77E-CC40-F598-A5271392DB3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30500" y="4477184"/>
            <a:ext cx="923331" cy="9233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5940A5-1D8B-F73B-2D75-791085678B29}"/>
              </a:ext>
            </a:extLst>
          </p:cNvPr>
          <p:cNvSpPr txBox="1"/>
          <p:nvPr/>
        </p:nvSpPr>
        <p:spPr>
          <a:xfrm>
            <a:off x="7942239" y="3316730"/>
            <a:ext cx="378244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Whole Bible</a:t>
            </a:r>
          </a:p>
          <a:p>
            <a:r>
              <a:rPr lang="en-US" sz="2400" dirty="0">
                <a:latin typeface="Avenir Next LT Pro" panose="020B0504020202020204" pitchFamily="34" charset="77"/>
                <a:ea typeface="DIN 2014" panose="020B0504020202020204" pitchFamily="34" charset="77"/>
              </a:rPr>
              <a:t>Matthew 4:4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0ADEAB-329A-C32A-8538-B4B995CE99B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628403" y="3316730"/>
            <a:ext cx="923330" cy="9233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356746" y="2067199"/>
            <a:ext cx="5216740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Public Reading of Scripture (PRS) is the </a:t>
            </a:r>
            <a:r>
              <a:rPr lang="en-US" sz="40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Biblical Practice of Listening to the Bible Together.</a:t>
            </a:r>
            <a:endParaRPr lang="en-US" sz="40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827B22-22F5-F7B0-28EC-95F31C61304B}"/>
              </a:ext>
            </a:extLst>
          </p:cNvPr>
          <p:cNvSpPr txBox="1"/>
          <p:nvPr/>
        </p:nvSpPr>
        <p:spPr>
          <a:xfrm>
            <a:off x="6628402" y="214344"/>
            <a:ext cx="4921342" cy="5758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Five Pillars of PRS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D0B228-3876-DFA5-54F0-51F602F2FB74}"/>
              </a:ext>
            </a:extLst>
          </p:cNvPr>
          <p:cNvSpPr txBox="1"/>
          <p:nvPr/>
        </p:nvSpPr>
        <p:spPr>
          <a:xfrm>
            <a:off x="7944335" y="5632668"/>
            <a:ext cx="378244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High Quality</a:t>
            </a:r>
          </a:p>
          <a:p>
            <a:r>
              <a:rPr lang="en-US" sz="2400" dirty="0">
                <a:latin typeface="Avenir Next LT Pro" panose="020B0504020202020204" pitchFamily="34" charset="77"/>
                <a:ea typeface="DIN 2014" panose="020B0504020202020204" pitchFamily="34" charset="77"/>
              </a:rPr>
              <a:t>Nehemiah 8:8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552664-1E1B-906B-0018-763CF872820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630500" y="5632668"/>
            <a:ext cx="923331" cy="92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2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170146" y="133054"/>
            <a:ext cx="11851708" cy="1053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226313" y="245563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</a:rPr>
              <a:t>In Community</a:t>
            </a:r>
            <a:b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 Timothy 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4</a:t>
            </a: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:13 (NIV)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57A6-4873-F7B0-D037-C38A12A2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485" y="247113"/>
            <a:ext cx="824908" cy="824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19201D-5C7A-86AA-1C83-85D50EDD1FF2}"/>
              </a:ext>
            </a:extLst>
          </p:cNvPr>
          <p:cNvSpPr txBox="1"/>
          <p:nvPr/>
        </p:nvSpPr>
        <p:spPr>
          <a:xfrm>
            <a:off x="4609280" y="276341"/>
            <a:ext cx="728523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Until I come, devote yourself to the </a:t>
            </a:r>
            <a:r>
              <a:rPr lang="en-US" sz="24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public reading </a:t>
            </a: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of Scripture, to preaching and to teaching.</a:t>
            </a:r>
            <a:endParaRPr lang="en-US" sz="2400" dirty="0"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C9087F-69C6-176F-8287-E5F473717F8A}"/>
              </a:ext>
            </a:extLst>
          </p:cNvPr>
          <p:cNvSpPr/>
          <p:nvPr/>
        </p:nvSpPr>
        <p:spPr>
          <a:xfrm>
            <a:off x="170146" y="127042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B39AD8-B076-988A-708C-02B8FC4A96E9}"/>
              </a:ext>
            </a:extLst>
          </p:cNvPr>
          <p:cNvSpPr txBox="1"/>
          <p:nvPr/>
        </p:nvSpPr>
        <p:spPr>
          <a:xfrm>
            <a:off x="1226313" y="1555432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</a:rPr>
              <a:t>Listening</a:t>
            </a:r>
            <a:b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Revelation 1:3 (ESV)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B5B4B-ACEF-103C-64AF-BA152D009404}"/>
              </a:ext>
            </a:extLst>
          </p:cNvPr>
          <p:cNvSpPr txBox="1"/>
          <p:nvPr/>
        </p:nvSpPr>
        <p:spPr>
          <a:xfrm>
            <a:off x="4609279" y="1413717"/>
            <a:ext cx="72852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Blessed is the one who reads aloud the words of this prophecy, and blessed are those who </a:t>
            </a:r>
            <a:r>
              <a:rPr lang="en-US" sz="24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hear</a:t>
            </a: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and who keep what is written in it, for the time is near.</a:t>
            </a:r>
            <a:endParaRPr lang="en-US" sz="240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B0BC37-2906-DE40-7097-13CD0643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7485" y="1555432"/>
            <a:ext cx="824566" cy="824566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B420F8B-E0AE-D33D-B756-9BA517A44CA9}"/>
              </a:ext>
            </a:extLst>
          </p:cNvPr>
          <p:cNvSpPr/>
          <p:nvPr/>
        </p:nvSpPr>
        <p:spPr>
          <a:xfrm>
            <a:off x="170146" y="274989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67FBD6-2C89-0E72-4CFF-279911C5B554}"/>
              </a:ext>
            </a:extLst>
          </p:cNvPr>
          <p:cNvSpPr txBox="1"/>
          <p:nvPr/>
        </p:nvSpPr>
        <p:spPr>
          <a:xfrm>
            <a:off x="1226313" y="3034902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</a:rPr>
              <a:t>Whole Bible</a:t>
            </a:r>
            <a:b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Matthew 4:4 (NKJV)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9FA488-34B0-6BDC-0223-E04D4B962F62}"/>
              </a:ext>
            </a:extLst>
          </p:cNvPr>
          <p:cNvSpPr txBox="1"/>
          <p:nvPr/>
        </p:nvSpPr>
        <p:spPr>
          <a:xfrm>
            <a:off x="4609279" y="2893187"/>
            <a:ext cx="72852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But He answered and said, “It is written, ‘Man shall not live by bread alone, but by </a:t>
            </a:r>
            <a:r>
              <a:rPr lang="en-US" sz="24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every word </a:t>
            </a: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that proceeds from the mouth of God.’ ”</a:t>
            </a:r>
            <a:endParaRPr lang="en-US" sz="240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85409-2E14-2023-3748-92658C5E3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8084" y="3034902"/>
            <a:ext cx="823967" cy="823967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C3C012-1F2E-16A6-2F28-CA29A4A78B35}"/>
              </a:ext>
            </a:extLst>
          </p:cNvPr>
          <p:cNvSpPr/>
          <p:nvPr/>
        </p:nvSpPr>
        <p:spPr>
          <a:xfrm>
            <a:off x="170146" y="4227971"/>
            <a:ext cx="11851708" cy="102669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3815C8-94E5-070B-DC6A-8C86FF7D0B0A}"/>
              </a:ext>
            </a:extLst>
          </p:cNvPr>
          <p:cNvSpPr txBox="1"/>
          <p:nvPr/>
        </p:nvSpPr>
        <p:spPr>
          <a:xfrm>
            <a:off x="1226313" y="4333680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</a:rPr>
              <a:t>Regularly</a:t>
            </a:r>
            <a:b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Psalm 1:2 (NKJV)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C1A78-EECB-766E-30E8-F8F68603F2B2}"/>
              </a:ext>
            </a:extLst>
          </p:cNvPr>
          <p:cNvSpPr txBox="1"/>
          <p:nvPr/>
        </p:nvSpPr>
        <p:spPr>
          <a:xfrm>
            <a:off x="4609279" y="4371258"/>
            <a:ext cx="728523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But his delight is in the law of the </a:t>
            </a:r>
            <a:r>
              <a:rPr lang="en-US" sz="2400" cap="small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Lord</a:t>
            </a: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And in His law he meditates </a:t>
            </a:r>
            <a:r>
              <a:rPr lang="en-US" sz="24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day and night</a:t>
            </a: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.</a:t>
            </a:r>
            <a:endParaRPr lang="en-US" sz="240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3612A1-84B8-E1E8-89AC-9DBEF4C3A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95084" y="4333680"/>
            <a:ext cx="826967" cy="826967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98C45D-23A9-6ECE-8FD6-A5ED938EB85D}"/>
              </a:ext>
            </a:extLst>
          </p:cNvPr>
          <p:cNvSpPr/>
          <p:nvPr/>
        </p:nvSpPr>
        <p:spPr>
          <a:xfrm>
            <a:off x="170146" y="5336524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8346BC-96C1-4A2E-8974-4809768937E0}"/>
              </a:ext>
            </a:extLst>
          </p:cNvPr>
          <p:cNvSpPr txBox="1"/>
          <p:nvPr/>
        </p:nvSpPr>
        <p:spPr>
          <a:xfrm>
            <a:off x="1226313" y="5621527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</a:rPr>
              <a:t>High Quality</a:t>
            </a:r>
            <a:b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Nehemiah 8:8 (NKJV)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9CD0FB-C85A-0133-063A-760159A106A8}"/>
              </a:ext>
            </a:extLst>
          </p:cNvPr>
          <p:cNvSpPr txBox="1"/>
          <p:nvPr/>
        </p:nvSpPr>
        <p:spPr>
          <a:xfrm>
            <a:off x="4609279" y="5479812"/>
            <a:ext cx="72852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So they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read distinctly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from the book, in the Law of God; and they gave the sense, and helped 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them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 to understand the reading.</a:t>
            </a:r>
            <a:endParaRPr lang="en-US" sz="240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BE1166-9BC9-ACB3-94F3-79ABFD72BA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94436" y="5606046"/>
            <a:ext cx="826967" cy="8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6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PRS Examples in the Old Testament</a:t>
            </a:r>
            <a:endParaRPr lang="en-US" sz="4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A64BDD7-EE1D-C59D-CCFD-48D7C6A3822C}"/>
              </a:ext>
            </a:extLst>
          </p:cNvPr>
          <p:cNvSpPr/>
          <p:nvPr/>
        </p:nvSpPr>
        <p:spPr>
          <a:xfrm>
            <a:off x="288092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68DF79B-13E1-0F2B-EEF9-8BC3E5575BA7}"/>
              </a:ext>
            </a:extLst>
          </p:cNvPr>
          <p:cNvSpPr/>
          <p:nvPr/>
        </p:nvSpPr>
        <p:spPr>
          <a:xfrm>
            <a:off x="288092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15AB6F6-A693-8FF9-9518-73054B25F8CA}"/>
              </a:ext>
            </a:extLst>
          </p:cNvPr>
          <p:cNvSpPr/>
          <p:nvPr/>
        </p:nvSpPr>
        <p:spPr>
          <a:xfrm>
            <a:off x="6174773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51D9B0-1C0A-0B6F-022A-B275B76BA12A}"/>
              </a:ext>
            </a:extLst>
          </p:cNvPr>
          <p:cNvSpPr txBox="1"/>
          <p:nvPr/>
        </p:nvSpPr>
        <p:spPr>
          <a:xfrm>
            <a:off x="495932" y="1286370"/>
            <a:ext cx="533216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Exodus 17:14a (ESV)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L="0" marR="0">
              <a:spcAft>
                <a:spcPts val="800"/>
              </a:spcAft>
            </a:pPr>
            <a:r>
              <a:rPr lang="en-US" sz="30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Then the Lord said to Moses, “Write this as a memorial in a book and recite it in the ears of Joshua,…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9E1457F-B965-1D16-ED85-E9360000E912}"/>
              </a:ext>
            </a:extLst>
          </p:cNvPr>
          <p:cNvSpPr/>
          <p:nvPr/>
        </p:nvSpPr>
        <p:spPr>
          <a:xfrm>
            <a:off x="6174773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37AD02-30BD-85C3-8E2F-30646308DA3F}"/>
              </a:ext>
            </a:extLst>
          </p:cNvPr>
          <p:cNvSpPr txBox="1"/>
          <p:nvPr/>
        </p:nvSpPr>
        <p:spPr>
          <a:xfrm>
            <a:off x="6407950" y="1289537"/>
            <a:ext cx="5262781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Exodus 24:7a (ESV)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Then he took the Book of the Covenant and read it in the hearing of the people.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F0A38C-1ABC-77EF-614D-4165B76F5682}"/>
              </a:ext>
            </a:extLst>
          </p:cNvPr>
          <p:cNvSpPr txBox="1"/>
          <p:nvPr/>
        </p:nvSpPr>
        <p:spPr>
          <a:xfrm>
            <a:off x="495932" y="4039394"/>
            <a:ext cx="511983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Deuteronomy 31:11b (ESV)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You shall read this law before all Israel in their hearing.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B0CE07-2FC6-BA20-E214-A713CA617D1C}"/>
              </a:ext>
            </a:extLst>
          </p:cNvPr>
          <p:cNvSpPr txBox="1"/>
          <p:nvPr/>
        </p:nvSpPr>
        <p:spPr>
          <a:xfrm>
            <a:off x="6407950" y="4015079"/>
            <a:ext cx="537765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Jeremiah 36:6b (NIV)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Read to the people from the scroll the words of the Lord that you wrote as I dictated. </a:t>
            </a:r>
          </a:p>
        </p:txBody>
      </p:sp>
    </p:spTree>
    <p:extLst>
      <p:ext uri="{BB962C8B-B14F-4D97-AF65-F5344CB8AC3E}">
        <p14:creationId xmlns:p14="http://schemas.microsoft.com/office/powerpoint/2010/main" val="372040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583DD-89B8-EFCE-C1A0-8C9AE32A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46C9A0-FBB1-DD0A-B138-9DD0A7000601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7228E-3E82-6D95-AF72-0C7966785A25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PRS Examples in the New Testament</a:t>
            </a:r>
            <a:endParaRPr lang="en-US" sz="4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DFF4F4-7A97-FBB5-FF3C-3755E244EEAD}"/>
              </a:ext>
            </a:extLst>
          </p:cNvPr>
          <p:cNvSpPr/>
          <p:nvPr/>
        </p:nvSpPr>
        <p:spPr>
          <a:xfrm>
            <a:off x="288092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649EE6-AB92-0623-C6DA-C9609C0842A9}"/>
              </a:ext>
            </a:extLst>
          </p:cNvPr>
          <p:cNvSpPr/>
          <p:nvPr/>
        </p:nvSpPr>
        <p:spPr>
          <a:xfrm>
            <a:off x="288092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42CCA0-D1B0-CF24-BBE5-D7C570B2FAD5}"/>
              </a:ext>
            </a:extLst>
          </p:cNvPr>
          <p:cNvSpPr/>
          <p:nvPr/>
        </p:nvSpPr>
        <p:spPr>
          <a:xfrm>
            <a:off x="6174773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EDBF0-5D8A-712F-1312-457464F59133}"/>
              </a:ext>
            </a:extLst>
          </p:cNvPr>
          <p:cNvSpPr/>
          <p:nvPr/>
        </p:nvSpPr>
        <p:spPr>
          <a:xfrm>
            <a:off x="6174773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B7B61-18F5-CE83-1E1B-2413E6360C52}"/>
              </a:ext>
            </a:extLst>
          </p:cNvPr>
          <p:cNvSpPr txBox="1"/>
          <p:nvPr/>
        </p:nvSpPr>
        <p:spPr>
          <a:xfrm>
            <a:off x="463924" y="1249668"/>
            <a:ext cx="5422759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Luke 4:16b (NKJV)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And as His custom was, He went into the synagogue on the Sabbath day, and stood up to read.</a:t>
            </a:r>
            <a:endParaRPr lang="en-US" sz="3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B7-3513-797C-58D6-7F2BAE11A7E0}"/>
              </a:ext>
            </a:extLst>
          </p:cNvPr>
          <p:cNvSpPr txBox="1"/>
          <p:nvPr/>
        </p:nvSpPr>
        <p:spPr>
          <a:xfrm>
            <a:off x="6366183" y="1253124"/>
            <a:ext cx="553772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Acts 15:21 (NIV)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For the law of Moses has been preached in every city from the earliest times and is read in the synagogues on every Sabbath.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0CBAB-43AD-2C13-1974-3B10E3925463}"/>
              </a:ext>
            </a:extLst>
          </p:cNvPr>
          <p:cNvSpPr txBox="1"/>
          <p:nvPr/>
        </p:nvSpPr>
        <p:spPr>
          <a:xfrm>
            <a:off x="463924" y="3911802"/>
            <a:ext cx="5292952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Colossians 4:16a (ESV)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And when this letter has been read among you, have it also read in the church of the Laodiceans;...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68E3A-246C-7BB6-89E6-BD4C03D7BC89}"/>
              </a:ext>
            </a:extLst>
          </p:cNvPr>
          <p:cNvSpPr txBox="1"/>
          <p:nvPr/>
        </p:nvSpPr>
        <p:spPr>
          <a:xfrm>
            <a:off x="6366182" y="3911802"/>
            <a:ext cx="5361893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1 Thessalonians 5:27 (ESV)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I put you under oath before the Lord to have this letter read to all the brothers.</a:t>
            </a:r>
          </a:p>
        </p:txBody>
      </p:sp>
    </p:spTree>
    <p:extLst>
      <p:ext uri="{BB962C8B-B14F-4D97-AF65-F5344CB8AC3E}">
        <p14:creationId xmlns:p14="http://schemas.microsoft.com/office/powerpoint/2010/main" val="338342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738260" y="0"/>
            <a:ext cx="745373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C6669C-BCA0-2FFC-4A0E-23BD473C9FB1}"/>
              </a:ext>
            </a:extLst>
          </p:cNvPr>
          <p:cNvSpPr/>
          <p:nvPr/>
        </p:nvSpPr>
        <p:spPr>
          <a:xfrm>
            <a:off x="312114" y="4518289"/>
            <a:ext cx="1958798" cy="13716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562344" y="273235"/>
            <a:ext cx="6122975" cy="5959566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DB1DDF-2B81-146A-12D1-33310E7C489E}"/>
              </a:ext>
            </a:extLst>
          </p:cNvPr>
          <p:cNvSpPr txBox="1"/>
          <p:nvPr/>
        </p:nvSpPr>
        <p:spPr>
          <a:xfrm>
            <a:off x="8892578" y="420533"/>
            <a:ext cx="2195543" cy="5679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98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90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98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118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85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100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98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106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094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E52A10-093E-A580-48F0-942B82497269}"/>
              </a:ext>
            </a:extLst>
          </p:cNvPr>
          <p:cNvSpPr txBox="1"/>
          <p:nvPr/>
        </p:nvSpPr>
        <p:spPr>
          <a:xfrm>
            <a:off x="5562344" y="6232801"/>
            <a:ext cx="6122975" cy="42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600"/>
              </a:lnSpc>
              <a:spcAft>
                <a:spcPts val="1800"/>
              </a:spcAft>
            </a:pPr>
            <a:r>
              <a:rPr lang="en-US" sz="20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Listening to Audio Drama Bibles in the PRS App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314A3-4795-03C6-19AD-A9A1CA79CAE1}"/>
              </a:ext>
            </a:extLst>
          </p:cNvPr>
          <p:cNvSpPr txBox="1"/>
          <p:nvPr/>
        </p:nvSpPr>
        <p:spPr>
          <a:xfrm>
            <a:off x="6168814" y="420533"/>
            <a:ext cx="2723764" cy="5679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English:</a:t>
            </a: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Arabic:</a:t>
            </a: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French:</a:t>
            </a: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Japanese:</a:t>
            </a: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Korean: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Mandarin: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Russian: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Spanish: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5FF0E-C4FC-E815-4258-40AC6D681DB8}"/>
              </a:ext>
            </a:extLst>
          </p:cNvPr>
          <p:cNvSpPr txBox="1"/>
          <p:nvPr/>
        </p:nvSpPr>
        <p:spPr>
          <a:xfrm>
            <a:off x="309359" y="2110074"/>
            <a:ext cx="4428902" cy="2667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How Long </a:t>
            </a: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Does It Take 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to Listen to the Whole Bible?</a:t>
            </a:r>
          </a:p>
        </p:txBody>
      </p:sp>
    </p:spTree>
    <p:extLst>
      <p:ext uri="{BB962C8B-B14F-4D97-AF65-F5344CB8AC3E}">
        <p14:creationId xmlns:p14="http://schemas.microsoft.com/office/powerpoint/2010/main" val="4279497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6678</TotalTime>
  <Words>1969</Words>
  <Application>Microsoft Macintosh PowerPoint</Application>
  <PresentationFormat>Widescreen</PresentationFormat>
  <Paragraphs>374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system-ui</vt:lpstr>
      <vt:lpstr>Arial</vt:lpstr>
      <vt:lpstr>Avenir Next LT Pro</vt:lpstr>
      <vt:lpstr>Avenir Next LT Pro Demi</vt:lpstr>
      <vt:lpstr>Calibri</vt:lpstr>
      <vt:lpstr>Calibri Light</vt:lpstr>
      <vt:lpstr>Helvetica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Jenn Kim</cp:lastModifiedBy>
  <cp:revision>599</cp:revision>
  <cp:lastPrinted>2025-06-10T17:57:51Z</cp:lastPrinted>
  <dcterms:created xsi:type="dcterms:W3CDTF">2022-08-02T13:41:17Z</dcterms:created>
  <dcterms:modified xsi:type="dcterms:W3CDTF">2025-07-09T14:41:22Z</dcterms:modified>
</cp:coreProperties>
</file>