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357" r:id="rId3"/>
    <p:sldId id="397" r:id="rId4"/>
    <p:sldId id="365" r:id="rId5"/>
    <p:sldId id="306" r:id="rId6"/>
    <p:sldId id="329" r:id="rId7"/>
    <p:sldId id="388" r:id="rId8"/>
    <p:sldId id="343" r:id="rId9"/>
    <p:sldId id="361" r:id="rId10"/>
    <p:sldId id="261" r:id="rId11"/>
    <p:sldId id="386" r:id="rId12"/>
    <p:sldId id="358" r:id="rId13"/>
    <p:sldId id="355" r:id="rId14"/>
    <p:sldId id="364" r:id="rId15"/>
    <p:sldId id="349" r:id="rId16"/>
    <p:sldId id="366" r:id="rId17"/>
    <p:sldId id="350" r:id="rId18"/>
    <p:sldId id="370" r:id="rId19"/>
    <p:sldId id="277" r:id="rId20"/>
    <p:sldId id="342" r:id="rId21"/>
    <p:sldId id="339" r:id="rId22"/>
    <p:sldId id="356" r:id="rId23"/>
    <p:sldId id="332" r:id="rId24"/>
    <p:sldId id="333" r:id="rId25"/>
    <p:sldId id="353" r:id="rId26"/>
    <p:sldId id="298" r:id="rId27"/>
  </p:sldIdLst>
  <p:sldSz cx="12192000" cy="6858000"/>
  <p:notesSz cx="6858000" cy="9144000"/>
  <p:embeddedFontLst>
    <p:embeddedFont>
      <p:font typeface="微軟正黑體" panose="020B0604030504040204" pitchFamily="34" charset="-120"/>
      <p:regular r:id="rId29"/>
      <p:bold r:id="rId30"/>
    </p:embeddedFont>
    <p:embeddedFont>
      <p:font typeface="Avenir Next LT Pro" panose="020B0504020202020204" pitchFamily="34" charset="0"/>
      <p:regular r:id="rId31"/>
      <p:bold r:id="rId32"/>
      <p:italic r:id="rId33"/>
      <p:boldItalic r:id="rId34"/>
    </p:embeddedFont>
    <p:embeddedFont>
      <p:font typeface="Microsoft YaHei UI" panose="020B0503020204020204" pitchFamily="34" charset="-122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500"/>
    <a:srgbClr val="FF6005"/>
    <a:srgbClr val="EBEBEB"/>
    <a:srgbClr val="FFB600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6" autoAdjust="0"/>
    <p:restoredTop sz="87958" autoAdjust="0"/>
  </p:normalViewPr>
  <p:slideViewPr>
    <p:cSldViewPr snapToGrid="0" snapToObjects="1">
      <p:cViewPr>
        <p:scale>
          <a:sx n="132" d="100"/>
          <a:sy n="132" d="100"/>
        </p:scale>
        <p:origin x="182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A7C7-FED1-424B-B3E7-D92E186799DB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52D2-DF81-FC46-B2AE-EF54F440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大家好，歡迎來到我們的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宣讀聖經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聚會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！ 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如果你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第一次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加，我們要做的是閱讀和聆聽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指定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段落的聖經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舊約，一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新約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，並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用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詩篇作為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開始和結束的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禱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告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在開始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之前，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提醒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線上參加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者，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假如您方便，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請保持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鏡頭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開啟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這將幫助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大家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專注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在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神的話語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這裡您可以看到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聖經每卷書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需要花多長時間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—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例如短一點的提多書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只需要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7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分鐘，</a:t>
            </a:r>
            <a:r>
              <a:rPr lang="zh-TW" altLang="zh-TW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長一點</a:t>
            </a:r>
            <a:r>
              <a:rPr lang="zh-TW" alt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的，</a:t>
            </a:r>
            <a:r>
              <a:rPr lang="zh-TW" altLang="zh-TW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幾個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小時的以西結書、詩篇都有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73256-A983-7041-014E-8646E635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80509-AE9C-691B-1D86-187397BB2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7ED43-AC85-9359-925B-7AFE5A786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zh-TW" altLang="zh-TW" sz="1800" dirty="0">
                <a:solidFill>
                  <a:srgbClr val="212121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說到</a:t>
            </a:r>
            <a:r>
              <a:rPr lang="en-US" altLang="zh-TW" sz="1800" dirty="0" err="1">
                <a:solidFill>
                  <a:srgbClr val="212121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每年</a:t>
            </a:r>
            <a:r>
              <a:rPr lang="zh-TW" altLang="zh-TW" sz="1800" dirty="0">
                <a:solidFill>
                  <a:srgbClr val="212121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要</a:t>
            </a:r>
            <a:r>
              <a:rPr lang="en-US" altLang="zh-TW" sz="1800" dirty="0" err="1">
                <a:solidFill>
                  <a:srgbClr val="212121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聽多少聖經，我們</a:t>
            </a:r>
            <a:r>
              <a:rPr lang="zh-TW" altLang="zh-TW" sz="1800" dirty="0">
                <a:solidFill>
                  <a:srgbClr val="212121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建議均衡聆聽新舊約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並常使用詩篇來禱告。推薦您不同的組合，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從每週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1-5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小時當中，選擇適合的目標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我們建議每年讀完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1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遍舊約、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遍新約、 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3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遍詩篇，換算下來，每週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大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約聆聽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2.5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小時。</a:t>
            </a: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CA63-118E-693A-EDCA-7BA72AC8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2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buFont typeface="Symbol" panose="05050102010706020507" pitchFamily="18" charset="2"/>
              <a:buNone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我們建議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均衡閱讀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新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舊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約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並用詩篇禱告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的原因是，希伯來書1:1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說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神既在古時藉著眾先知多次多方的曉諭列祖，就在這末世藉著他兒子曉諭我們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」。路加福音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9:35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也說，「有聲音從雲彩裡出來，說：這是我的兒子，我所揀選的，你們要聽他。」此外，詩篇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55:17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「我要晚上、早晨、晌午哀聲悲歎；他也必聽我的聲音。」藉由誦讀詩篇，我們一邊祈禱，一邊學習如何禱告。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當我們聆聽神的話時，請全心投入，並留心幾件事：舊約申命記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6:4-5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提到「以色列啊，你要聽！耶和華─我們神是獨一的主。你要盡心、盡性、盡力愛耶和華─你的神。」新約約翰福音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5:39-40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也說「你們查考聖經，因你們以為內中有永生；給我作見證的就是這經。然而，你們不肯到我這裡來得生命。」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buFont typeface="Symbol" panose="05050102010706020507" pitchFamily="18" charset="2"/>
              <a:buNone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經所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使用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的資源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是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免費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聖經App，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是目前製作最好的戲劇化有聲聖經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。您可以在AppStore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GooglePlay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搜尋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「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聖經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」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，或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掃描螢幕上的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QR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code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來下載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在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新的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App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中，免費提供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這些語言的有聲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戲劇聖經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葡萄牙語、印地語和阿拉伯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語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即將推出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。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特別推薦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App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裡的「讀經進度表」，讓您輕鬆掌握讀經進度。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0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舉例來說，推薦您設定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多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個追蹤器，如螢幕上所示，以便紀錄個人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及小組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讀經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進度。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當我們</a:t>
            </a:r>
            <a:r>
              <a:rPr lang="zh-TW" altLang="en-US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追</a:t>
            </a:r>
            <a:r>
              <a:rPr lang="en-US" altLang="zh-TW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蹤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讀經進度時，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我們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一起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在神的話語中操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練，而不是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獨自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嘗試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路加福音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40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節，耶穌說，「學生不能高過先生；凡學成了的不過和先生一樣。」；另外，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提摩太後書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裡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保羅吩咐提摩太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，「交託那忠心能教導別人的人。你要和我同受苦難，好像基督耶穌的精兵。」他用「軍人、運動員、</a:t>
            </a:r>
            <a:r>
              <a:rPr lang="zh-TW" alt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勞力的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農夫」的身分作比喻，來叮嚀門徒，應當委身於群體。透過使用讀經進度表，可以確保我們在相同的紀律和群體中，讀完整本聖經。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9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本著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操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練的精神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這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是我們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今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天的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經文，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我們現在花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 1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分鐘時間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，紀錄所讀的進度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假如您還沒有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App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，現在就是下載的好時機。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E63D-84C6-B27A-21B3-E3138471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00F5B-7D86-B2A6-DFC7-90F8834C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BBAE7-0788-10B0-3409-BD3CBF1A5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，[Facilitator’s Name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牧師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94741-3445-18BE-B550-9BED63CAE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總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結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來說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實現讀經目標有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三個步驟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第一，加入一個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PRS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小組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，最好能和一兩個朋友一起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，這樣大家就能一起參加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聚會。</a:t>
            </a:r>
            <a:endParaRPr lang="en-US" altLang="zh-TW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第二，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設定年度目標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</a:t>
            </a:r>
            <a:endParaRPr lang="en-US" altLang="zh-TW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第三，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追蹤並分享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畫面是這一季的讀經計劃，也就是每週二、四的讀經進度。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3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1800" dirty="0"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是一種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屬靈操練。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提摩太前書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 4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：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13 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說：「</a:t>
            </a:r>
            <a:r>
              <a:rPr lang="zh-TW" altLang="zh-TW" sz="18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Malgun Gothic" panose="020B0503020000020004" pitchFamily="34" charset="-127"/>
                <a:cs typeface="Times New Roman" panose="02020603050405020304" pitchFamily="18" charset="0"/>
              </a:rPr>
              <a:t>你要以宣讀、勸勉、教導為念，直等到我來。」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除了宣讀聖經之外，我們還透過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Just Show Up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讀書會來實踐這節經文。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這是一個沒有課堂回家作業的讀書會。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因此，誠摯邀請各位在週四的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小組結束後，接著參加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讀書會！</a:t>
            </a: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12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以下是我們週二、週四聚會的時間，此時間是以台北時間為準。</a:t>
            </a:r>
            <a:endParaRPr lang="zh-TW" altLang="zh-TW" sz="1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4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更多資訊，請參考宣讀聖經和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讀書會的官方網站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zh-TW" sz="1800" dirty="0">
                <a:effectLst/>
                <a:latin typeface="微軟正黑體" panose="020B0604030504040204" pitchFamily="34" charset="-120"/>
                <a:ea typeface="Malgun Gothic" panose="020B0503020000020004" pitchFamily="34" charset="-127"/>
                <a:cs typeface="微軟正黑體" panose="020B0604030504040204" pitchFamily="34" charset="-120"/>
              </a:rPr>
              <a:t>(zh-tw.prsi.org 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和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www.justshowup.club)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zh-TW" sz="1800" dirty="0">
                <a:effectLst/>
                <a:latin typeface="微軟正黑體" panose="020B0604030504040204" pitchFamily="34" charset="-120"/>
                <a:ea typeface="Malgun Gothic" panose="020B0503020000020004" pitchFamily="34" charset="-127"/>
                <a:cs typeface="微軟正黑體" panose="020B0604030504040204" pitchFamily="34" charset="-120"/>
              </a:rPr>
              <a:t> 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現在，若方便邀請您起立，讓我們用詩篇作為今天的結束禱告。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，[Facilitator’s Name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牧師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Public Reading of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Scripture是一起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聆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聽聖經的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屬靈操練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我們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來看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PRS的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五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大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支柱，那就是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在群體中一起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用耳聆聽，通讀整本聖經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並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要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定期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，以高品質的方式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操練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例如馬太福音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4:4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「耶穌卻回答說：經上記著說：人活著，不是單靠食物，乃是靠神口裡所出的一切話。」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舊約中有許多宣讀聖經的例子。第一次的宣讀聖經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出現在出埃及記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17:14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「耶和華對摩西說：你要將這話寫在書上作紀念，又念給約書亞聽。」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新約中也有宣讀聖經的例子。路加福音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4:16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提到耶穌「在安息日，照他平常的規矩進了會堂，站起來要念聖經。」另外，使徒行傳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15:21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提到「因為從古以來，摩西的書在各城有人傳講，每逢安息日，在會堂裡誦讀。」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現在，用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華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語聽完整本聖經只要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100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小時，這裡為您列出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PRS App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裡的所有語言花費的時間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從韓語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 85 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小時到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日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語 118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小時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9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4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3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0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33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9" name="圖片 8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9B6305EE-D7FB-7432-2B04-108602E3E3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0143" y="311465"/>
            <a:ext cx="2876521" cy="6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56750" y="6482445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pPr>
                <a:spcAft>
                  <a:spcPts val="2400"/>
                </a:spcAft>
              </a:p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70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876695" y="2296004"/>
            <a:ext cx="6724194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提醒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線上參加者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，假如您</a:t>
            </a: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方便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，請保持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鏡頭開啟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這將幫助大家專注在神的話語上。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85762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1634" y="239478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聽讀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en-US" altLang="zh-TW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卷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書所需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的時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間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長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度</a:t>
            </a:r>
            <a:endParaRPr lang="en-US" altLang="zh-TW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32159E-8791-1F7A-8B46-7AB2819689B9}"/>
              </a:ext>
            </a:extLst>
          </p:cNvPr>
          <p:cNvSpPr txBox="1"/>
          <p:nvPr/>
        </p:nvSpPr>
        <p:spPr>
          <a:xfrm>
            <a:off x="9835233" y="2687557"/>
            <a:ext cx="2272446" cy="2280881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創世記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以賽亞書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9289888" y="6266865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按照華語戲劇聖經的時長</a:t>
            </a:r>
            <a:endParaRPr lang="en-US" altLang="zh-TW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EAA0E65-24A7-229E-B961-62989542D65A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74C4A-662E-6AEE-B580-35D475479EB0}"/>
              </a:ext>
            </a:extLst>
          </p:cNvPr>
          <p:cNvSpPr txBox="1"/>
          <p:nvPr/>
        </p:nvSpPr>
        <p:spPr>
          <a:xfrm>
            <a:off x="2636178" y="2682474"/>
            <a:ext cx="2283673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路得記</a:t>
            </a:r>
            <a:r>
              <a:rPr 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雅歌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彌迦書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以弗所書</a:t>
            </a:r>
            <a:endParaRPr lang="en-US" altLang="zh-TW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腓立比書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約翰一書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4FCFD-0F5F-6F7A-57AF-4FCD02F1C8C9}"/>
              </a:ext>
            </a:extLst>
          </p:cNvPr>
          <p:cNvSpPr txBox="1"/>
          <p:nvPr/>
        </p:nvSpPr>
        <p:spPr>
          <a:xfrm>
            <a:off x="5036805" y="2682474"/>
            <a:ext cx="227915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何西阿書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以斯帖記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b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哥林多後書</a:t>
            </a:r>
            <a:endParaRPr lang="en-US" altLang="zh-TW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375D19-8E11-4E7F-3167-37273545AC48}"/>
              </a:ext>
            </a:extLst>
          </p:cNvPr>
          <p:cNvSpPr txBox="1"/>
          <p:nvPr/>
        </p:nvSpPr>
        <p:spPr>
          <a:xfrm>
            <a:off x="7447567" y="2682473"/>
            <a:ext cx="2272446" cy="305032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利未記</a:t>
            </a:r>
            <a:r>
              <a:rPr 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約書亞記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四福音書</a:t>
            </a:r>
            <a:endParaRPr lang="en-US" altLang="zh-TW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12B33-E077-4E9E-880E-91F75AA1EF0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9CA70C-EC24-2139-D3FD-9FB0DFB9642C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253EE5-C634-5332-68A7-7C332FBADC0F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397C59-E957-5B5B-E67C-D8961352168E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10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D3D65B7C-4709-C679-612E-6958BFB526C5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15–30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分鐘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41C301E2-D004-8E02-69DF-12B1E9BE93B0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30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分鐘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-1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小時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A2E7E589-4900-E88B-1BA1-9C2E333E58D4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1-3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小時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80A98A64-B0B4-A3EA-F2AD-BB2E3169D948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3-</a:t>
            </a:r>
            <a:r>
              <a:rPr lang="en-US" altLang="zh-TW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7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小時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335EEE-ADC2-335C-9A74-A1F5702A990D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44589-D55D-9BF5-1B66-2B8C8EEABD84}"/>
              </a:ext>
            </a:extLst>
          </p:cNvPr>
          <p:cNvSpPr txBox="1"/>
          <p:nvPr/>
        </p:nvSpPr>
        <p:spPr>
          <a:xfrm>
            <a:off x="238902" y="2682474"/>
            <a:ext cx="2281424" cy="305032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俄巴底亞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約拿書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提多書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彼得後書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AAAC8C-F049-3F9A-B431-6686F380BCA9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10B14D11-2B6C-AFDB-C117-75833160BD58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少於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分鐘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469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93DD-DFD2-A31E-FBAD-ACFAA35CF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48037E2-A7CE-3A93-A725-F58ADEB9018F}"/>
              </a:ext>
            </a:extLst>
          </p:cNvPr>
          <p:cNvSpPr/>
          <p:nvPr/>
        </p:nvSpPr>
        <p:spPr>
          <a:xfrm>
            <a:off x="0" y="0"/>
            <a:ext cx="3175000" cy="104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Microsoft YaHei UI" panose="020B0503020204020204" pitchFamily="34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681D732-B48E-8FB8-0077-0A8D18D4405A}"/>
              </a:ext>
            </a:extLst>
          </p:cNvPr>
          <p:cNvSpPr/>
          <p:nvPr/>
        </p:nvSpPr>
        <p:spPr>
          <a:xfrm>
            <a:off x="3175000" y="7947"/>
            <a:ext cx="9017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6" name="Picture 16">
            <a:extLst>
              <a:ext uri="{FF2B5EF4-FFF2-40B4-BE49-F238E27FC236}">
                <a16:creationId xmlns:a16="http://schemas.microsoft.com/office/drawing/2014/main" id="{8C7A7891-F337-7205-4CBF-D1653B123624}"/>
              </a:ext>
            </a:extLst>
          </p:cNvPr>
          <p:cNvPicPr/>
          <p:nvPr/>
        </p:nvPicPr>
        <p:blipFill>
          <a:blip r:embed="rId3"/>
          <a:srcRect t="19196"/>
          <a:stretch/>
        </p:blipFill>
        <p:spPr>
          <a:xfrm>
            <a:off x="2704801" y="1316476"/>
            <a:ext cx="723900" cy="5541523"/>
          </a:xfrm>
          <a:prstGeom prst="rect">
            <a:avLst/>
          </a:prstGeom>
        </p:spPr>
      </p:pic>
      <p:sp>
        <p:nvSpPr>
          <p:cNvPr id="38" name="Triangle 19">
            <a:extLst>
              <a:ext uri="{FF2B5EF4-FFF2-40B4-BE49-F238E27FC236}">
                <a16:creationId xmlns:a16="http://schemas.microsoft.com/office/drawing/2014/main" id="{8B0A57B7-1ACA-E78B-FF9B-681A097EC62D}"/>
              </a:ext>
            </a:extLst>
          </p:cNvPr>
          <p:cNvSpPr/>
          <p:nvPr/>
        </p:nvSpPr>
        <p:spPr>
          <a:xfrm rot="10800000">
            <a:off x="50438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AB3823E1-4CA1-D6AB-3217-0A491E060747}"/>
              </a:ext>
            </a:extLst>
          </p:cNvPr>
          <p:cNvSpPr/>
          <p:nvPr/>
        </p:nvSpPr>
        <p:spPr>
          <a:xfrm>
            <a:off x="47023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~1 </a:t>
            </a:r>
            <a:r>
              <a:rPr lang="zh-TW" altLang="en-US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sz="16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21FCE4-C806-6E9B-7290-3807E7CCBB8A}"/>
              </a:ext>
            </a:extLst>
          </p:cNvPr>
          <p:cNvSpPr txBox="1"/>
          <p:nvPr/>
        </p:nvSpPr>
        <p:spPr>
          <a:xfrm>
            <a:off x="3872661" y="6238188"/>
            <a:ext cx="8198069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時常均衡閱讀新舊約</a:t>
            </a:r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E0D32DE5-DBB0-586C-F2A8-5CBAA04B3F61}"/>
              </a:ext>
            </a:extLst>
          </p:cNvPr>
          <p:cNvSpPr/>
          <p:nvPr/>
        </p:nvSpPr>
        <p:spPr>
          <a:xfrm>
            <a:off x="3696942" y="2008790"/>
            <a:ext cx="916384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endParaRPr lang="en-US" sz="1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Rectangle 70">
            <a:extLst>
              <a:ext uri="{FF2B5EF4-FFF2-40B4-BE49-F238E27FC236}">
                <a16:creationId xmlns:a16="http://schemas.microsoft.com/office/drawing/2014/main" id="{3B1C4F79-ED85-3475-00A1-6E9F28D9EBF4}"/>
              </a:ext>
            </a:extLst>
          </p:cNvPr>
          <p:cNvSpPr/>
          <p:nvPr/>
        </p:nvSpPr>
        <p:spPr>
          <a:xfrm>
            <a:off x="58960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~2</a:t>
            </a:r>
            <a:r>
              <a:rPr lang="zh-TW" altLang="en-US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C4D56D3E-E8C7-8322-CB4D-0BAA34F32C22}"/>
              </a:ext>
            </a:extLst>
          </p:cNvPr>
          <p:cNvSpPr/>
          <p:nvPr/>
        </p:nvSpPr>
        <p:spPr>
          <a:xfrm>
            <a:off x="47023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Starter</a:t>
            </a:r>
          </a:p>
          <a:p>
            <a:pPr algn="ctr"/>
            <a:r>
              <a:rPr lang="zh-TW" altLang="en-US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endParaRPr lang="en-US" sz="17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BD37B955-5F97-6087-5089-8193F02A6991}"/>
              </a:ext>
            </a:extLst>
          </p:cNvPr>
          <p:cNvSpPr/>
          <p:nvPr/>
        </p:nvSpPr>
        <p:spPr>
          <a:xfrm>
            <a:off x="58960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Starter+</a:t>
            </a:r>
            <a:endParaRPr lang="en-US" altLang="zh-TW" sz="17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endParaRPr lang="en-US" altLang="ko-KR" sz="17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2" name="Rectangle 83">
            <a:extLst>
              <a:ext uri="{FF2B5EF4-FFF2-40B4-BE49-F238E27FC236}">
                <a16:creationId xmlns:a16="http://schemas.microsoft.com/office/drawing/2014/main" id="{81457313-BE9B-C59A-B25F-72C2B520581A}"/>
              </a:ext>
            </a:extLst>
          </p:cNvPr>
          <p:cNvSpPr/>
          <p:nvPr/>
        </p:nvSpPr>
        <p:spPr>
          <a:xfrm>
            <a:off x="3696950" y="4738999"/>
            <a:ext cx="915242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每週</a:t>
            </a:r>
            <a:endParaRPr lang="en-US" sz="2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63" name="Rectangle 12">
            <a:extLst>
              <a:ext uri="{FF2B5EF4-FFF2-40B4-BE49-F238E27FC236}">
                <a16:creationId xmlns:a16="http://schemas.microsoft.com/office/drawing/2014/main" id="{B7591340-C3AB-910E-0848-DE1D466C8212}"/>
              </a:ext>
            </a:extLst>
          </p:cNvPr>
          <p:cNvSpPr/>
          <p:nvPr/>
        </p:nvSpPr>
        <p:spPr>
          <a:xfrm>
            <a:off x="47023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~0.5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r>
              <a:rPr lang="en-US" sz="2400" baseline="30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4" name="Rectangle 64">
            <a:extLst>
              <a:ext uri="{FF2B5EF4-FFF2-40B4-BE49-F238E27FC236}">
                <a16:creationId xmlns:a16="http://schemas.microsoft.com/office/drawing/2014/main" id="{D841CCF3-8A8B-4EB0-A5AC-4728ABF34B98}"/>
              </a:ext>
            </a:extLst>
          </p:cNvPr>
          <p:cNvSpPr/>
          <p:nvPr/>
        </p:nvSpPr>
        <p:spPr>
          <a:xfrm>
            <a:off x="58960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F5CAAEA5-8C1E-5291-BAB7-37B33747877E}"/>
              </a:ext>
            </a:extLst>
          </p:cNvPr>
          <p:cNvSpPr/>
          <p:nvPr/>
        </p:nvSpPr>
        <p:spPr>
          <a:xfrm>
            <a:off x="47023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創世記 </a:t>
            </a:r>
            <a:r>
              <a:rPr lang="en-US" altLang="zh-TW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列王紀下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第一年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歷代志上 </a:t>
            </a:r>
            <a:r>
              <a:rPr lang="en-US" altLang="zh-TW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瑪拉基書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第二年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41E84E51-393D-24CA-ABDC-4EF6F4D9610D}"/>
              </a:ext>
            </a:extLst>
          </p:cNvPr>
          <p:cNvSpPr/>
          <p:nvPr/>
        </p:nvSpPr>
        <p:spPr>
          <a:xfrm>
            <a:off x="47023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F7A28E2-B60B-1D3F-7C13-78431CCB3EB9}"/>
              </a:ext>
            </a:extLst>
          </p:cNvPr>
          <p:cNvGrpSpPr/>
          <p:nvPr/>
        </p:nvGrpSpPr>
        <p:grpSpPr>
          <a:xfrm>
            <a:off x="7168500" y="1386981"/>
            <a:ext cx="2401643" cy="4031810"/>
            <a:chOff x="7143100" y="1386981"/>
            <a:chExt cx="2401643" cy="4031810"/>
          </a:xfrm>
        </p:grpSpPr>
        <p:sp>
          <p:nvSpPr>
            <p:cNvPr id="46" name="Rectangle 71">
              <a:extLst>
                <a:ext uri="{FF2B5EF4-FFF2-40B4-BE49-F238E27FC236}">
                  <a16:creationId xmlns:a16="http://schemas.microsoft.com/office/drawing/2014/main" id="{9C797E50-7748-E040-926E-6B541989CFC7}"/>
                </a:ext>
              </a:extLst>
            </p:cNvPr>
            <p:cNvSpPr/>
            <p:nvPr/>
          </p:nvSpPr>
          <p:spPr>
            <a:xfrm>
              <a:off x="7144474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~2.5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Rectangle 75">
              <a:extLst>
                <a:ext uri="{FF2B5EF4-FFF2-40B4-BE49-F238E27FC236}">
                  <a16:creationId xmlns:a16="http://schemas.microsoft.com/office/drawing/2014/main" id="{B5F77D59-6B4C-A7B8-676C-5D00F80109B2}"/>
                </a:ext>
              </a:extLst>
            </p:cNvPr>
            <p:cNvSpPr/>
            <p:nvPr/>
          </p:nvSpPr>
          <p:spPr>
            <a:xfrm>
              <a:off x="8344606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~3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Triangle 79">
              <a:extLst>
                <a:ext uri="{FF2B5EF4-FFF2-40B4-BE49-F238E27FC236}">
                  <a16:creationId xmlns:a16="http://schemas.microsoft.com/office/drawing/2014/main" id="{55BD20EF-75C8-8268-FA77-CE83F3C5B560}"/>
                </a:ext>
              </a:extLst>
            </p:cNvPr>
            <p:cNvSpPr/>
            <p:nvPr/>
          </p:nvSpPr>
          <p:spPr>
            <a:xfrm rot="10800000">
              <a:off x="7491958" y="4342652"/>
              <a:ext cx="1716987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Rectangle 65">
              <a:extLst>
                <a:ext uri="{FF2B5EF4-FFF2-40B4-BE49-F238E27FC236}">
                  <a16:creationId xmlns:a16="http://schemas.microsoft.com/office/drawing/2014/main" id="{D32F1AA6-1487-754F-BD0E-B24BFD405A59}"/>
                </a:ext>
              </a:extLst>
            </p:cNvPr>
            <p:cNvSpPr/>
            <p:nvPr/>
          </p:nvSpPr>
          <p:spPr>
            <a:xfrm>
              <a:off x="7144473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4F643D68-2FFF-78D2-9B1E-131992266723}"/>
                </a:ext>
              </a:extLst>
            </p:cNvPr>
            <p:cNvSpPr/>
            <p:nvPr/>
          </p:nvSpPr>
          <p:spPr>
            <a:xfrm>
              <a:off x="8344606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E098F5FB-17B1-4EFF-2B0D-4F1B7C4E2860}"/>
                </a:ext>
              </a:extLst>
            </p:cNvPr>
            <p:cNvSpPr/>
            <p:nvPr/>
          </p:nvSpPr>
          <p:spPr>
            <a:xfrm>
              <a:off x="7144476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Regular</a:t>
              </a:r>
            </a:p>
            <a:p>
              <a:pPr algn="ctr"/>
              <a:r>
                <a:rPr lang="zh-TW" altLang="en-US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Rectangle 61">
              <a:extLst>
                <a:ext uri="{FF2B5EF4-FFF2-40B4-BE49-F238E27FC236}">
                  <a16:creationId xmlns:a16="http://schemas.microsoft.com/office/drawing/2014/main" id="{89FFE0BD-3AE3-5EE3-1072-9306966D590D}"/>
                </a:ext>
              </a:extLst>
            </p:cNvPr>
            <p:cNvSpPr/>
            <p:nvPr/>
          </p:nvSpPr>
          <p:spPr>
            <a:xfrm>
              <a:off x="8344609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Regular+</a:t>
              </a:r>
            </a:p>
            <a:p>
              <a:pPr algn="ctr"/>
              <a:r>
                <a:rPr lang="zh-TW" altLang="en-US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id="{BDCD2C5A-8277-FCDD-24A1-F236B39D4415}"/>
                </a:ext>
              </a:extLst>
            </p:cNvPr>
            <p:cNvSpPr/>
            <p:nvPr/>
          </p:nvSpPr>
          <p:spPr>
            <a:xfrm>
              <a:off x="7143100" y="1386981"/>
              <a:ext cx="2393779" cy="4031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9254709-6A54-B9EE-5225-27616414F250}"/>
              </a:ext>
            </a:extLst>
          </p:cNvPr>
          <p:cNvGrpSpPr/>
          <p:nvPr/>
        </p:nvGrpSpPr>
        <p:grpSpPr>
          <a:xfrm>
            <a:off x="9634649" y="1386981"/>
            <a:ext cx="2403235" cy="4031810"/>
            <a:chOff x="9660049" y="1386981"/>
            <a:chExt cx="2403235" cy="4031810"/>
          </a:xfrm>
        </p:grpSpPr>
        <p:sp>
          <p:nvSpPr>
            <p:cNvPr id="47" name="Rectangle 73">
              <a:extLst>
                <a:ext uri="{FF2B5EF4-FFF2-40B4-BE49-F238E27FC236}">
                  <a16:creationId xmlns:a16="http://schemas.microsoft.com/office/drawing/2014/main" id="{FFEB3F47-FC0B-2230-43D2-EB3199DC148A}"/>
                </a:ext>
              </a:extLst>
            </p:cNvPr>
            <p:cNvSpPr/>
            <p:nvPr/>
          </p:nvSpPr>
          <p:spPr>
            <a:xfrm>
              <a:off x="9664878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~4.5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Rectangle 74">
              <a:extLst>
                <a:ext uri="{FF2B5EF4-FFF2-40B4-BE49-F238E27FC236}">
                  <a16:creationId xmlns:a16="http://schemas.microsoft.com/office/drawing/2014/main" id="{724329E0-13FF-1978-31A6-F1F0848D40D0}"/>
                </a:ext>
              </a:extLst>
            </p:cNvPr>
            <p:cNvSpPr/>
            <p:nvPr/>
          </p:nvSpPr>
          <p:spPr>
            <a:xfrm>
              <a:off x="10863147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~5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Triangle 81">
              <a:extLst>
                <a:ext uri="{FF2B5EF4-FFF2-40B4-BE49-F238E27FC236}">
                  <a16:creationId xmlns:a16="http://schemas.microsoft.com/office/drawing/2014/main" id="{6F726270-E693-546C-C332-FB780E111EE0}"/>
                </a:ext>
              </a:extLst>
            </p:cNvPr>
            <p:cNvSpPr/>
            <p:nvPr/>
          </p:nvSpPr>
          <p:spPr>
            <a:xfrm rot="10800000">
              <a:off x="10010916" y="4342652"/>
              <a:ext cx="1716986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Rectangle 67">
              <a:extLst>
                <a:ext uri="{FF2B5EF4-FFF2-40B4-BE49-F238E27FC236}">
                  <a16:creationId xmlns:a16="http://schemas.microsoft.com/office/drawing/2014/main" id="{D2A71FE8-60FB-1197-3604-0FF018A6DDCA}"/>
                </a:ext>
              </a:extLst>
            </p:cNvPr>
            <p:cNvSpPr/>
            <p:nvPr/>
          </p:nvSpPr>
          <p:spPr>
            <a:xfrm>
              <a:off x="9664878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Rectangle 68">
              <a:extLst>
                <a:ext uri="{FF2B5EF4-FFF2-40B4-BE49-F238E27FC236}">
                  <a16:creationId xmlns:a16="http://schemas.microsoft.com/office/drawing/2014/main" id="{9A7999F9-92A8-AA0D-49F3-9D8994B78CD8}"/>
                </a:ext>
              </a:extLst>
            </p:cNvPr>
            <p:cNvSpPr/>
            <p:nvPr/>
          </p:nvSpPr>
          <p:spPr>
            <a:xfrm>
              <a:off x="10863146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AF8B0D45-9E78-40D1-42CC-EDDF72FF5BDA}"/>
                </a:ext>
              </a:extLst>
            </p:cNvPr>
            <p:cNvSpPr/>
            <p:nvPr/>
          </p:nvSpPr>
          <p:spPr>
            <a:xfrm>
              <a:off x="9664882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Advanced</a:t>
              </a:r>
              <a:br>
                <a:rPr lang="en-US" altLang="ko-KR" sz="17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</a:br>
              <a:r>
                <a:rPr lang="zh-TW" altLang="en-US" sz="17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64368B21-6723-6F38-8894-D34EC33E677A}"/>
                </a:ext>
              </a:extLst>
            </p:cNvPr>
            <p:cNvSpPr/>
            <p:nvPr/>
          </p:nvSpPr>
          <p:spPr>
            <a:xfrm>
              <a:off x="10863150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spc="-15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Advanced+</a:t>
              </a:r>
            </a:p>
            <a:p>
              <a:pPr algn="ctr"/>
              <a:r>
                <a:rPr lang="zh-TW" altLang="en-US" sz="1700" b="1" spc="-15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spc="-15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17ED0D92-13FC-6032-5A46-45F56BAD47D0}"/>
                </a:ext>
              </a:extLst>
            </p:cNvPr>
            <p:cNvSpPr/>
            <p:nvPr/>
          </p:nvSpPr>
          <p:spPr>
            <a:xfrm>
              <a:off x="9660049" y="1386981"/>
              <a:ext cx="2393779" cy="4031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EADB1684-0E64-07F9-AA01-F691552290CE}"/>
              </a:ext>
            </a:extLst>
          </p:cNvPr>
          <p:cNvSpPr txBox="1"/>
          <p:nvPr/>
        </p:nvSpPr>
        <p:spPr>
          <a:xfrm>
            <a:off x="647205" y="2162912"/>
            <a:ext cx="2419215" cy="2609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每年</a:t>
            </a:r>
            <a:endParaRPr lang="en-US" altLang="zh-TW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讀多少</a:t>
            </a:r>
            <a:endParaRPr lang="en-US" altLang="zh-CN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聖經？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5D614BD-E78E-1540-92B9-F30047598D92}"/>
              </a:ext>
            </a:extLst>
          </p:cNvPr>
          <p:cNvSpPr txBox="1"/>
          <p:nvPr/>
        </p:nvSpPr>
        <p:spPr>
          <a:xfrm>
            <a:off x="3580953" y="533606"/>
            <a:ext cx="8198068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我們推薦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共同宣讀</a:t>
            </a:r>
            <a:r>
              <a:rPr lang="zh-CN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個人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的目標</a:t>
            </a:r>
            <a:endParaRPr lang="en-US" sz="3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7918576-AA9E-164A-DA04-3B74A1359963}"/>
              </a:ext>
            </a:extLst>
          </p:cNvPr>
          <p:cNvSpPr txBox="1"/>
          <p:nvPr/>
        </p:nvSpPr>
        <p:spPr>
          <a:xfrm>
            <a:off x="3646150" y="1972815"/>
            <a:ext cx="1040075" cy="2337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zh-TW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zh-TW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zh-TW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708C0F7-799A-CB94-FA70-E007FF1F4C24}"/>
              </a:ext>
            </a:extLst>
          </p:cNvPr>
          <p:cNvSpPr txBox="1"/>
          <p:nvPr/>
        </p:nvSpPr>
        <p:spPr>
          <a:xfrm>
            <a:off x="3663258" y="2271711"/>
            <a:ext cx="998075" cy="2299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(77</a:t>
            </a:r>
            <a:r>
              <a:rPr lang="zh-TW" alt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</a:t>
            </a:r>
            <a:r>
              <a:rPr lang="en-US" altLang="zh-TW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zh-TW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7.5</a:t>
            </a:r>
            <a:r>
              <a:rPr lang="zh-TW" alt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7185D4CF-C248-270F-E94E-591701CCE3EA}"/>
              </a:ext>
            </a:extLst>
          </p:cNvPr>
          <p:cNvSpPr txBox="1"/>
          <p:nvPr/>
        </p:nvSpPr>
        <p:spPr>
          <a:xfrm>
            <a:off x="1008409" y="6261655"/>
            <a:ext cx="2007166" cy="412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華語戲劇聖經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D8466-7B28-9E03-5E3C-11AA30913C70}"/>
              </a:ext>
            </a:extLst>
          </p:cNvPr>
          <p:cNvSpPr txBox="1"/>
          <p:nvPr/>
        </p:nvSpPr>
        <p:spPr>
          <a:xfrm>
            <a:off x="1752600" y="774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dirty="0">
              <a:latin typeface="Microsoft YaHei UI" panose="020B0503020204020204" pitchFamily="34" charset="-122"/>
              <a:ea typeface="Noto Sans CJK KR" panose="020B0500000000000000" pitchFamily="34" charset="-128"/>
            </a:endParaRPr>
          </a:p>
        </p:txBody>
      </p:sp>
      <p:pic>
        <p:nvPicPr>
          <p:cNvPr id="11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03ACDE1B-06C0-60D0-552B-1AE248A49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54" y="324339"/>
            <a:ext cx="2828797" cy="6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3F8EB2C7-1BF2-B9C0-E1C5-C86A1AB3DB45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CCDD9B-4D7E-5F34-D943-B08B6FA90290}"/>
              </a:ext>
            </a:extLst>
          </p:cNvPr>
          <p:cNvSpPr/>
          <p:nvPr/>
        </p:nvSpPr>
        <p:spPr>
          <a:xfrm>
            <a:off x="557809" y="1389185"/>
            <a:ext cx="5411256" cy="22927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276A5EC-E723-9C43-CC05-D17948C4FAAE}"/>
              </a:ext>
            </a:extLst>
          </p:cNvPr>
          <p:cNvSpPr txBox="1"/>
          <p:nvPr/>
        </p:nvSpPr>
        <p:spPr>
          <a:xfrm>
            <a:off x="231634" y="398768"/>
            <a:ext cx="11722685" cy="744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為何均衡閱讀新舊約並且常以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詩篇祈禱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8063C20-EE54-5F1A-E2A9-317FFFE6CBF6}"/>
              </a:ext>
            </a:extLst>
          </p:cNvPr>
          <p:cNvSpPr txBox="1"/>
          <p:nvPr/>
        </p:nvSpPr>
        <p:spPr>
          <a:xfrm>
            <a:off x="778063" y="1566254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1:1-2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神既在古時藉著眾先知多次多方的曉諭列祖，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就在這末世，藉著他兒子曉諭我們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4AECC77F-719B-EC5B-AA96-A1A5F98B9AE5}"/>
              </a:ext>
            </a:extLst>
          </p:cNvPr>
          <p:cNvSpPr/>
          <p:nvPr/>
        </p:nvSpPr>
        <p:spPr>
          <a:xfrm>
            <a:off x="6092976" y="3344387"/>
            <a:ext cx="5433100" cy="1420363"/>
          </a:xfrm>
          <a:prstGeom prst="roundRect">
            <a:avLst>
              <a:gd name="adj" fmla="val 110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8FCA0BE-A5C9-953F-5E36-C5C21ED56B01}"/>
              </a:ext>
            </a:extLst>
          </p:cNvPr>
          <p:cNvSpPr txBox="1"/>
          <p:nvPr/>
        </p:nvSpPr>
        <p:spPr>
          <a:xfrm>
            <a:off x="6336282" y="3575425"/>
            <a:ext cx="4946490" cy="938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72:20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耶西的兒子─大衛的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完畢。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6EAFB7D-35C2-0621-86EC-4910F2356A86}"/>
              </a:ext>
            </a:extLst>
          </p:cNvPr>
          <p:cNvSpPr/>
          <p:nvPr/>
        </p:nvSpPr>
        <p:spPr>
          <a:xfrm>
            <a:off x="6092976" y="1389185"/>
            <a:ext cx="5411256" cy="1811215"/>
          </a:xfrm>
          <a:prstGeom prst="roundRect">
            <a:avLst>
              <a:gd name="adj" fmla="val 7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3A5434F-696E-1AA8-486E-EADC706A0E8D}"/>
              </a:ext>
            </a:extLst>
          </p:cNvPr>
          <p:cNvSpPr txBox="1"/>
          <p:nvPr/>
        </p:nvSpPr>
        <p:spPr>
          <a:xfrm>
            <a:off x="6339972" y="1566254"/>
            <a:ext cx="4677508" cy="1432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55:17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我要晚上、早晨、晌午哀聲悲嘆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，他也必聽我的聲音。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A999B21-F5F5-9B89-75F9-217D01A2BA39}"/>
              </a:ext>
            </a:extLst>
          </p:cNvPr>
          <p:cNvSpPr/>
          <p:nvPr/>
        </p:nvSpPr>
        <p:spPr>
          <a:xfrm>
            <a:off x="6092976" y="4908737"/>
            <a:ext cx="5433100" cy="1420363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30F58AE-B60B-931E-A162-3944EF74D41E}"/>
              </a:ext>
            </a:extLst>
          </p:cNvPr>
          <p:cNvSpPr txBox="1"/>
          <p:nvPr/>
        </p:nvSpPr>
        <p:spPr>
          <a:xfrm>
            <a:off x="6339973" y="5139775"/>
            <a:ext cx="4677508" cy="934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你們要時時警醒，常常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750C83-D4F0-2043-A45A-E2EC3AE773EC}"/>
              </a:ext>
            </a:extLst>
          </p:cNvPr>
          <p:cNvSpPr/>
          <p:nvPr/>
        </p:nvSpPr>
        <p:spPr>
          <a:xfrm>
            <a:off x="558222" y="3833628"/>
            <a:ext cx="5411255" cy="249547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6D652EB-E1EF-C681-4F20-09EF5E5A46D9}"/>
              </a:ext>
            </a:extLst>
          </p:cNvPr>
          <p:cNvSpPr txBox="1"/>
          <p:nvPr/>
        </p:nvSpPr>
        <p:spPr>
          <a:xfrm>
            <a:off x="790000" y="4122370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有聲音從雲彩裡出來，說：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這是我的兒子，我所揀選的，你們要聽他。</a:t>
            </a:r>
            <a:endParaRPr kumimoji="0" lang="en-US" altLang="zh-TW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613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讀經時請留心幾件事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726762"/>
            <a:ext cx="5729137" cy="255005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726761"/>
            <a:ext cx="5729137" cy="255005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3903055"/>
            <a:ext cx="5264575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瑪拉基書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1:8b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將瘸腿的、有病的獻上，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這不為惡嗎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你獻給你的省長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他豈喜悅你，豈能看你的情面嗎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這是萬軍之耶和華說的。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051380"/>
            <a:ext cx="5537725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5:39-40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你們查考聖經，因你們以為內中有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永生；給我作見證的就是這經。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</a:t>
            </a:r>
            <a:r>
              <a:rPr lang="zh-TW" altLang="en-US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你們不肯到我這裡來得生命</a:t>
            </a: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0" spc="-15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3897451"/>
            <a:ext cx="5361893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7:26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凡聽見我這話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不去行的，</a:t>
            </a:r>
            <a:br>
              <a:rPr lang="en-US" altLang="zh-TW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好比一個無知的人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把房子蓋在沙土上。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051380"/>
            <a:ext cx="5361893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6:4-5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以色列啊，你要聽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耶和華─我們神是獨一的主。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你要盡心、盡性、盡力愛耶和華─你的神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19" name="圖片 18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3B84E796-3B0F-9D13-044F-5C88C05FA2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51"/>
          <a:stretch/>
        </p:blipFill>
        <p:spPr>
          <a:xfrm>
            <a:off x="5238674" y="489794"/>
            <a:ext cx="2730294" cy="5854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pic>
        <p:nvPicPr>
          <p:cNvPr id="21" name="圖片 20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760E2F19-F2D9-F08A-C7E5-857C2A6824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848" b="5612"/>
          <a:stretch/>
        </p:blipFill>
        <p:spPr>
          <a:xfrm>
            <a:off x="8655183" y="455978"/>
            <a:ext cx="2730963" cy="588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1248A2-5F67-2F06-95F6-9EFD0678D7F7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193FC86C-BD4B-233C-AD39-1D29DCA93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EAF27BAB-8A81-097F-96EE-CDBB5623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CCA2B5-A0B6-6B2D-79B7-E5B7EF09821B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34F5D17-C764-80D5-7E24-60CC81A59B74}"/>
              </a:ext>
            </a:extLst>
          </p:cNvPr>
          <p:cNvGrpSpPr/>
          <p:nvPr/>
        </p:nvGrpSpPr>
        <p:grpSpPr>
          <a:xfrm>
            <a:off x="3775726" y="263973"/>
            <a:ext cx="2242038" cy="639299"/>
            <a:chOff x="3600296" y="370863"/>
            <a:chExt cx="2242038" cy="639299"/>
          </a:xfrm>
        </p:grpSpPr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2F4CC8D-5B3E-13A9-BBAF-327EE6E7B2B0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45954C9-F6B4-61DA-F30B-F8E92427358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zh-TW" alt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完全免費</a:t>
              </a:r>
              <a:r>
                <a:rPr 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95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86158" y="1241562"/>
            <a:ext cx="2990196" cy="5199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現有語種：</a:t>
            </a:r>
            <a:endParaRPr lang="en-US" sz="3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NKJV)</a:t>
            </a: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NLT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, 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西班牙語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韓語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日語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華語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俄語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印尼語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zh-CN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en-US" altLang="ko-KR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NVD</a:t>
            </a:r>
            <a:r>
              <a:rPr lang="en-US" altLang="zh-CN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lang="en-US" altLang="zh-TW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(GNA, </a:t>
            </a: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zh-TW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法語</a:t>
            </a:r>
            <a:endParaRPr lang="en-US" sz="2400" spc="-15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644833" y="375536"/>
            <a:ext cx="594183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高品質的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戲劇化有聲聖經</a:t>
            </a: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zh-TW" altLang="en-US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 </a:t>
            </a:r>
            <a:r>
              <a:rPr lang="en-US" altLang="zh-TW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(GNA, </a:t>
            </a:r>
            <a:r>
              <a:rPr lang="zh-TW" altLang="en-US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zh-TW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690776" y="1220297"/>
            <a:ext cx="2807694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即將登場：</a:t>
            </a:r>
            <a:endParaRPr lang="en-US" altLang="zh-CN" sz="3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spcAft>
                <a:spcPts val="1000"/>
              </a:spcAft>
            </a:pPr>
            <a:r>
              <a:rPr lang="en-US" sz="25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202</a:t>
            </a:r>
            <a:r>
              <a:rPr lang="en-US" altLang="zh-TW" sz="25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5</a:t>
            </a:r>
            <a:endParaRPr lang="en-US" sz="2500" b="1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16BCB6A3-1084-43EB-FE4F-CFED99594152}"/>
              </a:ext>
            </a:extLst>
          </p:cNvPr>
          <p:cNvGrpSpPr/>
          <p:nvPr/>
        </p:nvGrpSpPr>
        <p:grpSpPr>
          <a:xfrm>
            <a:off x="3387776" y="421222"/>
            <a:ext cx="2242038" cy="639299"/>
            <a:chOff x="3600296" y="370863"/>
            <a:chExt cx="2242038" cy="639299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2C110B17-6231-E3A1-7E05-77D4A82A9984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0E76169-9E20-684F-2376-BFE698CD019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zh-TW" alt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完全免費</a:t>
              </a:r>
              <a:r>
                <a:rPr 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30F12-CF48-EE96-364D-E797D9657435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4F96E47D-E756-7DDA-DD88-308854AA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3EECA449-9DB1-B40F-0B7B-40526047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261493-7215-F597-3C69-291F0E4EEE6C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1ED80-1E7B-2692-53C4-2BB6B3F4DAD0}"/>
              </a:ext>
            </a:extLst>
          </p:cNvPr>
          <p:cNvSpPr txBox="1"/>
          <p:nvPr/>
        </p:nvSpPr>
        <p:spPr>
          <a:xfrm>
            <a:off x="9110238" y="2397177"/>
            <a:ext cx="23792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葡萄牙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語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BF8EF-C247-B985-2709-B8C4097A0919}"/>
              </a:ext>
            </a:extLst>
          </p:cNvPr>
          <p:cNvSpPr txBox="1"/>
          <p:nvPr/>
        </p:nvSpPr>
        <p:spPr>
          <a:xfrm>
            <a:off x="9110238" y="3394481"/>
            <a:ext cx="2673596" cy="3979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23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lang="en-US" altLang="zh-TW" sz="2300" spc="-2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(GNA,</a:t>
            </a:r>
            <a:r>
              <a:rPr lang="zh-CN" altLang="en-US" sz="2300" spc="-2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en-US" altLang="zh-TW" sz="2300" spc="-2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2605E-B6AB-F7F6-FF8A-E525FDCB4BAE}"/>
              </a:ext>
            </a:extLst>
          </p:cNvPr>
          <p:cNvSpPr txBox="1"/>
          <p:nvPr/>
        </p:nvSpPr>
        <p:spPr>
          <a:xfrm>
            <a:off x="9110238" y="4098756"/>
            <a:ext cx="253808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zh-TW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葡萄牙</a:t>
            </a:r>
            <a:r>
              <a:rPr lang="zh-CN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語</a:t>
            </a:r>
            <a:r>
              <a:rPr lang="ko-KR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CN" altLang="en-US" sz="23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CN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ko-KR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CN" altLang="en-US" sz="23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EA51E5-0231-359E-A6E5-EC78B43F21A9}"/>
              </a:ext>
            </a:extLst>
          </p:cNvPr>
          <p:cNvSpPr txBox="1"/>
          <p:nvPr/>
        </p:nvSpPr>
        <p:spPr>
          <a:xfrm>
            <a:off x="8579501" y="2370902"/>
            <a:ext cx="59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Q2</a:t>
            </a:r>
            <a:endParaRPr lang="ko-KR" alt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E04B1-5517-1BCA-FDF1-2B8C3990E682}"/>
              </a:ext>
            </a:extLst>
          </p:cNvPr>
          <p:cNvSpPr txBox="1"/>
          <p:nvPr/>
        </p:nvSpPr>
        <p:spPr>
          <a:xfrm>
            <a:off x="8579501" y="3428426"/>
            <a:ext cx="59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Q3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829952-7B19-0C0E-BF7D-755D98FA6C38}"/>
              </a:ext>
            </a:extLst>
          </p:cNvPr>
          <p:cNvSpPr txBox="1"/>
          <p:nvPr/>
        </p:nvSpPr>
        <p:spPr>
          <a:xfrm>
            <a:off x="8579501" y="4072483"/>
            <a:ext cx="59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Q4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78786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450352" y="0"/>
            <a:ext cx="87416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6" y="0"/>
            <a:ext cx="7239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240500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記錄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讀經進度！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E3B9D53-749B-E1D7-1915-B69C670DDF13}"/>
              </a:ext>
            </a:extLst>
          </p:cNvPr>
          <p:cNvSpPr txBox="1"/>
          <p:nvPr/>
        </p:nvSpPr>
        <p:spPr>
          <a:xfrm>
            <a:off x="525351" y="2277767"/>
            <a:ext cx="3081449" cy="1614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功能</a:t>
            </a:r>
            <a:endParaRPr lang="en-US" altLang="zh-CN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讀經進度表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F530CD0-5ACE-0470-CA25-75D48D74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63" y="868418"/>
            <a:ext cx="3221583" cy="5872184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B857FA56-EC68-636B-0D6D-594C9087E5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58" b="6340"/>
          <a:stretch/>
        </p:blipFill>
        <p:spPr>
          <a:xfrm>
            <a:off x="8545870" y="1059914"/>
            <a:ext cx="2796274" cy="542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436C879D-1884-CFD5-80EA-5C26FC426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727" y="837925"/>
            <a:ext cx="3221583" cy="5872184"/>
          </a:xfrm>
          <a:prstGeom prst="rect">
            <a:avLst/>
          </a:prstGeom>
        </p:spPr>
      </p:pic>
      <p:pic>
        <p:nvPicPr>
          <p:cNvPr id="10" name="圖片 9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301B791-039E-69BE-666C-8F7CA3E6DA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92" b="7306"/>
          <a:stretch/>
        </p:blipFill>
        <p:spPr>
          <a:xfrm>
            <a:off x="5184058" y="1036468"/>
            <a:ext cx="2839565" cy="542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157D2925-A3EB-ECF7-6A07-F3F2D35767B3}"/>
              </a:ext>
            </a:extLst>
          </p:cNvPr>
          <p:cNvGrpSpPr/>
          <p:nvPr/>
        </p:nvGrpSpPr>
        <p:grpSpPr>
          <a:xfrm>
            <a:off x="554083" y="4152612"/>
            <a:ext cx="2330026" cy="1097280"/>
            <a:chOff x="322020" y="4715464"/>
            <a:chExt cx="2330026" cy="109728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A8151A1-A522-73E8-0105-118EA124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F141EB18-C885-1783-A479-B86125F3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87638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39871" y="792326"/>
            <a:ext cx="7093789" cy="1413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700"/>
              </a:lnSpc>
            </a:pP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Regular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(1-2-3)</a:t>
            </a: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為例，推薦您設定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個追蹤器。</a:t>
            </a:r>
            <a:endParaRPr lang="en-US" sz="4400" b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629832" y="3065064"/>
            <a:ext cx="2457879" cy="1156087"/>
            <a:chOff x="5761685" y="3183707"/>
            <a:chExt cx="2457879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761685" y="3332199"/>
              <a:ext cx="147923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zh-TW" altLang="en-US" sz="2800" b="1" dirty="0">
                  <a:solidFill>
                    <a:srgbClr val="FF5F05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像這樣</a:t>
              </a:r>
              <a:endParaRPr lang="en-US" sz="2800" b="1" dirty="0">
                <a:solidFill>
                  <a:srgbClr val="FF5F0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下載</a:t>
            </a: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App</a:t>
            </a:r>
          </a:p>
        </p:txBody>
      </p:sp>
      <p:pic>
        <p:nvPicPr>
          <p:cNvPr id="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A4B46A6C-CFBA-9311-7332-4A1480CB7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60" y="449404"/>
            <a:ext cx="3221583" cy="6218096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8E0B541-DC44-A72F-7A03-88BB93259D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292" b="7306"/>
          <a:stretch/>
        </p:blipFill>
        <p:spPr>
          <a:xfrm>
            <a:off x="8475191" y="647946"/>
            <a:ext cx="2839565" cy="574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57198D6-4D40-C763-5FEF-2550FE5D0D7A}"/>
              </a:ext>
            </a:extLst>
          </p:cNvPr>
          <p:cNvSpPr txBox="1"/>
          <p:nvPr/>
        </p:nvSpPr>
        <p:spPr>
          <a:xfrm>
            <a:off x="231199" y="407419"/>
            <a:ext cx="11722685" cy="8186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一起操練，而非獨自嘗試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377370" y="1543987"/>
            <a:ext cx="11393715" cy="472009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55938-8FCB-E810-BAAE-174225B78572}"/>
              </a:ext>
            </a:extLst>
          </p:cNvPr>
          <p:cNvSpPr txBox="1"/>
          <p:nvPr/>
        </p:nvSpPr>
        <p:spPr>
          <a:xfrm>
            <a:off x="723900" y="1919415"/>
            <a:ext cx="106553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不能高過先生；凡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學成了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的不過和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先生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一樣。</a:t>
            </a:r>
            <a:br>
              <a:rPr lang="en-US" altLang="zh-TW" sz="35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5C102-CC07-4D6D-2703-7C17FABF1A6A}"/>
              </a:ext>
            </a:extLst>
          </p:cNvPr>
          <p:cNvSpPr txBox="1"/>
          <p:nvPr/>
        </p:nvSpPr>
        <p:spPr>
          <a:xfrm>
            <a:off x="723901" y="3299190"/>
            <a:ext cx="108585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要交託那忠心能教導別人的人。你要和我同受苦難，好像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基督耶穌的精兵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。凡在軍中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當兵的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，不將世務纏身，好叫那招他當兵的人喜悅。人若在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場上比武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，非按規矩，就不能得冠冕。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勞力的農夫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，理當先得糧食。</a:t>
            </a:r>
            <a:endParaRPr lang="en-US" altLang="zh-TW" sz="3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提摩太後書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2:2b-6</a:t>
            </a:r>
          </a:p>
        </p:txBody>
      </p:sp>
    </p:spTree>
    <p:extLst>
      <p:ext uri="{BB962C8B-B14F-4D97-AF65-F5344CB8AC3E}">
        <p14:creationId xmlns:p14="http://schemas.microsoft.com/office/powerpoint/2010/main" val="336545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59F28-5489-8354-2C6B-5A66F7257088}"/>
              </a:ext>
            </a:extLst>
          </p:cNvPr>
          <p:cNvSpPr txBox="1"/>
          <p:nvPr/>
        </p:nvSpPr>
        <p:spPr>
          <a:xfrm>
            <a:off x="594360" y="2045520"/>
            <a:ext cx="325462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4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經文進度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EF7AD-520E-9DFF-4C01-DF8DA177BCF0}"/>
              </a:ext>
            </a:extLst>
          </p:cNvPr>
          <p:cNvSpPr txBox="1"/>
          <p:nvPr/>
        </p:nvSpPr>
        <p:spPr>
          <a:xfrm>
            <a:off x="588448" y="4842541"/>
            <a:ext cx="2919474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掃描下載免費讀經</a:t>
            </a:r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F536D-E2BD-0B09-203C-01C9238E9601}"/>
              </a:ext>
            </a:extLst>
          </p:cNvPr>
          <p:cNvSpPr txBox="1"/>
          <p:nvPr/>
        </p:nvSpPr>
        <p:spPr>
          <a:xfrm>
            <a:off x="6096000" y="1797783"/>
            <a:ext cx="5225788" cy="3262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7-8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7-11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哥林多前書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6-7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6479CEA-6EA8-11D2-7D30-01490325055A}"/>
              </a:ext>
            </a:extLst>
          </p:cNvPr>
          <p:cNvGrpSpPr/>
          <p:nvPr/>
        </p:nvGrpSpPr>
        <p:grpSpPr>
          <a:xfrm>
            <a:off x="554083" y="3622503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BBA9E1-D270-E128-B4A9-B809B83B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BB3BB7BF-4896-3178-8C37-EF3930DF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5469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FB0F-FAF5-0DE8-2791-F62D8636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8EEFAA-3883-C332-AE71-FB148ADC3540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1C1791-DBB8-EDB7-5C08-AE0692402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D615D4-598A-C7AB-879A-5BDD8BF5B593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B048C-8915-58D1-8923-686264D233D4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47F5F3-D178-769A-B124-BB92F1E9B44C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D88AE-049F-B01B-075F-DACF0A910394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8DF43EC-6530-0EF7-3556-3789A7F8A037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C37E5-0D46-2DA6-9FE0-F0FE93E589F5}"/>
              </a:ext>
            </a:extLst>
          </p:cNvPr>
          <p:cNvSpPr txBox="1"/>
          <p:nvPr/>
        </p:nvSpPr>
        <p:spPr>
          <a:xfrm>
            <a:off x="5080194" y="1209324"/>
            <a:ext cx="6506407" cy="46935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的過程中，為表達對聆聽神話語的尊重，請避免：</a:t>
            </a:r>
            <a:endParaRPr lang="en-US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吃東西。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同時做其他的事情</a:t>
            </a:r>
            <a:b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ko-KR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例，使用跑步機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前往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G&amp;M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辦公室時，</a:t>
            </a:r>
            <a:b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ko-KR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穿著休閒短褲或涼鞋。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091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59" y="2428355"/>
            <a:ext cx="3705498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實現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讀經目標的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個步驟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636109" y="685022"/>
            <a:ext cx="5480099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b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45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最好和一兩個朋友一起</a:t>
            </a:r>
            <a:endParaRPr lang="en-US" sz="345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636109" y="1693457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636109" y="2964174"/>
            <a:ext cx="5480099" cy="440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設定年度目標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636109" y="3537914"/>
            <a:ext cx="5480099" cy="409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lang="en-US" altLang="zh-TW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636109" y="5096744"/>
            <a:ext cx="5480099" cy="440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636109" y="5670484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2903" y="650448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42902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42903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D6BFBA7-1D6F-8BCF-F67D-BBC5061C8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346897"/>
            <a:ext cx="11613862" cy="200214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0" y="952123"/>
            <a:ext cx="503266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有人攻勝孤身一人，若有二人便能敵擋他；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三股合成的繩子不容易折斷。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37922"/>
            <a:ext cx="11613862" cy="229033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47743"/>
            <a:ext cx="5032661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他苦煉你，任你飢餓，將你和你列祖所不認識的嗎哪賜給你吃，使你知道，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人活著不是單靠食物，乃是靠耶和華口裡所出的一切話。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6724883" y="952123"/>
            <a:ext cx="4527317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耶穌來到拿撒勒，就是他長大的地方。在安息日，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照他平常的規矩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進了會堂，站起來要念聖經。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6724881" y="3147743"/>
            <a:ext cx="47051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耶穌卻回答說：經上記著說：人活著，不是單靠食物，乃是靠神口裡所出的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一切話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4836232"/>
            <a:ext cx="11613862" cy="172296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434691"/>
            <a:ext cx="503265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鐵磨鐵，磨出刃來；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朋友相感（原文是磨朋友的臉）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也是如此。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6724880" y="5434691"/>
            <a:ext cx="470512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4:15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這些事你要殷勤去做，並要在此專心，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使眾人看出你的長進來。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462063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4589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4944408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7870" y="4944408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8399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設定年度目標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462063"/>
            <a:ext cx="87524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小組，最好和一兩個朋友一起</a:t>
            </a:r>
          </a:p>
        </p:txBody>
      </p:sp>
    </p:spTree>
    <p:extLst>
      <p:ext uri="{BB962C8B-B14F-4D97-AF65-F5344CB8AC3E}">
        <p14:creationId xmlns:p14="http://schemas.microsoft.com/office/powerpoint/2010/main" val="362030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B13018DC-3A9A-9BA9-867A-CF6F44F3AF2C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60BEF29-DC7C-5B72-7AD5-618DC58FC457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图片 15" descr="文本&#10;&#10;描述已自动生成">
              <a:extLst>
                <a:ext uri="{FF2B5EF4-FFF2-40B4-BE49-F238E27FC236}">
                  <a16:creationId xmlns:a16="http://schemas.microsoft.com/office/drawing/2014/main" id="{6756F5CE-B28E-34D0-B5E2-AA0B9E0CF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184" y="296961"/>
              <a:ext cx="2851391" cy="651600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5E71BEE-70C3-AFC2-0AAF-54B10E097A01}"/>
              </a:ext>
            </a:extLst>
          </p:cNvPr>
          <p:cNvSpPr/>
          <p:nvPr/>
        </p:nvSpPr>
        <p:spPr>
          <a:xfrm>
            <a:off x="1432874" y="2686639"/>
            <a:ext cx="113122" cy="150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一張含有 文字, 螢幕擷取畫面, 數字, 功能表 的圖片&#10;&#10;AI 產生的內容可能不正確。">
            <a:extLst>
              <a:ext uri="{FF2B5EF4-FFF2-40B4-BE49-F238E27FC236}">
                <a16:creationId xmlns:a16="http://schemas.microsoft.com/office/drawing/2014/main" id="{4164C120-B723-B073-12FE-6D5512A1C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1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87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533027" y="1894991"/>
            <a:ext cx="3188073" cy="3068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豐富、</a:t>
            </a:r>
            <a:br>
              <a:rPr lang="en-US" altLang="zh-TW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紮實的</a:t>
            </a:r>
            <a:endParaRPr lang="en-US" altLang="zh-CN" sz="4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信仰造就</a:t>
            </a:r>
            <a:endParaRPr lang="en-US" altLang="zh-CN" sz="4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600"/>
              </a:lnSpc>
            </a:pPr>
            <a:r>
              <a:rPr lang="en-US" altLang="ko-KR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931690" y="1559415"/>
            <a:ext cx="68160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/>
            <a:r>
              <a:rPr lang="zh-TW" altLang="en-US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宣讀、勸勉、教導</a:t>
            </a:r>
            <a:r>
              <a:rPr lang="zh-TW" altLang="en-US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為念，</a:t>
            </a:r>
            <a:br>
              <a:rPr lang="en-US" altLang="zh-TW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直等到我來。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762366" y="3143747"/>
            <a:ext cx="6979159" cy="2822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5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5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lang="en-US" altLang="zh-TW" sz="35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lang="zh-TW" altLang="en-US" sz="35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lang="en-US" altLang="zh-TW" sz="35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5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5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indent="-17145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19250" algn="l"/>
              </a:tabLst>
            </a:pPr>
            <a:r>
              <a: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 </a:t>
            </a:r>
            <a:r>
              <a:rPr lang="en-US" altLang="zh-TW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 &amp; </a:t>
            </a:r>
            <a:r>
              <a:rPr lang="zh-TW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</a:t>
            </a:r>
            <a:r>
              <a:rPr lang="en-US" altLang="zh-TW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TW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en-US" altLang="zh-TW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lang="zh-TW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E274B719-7A93-697C-6333-27B3D3C705EB}"/>
              </a:ext>
            </a:extLst>
          </p:cNvPr>
          <p:cNvSpPr/>
          <p:nvPr/>
        </p:nvSpPr>
        <p:spPr>
          <a:xfrm>
            <a:off x="0" y="-133118"/>
            <a:ext cx="12192000" cy="6397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236671" y="1369495"/>
            <a:ext cx="3747094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379929"/>
            <a:ext cx="1172268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kumimoji="0" lang="zh-CN" altLang="en-US" sz="45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45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kumimoji="0" lang="zh-CN" altLang="en-US" sz="45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45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JSU</a:t>
            </a:r>
            <a:r>
              <a:rPr kumimoji="0" lang="ko-KR" altLang="en-US" sz="45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kumimoji="0" lang="zh-CN" altLang="en-US" sz="45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每週時間安排</a:t>
            </a:r>
            <a:endParaRPr kumimoji="0" lang="en-US" sz="45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4222452" y="1369495"/>
            <a:ext cx="3747094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B61DD6-4967-F6BA-ACED-6A4E5AB0475D}"/>
              </a:ext>
            </a:extLst>
          </p:cNvPr>
          <p:cNvSpPr/>
          <p:nvPr/>
        </p:nvSpPr>
        <p:spPr>
          <a:xfrm>
            <a:off x="8210247" y="1369495"/>
            <a:ext cx="3747094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218423" y="134837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32642" y="134837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9657DF1-FBE2-5DFC-8DE3-D89E1B02C357}"/>
              </a:ext>
            </a:extLst>
          </p:cNvPr>
          <p:cNvSpPr/>
          <p:nvPr/>
        </p:nvSpPr>
        <p:spPr>
          <a:xfrm>
            <a:off x="8206218" y="134837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2642" y="1494029"/>
            <a:ext cx="3755152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</a:t>
            </a:r>
            <a:r>
              <a:rPr kumimoji="0" lang="zh-TW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222452" y="1494029"/>
            <a:ext cx="374709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</a:t>
            </a:r>
            <a:r>
              <a:rPr kumimoji="0" lang="zh-TW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9ABD-FF47-1F51-8FE7-24C545ACF40B}"/>
              </a:ext>
            </a:extLst>
          </p:cNvPr>
          <p:cNvSpPr txBox="1"/>
          <p:nvPr/>
        </p:nvSpPr>
        <p:spPr>
          <a:xfrm>
            <a:off x="8206218" y="1494029"/>
            <a:ext cx="3755153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</a:t>
            </a:r>
            <a:r>
              <a:rPr kumimoji="0" lang="zh-TW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12DA0-9257-A98D-BEA8-E769DCA36ABE}"/>
              </a:ext>
            </a:extLst>
          </p:cNvPr>
          <p:cNvSpPr/>
          <p:nvPr/>
        </p:nvSpPr>
        <p:spPr>
          <a:xfrm>
            <a:off x="4224467" y="2009884"/>
            <a:ext cx="3749109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600B2C-DEF7-AE5A-E8AB-B28BD6BC62AE}"/>
              </a:ext>
            </a:extLst>
          </p:cNvPr>
          <p:cNvSpPr/>
          <p:nvPr/>
        </p:nvSpPr>
        <p:spPr>
          <a:xfrm>
            <a:off x="8205211" y="2009884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0B3EDFE0-7733-8D8C-52FE-A60E2060D6E5}"/>
              </a:ext>
            </a:extLst>
          </p:cNvPr>
          <p:cNvSpPr/>
          <p:nvPr/>
        </p:nvSpPr>
        <p:spPr>
          <a:xfrm>
            <a:off x="231634" y="2009884"/>
            <a:ext cx="3747096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A1993A4-48B9-D9ED-8AFB-25EF48CA602A}"/>
              </a:ext>
            </a:extLst>
          </p:cNvPr>
          <p:cNvSpPr txBox="1"/>
          <p:nvPr/>
        </p:nvSpPr>
        <p:spPr>
          <a:xfrm>
            <a:off x="983079" y="2353603"/>
            <a:ext cx="2653716" cy="361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 </a:t>
            </a:r>
            <a:r>
              <a:rPr kumimoji="0" lang="zh-TW" alt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台北時間</a:t>
            </a: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12:00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9627A2A8-6C4B-B9D9-1E87-F0BC17C02B8B}"/>
              </a:ext>
            </a:extLst>
          </p:cNvPr>
          <p:cNvSpPr txBox="1"/>
          <p:nvPr/>
        </p:nvSpPr>
        <p:spPr>
          <a:xfrm>
            <a:off x="5022079" y="2353603"/>
            <a:ext cx="2651741" cy="361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kumimoji="0" 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kumimoji="0" lang="zh-CN" alt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台北時間</a:t>
            </a: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  <a:r>
              <a:rPr kumimoji="0" lang="en-US" altLang="zh-CN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:30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285E4E98-A484-E109-DF0B-9D940D60E7E5}"/>
              </a:ext>
            </a:extLst>
          </p:cNvPr>
          <p:cNvSpPr txBox="1"/>
          <p:nvPr/>
        </p:nvSpPr>
        <p:spPr>
          <a:xfrm>
            <a:off x="9055028" y="2397671"/>
            <a:ext cx="2700262" cy="361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JSU  </a:t>
            </a:r>
            <a:r>
              <a:rPr kumimoji="0" lang="zh-TW" alt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台北時間</a:t>
            </a: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20:40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3AF7689-464C-3BD0-6169-F7891BDA53A5}"/>
              </a:ext>
            </a:extLst>
          </p:cNvPr>
          <p:cNvSpPr txBox="1"/>
          <p:nvPr/>
        </p:nvSpPr>
        <p:spPr>
          <a:xfrm>
            <a:off x="8360849" y="3633282"/>
            <a:ext cx="3445891" cy="13849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目前在讀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>
              <a:defRPr/>
            </a:pPr>
            <a:r>
              <a:rPr lang="zh-TW" altLang="en-US" sz="30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魯益師著</a:t>
            </a:r>
            <a:r>
              <a:rPr lang="en-US" altLang="zh-TW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s-419" altLang="zh-TW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C.S.Lewis)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1B4EE9C1-DFEB-B9AA-6492-625346B4BE96}"/>
              </a:ext>
            </a:extLst>
          </p:cNvPr>
          <p:cNvSpPr txBox="1"/>
          <p:nvPr/>
        </p:nvSpPr>
        <p:spPr>
          <a:xfrm>
            <a:off x="4934294" y="3633282"/>
            <a:ext cx="2323411" cy="13849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目前在讀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D4A2A351-7304-C91A-19EE-B60BD7245EA5}"/>
              </a:ext>
            </a:extLst>
          </p:cNvPr>
          <p:cNvSpPr txBox="1"/>
          <p:nvPr/>
        </p:nvSpPr>
        <p:spPr>
          <a:xfrm>
            <a:off x="927298" y="3633282"/>
            <a:ext cx="2408373" cy="13849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目前在讀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哥林多前書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D81167E-16F8-8976-3191-150D45CC2F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28" t="49252" r="15616"/>
          <a:stretch>
            <a:fillRect/>
          </a:stretch>
        </p:blipFill>
        <p:spPr>
          <a:xfrm>
            <a:off x="481237" y="2271821"/>
            <a:ext cx="406204" cy="5695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E76D0BE-2300-C523-6E12-DF7E855384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64" t="59211" r="10657" b="7280"/>
          <a:stretch>
            <a:fillRect/>
          </a:stretch>
        </p:blipFill>
        <p:spPr>
          <a:xfrm>
            <a:off x="8474871" y="2396126"/>
            <a:ext cx="442128" cy="3209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95A6812-B4D6-F838-CD79-EC18E7603C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28" t="49252" r="15616"/>
          <a:stretch>
            <a:fillRect/>
          </a:stretch>
        </p:blipFill>
        <p:spPr>
          <a:xfrm>
            <a:off x="4512207" y="2271821"/>
            <a:ext cx="406204" cy="56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46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2616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684769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更多資訊請參考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684770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en-US" dirty="0" err="1">
                <a:ea typeface="Microsoft YaHei UI" panose="020B0503020204020204" pitchFamily="34" charset="-122"/>
              </a:rPr>
              <a:t>zh-tw.prsi.org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D4A960-9A7C-333D-2516-5E65B937EF88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latin typeface="Avenir Next LT Pro" panose="020B0504020202020204" pitchFamily="34" charset="0"/>
                <a:ea typeface="Microsoft YaHei UI" panose="020B0503020204020204" pitchFamily="34" charset="-122"/>
              </a:rPr>
              <a:t>www.justshowup.club</a:t>
            </a:r>
          </a:p>
        </p:txBody>
      </p:sp>
      <p:pic>
        <p:nvPicPr>
          <p:cNvPr id="4" name="그림 3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252BAF-A8A8-64E2-F8D6-47CF0C39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61962CC-57AC-7621-26FF-A5E1E04A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644"/>
          <a:stretch>
            <a:fillRect/>
          </a:stretch>
        </p:blipFill>
        <p:spPr>
          <a:xfrm>
            <a:off x="7675368" y="3268824"/>
            <a:ext cx="2593915" cy="1313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7017C-106B-E0CD-2989-0938AF99DAA0}"/>
              </a:ext>
            </a:extLst>
          </p:cNvPr>
          <p:cNvSpPr txBox="1"/>
          <p:nvPr/>
        </p:nvSpPr>
        <p:spPr>
          <a:xfrm>
            <a:off x="7873679" y="4795775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24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24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430562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我們建議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251930"/>
            <a:ext cx="6218060" cy="2987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單純聆聽</a:t>
            </a:r>
            <a:br>
              <a:rPr 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ts val="4820"/>
              </a:lnSpc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一邊聽、一邊閱讀螢幕上或紙本經文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2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或者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0C243-8C8C-5300-F8FC-F025D2004279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A29ED128-7791-B41F-FDA8-D08878FB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2" y="2446594"/>
            <a:ext cx="10166575" cy="22366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AFA92D-06DC-1010-EF62-25FC66F43847}"/>
              </a:ext>
            </a:extLst>
          </p:cNvPr>
          <p:cNvSpPr txBox="1"/>
          <p:nvPr/>
        </p:nvSpPr>
        <p:spPr>
          <a:xfrm>
            <a:off x="5354273" y="5887482"/>
            <a:ext cx="621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zh-TW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zh-TW" dirty="0">
                <a:solidFill>
                  <a:srgbClr val="1F1F1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zh-TW" altLang="en-US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314950" y="-952"/>
            <a:ext cx="687705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4" y="0"/>
            <a:ext cx="723900" cy="685800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2CDE3D63-3D13-1FC9-468B-0B6399089E1A}"/>
              </a:ext>
            </a:extLst>
          </p:cNvPr>
          <p:cNvGrpSpPr/>
          <p:nvPr/>
        </p:nvGrpSpPr>
        <p:grpSpPr>
          <a:xfrm>
            <a:off x="6585300" y="2176938"/>
            <a:ext cx="3771410" cy="923331"/>
            <a:chOff x="6501302" y="2174071"/>
            <a:chExt cx="3771410" cy="923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7853669" y="2197155"/>
              <a:ext cx="241904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用耳聆</a:t>
              </a:r>
              <a:r>
                <a:rPr lang="zh-CN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聽</a:t>
              </a: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啟示錄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1:3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11A515BD-62E1-256D-3E37-7148B08C5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1302" y="2174071"/>
              <a:ext cx="923331" cy="923331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D388AD4-C985-AF65-7ACB-C55746219CBF}"/>
              </a:ext>
            </a:extLst>
          </p:cNvPr>
          <p:cNvGrpSpPr/>
          <p:nvPr/>
        </p:nvGrpSpPr>
        <p:grpSpPr>
          <a:xfrm>
            <a:off x="6585300" y="1101135"/>
            <a:ext cx="4242898" cy="923330"/>
            <a:chOff x="6501302" y="1001120"/>
            <a:chExt cx="424289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0E5B21-0E79-56DF-EF17-57F288CDFA4C}"/>
                </a:ext>
              </a:extLst>
            </p:cNvPr>
            <p:cNvSpPr txBox="1"/>
            <p:nvPr/>
          </p:nvSpPr>
          <p:spPr>
            <a:xfrm>
              <a:off x="7853670" y="1024204"/>
              <a:ext cx="2890530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在群體中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提摩太前書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4:13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EF94A5-88CA-53C0-A53C-E65457DF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501302" y="1001120"/>
              <a:ext cx="923330" cy="92333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74402F6-394C-8272-F81D-28EBD6D5A794}"/>
              </a:ext>
            </a:extLst>
          </p:cNvPr>
          <p:cNvGrpSpPr/>
          <p:nvPr/>
        </p:nvGrpSpPr>
        <p:grpSpPr>
          <a:xfrm>
            <a:off x="6585300" y="4471425"/>
            <a:ext cx="3721934" cy="923331"/>
            <a:chOff x="6550778" y="4516048"/>
            <a:chExt cx="3721934" cy="923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7A48B-AAB3-DE60-6511-2B1F84747FCF}"/>
                </a:ext>
              </a:extLst>
            </p:cNvPr>
            <p:cNvSpPr txBox="1"/>
            <p:nvPr/>
          </p:nvSpPr>
          <p:spPr>
            <a:xfrm>
              <a:off x="7853669" y="4539132"/>
              <a:ext cx="241904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3500" b="1" dirty="0">
                  <a:latin typeface="Microsoft YaHei UI" panose="020B0503020204020204" pitchFamily="34" charset="-122"/>
                  <a:ea typeface="Noto Sans CJK KR" panose="020B0500000000000000" pitchFamily="34" charset="-128"/>
                  <a:cs typeface="Arial Unicode MS" panose="020B0604020202020204" pitchFamily="34" charset="-120"/>
                </a:rPr>
                <a:t>定期讀</a:t>
              </a:r>
            </a:p>
            <a:p>
              <a:r>
                <a:rPr lang="ko-KR" altLang="en-US" sz="2100" dirty="0">
                  <a:latin typeface="Microsoft YaHei UI" panose="020B0503020204020204" pitchFamily="34" charset="-122"/>
                  <a:ea typeface="Noto Sans CJK KR" panose="020B0500000000000000" pitchFamily="34" charset="-128"/>
                  <a:cs typeface="Arial Unicode MS" panose="020B0604020202020204" pitchFamily="34" charset="-120"/>
                </a:rPr>
                <a:t>詩篇 </a:t>
              </a:r>
              <a:r>
                <a:rPr lang="en-US" altLang="ko-KR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1:2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9E1C84-D77E-CC40-F598-A5271392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550778" y="4516048"/>
              <a:ext cx="923331" cy="92333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22E381F-691A-6CA4-917C-9BC740CB7764}"/>
              </a:ext>
            </a:extLst>
          </p:cNvPr>
          <p:cNvGrpSpPr/>
          <p:nvPr/>
        </p:nvGrpSpPr>
        <p:grpSpPr>
          <a:xfrm>
            <a:off x="6585300" y="3324181"/>
            <a:ext cx="3628536" cy="923332"/>
            <a:chOff x="6501302" y="3347021"/>
            <a:chExt cx="3628536" cy="923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5940A5-1D8B-F73B-2D75-791085678B29}"/>
                </a:ext>
              </a:extLst>
            </p:cNvPr>
            <p:cNvSpPr txBox="1"/>
            <p:nvPr/>
          </p:nvSpPr>
          <p:spPr>
            <a:xfrm>
              <a:off x="7853670" y="3370106"/>
              <a:ext cx="2276168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整本聖經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馬太福音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4:4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0ADEAB-329A-C32A-8538-B4B995CE9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01302" y="3347021"/>
              <a:ext cx="923332" cy="9233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847842" y="1562800"/>
            <a:ext cx="4063990" cy="4106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46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透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過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本於</a:t>
            </a: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endParaRPr lang="zh-CN" alt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更持續的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更有趣的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方式讀經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FAFDC-E81F-41E3-B0D0-CB989B9DC52C}"/>
              </a:ext>
            </a:extLst>
          </p:cNvPr>
          <p:cNvSpPr txBox="1"/>
          <p:nvPr/>
        </p:nvSpPr>
        <p:spPr>
          <a:xfrm>
            <a:off x="6732038" y="284754"/>
            <a:ext cx="45035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的五大支柱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7B2C54-9407-B63D-A162-267E37676D00}"/>
              </a:ext>
            </a:extLst>
          </p:cNvPr>
          <p:cNvGrpSpPr/>
          <p:nvPr/>
        </p:nvGrpSpPr>
        <p:grpSpPr>
          <a:xfrm>
            <a:off x="6585300" y="5618668"/>
            <a:ext cx="3893384" cy="923331"/>
            <a:chOff x="6550778" y="5675820"/>
            <a:chExt cx="3893384" cy="923331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2E402EA3-0DE8-7450-B6D0-6495F8767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550778" y="5675820"/>
              <a:ext cx="923331" cy="923331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07537C8-E244-3D44-F676-3C384D979FA8}"/>
                </a:ext>
              </a:extLst>
            </p:cNvPr>
            <p:cNvSpPr txBox="1"/>
            <p:nvPr/>
          </p:nvSpPr>
          <p:spPr>
            <a:xfrm>
              <a:off x="7853669" y="5698904"/>
              <a:ext cx="259049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高品質</a:t>
              </a:r>
              <a:endPara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endParaRP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尼希米記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8:8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1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620688" y="259458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在群體中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提摩太前書 </a:t>
            </a:r>
            <a:r>
              <a:rPr 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:13 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439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415201" y="268295"/>
            <a:ext cx="728523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你要以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</a:t>
            </a:r>
            <a:r>
              <a:rPr lang="en-US" altLang="zh-CN" sz="2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(Public Reading of Scripture) 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、勸勉、</a:t>
            </a:r>
            <a:br>
              <a:rPr lang="en-US" altLang="zh-TW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教導為念， 直等到我來。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620688" y="1567880"/>
            <a:ext cx="33002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用耳聆聽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啟示錄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1:3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415201" y="1555793"/>
            <a:ext cx="7285235" cy="848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念這書上預言的和那些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聽見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又遵守其中所記載的都是有福的，因為日期近了。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1439" y="1555706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620688" y="3047350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整本聖經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馬太福音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4:4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415201" y="3078127"/>
            <a:ext cx="7285235" cy="848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耶穌卻回答說：經上記著說：人活著，</a:t>
            </a:r>
            <a:br>
              <a:rPr lang="en-US" altLang="zh-TW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不是單靠食物，乃是靠神口裡所出的</a:t>
            </a:r>
            <a:r>
              <a:rPr lang="zh-TW" altLang="en-US" sz="26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一切話</a:t>
            </a: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2038" y="3035476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620688" y="4341211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定期讀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詩篇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1:2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415201" y="4556654"/>
            <a:ext cx="72852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惟喜愛耶和華的律法， 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晝夜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思想，這人便為有福</a:t>
            </a:r>
            <a:r>
              <a:rPr lang="en-US" altLang="ko-KR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!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9038" y="4327837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620688" y="5633975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高品質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尼希米記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8:8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415201" y="5664752"/>
            <a:ext cx="7285235" cy="836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他們</a:t>
            </a:r>
            <a:r>
              <a:rPr lang="zh-TW" altLang="en-US" sz="2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清清楚楚地念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神的律法書，講明意思，</a:t>
            </a:r>
            <a:br>
              <a:rPr lang="en-US" altLang="zh-TW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使百姓明白所念的。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8390" y="5620601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14946"/>
            <a:ext cx="53321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17:14a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耶和華對摩西說：你要將這話寫在書上作紀念，又念給約書亞聽。</a:t>
            </a: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8113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24:7a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又將約書念給百姓聽。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他們說：耶和華所吩咐的，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我們都必遵行。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67970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31:11b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你要在以色列眾人面前將這律法念給他們聽。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43655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36:6b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就是你從我口中所寫在書卷上的話，念給百姓和一切從猶大城邑出來的人聽。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78244"/>
            <a:ext cx="5422759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在安息日，照他平常的規矩進了會堂，站起來要念聖經。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81700"/>
            <a:ext cx="5537725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15:21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因為從古以來，摩西的書在各城有人傳講，每逢安息日，在會堂裡誦讀。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54666"/>
            <a:ext cx="5292952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歌羅西書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你們念了這書信，便交給老底嘉的教會，叫他們也念</a:t>
            </a:r>
            <a:r>
              <a:rPr lang="zh-TW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54666"/>
            <a:ext cx="5361893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帖撒羅尼迦前書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5:27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我指著主囑咐你們，要把這信念給眾弟兄聽。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896282" y="4360472"/>
            <a:ext cx="2498990" cy="19734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896282" y="1999103"/>
            <a:ext cx="3345674" cy="2597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多長時間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能夠讀完</a:t>
            </a:r>
            <a:endParaRPr lang="en-US" altLang="zh-CN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整本聖經</a:t>
            </a:r>
            <a:r>
              <a:rPr lang="en-US" altLang="ko-KR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724802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81DC-538E-418B-926F-BB4BB10F3020}"/>
              </a:ext>
            </a:extLst>
          </p:cNvPr>
          <p:cNvSpPr txBox="1"/>
          <p:nvPr/>
        </p:nvSpPr>
        <p:spPr>
          <a:xfrm>
            <a:off x="5380566" y="6288029"/>
            <a:ext cx="6400801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</a:t>
            </a: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App</a:t>
            </a: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聆聽戲劇有聲聖經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F211F0C-D8D0-14F5-DDAF-23397D730158}"/>
              </a:ext>
            </a:extLst>
          </p:cNvPr>
          <p:cNvGrpSpPr/>
          <p:nvPr/>
        </p:nvGrpSpPr>
        <p:grpSpPr>
          <a:xfrm>
            <a:off x="6077339" y="758657"/>
            <a:ext cx="5092700" cy="5348951"/>
            <a:chOff x="6077338" y="766311"/>
            <a:chExt cx="5092700" cy="53489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DB1DDF-2B81-146A-12D1-33310E7C489E}"/>
                </a:ext>
              </a:extLst>
            </p:cNvPr>
            <p:cNvSpPr txBox="1"/>
            <p:nvPr/>
          </p:nvSpPr>
          <p:spPr>
            <a:xfrm>
              <a:off x="6260220" y="785918"/>
              <a:ext cx="2014878" cy="5329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華語：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韓語：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英語：</a:t>
              </a:r>
              <a:r>
                <a:rPr lang="zh-TW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法</a:t>
              </a: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TW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俄語：</a:t>
              </a:r>
              <a:endPara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西語：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日語：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1F0342C-880D-1EED-201D-38E59D7D7126}"/>
                </a:ext>
              </a:extLst>
            </p:cNvPr>
            <p:cNvSpPr txBox="1"/>
            <p:nvPr/>
          </p:nvSpPr>
          <p:spPr>
            <a:xfrm>
              <a:off x="8002220" y="770611"/>
              <a:ext cx="2930065" cy="5329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6000"/>
                </a:lnSpc>
              </a:pPr>
              <a:r>
                <a:rPr lang="en-US" altLang="zh-CN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100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4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85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98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32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altLang="zh-TW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98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altLang="zh-TW" sz="32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altLang="zh-TW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90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106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32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118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altLang="zh-CN" sz="4400" b="1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" name="矩形: 圆角 9">
              <a:extLst>
                <a:ext uri="{FF2B5EF4-FFF2-40B4-BE49-F238E27FC236}">
                  <a16:creationId xmlns:a16="http://schemas.microsoft.com/office/drawing/2014/main" id="{24EBBAB0-A8BC-BBA2-7E62-CA9AAE12AF8B}"/>
                </a:ext>
              </a:extLst>
            </p:cNvPr>
            <p:cNvSpPr/>
            <p:nvPr/>
          </p:nvSpPr>
          <p:spPr>
            <a:xfrm>
              <a:off x="6077338" y="766311"/>
              <a:ext cx="5092700" cy="74297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B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48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3971</Words>
  <Application>Microsoft Macintosh PowerPoint</Application>
  <PresentationFormat>와이드스크린</PresentationFormat>
  <Paragraphs>358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Arial</vt:lpstr>
      <vt:lpstr>微軟正黑體</vt:lpstr>
      <vt:lpstr>Times New Roman</vt:lpstr>
      <vt:lpstr>Microsoft YaHei UI</vt:lpstr>
      <vt:lpstr>Avenir Next LT Pro</vt:lpstr>
      <vt:lpstr>Calibri</vt:lpstr>
      <vt:lpstr>Symbol</vt:lpstr>
      <vt:lpstr>Calibri Light</vt:lpstr>
      <vt:lpstr>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493</cp:revision>
  <dcterms:created xsi:type="dcterms:W3CDTF">2022-08-02T13:41:17Z</dcterms:created>
  <dcterms:modified xsi:type="dcterms:W3CDTF">2025-07-16T05:23:31Z</dcterms:modified>
</cp:coreProperties>
</file>