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58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Malgun Gothic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algun Gothic Semilight" panose="020B0503020000020004" pitchFamily="34" charset="-12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500"/>
    <a:srgbClr val="FFB600"/>
    <a:srgbClr val="FF3838"/>
    <a:srgbClr val="FFFFFF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5" autoAdjust="0"/>
    <p:restoredTop sz="85534" autoAdjust="0"/>
  </p:normalViewPr>
  <p:slideViewPr>
    <p:cSldViewPr snapToGrid="0" snapToObjects="1">
      <p:cViewPr>
        <p:scale>
          <a:sx n="113" d="100"/>
          <a:sy n="113" d="100"/>
        </p:scale>
        <p:origin x="276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2025. 7. 24.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You’ll recognize this Bible reading plan in our weekly PRS emails, this is the reading plan we’re going through on Fridays right now.</a:t>
            </a:r>
            <a:r>
              <a:rPr lang="en-US" sz="12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CLICK</a:t>
            </a:r>
            <a:endParaRPr lang="en-US" sz="1200" dirty="0">
              <a:effectLst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0317-4836-2D1A-BE9A-FF66E13C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D25CF-587E-EA17-5AA8-FF00BEC59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764F4-87DF-F29C-AFD5-FF7FF6C48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9CE1-39CC-8FA1-4D70-73E68C0DE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9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2025. 7. 24.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944659" y="1864456"/>
            <a:ext cx="6603176" cy="365356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가능하시면 비디오를 계속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77399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b="1" spc="-35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성경 듣기 시간</a:t>
            </a:r>
            <a:endParaRPr lang="en-US" altLang="ko-KR" sz="4000" b="1" spc="-35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841585" y="2687557"/>
            <a:ext cx="2190938" cy="30491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</a:t>
            </a:r>
            <a:endParaRPr lang="en-US" altLang="ko-KR" sz="2100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출애굽기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이사야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예레미야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에스겔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61607" y="6292265"/>
            <a:ext cx="2736759" cy="40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  <a:defRPr/>
            </a:pPr>
            <a:r>
              <a:rPr lang="en-US" altLang="ko-Kore-KR" spc="-3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pc="-3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altLang="ko-Kore-KR" spc="-30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608916" y="2682474"/>
            <a:ext cx="2235779" cy="343472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룻기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아가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에스더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에베소서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빌립보서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요한일서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5043339" y="2682474"/>
            <a:ext cx="2197465" cy="305000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호세아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에스더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고린도후서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히브리서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456602" y="2682473"/>
            <a:ext cx="2188254" cy="305000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레위기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여호수아</a:t>
            </a:r>
            <a:endParaRPr lang="en-US" altLang="ko-KR" sz="2100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다니엘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마가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요한</a:t>
            </a:r>
            <a:r>
              <a:rPr kumimoji="0" 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사도행전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12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7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21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8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300" b="1" u="none" strike="noStrike" kern="1200" cap="none" spc="-15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15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30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</a:t>
            </a:r>
            <a:endParaRPr kumimoji="0" lang="en-US" altLang="ko-Kore-KR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0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  <a:p>
            <a:pPr algn="ctr">
              <a:defRPr/>
            </a:pPr>
            <a:r>
              <a:rPr lang="en-US" altLang="ko-KR" sz="230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30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시간</a:t>
            </a:r>
            <a:endParaRPr kumimoji="0" lang="en-US" altLang="ko-Kore-KR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0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defRPr/>
            </a:pP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시간</a:t>
            </a:r>
            <a:endParaRPr kumimoji="0" lang="en-US" altLang="ko-Kore-KR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0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  <a:p>
            <a:pPr algn="ctr">
              <a:defRPr/>
            </a:pP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시간</a:t>
            </a:r>
            <a:endParaRPr kumimoji="0" lang="en-US" altLang="ko-Kore-KR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231634" y="2682474"/>
            <a:ext cx="2213536" cy="343472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  <a:r>
              <a:rPr kumimoji="0" lang="en-US" sz="22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오바댜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요엘</a:t>
            </a:r>
            <a:endParaRPr lang="en-US" altLang="ko-KR" sz="2100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요나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200" b="1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골로새서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디도서</a:t>
            </a:r>
            <a:endParaRPr kumimoji="0" lang="en-US" altLang="ko-KR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데살로니가전서</a:t>
            </a:r>
            <a:endParaRPr kumimoji="0" lang="en-US" sz="21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18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300" b="1" u="none" strike="noStrike" kern="1200" cap="none" spc="-15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15</a:t>
            </a:r>
            <a:r>
              <a:rPr lang="ko-KR" altLang="en-US" sz="230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미만</a:t>
            </a:r>
            <a:endParaRPr kumimoji="0" lang="en-US" altLang="ko-Kore-KR" sz="230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545C-920D-46D4-5166-A9E10C9AF6C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29603A-B2F9-5A77-FC38-9AD3296F1FB8}"/>
              </a:ext>
            </a:extLst>
          </p:cNvPr>
          <p:cNvSpPr/>
          <p:nvPr/>
        </p:nvSpPr>
        <p:spPr>
          <a:xfrm>
            <a:off x="27415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Triangle 19">
            <a:extLst>
              <a:ext uri="{FF2B5EF4-FFF2-40B4-BE49-F238E27FC236}">
                <a16:creationId xmlns:a16="http://schemas.microsoft.com/office/drawing/2014/main" id="{8AEEA6EB-9F5E-95F7-1B8E-17B6845C6C86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026D118-B4E3-A910-0472-965890AB1FCB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~1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2D792F62-9C81-977C-1F38-B7B77A158EF4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(19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14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lang="ko-KR" altLang="en-US" sz="14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0982CF-535C-FEC8-393C-E724E9AD6AA8}"/>
              </a:ext>
            </a:extLst>
          </p:cNvPr>
          <p:cNvGrpSpPr/>
          <p:nvPr/>
        </p:nvGrpSpPr>
        <p:grpSpPr>
          <a:xfrm>
            <a:off x="2504432" y="0"/>
            <a:ext cx="723900" cy="6857999"/>
            <a:chOff x="2565101" y="0"/>
            <a:chExt cx="723900" cy="6857999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D3B084B-0C0A-4416-707F-2300FEDCFC63}"/>
                </a:ext>
              </a:extLst>
            </p:cNvPr>
            <p:cNvPicPr/>
            <p:nvPr/>
          </p:nvPicPr>
          <p:blipFill>
            <a:blip r:embed="rId3"/>
            <a:srcRect t="19196"/>
            <a:stretch/>
          </p:blipFill>
          <p:spPr>
            <a:xfrm>
              <a:off x="2565101" y="1316476"/>
              <a:ext cx="723900" cy="5541523"/>
            </a:xfrm>
            <a:prstGeom prst="rect">
              <a:avLst/>
            </a:prstGeom>
          </p:spPr>
        </p:pic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0AFA84C3-CF27-431F-6209-261E6609BDDF}"/>
                </a:ext>
              </a:extLst>
            </p:cNvPr>
            <p:cNvSpPr/>
            <p:nvPr/>
          </p:nvSpPr>
          <p:spPr>
            <a:xfrm>
              <a:off x="2730708" y="0"/>
              <a:ext cx="284866" cy="1316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endParaRPr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7F0A870B-04B4-377B-74AE-189F7C6D38BE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~1.5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ABB82EB8-25FD-7631-0D44-83882EB2BC5A}"/>
              </a:ext>
            </a:extLst>
          </p:cNvPr>
          <p:cNvSpPr/>
          <p:nvPr/>
        </p:nvSpPr>
        <p:spPr>
          <a:xfrm>
            <a:off x="7110099" y="4738999"/>
            <a:ext cx="1181243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4B426496-9C91-9CB0-E885-415135EB1395}"/>
              </a:ext>
            </a:extLst>
          </p:cNvPr>
          <p:cNvSpPr/>
          <p:nvPr/>
        </p:nvSpPr>
        <p:spPr>
          <a:xfrm>
            <a:off x="959612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0AFCFA8-ACC8-6960-BBC7-15C5EE5A142D}"/>
              </a:ext>
            </a:extLst>
          </p:cNvPr>
          <p:cNvSpPr/>
          <p:nvPr/>
        </p:nvSpPr>
        <p:spPr>
          <a:xfrm>
            <a:off x="10794397" y="4738999"/>
            <a:ext cx="1193764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09C5301-6BF9-2618-3FA9-B149201CE9CD}"/>
              </a:ext>
            </a:extLst>
          </p:cNvPr>
          <p:cNvSpPr/>
          <p:nvPr/>
        </p:nvSpPr>
        <p:spPr>
          <a:xfrm>
            <a:off x="8291339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8" name="Triangle 79">
            <a:extLst>
              <a:ext uri="{FF2B5EF4-FFF2-40B4-BE49-F238E27FC236}">
                <a16:creationId xmlns:a16="http://schemas.microsoft.com/office/drawing/2014/main" id="{6AFD9B78-AEC7-CD7D-86E7-771B228D2756}"/>
              </a:ext>
            </a:extLst>
          </p:cNvPr>
          <p:cNvSpPr/>
          <p:nvPr/>
        </p:nvSpPr>
        <p:spPr>
          <a:xfrm rot="10800000">
            <a:off x="7457583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riangle 81">
            <a:extLst>
              <a:ext uri="{FF2B5EF4-FFF2-40B4-BE49-F238E27FC236}">
                <a16:creationId xmlns:a16="http://schemas.microsoft.com/office/drawing/2014/main" id="{241C1EC2-E2E3-D0B9-7805-37FF98103F0E}"/>
              </a:ext>
            </a:extLst>
          </p:cNvPr>
          <p:cNvSpPr/>
          <p:nvPr/>
        </p:nvSpPr>
        <p:spPr>
          <a:xfrm rot="10800000">
            <a:off x="994216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06139E9-9BBE-7449-6F99-3CC72FF04F5A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Group</a:t>
            </a:r>
            <a:endParaRPr kumimoji="0" lang="en-US" sz="1600" b="1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id="{BB2E9D02-E989-098E-8278-20CD199D0BA3}"/>
              </a:ext>
            </a:extLst>
          </p:cNvPr>
          <p:cNvSpPr/>
          <p:nvPr/>
        </p:nvSpPr>
        <p:spPr>
          <a:xfrm>
            <a:off x="711009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EEFBC6CF-A170-D549-6CB6-DBBBD432197C}"/>
              </a:ext>
            </a:extLst>
          </p:cNvPr>
          <p:cNvSpPr/>
          <p:nvPr/>
        </p:nvSpPr>
        <p:spPr>
          <a:xfrm>
            <a:off x="8310231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C7468D7E-62A4-C33D-65AF-BEED703E9CC0}"/>
              </a:ext>
            </a:extLst>
          </p:cNvPr>
          <p:cNvSpPr/>
          <p:nvPr/>
        </p:nvSpPr>
        <p:spPr>
          <a:xfrm>
            <a:off x="959612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4" name="Rectangle 68">
            <a:extLst>
              <a:ext uri="{FF2B5EF4-FFF2-40B4-BE49-F238E27FC236}">
                <a16:creationId xmlns:a16="http://schemas.microsoft.com/office/drawing/2014/main" id="{36DD49E3-57D9-64B9-FC35-E257BB4ABBC1}"/>
              </a:ext>
            </a:extLst>
          </p:cNvPr>
          <p:cNvSpPr/>
          <p:nvPr/>
        </p:nvSpPr>
        <p:spPr>
          <a:xfrm>
            <a:off x="1079439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6204BF2A-835E-2A24-53B0-80F62900B08A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82F7FE70-C9EF-E5AC-2E3C-9918CAAE45C2}"/>
              </a:ext>
            </a:extLst>
          </p:cNvPr>
          <p:cNvSpPr/>
          <p:nvPr/>
        </p:nvSpPr>
        <p:spPr>
          <a:xfrm>
            <a:off x="7110101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CF0FBD72-2826-DAEA-F3AC-9FBD5BA13EC1}"/>
              </a:ext>
            </a:extLst>
          </p:cNvPr>
          <p:cNvSpPr/>
          <p:nvPr/>
        </p:nvSpPr>
        <p:spPr>
          <a:xfrm>
            <a:off x="831023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E3803FBF-A1A8-9A7E-D9A0-0B0231D39904}"/>
              </a:ext>
            </a:extLst>
          </p:cNvPr>
          <p:cNvSpPr/>
          <p:nvPr/>
        </p:nvSpPr>
        <p:spPr>
          <a:xfrm>
            <a:off x="959613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9E185EEB-4CD6-B85D-CD93-CC07B2C73D7C}"/>
              </a:ext>
            </a:extLst>
          </p:cNvPr>
          <p:cNvSpPr/>
          <p:nvPr/>
        </p:nvSpPr>
        <p:spPr>
          <a:xfrm>
            <a:off x="1079440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31" name="Rectangle 83">
            <a:extLst>
              <a:ext uri="{FF2B5EF4-FFF2-40B4-BE49-F238E27FC236}">
                <a16:creationId xmlns:a16="http://schemas.microsoft.com/office/drawing/2014/main" id="{565D83A6-60C1-FF09-BEC7-658B30EAAB12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980"/>
              </a:lnSpc>
            </a:pPr>
            <a:r>
              <a:rPr kumimoji="0" lang="ko-KR" alt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</a:t>
            </a: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주에 </a:t>
            </a:r>
            <a:br>
              <a:rPr lang="en-US" altLang="ko-KR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걸리는 </a:t>
            </a:r>
            <a:r>
              <a:rPr lang="ko-KR" altLang="en-US" sz="1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endParaRPr kumimoji="0" lang="en-US" sz="14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F4509FF-277C-E6FA-93CA-B5BAB0CD270D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~0.5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r>
              <a:rPr kumimoji="0" lang="en-US" sz="2400" b="1" u="none" strike="noStrike" kern="1200" cap="none" spc="0" normalizeH="0" baseline="3000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9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1BD3B2E3-AA1D-6DE3-E4B4-24E8FFA21879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4001074-D0C6-BFCD-2A16-A8B727CD1E08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*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열왕기하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(1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altLang="ko-KR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역대상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말라기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(2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96BD2E-43D3-E843-5BB7-63ADCEF20F51}"/>
              </a:ext>
            </a:extLst>
          </p:cNvPr>
          <p:cNvSpPr txBox="1"/>
          <p:nvPr/>
        </p:nvSpPr>
        <p:spPr>
          <a:xfrm>
            <a:off x="243389" y="2074783"/>
            <a:ext cx="292360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매년 성경을 </a:t>
            </a:r>
            <a:endParaRPr lang="en-US" altLang="ko-KR" sz="4200" b="1" spc="-460" dirty="0">
              <a:ln w="12700">
                <a:solidFill>
                  <a:schemeClr val="tx1"/>
                </a:solidFill>
                <a:miter lim="800000"/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8B3ACC-BAF5-13C4-EBDB-C35C0922E3AF}"/>
              </a:ext>
            </a:extLst>
          </p:cNvPr>
          <p:cNvSpPr txBox="1"/>
          <p:nvPr/>
        </p:nvSpPr>
        <p:spPr>
          <a:xfrm>
            <a:off x="4456386" y="370944"/>
            <a:ext cx="7017859" cy="851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65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를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통해</a:t>
            </a:r>
            <a:endParaRPr lang="en-US" altLang="ko-KR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듣는 것을 추천합니다</a:t>
            </a:r>
            <a:r>
              <a:rPr lang="en-US" altLang="ko-KR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23E1D4-1210-9B07-05B3-7AEDD32D0E17}"/>
              </a:ext>
            </a:extLst>
          </p:cNvPr>
          <p:cNvSpPr txBox="1"/>
          <p:nvPr/>
        </p:nvSpPr>
        <p:spPr>
          <a:xfrm>
            <a:off x="4626155" y="6210959"/>
            <a:ext cx="6954864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균형있게 듣</a:t>
            </a:r>
            <a:r>
              <a:rPr lang="ko-KR" altLang="en-US" sz="26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고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600" b="1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600" b="1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F142C-B24E-E6D2-912A-79F86B9B73E5}"/>
              </a:ext>
            </a:extLst>
          </p:cNvPr>
          <p:cNvSpPr txBox="1"/>
          <p:nvPr/>
        </p:nvSpPr>
        <p:spPr>
          <a:xfrm>
            <a:off x="756945" y="6272199"/>
            <a:ext cx="1984570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sz="1500" spc="-24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D70F36-2A7C-228E-B92B-75C8CA87FD62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41A703E-C224-71D4-60A3-E7D6E7289C24}"/>
              </a:ext>
            </a:extLst>
          </p:cNvPr>
          <p:cNvSpPr/>
          <p:nvPr/>
        </p:nvSpPr>
        <p:spPr>
          <a:xfrm>
            <a:off x="7105690" y="1386981"/>
            <a:ext cx="2404676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8E28CD5F-A0EA-62E7-6913-F7D24B2BE074}"/>
              </a:ext>
            </a:extLst>
          </p:cNvPr>
          <p:cNvSpPr/>
          <p:nvPr/>
        </p:nvSpPr>
        <p:spPr>
          <a:xfrm>
            <a:off x="9596119" y="1386981"/>
            <a:ext cx="2410818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903F6-CDD1-FEB7-A8F7-5F53C2EA3C70}"/>
              </a:ext>
            </a:extLst>
          </p:cNvPr>
          <p:cNvSpPr txBox="1"/>
          <p:nvPr/>
        </p:nvSpPr>
        <p:spPr>
          <a:xfrm>
            <a:off x="320040" y="6400800"/>
            <a:ext cx="5587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4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3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6501C-7B09-ABB0-7156-BD4D6CF9DCFE}"/>
              </a:ext>
            </a:extLst>
          </p:cNvPr>
          <p:cNvSpPr txBox="1"/>
          <p:nvPr/>
        </p:nvSpPr>
        <p:spPr>
          <a:xfrm>
            <a:off x="8672340" y="2345705"/>
            <a:ext cx="488593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43240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Q4</a:t>
            </a:r>
            <a:endParaRPr lang="en-US" sz="24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EBCB5-DEEF-6745-6FC2-7F2F502BD806}"/>
              </a:ext>
            </a:extLst>
          </p:cNvPr>
          <p:cNvSpPr txBox="1"/>
          <p:nvPr/>
        </p:nvSpPr>
        <p:spPr>
          <a:xfrm>
            <a:off x="9060851" y="2345705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GNA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7CE9D9-15B6-5992-7302-6773A42E4DA0}"/>
              </a:ext>
            </a:extLst>
          </p:cNvPr>
          <p:cNvSpPr txBox="1"/>
          <p:nvPr/>
        </p:nvSpPr>
        <p:spPr>
          <a:xfrm>
            <a:off x="8672340" y="3252903"/>
            <a:ext cx="417165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  <a:endParaRPr lang="en-US" sz="2400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4312769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B71C6-C35E-5D9A-9D05-0DDB409F4D67}"/>
              </a:ext>
            </a:extLst>
          </p:cNvPr>
          <p:cNvSpPr txBox="1"/>
          <p:nvPr/>
        </p:nvSpPr>
        <p:spPr>
          <a:xfrm>
            <a:off x="9096292" y="3238970"/>
            <a:ext cx="1893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80D71-B95D-3AD8-324C-BAE1CB923976}"/>
              </a:ext>
            </a:extLst>
          </p:cNvPr>
          <p:cNvSpPr txBox="1"/>
          <p:nvPr/>
        </p:nvSpPr>
        <p:spPr>
          <a:xfrm>
            <a:off x="8536992" y="3906514"/>
            <a:ext cx="103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43415-E2FC-64EF-3424-B7369E1C9A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" r="121"/>
          <a:stretch/>
        </p:blipFill>
        <p:spPr>
          <a:xfrm>
            <a:off x="5424760" y="1017831"/>
            <a:ext cx="2481384" cy="5382970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3659C6-49F5-012A-D184-EBE987765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57071" y="1017832"/>
            <a:ext cx="2490354" cy="5384692"/>
          </a:xfrm>
          <a:custGeom>
            <a:avLst/>
            <a:gdLst>
              <a:gd name="connsiteX0" fmla="*/ 185541 w 2466990"/>
              <a:gd name="connsiteY0" fmla="*/ 0 h 5382969"/>
              <a:gd name="connsiteX1" fmla="*/ 2281448 w 2466990"/>
              <a:gd name="connsiteY1" fmla="*/ 0 h 5382969"/>
              <a:gd name="connsiteX2" fmla="*/ 2466990 w 2466990"/>
              <a:gd name="connsiteY2" fmla="*/ 185542 h 5382969"/>
              <a:gd name="connsiteX3" fmla="*/ 2466990 w 2466990"/>
              <a:gd name="connsiteY3" fmla="*/ 5197427 h 5382969"/>
              <a:gd name="connsiteX4" fmla="*/ 2281448 w 2466990"/>
              <a:gd name="connsiteY4" fmla="*/ 5382969 h 5382969"/>
              <a:gd name="connsiteX5" fmla="*/ 185541 w 2466990"/>
              <a:gd name="connsiteY5" fmla="*/ 5382969 h 5382969"/>
              <a:gd name="connsiteX6" fmla="*/ 3769 w 2466990"/>
              <a:gd name="connsiteY6" fmla="*/ 5234820 h 5382969"/>
              <a:gd name="connsiteX7" fmla="*/ 0 w 2466990"/>
              <a:gd name="connsiteY7" fmla="*/ 5197437 h 5382969"/>
              <a:gd name="connsiteX8" fmla="*/ 0 w 2466990"/>
              <a:gd name="connsiteY8" fmla="*/ 185532 h 5382969"/>
              <a:gd name="connsiteX9" fmla="*/ 3769 w 2466990"/>
              <a:gd name="connsiteY9" fmla="*/ 148149 h 5382969"/>
              <a:gd name="connsiteX10" fmla="*/ 185541 w 2466990"/>
              <a:gd name="connsiteY10" fmla="*/ 0 h 53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90" h="5382969">
                <a:moveTo>
                  <a:pt x="185541" y="0"/>
                </a:moveTo>
                <a:lnTo>
                  <a:pt x="2281448" y="0"/>
                </a:lnTo>
                <a:cubicBezTo>
                  <a:pt x="2383920" y="0"/>
                  <a:pt x="2466990" y="83070"/>
                  <a:pt x="2466990" y="185542"/>
                </a:cubicBezTo>
                <a:lnTo>
                  <a:pt x="2466990" y="5197427"/>
                </a:lnTo>
                <a:cubicBezTo>
                  <a:pt x="2466990" y="5299899"/>
                  <a:pt x="2383920" y="5382969"/>
                  <a:pt x="2281448" y="5382969"/>
                </a:cubicBezTo>
                <a:lnTo>
                  <a:pt x="185541" y="5382969"/>
                </a:lnTo>
                <a:cubicBezTo>
                  <a:pt x="95878" y="5382969"/>
                  <a:pt x="21070" y="5319369"/>
                  <a:pt x="3769" y="5234820"/>
                </a:cubicBezTo>
                <a:lnTo>
                  <a:pt x="0" y="5197437"/>
                </a:lnTo>
                <a:lnTo>
                  <a:pt x="0" y="185532"/>
                </a:lnTo>
                <a:lnTo>
                  <a:pt x="3769" y="148149"/>
                </a:lnTo>
                <a:cubicBezTo>
                  <a:pt x="21070" y="63601"/>
                  <a:pt x="95878" y="0"/>
                  <a:pt x="18554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A41B-4F5A-52F3-FC8A-CF3F93757228}"/>
              </a:ext>
            </a:extLst>
          </p:cNvPr>
          <p:cNvSpPr txBox="1"/>
          <p:nvPr/>
        </p:nvSpPr>
        <p:spPr>
          <a:xfrm>
            <a:off x="6341640" y="1867794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11D7-C275-DEDF-1A30-B0BAE204B493}"/>
              </a:ext>
            </a:extLst>
          </p:cNvPr>
          <p:cNvSpPr txBox="1"/>
          <p:nvPr/>
        </p:nvSpPr>
        <p:spPr>
          <a:xfrm>
            <a:off x="6341640" y="263296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A38D9-51B2-1DFB-5D4C-F3BA1FE78155}"/>
              </a:ext>
            </a:extLst>
          </p:cNvPr>
          <p:cNvSpPr txBox="1"/>
          <p:nvPr/>
        </p:nvSpPr>
        <p:spPr>
          <a:xfrm>
            <a:off x="6341640" y="3401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6A05-6F08-0BBB-F159-617F8BF02342}"/>
              </a:ext>
            </a:extLst>
          </p:cNvPr>
          <p:cNvSpPr txBox="1"/>
          <p:nvPr/>
        </p:nvSpPr>
        <p:spPr>
          <a:xfrm>
            <a:off x="6341640" y="4163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A439-D35B-F48A-E1AC-639ED2B7BE23}"/>
              </a:ext>
            </a:extLst>
          </p:cNvPr>
          <p:cNvSpPr txBox="1"/>
          <p:nvPr/>
        </p:nvSpPr>
        <p:spPr>
          <a:xfrm>
            <a:off x="6341640" y="4929823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703D1-11E2-CE22-43F6-3FF686A58BF1}"/>
              </a:ext>
            </a:extLst>
          </p:cNvPr>
          <p:cNvSpPr txBox="1"/>
          <p:nvPr/>
        </p:nvSpPr>
        <p:spPr>
          <a:xfrm>
            <a:off x="9617075" y="1390650"/>
            <a:ext cx="35877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20" u="none" strike="noStrike" kern="1200" cap="none" spc="0" normalizeH="0" baseline="0" noProof="0" dirty="0">
                <a:ln>
                  <a:noFill/>
                </a:ln>
                <a:solidFill>
                  <a:srgbClr val="383A3F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2025</a:t>
            </a:r>
            <a:endParaRPr kumimoji="0" lang="en-US" sz="920" u="none" strike="noStrike" kern="1200" cap="none" spc="0" normalizeH="0" baseline="0" noProof="0" dirty="0">
              <a:ln>
                <a:noFill/>
              </a:ln>
              <a:solidFill>
                <a:srgbClr val="383A3F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Regular Group(1-2-3)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은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903B3-69FF-BEFB-72A2-7D5B484E8AF1}"/>
              </a:ext>
            </a:extLst>
          </p:cNvPr>
          <p:cNvSpPr/>
          <p:nvPr/>
        </p:nvSpPr>
        <p:spPr>
          <a:xfrm>
            <a:off x="8462765" y="4565945"/>
            <a:ext cx="2712922" cy="90834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96B2F91-3F11-7F9B-D768-5D07F3FF71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540" b="1583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90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16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665018" y="2835545"/>
            <a:ext cx="11065568" cy="3195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충성된 사람들에게 부탁하라 그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들이 또 다른 사람들을 가르칠 수 있으리라  </a:t>
            </a:r>
            <a:b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너는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그리스도 예수의 좋은 병사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나와 함께 고난을 받으라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병사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복무하는 자는 자기 생활에 얽매이는 자가 하나도 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없나니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이는 병사로 모집한 자를 기쁘게 하려 함이라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경기하는 자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법대로 경기하지 아니하면 승리자의 관을 얻지 못할 것이며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수고하는 농부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곡식을 먼저 받는 것이 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마땅하니라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개역개</a:t>
            </a:r>
            <a:r>
              <a:rPr lang="ko-KR" altLang="en-US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정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665018" y="1514216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852B-334B-502D-B38E-A996A286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04E0EC-8079-C98D-27A6-04DA6A606C21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1B33C9-CE1B-6ED1-AE5A-8CD1112C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7A893-D676-38BE-92DF-A73747378E4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D2493-14B3-C074-88BF-92CDE9F9C8D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A3BA4-878A-D3AC-AA6C-86B393112AFB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74114-B464-2590-4945-D9DD41D3586A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DE7F3F-2E4D-E59A-3255-35DD6D5A933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BE1EEA2-ACEA-3107-54EF-D9D610B72B2C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F3F65-24B0-40A5-59B9-19B053478CB1}"/>
              </a:ext>
            </a:extLst>
          </p:cNvPr>
          <p:cNvSpPr txBox="1"/>
          <p:nvPr/>
        </p:nvSpPr>
        <p:spPr>
          <a:xfrm>
            <a:off x="4931287" y="1136486"/>
            <a:ext cx="6190152" cy="15748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PRS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09B9C-3D38-B71F-EE4D-3463493283F2}"/>
              </a:ext>
            </a:extLst>
          </p:cNvPr>
          <p:cNvSpPr txBox="1"/>
          <p:nvPr/>
        </p:nvSpPr>
        <p:spPr>
          <a:xfrm>
            <a:off x="5011951" y="2947042"/>
            <a:ext cx="6420027" cy="2846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</a:t>
            </a:r>
            <a:b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등 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반바지나 샌들 착용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4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367380"/>
            <a:ext cx="383696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803123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2842929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2635692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지앤엠글로벌문화재단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</a:t>
            </a:r>
            <a:r>
              <a:rPr lang="en-US" altLang="ko-Kore-KR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PRS </a:t>
            </a: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144660" y="3993322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BE14D-1CF4-30F2-D62A-B6AB7D77B46D}"/>
              </a:ext>
            </a:extLst>
          </p:cNvPr>
          <p:cNvSpPr txBox="1"/>
          <p:nvPr/>
        </p:nvSpPr>
        <p:spPr>
          <a:xfrm>
            <a:off x="159082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348AD-E8A0-4330-D992-660993982254}"/>
              </a:ext>
            </a:extLst>
          </p:cNvPr>
          <p:cNvSpPr txBox="1"/>
          <p:nvPr/>
        </p:nvSpPr>
        <p:spPr>
          <a:xfrm>
            <a:off x="2165339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19164-1288-188C-4E63-06DAF6302C0D}"/>
              </a:ext>
            </a:extLst>
          </p:cNvPr>
          <p:cNvSpPr txBox="1"/>
          <p:nvPr/>
        </p:nvSpPr>
        <p:spPr>
          <a:xfrm>
            <a:off x="4107817" y="1707220"/>
            <a:ext cx="1929568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ore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D3DDA-ECF2-6D39-85CC-14227F65909E}"/>
              </a:ext>
            </a:extLst>
          </p:cNvPr>
          <p:cNvSpPr txBox="1"/>
          <p:nvPr/>
        </p:nvSpPr>
        <p:spPr>
          <a:xfrm>
            <a:off x="6178093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684E2-4CAB-B143-8F38-BF7FAF0E9D5C}"/>
              </a:ext>
            </a:extLst>
          </p:cNvPr>
          <p:cNvSpPr txBox="1"/>
          <p:nvPr/>
        </p:nvSpPr>
        <p:spPr>
          <a:xfrm>
            <a:off x="8181886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E7784-8049-08D5-7ED4-748B50096D79}"/>
              </a:ext>
            </a:extLst>
          </p:cNvPr>
          <p:cNvSpPr txBox="1"/>
          <p:nvPr/>
        </p:nvSpPr>
        <p:spPr>
          <a:xfrm>
            <a:off x="10188195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3B48-0F3E-3574-F0A7-D915B37B0541}"/>
              </a:ext>
            </a:extLst>
          </p:cNvPr>
          <p:cNvSpPr txBox="1"/>
          <p:nvPr/>
        </p:nvSpPr>
        <p:spPr>
          <a:xfrm>
            <a:off x="15908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E1151-C715-7E70-C379-B84F8D36DE6B}"/>
              </a:ext>
            </a:extLst>
          </p:cNvPr>
          <p:cNvSpPr txBox="1"/>
          <p:nvPr/>
        </p:nvSpPr>
        <p:spPr>
          <a:xfrm>
            <a:off x="2165339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4885F-DE87-6784-FE1D-C893EDCBCC6B}"/>
              </a:ext>
            </a:extLst>
          </p:cNvPr>
          <p:cNvSpPr txBox="1"/>
          <p:nvPr/>
        </p:nvSpPr>
        <p:spPr>
          <a:xfrm>
            <a:off x="416643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2A30F-E745-D4C6-EEDD-8CD5D75640B5}"/>
              </a:ext>
            </a:extLst>
          </p:cNvPr>
          <p:cNvSpPr txBox="1"/>
          <p:nvPr/>
        </p:nvSpPr>
        <p:spPr>
          <a:xfrm>
            <a:off x="6178093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1D325-2292-71D8-875B-FD76E02C0D40}"/>
              </a:ext>
            </a:extLst>
          </p:cNvPr>
          <p:cNvSpPr txBox="1"/>
          <p:nvPr/>
        </p:nvSpPr>
        <p:spPr>
          <a:xfrm>
            <a:off x="8181886" y="4525759"/>
            <a:ext cx="1847175" cy="202619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>
              <a:lnSpc>
                <a:spcPts val="1960"/>
              </a:lnSpc>
              <a:spcAft>
                <a:spcPts val="300"/>
              </a:spcAft>
            </a:pPr>
            <a:r>
              <a:rPr lang="ko-KR" altLang="en-US" spc="-2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데살로니가전</a:t>
            </a:r>
            <a:r>
              <a:rPr lang="en-US" altLang="ko-KR" spc="-280" dirty="0">
                <a:latin typeface="Malgun Gothic" panose="020B0503020000020004" pitchFamily="34" charset="-127"/>
              </a:rPr>
              <a:t>·</a:t>
            </a:r>
            <a:r>
              <a:rPr lang="ko-KR" altLang="en-US" sz="18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후서</a:t>
            </a:r>
            <a:endParaRPr lang="en-US" altLang="ko-KR" sz="1800" spc="-28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빌레몬서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빌립보서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베드로전서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139A6-1BD3-1B3F-2886-417A9326D7D9}"/>
              </a:ext>
            </a:extLst>
          </p:cNvPr>
          <p:cNvSpPr txBox="1"/>
          <p:nvPr/>
        </p:nvSpPr>
        <p:spPr>
          <a:xfrm>
            <a:off x="10188195" y="4525759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히브리서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1341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4818061" y="358792"/>
            <a:ext cx="7175156" cy="160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것(Public </a:t>
            </a:r>
            <a:r>
              <a:rPr lang="ko-KR" sz="2900" u="none" strike="noStrike" cap="none" spc="-30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Reading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br>
              <a:rPr lang="en-US" alt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</a:b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of </a:t>
            </a:r>
            <a:r>
              <a:rPr lang="ko-KR" sz="2900" u="none" strike="noStrike" cap="none" spc="-30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Scripture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 전념하라</a:t>
            </a:r>
            <a:endParaRPr sz="29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780907" y="2134766"/>
            <a:ext cx="7071448" cy="1364434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5065865" y="2631769"/>
            <a:ext cx="68082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•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성경</a:t>
            </a:r>
            <a:r>
              <a:rPr lang="ko-KR" altLang="en-US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듣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기: 공동체 &amp; 개인</a:t>
            </a:r>
            <a:endParaRPr sz="28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  <a:sym typeface="Noto Sans Medium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4780907" y="3667634"/>
            <a:ext cx="7071448" cy="1364434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5065866" y="4121491"/>
            <a:ext cx="68082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•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권하는 것: </a:t>
            </a:r>
            <a:r>
              <a:rPr lang="ko-KR" altLang="en-US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하나님의 말씀을 </a:t>
            </a:r>
            <a:r>
              <a:rPr lang="ko-KR" altLang="en-US" sz="2800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설교</a:t>
            </a:r>
            <a:endParaRPr sz="28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  <a:sym typeface="Noto Sans Medium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780907" y="5201234"/>
            <a:ext cx="7071448" cy="1364434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989712" y="5500056"/>
            <a:ext cx="681801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•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가르치는 것: </a:t>
            </a:r>
            <a:r>
              <a:rPr lang="ko-KR" altLang="en-US" sz="2800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독서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(JSU &amp; 개인) </a:t>
            </a:r>
            <a:endParaRPr lang="en-US" altLang="ko-KR" sz="28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  <a:sym typeface="Noto Sans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00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		  </a:t>
            </a:r>
            <a:r>
              <a:rPr lang="ko-KR" sz="28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성경공부</a:t>
            </a:r>
            <a:endParaRPr sz="28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  <a:sym typeface="Noto Sa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lang="en-US" altLang="ko-KR" sz="2000" spc="-3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pic>
        <p:nvPicPr>
          <p:cNvPr id="4" name="Google Shape;112;p15">
            <a:extLst>
              <a:ext uri="{FF2B5EF4-FFF2-40B4-BE49-F238E27FC236}">
                <a16:creationId xmlns:a16="http://schemas.microsoft.com/office/drawing/2014/main" id="{DC8020A8-D19C-E663-E75D-DD29F91626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1341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52316" y="2138122"/>
            <a:ext cx="3761875" cy="28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905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br>
              <a:rPr lang="ko-KR" sz="48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</a:br>
            <a:r>
              <a:rPr lang="ko-KR" sz="28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(</a:t>
            </a:r>
            <a:r>
              <a:rPr lang="ko-KR" sz="280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sz="28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4:13)</a:t>
            </a:r>
            <a:endParaRPr sz="320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48502" y="1154540"/>
            <a:ext cx="6691494" cy="160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29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29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29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29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2900" b="1" u="none" strike="noStrike" cap="none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29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29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29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2900" b="1" u="none" strike="noStrike" cap="none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29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29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29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29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29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29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5022461" y="3112585"/>
            <a:ext cx="68082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0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0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5022461" y="4025242"/>
            <a:ext cx="68082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0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5022462" y="4909986"/>
            <a:ext cx="2383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0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0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0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0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0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0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329345" y="4909986"/>
            <a:ext cx="3812789" cy="93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0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0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0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0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0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0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0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87086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b="1" spc="-30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지앤엠글로벌문화재단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97603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스토트의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살아있는 교회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4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2" y="3609480"/>
            <a:ext cx="3380086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다윗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: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현실에 뿌리박은 영성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b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</a:br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당신을 위한 사사기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화면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BC8A-03D9-1124-7179-75F3F08249A6}"/>
              </a:ext>
            </a:extLst>
          </p:cNvPr>
          <p:cNvSpPr txBox="1"/>
          <p:nvPr/>
        </p:nvSpPr>
        <p:spPr>
          <a:xfrm>
            <a:off x="10077375" y="5862213"/>
            <a:ext cx="144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US" altLang="ko-Kore-KR" sz="18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202</a:t>
            </a:r>
            <a:r>
              <a:rPr lang="en-US" altLang="ko-KR" sz="18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lang="ko-KR" altLang="en-US" sz="1800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년 </a:t>
            </a:r>
            <a:r>
              <a:rPr lang="en-US" altLang="ko-KR" spc="-15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7</a:t>
            </a:r>
            <a:r>
              <a:rPr lang="ko-KR" altLang="en-US" sz="1800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월</a:t>
            </a:r>
            <a:endParaRPr lang="en-US" altLang="ko-Kore-KR" sz="1800" spc="-15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331798" y="344080"/>
            <a:ext cx="3841298" cy="4755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393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최고의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spc="-300" dirty="0">
                <a:solidFill>
                  <a:prstClr val="black"/>
                </a:solidFill>
                <a:latin typeface="+mj-ea"/>
                <a:ea typeface="+mj-ea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공동체성경읽기</a:t>
            </a:r>
            <a:r>
              <a:rPr lang="en-US" altLang="ko-KR" sz="4400" b="1" spc="-35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68CC5-6262-BDEE-DBD2-C528E071396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50" normalizeH="0" baseline="0" noProof="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 사례들</a:t>
            </a:r>
            <a:endParaRPr kumimoji="0" lang="en-US" sz="4400" b="1" u="none" strike="noStrike" kern="1200" cap="none" spc="-350" normalizeH="0" baseline="0" noProof="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34180</TotalTime>
  <Words>1724</Words>
  <Application>Microsoft Macintosh PowerPoint</Application>
  <PresentationFormat>와이드스크린</PresentationFormat>
  <Paragraphs>401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7" baseType="lpstr">
      <vt:lpstr>Calibri</vt:lpstr>
      <vt:lpstr>Avenir Next LT Pro</vt:lpstr>
      <vt:lpstr>Symbol</vt:lpstr>
      <vt:lpstr>Calibri Light</vt:lpstr>
      <vt:lpstr>Malgun Gothic Semilight</vt:lpstr>
      <vt:lpstr>Arial</vt:lpstr>
      <vt:lpstr>Times New Roman</vt:lpstr>
      <vt:lpstr>Malgun Gothic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843</cp:revision>
  <cp:lastPrinted>2024-10-23T19:02:41Z</cp:lastPrinted>
  <dcterms:created xsi:type="dcterms:W3CDTF">2022-08-02T13:41:17Z</dcterms:created>
  <dcterms:modified xsi:type="dcterms:W3CDTF">2025-07-24T08:06:10Z</dcterms:modified>
</cp:coreProperties>
</file>