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8"/>
  </p:notesMasterIdLst>
  <p:sldIdLst>
    <p:sldId id="357" r:id="rId2"/>
    <p:sldId id="396" r:id="rId3"/>
    <p:sldId id="364" r:id="rId4"/>
    <p:sldId id="286" r:id="rId5"/>
    <p:sldId id="387" r:id="rId6"/>
    <p:sldId id="388" r:id="rId7"/>
    <p:sldId id="343" r:id="rId8"/>
    <p:sldId id="361" r:id="rId9"/>
    <p:sldId id="339" r:id="rId10"/>
    <p:sldId id="398" r:id="rId11"/>
    <p:sldId id="379" r:id="rId12"/>
    <p:sldId id="380" r:id="rId13"/>
    <p:sldId id="362" r:id="rId14"/>
    <p:sldId id="366" r:id="rId15"/>
    <p:sldId id="394" r:id="rId16"/>
    <p:sldId id="351" r:id="rId17"/>
    <p:sldId id="378" r:id="rId18"/>
    <p:sldId id="345" r:id="rId19"/>
    <p:sldId id="300" r:id="rId20"/>
    <p:sldId id="356" r:id="rId21"/>
    <p:sldId id="340" r:id="rId22"/>
    <p:sldId id="369" r:id="rId23"/>
    <p:sldId id="397" r:id="rId24"/>
    <p:sldId id="372" r:id="rId25"/>
    <p:sldId id="335" r:id="rId26"/>
    <p:sldId id="32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FF1B1A"/>
    <a:srgbClr val="FF5F05"/>
    <a:srgbClr val="FB8500"/>
    <a:srgbClr val="FF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17"/>
  </p:normalViewPr>
  <p:slideViewPr>
    <p:cSldViewPr snapToGrid="0" snapToObjects="1">
      <p:cViewPr varScale="1">
        <p:scale>
          <a:sx n="106" d="100"/>
          <a:sy n="106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50D2-F811-7737-29AE-4B4B2E92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D2F18-3CCB-45A7-E529-692AE481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B15A8-B9B1-32FB-9B3A-98CDB363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5700-F9F6-B4B4-EE46-BCBB722ED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5BD9-8810-AB67-8080-B8DF607D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7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E501-2E08-27AD-8858-DDF4A5ED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84913-E762-20E0-34D7-A94735AD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E3DED-EFDC-36D7-5A83-512E4AAA5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77DB-F99F-FA15-3C72-18733F40E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48590" y="65151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54740" y="2051699"/>
            <a:ext cx="6790958" cy="2754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For Zoom joiners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please keep the </a:t>
            </a:r>
            <a:r>
              <a:rPr lang="en-US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video on 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if you can.</a:t>
            </a:r>
          </a:p>
          <a:p>
            <a:pPr>
              <a:spcAft>
                <a:spcPts val="4200"/>
              </a:spcAft>
            </a:pP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This will help all of 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us focus on the Word of God.</a:t>
            </a:r>
            <a:endParaRPr lang="en-US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82DD-6805-EA47-5D46-F53EC412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996C9-1283-D006-6288-8AA329BD0E00}"/>
              </a:ext>
            </a:extLst>
          </p:cNvPr>
          <p:cNvSpPr/>
          <p:nvPr/>
        </p:nvSpPr>
        <p:spPr>
          <a:xfrm>
            <a:off x="0" y="374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7F8D5-952D-56D8-AABC-746154196F30}"/>
              </a:ext>
            </a:extLst>
          </p:cNvPr>
          <p:cNvSpPr txBox="1"/>
          <p:nvPr/>
        </p:nvSpPr>
        <p:spPr>
          <a:xfrm>
            <a:off x="231634" y="290278"/>
            <a:ext cx="1172268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 Time for Each of 66 Books of the Bible</a:t>
            </a:r>
            <a:endParaRPr lang="en-US" sz="36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739917E-8E40-CB12-B6FE-ECBE21D57896}"/>
              </a:ext>
            </a:extLst>
          </p:cNvPr>
          <p:cNvGraphicFramePr>
            <a:graphicFrameLocks noGrp="1"/>
          </p:cNvGraphicFramePr>
          <p:nvPr/>
        </p:nvGraphicFramePr>
        <p:xfrm>
          <a:off x="1293911" y="927294"/>
          <a:ext cx="4572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Old Testament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Genesis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49m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Ecclesiastes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Exodus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Song of Songs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Leviticus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Isaiah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32m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Numbers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48m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Jeremiah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5h 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Deuteronomy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38m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Lamentations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Joshua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Ezekiel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57m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Judges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Daniel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30m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Ruth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Hosea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Samuel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59m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Samuel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Amos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Kings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58m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Obadiah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Kings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45m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Jonah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Chronicles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Micah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Chronicles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Nahum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Ezra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54m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Habakkuk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Nehemiah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12m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Zephaniah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Esther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Haggai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Job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19m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Zechariah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45m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Psalms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6h 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Malachi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Proverbs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Books Total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76h 58m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0F77E0A-FEBA-29B1-80C0-259DE99B9655}"/>
              </a:ext>
            </a:extLst>
          </p:cNvPr>
          <p:cNvGraphicFramePr>
            <a:graphicFrameLocks noGrp="1"/>
          </p:cNvGraphicFramePr>
          <p:nvPr/>
        </p:nvGraphicFramePr>
        <p:xfrm>
          <a:off x="6264809" y="927294"/>
          <a:ext cx="4572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New Testament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Matthew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49m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Timothy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Mark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43m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Timothy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Luke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54m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Titus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14m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Philemon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Acts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45m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Hebrews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Romans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James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Corinthians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Peter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Corinthians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40m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Peter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10m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Galatians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Ephesians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Philippians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3 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Colossians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Jude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Thessalonians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Revelation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16m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Thessalonians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27 Books Total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20h 50m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29AEDD-F166-54B3-1625-23C0B39A7F06}"/>
              </a:ext>
            </a:extLst>
          </p:cNvPr>
          <p:cNvSpPr txBox="1"/>
          <p:nvPr/>
        </p:nvSpPr>
        <p:spPr>
          <a:xfrm>
            <a:off x="8100050" y="5169210"/>
            <a:ext cx="2736759" cy="493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English NKJV</a:t>
            </a:r>
            <a:b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The Word of Promise Audio Bible</a:t>
            </a:r>
          </a:p>
        </p:txBody>
      </p:sp>
    </p:spTree>
    <p:extLst>
      <p:ext uri="{BB962C8B-B14F-4D97-AF65-F5344CB8AC3E}">
        <p14:creationId xmlns:p14="http://schemas.microsoft.com/office/powerpoint/2010/main" val="414159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8733-376D-EF0F-D036-7C056628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9C5C6-4122-319F-CC1E-E005FDF13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36715" y="0"/>
            <a:ext cx="945528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79917-205B-1334-C06F-F5537692E3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9196"/>
          <a:stretch/>
        </p:blipFill>
        <p:spPr>
          <a:xfrm>
            <a:off x="2565101" y="1316476"/>
            <a:ext cx="723900" cy="554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EA863-D55C-5A8E-A5C7-0FD9BA255AAD}"/>
              </a:ext>
            </a:extLst>
          </p:cNvPr>
          <p:cNvSpPr txBox="1"/>
          <p:nvPr/>
        </p:nvSpPr>
        <p:spPr>
          <a:xfrm>
            <a:off x="3356855" y="235556"/>
            <a:ext cx="863767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Our Recommendation for </a:t>
            </a:r>
            <a:br>
              <a:rPr lang="en-US" sz="32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and Private</a:t>
            </a:r>
            <a:r>
              <a:rPr lang="en-US" sz="3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Bible Listening Goals</a:t>
            </a: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E284880C-94C0-9033-38E7-EFA5918C311A}"/>
              </a:ext>
            </a:extLst>
          </p:cNvPr>
          <p:cNvSpPr/>
          <p:nvPr/>
        </p:nvSpPr>
        <p:spPr>
          <a:xfrm rot="10800000">
            <a:off x="4967684" y="4342651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844F1-BAFC-1260-4431-BBD0B3C5674C}"/>
              </a:ext>
            </a:extLst>
          </p:cNvPr>
          <p:cNvSpPr txBox="1"/>
          <p:nvPr/>
        </p:nvSpPr>
        <p:spPr>
          <a:xfrm>
            <a:off x="322236" y="2316236"/>
            <a:ext cx="2736759" cy="2230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How Much Bible to </a:t>
            </a: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Listen to Each Year?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A3257-CE0E-5FAF-02D7-B4ACC7ED7772}"/>
              </a:ext>
            </a:extLst>
          </p:cNvPr>
          <p:cNvSpPr txBox="1"/>
          <p:nvPr/>
        </p:nvSpPr>
        <p:spPr>
          <a:xfrm>
            <a:off x="666176" y="6232158"/>
            <a:ext cx="2064532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English NKJV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97724-F543-599D-4430-3C1D95D9EC5E}"/>
              </a:ext>
            </a:extLst>
          </p:cNvPr>
          <p:cNvSpPr/>
          <p:nvPr/>
        </p:nvSpPr>
        <p:spPr>
          <a:xfrm>
            <a:off x="4626155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~1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9D094-04F6-A0F8-2A7B-B2B0C2B33F18}"/>
              </a:ext>
            </a:extLst>
          </p:cNvPr>
          <p:cNvSpPr txBox="1"/>
          <p:nvPr/>
        </p:nvSpPr>
        <p:spPr>
          <a:xfrm>
            <a:off x="3356855" y="6187388"/>
            <a:ext cx="8637676" cy="43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>
                <a:latin typeface="Avenir Next LT Pro" panose="020B0504020202020204" pitchFamily="34" charset="77"/>
              </a:rPr>
              <a:t>Balancing OT &amp; NT and Praying Psalms Often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FAC861-05A5-BAB3-68E1-0D1BD1E73BDD}"/>
              </a:ext>
            </a:extLst>
          </p:cNvPr>
          <p:cNvSpPr/>
          <p:nvPr/>
        </p:nvSpPr>
        <p:spPr>
          <a:xfrm>
            <a:off x="3359563" y="2008790"/>
            <a:ext cx="1177563" cy="25890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OT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(77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NT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(21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Psalms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(6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FF7D8E-A3A1-C8E1-FEC0-45EA1BF245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30708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01D5EC-204E-C462-C5D9-581B54B7062C}"/>
              </a:ext>
            </a:extLst>
          </p:cNvPr>
          <p:cNvSpPr/>
          <p:nvPr/>
        </p:nvSpPr>
        <p:spPr>
          <a:xfrm>
            <a:off x="5819803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~2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303341E-6C93-673E-DDA3-225B68F4B420}"/>
              </a:ext>
            </a:extLst>
          </p:cNvPr>
          <p:cNvSpPr/>
          <p:nvPr/>
        </p:nvSpPr>
        <p:spPr>
          <a:xfrm>
            <a:off x="7144474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~2.5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CA9454E-3579-46EE-D3C3-E7F2D69C0626}"/>
              </a:ext>
            </a:extLst>
          </p:cNvPr>
          <p:cNvSpPr/>
          <p:nvPr/>
        </p:nvSpPr>
        <p:spPr>
          <a:xfrm>
            <a:off x="9664878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~4.5</a:t>
            </a:r>
            <a:r>
              <a:rPr lang="en-US" sz="28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10548F4-E77A-9A35-24A6-F42017782A1D}"/>
              </a:ext>
            </a:extLst>
          </p:cNvPr>
          <p:cNvSpPr/>
          <p:nvPr/>
        </p:nvSpPr>
        <p:spPr>
          <a:xfrm>
            <a:off x="10863147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~5</a:t>
            </a:r>
            <a:r>
              <a:rPr lang="en-US" sz="28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8B6DC16-9C11-2149-4131-9341D00B9EC4}"/>
              </a:ext>
            </a:extLst>
          </p:cNvPr>
          <p:cNvSpPr/>
          <p:nvPr/>
        </p:nvSpPr>
        <p:spPr>
          <a:xfrm>
            <a:off x="8344606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~3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4364C521-88C1-C595-8D36-F43F28E117DA}"/>
              </a:ext>
            </a:extLst>
          </p:cNvPr>
          <p:cNvSpPr/>
          <p:nvPr/>
        </p:nvSpPr>
        <p:spPr>
          <a:xfrm rot="10800000">
            <a:off x="7491958" y="4342652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riangle 81">
            <a:extLst>
              <a:ext uri="{FF2B5EF4-FFF2-40B4-BE49-F238E27FC236}">
                <a16:creationId xmlns:a16="http://schemas.microsoft.com/office/drawing/2014/main" id="{8D72A1D4-82B3-A495-1514-DFB0F064675D}"/>
              </a:ext>
            </a:extLst>
          </p:cNvPr>
          <p:cNvSpPr/>
          <p:nvPr/>
        </p:nvSpPr>
        <p:spPr>
          <a:xfrm rot="10800000">
            <a:off x="10010916" y="4342652"/>
            <a:ext cx="1716986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C1B91-97E3-5283-9C88-361E787D7589}"/>
              </a:ext>
            </a:extLst>
          </p:cNvPr>
          <p:cNvSpPr/>
          <p:nvPr/>
        </p:nvSpPr>
        <p:spPr>
          <a:xfrm>
            <a:off x="462615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Starter</a:t>
            </a: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404F02B-B4A4-EDF1-6B1C-2FD9C5220065}"/>
              </a:ext>
            </a:extLst>
          </p:cNvPr>
          <p:cNvSpPr/>
          <p:nvPr/>
        </p:nvSpPr>
        <p:spPr>
          <a:xfrm>
            <a:off x="7144473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0876FC8-CFAD-A98B-5169-C952E1355B6E}"/>
              </a:ext>
            </a:extLst>
          </p:cNvPr>
          <p:cNvSpPr/>
          <p:nvPr/>
        </p:nvSpPr>
        <p:spPr>
          <a:xfrm>
            <a:off x="834460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9897E20-FDF6-5850-5952-D8882B15B557}"/>
              </a:ext>
            </a:extLst>
          </p:cNvPr>
          <p:cNvSpPr/>
          <p:nvPr/>
        </p:nvSpPr>
        <p:spPr>
          <a:xfrm>
            <a:off x="9664878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58FFAC-1AED-82CC-8718-D237B3DB3784}"/>
              </a:ext>
            </a:extLst>
          </p:cNvPr>
          <p:cNvSpPr/>
          <p:nvPr/>
        </p:nvSpPr>
        <p:spPr>
          <a:xfrm>
            <a:off x="1086314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6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F8AE8E-0DB8-D65B-A0E9-5386B62C3939}"/>
              </a:ext>
            </a:extLst>
          </p:cNvPr>
          <p:cNvSpPr/>
          <p:nvPr/>
        </p:nvSpPr>
        <p:spPr>
          <a:xfrm>
            <a:off x="581980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Starter</a:t>
            </a:r>
            <a:r>
              <a:rPr lang="en-US" altLang="ko-KR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F1953D5-DB3A-6858-3BE7-64DDCA4C848E}"/>
              </a:ext>
            </a:extLst>
          </p:cNvPr>
          <p:cNvSpPr/>
          <p:nvPr/>
        </p:nvSpPr>
        <p:spPr>
          <a:xfrm>
            <a:off x="714447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Regular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B1839B-4A7A-1E1D-AE14-BD07D6052236}"/>
              </a:ext>
            </a:extLst>
          </p:cNvPr>
          <p:cNvSpPr/>
          <p:nvPr/>
        </p:nvSpPr>
        <p:spPr>
          <a:xfrm>
            <a:off x="8344609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Regular</a:t>
            </a:r>
            <a:r>
              <a:rPr lang="en-US" altLang="ko-KR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428C973-A57C-D50D-E708-03C55060DDC0}"/>
              </a:ext>
            </a:extLst>
          </p:cNvPr>
          <p:cNvSpPr/>
          <p:nvPr/>
        </p:nvSpPr>
        <p:spPr>
          <a:xfrm>
            <a:off x="9664882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Advanced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621F6B5-3B73-EA52-88CB-584C9A9EC369}"/>
              </a:ext>
            </a:extLst>
          </p:cNvPr>
          <p:cNvSpPr/>
          <p:nvPr/>
        </p:nvSpPr>
        <p:spPr>
          <a:xfrm>
            <a:off x="10863150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Advanced</a:t>
            </a:r>
            <a:r>
              <a:rPr lang="en-US" altLang="ko-KR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5CC938A-5A79-F19E-8920-FA7BF55449AF}"/>
              </a:ext>
            </a:extLst>
          </p:cNvPr>
          <p:cNvSpPr/>
          <p:nvPr/>
        </p:nvSpPr>
        <p:spPr>
          <a:xfrm>
            <a:off x="3356855" y="4738999"/>
            <a:ext cx="1179137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b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per week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AFBF5-E36E-8E8F-2048-951F76373FF1}"/>
              </a:ext>
            </a:extLst>
          </p:cNvPr>
          <p:cNvSpPr/>
          <p:nvPr/>
        </p:nvSpPr>
        <p:spPr>
          <a:xfrm>
            <a:off x="4626155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~0.5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  <a:r>
              <a:rPr lang="en-US" sz="2400" b="1" baseline="30000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*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218CE5F-952C-50A4-A38A-34F4DF2A93EE}"/>
              </a:ext>
            </a:extLst>
          </p:cNvPr>
          <p:cNvSpPr/>
          <p:nvPr/>
        </p:nvSpPr>
        <p:spPr>
          <a:xfrm>
            <a:off x="5819802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2591D1-BA27-9EEB-2BF1-6A21A94EC71D}"/>
              </a:ext>
            </a:extLst>
          </p:cNvPr>
          <p:cNvSpPr/>
          <p:nvPr/>
        </p:nvSpPr>
        <p:spPr>
          <a:xfrm>
            <a:off x="4626155" y="5437499"/>
            <a:ext cx="2393778" cy="5524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*Genesis–2Kings (1</a:t>
            </a:r>
            <a:r>
              <a:rPr lang="en-US" sz="1400" baseline="300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st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yr)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 1Chron–Malachi (2</a:t>
            </a:r>
            <a:r>
              <a:rPr lang="en-US" sz="1400" baseline="300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nd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yr)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09608-40CF-DD2B-4506-0BAFEEF80528}"/>
              </a:ext>
            </a:extLst>
          </p:cNvPr>
          <p:cNvSpPr/>
          <p:nvPr/>
        </p:nvSpPr>
        <p:spPr>
          <a:xfrm>
            <a:off x="4626151" y="1386981"/>
            <a:ext cx="2393779" cy="46029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15AD-F4E4-D543-CD4E-74B28C66611A}"/>
              </a:ext>
            </a:extLst>
          </p:cNvPr>
          <p:cNvSpPr/>
          <p:nvPr/>
        </p:nvSpPr>
        <p:spPr>
          <a:xfrm>
            <a:off x="7143100" y="1386981"/>
            <a:ext cx="2393779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4F51B-AE61-DFA3-E6C4-66F72F44B986}"/>
              </a:ext>
            </a:extLst>
          </p:cNvPr>
          <p:cNvSpPr/>
          <p:nvPr/>
        </p:nvSpPr>
        <p:spPr>
          <a:xfrm>
            <a:off x="9660049" y="1386981"/>
            <a:ext cx="2393779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3573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35673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AE37C-6B18-082A-116D-09CE25A6D07C}"/>
              </a:ext>
            </a:extLst>
          </p:cNvPr>
          <p:cNvSpPr txBox="1"/>
          <p:nvPr/>
        </p:nvSpPr>
        <p:spPr>
          <a:xfrm>
            <a:off x="0" y="237292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Why Balance OT &amp; NT and Pray Psalms Often?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012805"/>
            <a:ext cx="5729137" cy="314806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2" y="4252794"/>
            <a:ext cx="5729137" cy="219585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AC3E6F-5730-383B-F92D-4390B91897F2}"/>
              </a:ext>
            </a:extLst>
          </p:cNvPr>
          <p:cNvSpPr/>
          <p:nvPr/>
        </p:nvSpPr>
        <p:spPr>
          <a:xfrm>
            <a:off x="6174773" y="1012805"/>
            <a:ext cx="5729137" cy="203292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0A49F67-6897-F9A4-5331-488BE530A637}"/>
              </a:ext>
            </a:extLst>
          </p:cNvPr>
          <p:cNvSpPr/>
          <p:nvPr/>
        </p:nvSpPr>
        <p:spPr>
          <a:xfrm>
            <a:off x="6174773" y="4798602"/>
            <a:ext cx="5729137" cy="1650052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798B4-03A1-A552-9A73-4907321C4796}"/>
              </a:ext>
            </a:extLst>
          </p:cNvPr>
          <p:cNvSpPr txBox="1"/>
          <p:nvPr/>
        </p:nvSpPr>
        <p:spPr>
          <a:xfrm>
            <a:off x="491075" y="1167825"/>
            <a:ext cx="548071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Hebrews 1:1-2a (NIV)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In the past God spoke to our ancestors through the prophets at many times and in various ways, </a:t>
            </a:r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in these last days he has spoken to us by his Son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,...</a:t>
            </a:r>
            <a:endParaRPr lang="en-US" sz="30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E272F-F794-237B-45CE-25B8A6ED021C}"/>
              </a:ext>
            </a:extLst>
          </p:cNvPr>
          <p:cNvSpPr txBox="1"/>
          <p:nvPr/>
        </p:nvSpPr>
        <p:spPr>
          <a:xfrm>
            <a:off x="6371422" y="1104725"/>
            <a:ext cx="553248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Psalm 55:17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Evening and morning and at noon I will pray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cry aloud, And He shall hear my voice.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27393"/>
            <a:ext cx="528742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Luke 9:35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And a voice came out of the cloud, saying, 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“This is My beloved Son. Hear Him!”</a:t>
            </a:r>
            <a:endParaRPr lang="en-US" sz="3000" b="1" dirty="0">
              <a:solidFill>
                <a:srgbClr val="0000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3B82FA-79A0-6EB2-5FF6-708FA0059815}"/>
              </a:ext>
            </a:extLst>
          </p:cNvPr>
          <p:cNvSpPr txBox="1"/>
          <p:nvPr/>
        </p:nvSpPr>
        <p:spPr>
          <a:xfrm>
            <a:off x="6371422" y="4922117"/>
            <a:ext cx="553248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Luke 21:36a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Watch therefore, and </a:t>
            </a:r>
            <a:r>
              <a:rPr lang="en-US" sz="3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pray always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…</a:t>
            </a:r>
            <a:endParaRPr lang="en-US" sz="30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09A63-D59A-1799-794B-8040C0CBCA82}"/>
              </a:ext>
            </a:extLst>
          </p:cNvPr>
          <p:cNvSpPr/>
          <p:nvPr/>
        </p:nvSpPr>
        <p:spPr>
          <a:xfrm>
            <a:off x="6168439" y="3137654"/>
            <a:ext cx="5729137" cy="1569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00EA8-CBA0-EA49-C454-3DBAE1B3FC85}"/>
              </a:ext>
            </a:extLst>
          </p:cNvPr>
          <p:cNvSpPr txBox="1"/>
          <p:nvPr/>
        </p:nvSpPr>
        <p:spPr>
          <a:xfrm>
            <a:off x="6371422" y="3234030"/>
            <a:ext cx="528742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Psalm 72:20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The </a:t>
            </a:r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prayers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of David the son of Jesse are ended.</a:t>
            </a:r>
          </a:p>
        </p:txBody>
      </p: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19945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i="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Cautions When </a:t>
            </a:r>
            <a:r>
              <a:rPr lang="en-US" sz="44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L</a:t>
            </a:r>
            <a:r>
              <a:rPr lang="en-US" sz="4400" b="1" i="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istening to the Bible</a:t>
            </a:r>
            <a:endParaRPr lang="en-US" sz="44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5" y="4008562"/>
            <a:ext cx="5710849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Malachi 1:8b (NIV)</a:t>
            </a:r>
          </a:p>
          <a:p>
            <a:pPr>
              <a:lnSpc>
                <a:spcPct val="10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When you sacrifice lame or diseased animals, is that not wrong? 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Try offering them to your governor!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Would he be pleased with you? Would he accept you?” says the LORD Almighty.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156887"/>
            <a:ext cx="5695271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John 5:39-40 (NIV)</a:t>
            </a:r>
          </a:p>
          <a:p>
            <a:pPr>
              <a:lnSpc>
                <a:spcPct val="10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You study the Scriptures diligently because you think that in them you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</a:rPr>
              <a:t>have eternal life. These are the very Scriptures that testify about me, yet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i="0" dirty="0">
                <a:solidFill>
                  <a:srgbClr val="000000"/>
                </a:solidFill>
                <a:effectLst/>
              </a:rPr>
              <a:t>you refuse to come to me to have life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. 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4002958"/>
            <a:ext cx="5361893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Matthew 7:26 (ESV)</a:t>
            </a:r>
          </a:p>
          <a:p>
            <a:pPr>
              <a:lnSpc>
                <a:spcPct val="100000"/>
              </a:lnSpc>
            </a:pPr>
            <a:r>
              <a:rPr lang="en-US" sz="2500" b="0" i="0" dirty="0">
                <a:solidFill>
                  <a:srgbClr val="000000"/>
                </a:solidFill>
                <a:effectLst/>
              </a:rPr>
              <a:t>And everyone who hears these words of mine and </a:t>
            </a:r>
            <a:r>
              <a:rPr lang="en-US" sz="2500" i="0" dirty="0">
                <a:solidFill>
                  <a:srgbClr val="000000"/>
                </a:solidFill>
                <a:effectLst/>
              </a:rPr>
              <a:t>does not do them will be like a foolish man </a:t>
            </a:r>
            <a:r>
              <a:rPr lang="en-US" sz="2500" b="0" i="0" dirty="0">
                <a:solidFill>
                  <a:srgbClr val="000000"/>
                </a:solidFill>
                <a:effectLst/>
              </a:rPr>
              <a:t>who built his house on the sand.</a:t>
            </a:r>
            <a:endParaRPr lang="en-US" sz="2500" b="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156887"/>
            <a:ext cx="5361893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Deuteronomy 6:4-5 (ESV) </a:t>
            </a:r>
          </a:p>
          <a:p>
            <a:pPr>
              <a:lnSpc>
                <a:spcPct val="100000"/>
              </a:lnSpc>
            </a:pPr>
            <a:r>
              <a:rPr lang="en-US" sz="2500" b="0" i="0" dirty="0">
                <a:solidFill>
                  <a:srgbClr val="000000"/>
                </a:solidFill>
                <a:effectLst/>
              </a:rPr>
              <a:t>“Hear, O Israel: The LORD our God, the LORD is one. You shall love the LORD your God with </a:t>
            </a:r>
            <a:r>
              <a:rPr lang="en-US" sz="2500" i="0" dirty="0">
                <a:solidFill>
                  <a:srgbClr val="000000"/>
                </a:solidFill>
                <a:effectLst/>
              </a:rPr>
              <a:t>all your heart and with all your soul and with all your might</a:t>
            </a:r>
            <a:r>
              <a:rPr lang="en-US" sz="2500" b="0" i="0" dirty="0">
                <a:solidFill>
                  <a:srgbClr val="000000"/>
                </a:solidFill>
                <a:effectLst/>
              </a:rPr>
              <a:t>. </a:t>
            </a:r>
            <a:endParaRPr lang="en-US" sz="2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843" b="2721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2EDAD6-050B-B2FA-6AF8-A3C594F4C4F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589" b="2975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227F5-CED4-DDAE-2970-1CB558754B4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C671BA0-866B-13E3-49F1-95DB09D4EA76}"/>
              </a:ext>
            </a:extLst>
          </p:cNvPr>
          <p:cNvGrpSpPr/>
          <p:nvPr/>
        </p:nvGrpSpPr>
        <p:grpSpPr>
          <a:xfrm>
            <a:off x="3495684" y="414058"/>
            <a:ext cx="2479082" cy="627031"/>
            <a:chOff x="3495684" y="414058"/>
            <a:chExt cx="2479082" cy="62703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86972C4-575F-3BA9-A7AC-4101F521D645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525E2B-231B-9E1D-E655-5735F54F37C2}"/>
                </a:ext>
              </a:extLst>
            </p:cNvPr>
            <p:cNvSpPr txBox="1"/>
            <p:nvPr/>
          </p:nvSpPr>
          <p:spPr>
            <a:xfrm rot="20672830">
              <a:off x="3502013" y="414058"/>
              <a:ext cx="2398039" cy="6270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All Free!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315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E6979-154C-B1A8-9CED-C28728987639}"/>
              </a:ext>
            </a:extLst>
          </p:cNvPr>
          <p:cNvGrpSpPr/>
          <p:nvPr/>
        </p:nvGrpSpPr>
        <p:grpSpPr>
          <a:xfrm>
            <a:off x="322020" y="4715464"/>
            <a:ext cx="2330026" cy="1097280"/>
            <a:chOff x="322020" y="4715464"/>
            <a:chExt cx="2330026" cy="10972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E270E5D-0243-70A2-DF38-90160A238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F5EAC9-AE49-12F2-4D45-3CE633581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4628422" y="1174749"/>
            <a:ext cx="3075172" cy="5294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Available Now: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 NKJV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 NLT (NT)</a:t>
            </a:r>
            <a:br>
              <a:rPr lang="en-US" sz="2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Spanish 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Korean 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Japanese Mandarin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Russian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Indonesian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GNA (NT)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French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Best Audio Drama Bibles</a:t>
            </a: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DB3D2-6F19-1B42-B87F-7093BA3AECE8}"/>
              </a:ext>
            </a:extLst>
          </p:cNvPr>
          <p:cNvSpPr txBox="1"/>
          <p:nvPr/>
        </p:nvSpPr>
        <p:spPr>
          <a:xfrm>
            <a:off x="8445922" y="1174749"/>
            <a:ext cx="3079118" cy="320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Coming Soon: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2025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br>
              <a:rPr lang="en-US" sz="3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0894E8-2AD4-35D3-79D1-068DE2AEAA4E}"/>
              </a:ext>
            </a:extLst>
          </p:cNvPr>
          <p:cNvGrpSpPr/>
          <p:nvPr/>
        </p:nvGrpSpPr>
        <p:grpSpPr>
          <a:xfrm>
            <a:off x="2896988" y="414058"/>
            <a:ext cx="2479082" cy="627031"/>
            <a:chOff x="3495684" y="414058"/>
            <a:chExt cx="2479082" cy="62703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5CD0F51-1D97-C57C-8C58-D4FD2FF94861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BE6A38-AFCA-085E-BE8F-9A57CDA67A79}"/>
                </a:ext>
              </a:extLst>
            </p:cNvPr>
            <p:cNvSpPr txBox="1"/>
            <p:nvPr/>
          </p:nvSpPr>
          <p:spPr>
            <a:xfrm rot="20672830">
              <a:off x="3502013" y="414058"/>
              <a:ext cx="2398039" cy="6270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All Free!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6057927-7897-A685-D320-2C93DB1C4CF8}"/>
              </a:ext>
            </a:extLst>
          </p:cNvPr>
          <p:cNvSpPr txBox="1"/>
          <p:nvPr/>
        </p:nvSpPr>
        <p:spPr>
          <a:xfrm>
            <a:off x="8445922" y="2230268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388703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Public Reading of Scripture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App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E7E71D-F945-F0D2-5076-BCDEB8AD9B1D}"/>
              </a:ext>
            </a:extLst>
          </p:cNvPr>
          <p:cNvSpPr txBox="1"/>
          <p:nvPr/>
        </p:nvSpPr>
        <p:spPr>
          <a:xfrm>
            <a:off x="8904709" y="2271817"/>
            <a:ext cx="2855510" cy="12878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Portuguese (NT)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GNA (OT)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Hindi (NT)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0BDB58-6350-0E54-24A3-4B8F2B61F6C8}"/>
              </a:ext>
            </a:extLst>
          </p:cNvPr>
          <p:cNvSpPr txBox="1"/>
          <p:nvPr/>
        </p:nvSpPr>
        <p:spPr>
          <a:xfrm>
            <a:off x="8445922" y="4314849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76624-2A6B-BF75-249F-B64420F80EC7}"/>
              </a:ext>
            </a:extLst>
          </p:cNvPr>
          <p:cNvSpPr txBox="1"/>
          <p:nvPr/>
        </p:nvSpPr>
        <p:spPr>
          <a:xfrm>
            <a:off x="8904709" y="4348698"/>
            <a:ext cx="2855510" cy="8518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Portuguese (OT)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Hindi (OT)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163088-DBB0-09A7-CEF5-D7D6D5F7A971}"/>
              </a:ext>
            </a:extLst>
          </p:cNvPr>
          <p:cNvSpPr txBox="1"/>
          <p:nvPr/>
        </p:nvSpPr>
        <p:spPr>
          <a:xfrm>
            <a:off x="8445922" y="4753060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E6FFDF-5227-6555-E26E-21E367CFF526}"/>
              </a:ext>
            </a:extLst>
          </p:cNvPr>
          <p:cNvSpPr txBox="1"/>
          <p:nvPr/>
        </p:nvSpPr>
        <p:spPr>
          <a:xfrm>
            <a:off x="8445922" y="3875400"/>
            <a:ext cx="3079118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ADA38-6B9B-52B4-2C2D-84116ED1E112}"/>
              </a:ext>
            </a:extLst>
          </p:cNvPr>
          <p:cNvSpPr txBox="1"/>
          <p:nvPr/>
        </p:nvSpPr>
        <p:spPr>
          <a:xfrm>
            <a:off x="8445922" y="3113137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618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2002121"/>
            <a:ext cx="3389062" cy="2018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Bible 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the App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460" y="1032363"/>
            <a:ext cx="2884847" cy="5496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550926-70EA-D3A2-F641-094F6AC88E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734" b="1762"/>
          <a:stretch/>
        </p:blipFill>
        <p:spPr>
          <a:xfrm>
            <a:off x="5498097" y="1217141"/>
            <a:ext cx="2483571" cy="5052949"/>
          </a:xfrm>
          <a:prstGeom prst="roundRect">
            <a:avLst>
              <a:gd name="adj" fmla="val 7933"/>
            </a:avLst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223030" y="366516"/>
            <a:ext cx="611911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en-US" sz="3600" dirty="0">
                <a:latin typeface="Avenir Next LT Pro" panose="020B0504020202020204" pitchFamily="34" charset="77"/>
              </a:rPr>
              <a:t>Track Bible Listening!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9D6F8B-1213-C852-A446-390E76AD29AD}"/>
              </a:ext>
            </a:extLst>
          </p:cNvPr>
          <p:cNvGrpSpPr/>
          <p:nvPr/>
        </p:nvGrpSpPr>
        <p:grpSpPr>
          <a:xfrm>
            <a:off x="592183" y="4247864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C75764-6D96-1E36-F128-A85C20500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A23246-3705-E907-B6B5-9F8108130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14" name="Picture 13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0A64847-A75A-4DB1-48EB-E07C40959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901" y="1032363"/>
            <a:ext cx="2884847" cy="5496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1699C-8230-C515-265C-43156420D9A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540" b="1583"/>
          <a:stretch/>
        </p:blipFill>
        <p:spPr>
          <a:xfrm>
            <a:off x="8581538" y="1217140"/>
            <a:ext cx="2483571" cy="5052949"/>
          </a:xfrm>
          <a:prstGeom prst="roundRect">
            <a:avLst>
              <a:gd name="adj" fmla="val 7933"/>
            </a:avLst>
          </a:prstGeom>
        </p:spPr>
      </p:pic>
    </p:spTree>
    <p:extLst>
      <p:ext uri="{BB962C8B-B14F-4D97-AF65-F5344CB8AC3E}">
        <p14:creationId xmlns:p14="http://schemas.microsoft.com/office/powerpoint/2010/main" val="98626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64516"/>
            <a:ext cx="7093789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400" b="0" dirty="0">
                <a:latin typeface="Avenir Next LT Pro" panose="020B0504020202020204" pitchFamily="34" charset="77"/>
              </a:rPr>
              <a:t>For </a:t>
            </a:r>
            <a:r>
              <a:rPr lang="en-US" sz="4400" dirty="0">
                <a:latin typeface="Avenir Next LT Pro" panose="020B0504020202020204" pitchFamily="34" charset="77"/>
              </a:rPr>
              <a:t>Regular Group (1-2-3)</a:t>
            </a:r>
            <a:r>
              <a:rPr lang="en-US" sz="4400" b="0" dirty="0">
                <a:latin typeface="Avenir Next LT Pro" panose="020B0504020202020204" pitchFamily="34" charset="77"/>
              </a:rPr>
              <a:t>, we recommend setting up </a:t>
            </a:r>
            <a:r>
              <a:rPr lang="en-US" sz="4400" dirty="0">
                <a:latin typeface="Avenir Next LT Pro" panose="020B0504020202020204" pitchFamily="34" charset="77"/>
              </a:rPr>
              <a:t>5 Trackers</a:t>
            </a:r>
            <a:r>
              <a:rPr lang="en-US" sz="4400" b="0" dirty="0">
                <a:latin typeface="Avenir Next LT Pro" panose="020B0504020202020204" pitchFamily="34" charset="7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335311" y="3065064"/>
            <a:ext cx="2752400" cy="1156087"/>
            <a:chOff x="5467164" y="3183707"/>
            <a:chExt cx="2752400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467164" y="3480693"/>
              <a:ext cx="169755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Like this</a:t>
              </a: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64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Download PRS App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0756B1-D3CB-0B88-A944-301694026330}"/>
              </a:ext>
            </a:extLst>
          </p:cNvPr>
          <p:cNvGrpSpPr/>
          <p:nvPr/>
        </p:nvGrpSpPr>
        <p:grpSpPr>
          <a:xfrm>
            <a:off x="8181789" y="311762"/>
            <a:ext cx="3272456" cy="6234476"/>
            <a:chOff x="8181789" y="311762"/>
            <a:chExt cx="3272456" cy="6234476"/>
          </a:xfrm>
        </p:grpSpPr>
        <p:pic>
          <p:nvPicPr>
            <p:cNvPr id="10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773B139C-75B4-D6BA-0476-BD54407E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1789" y="311762"/>
              <a:ext cx="3272456" cy="6234476"/>
            </a:xfrm>
            <a:prstGeom prst="rect">
              <a:avLst/>
            </a:prstGeom>
            <a:effectLst>
              <a:outerShdw blurRad="533400" dist="50800" dir="5400000" algn="ctr" rotWithShape="0">
                <a:srgbClr val="000000">
                  <a:alpha val="15000"/>
                </a:srgbClr>
              </a:outerShdw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D1AB5A-374B-7864-DC96-9835EBEB91DC}"/>
                </a:ext>
              </a:extLst>
            </p:cNvPr>
            <p:cNvGrpSpPr/>
            <p:nvPr/>
          </p:nvGrpSpPr>
          <p:grpSpPr>
            <a:xfrm>
              <a:off x="8409384" y="521367"/>
              <a:ext cx="2817264" cy="5731865"/>
              <a:chOff x="8409384" y="521367"/>
              <a:chExt cx="2817264" cy="573186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0550926-70EA-D3A2-F641-094F6AC88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t="4859" b="1824"/>
              <a:stretch/>
            </p:blipFill>
            <p:spPr>
              <a:xfrm>
                <a:off x="8409384" y="521367"/>
                <a:ext cx="2817264" cy="5731865"/>
              </a:xfrm>
              <a:prstGeom prst="roundRect">
                <a:avLst>
                  <a:gd name="adj" fmla="val 7933"/>
                </a:avLst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98E3F0-79E3-7931-EDF2-432B806BA146}"/>
                  </a:ext>
                </a:extLst>
              </p:cNvPr>
              <p:cNvSpPr/>
              <p:nvPr/>
            </p:nvSpPr>
            <p:spPr>
              <a:xfrm>
                <a:off x="9252963" y="1216916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1st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8E8586-DBF8-DA00-D925-08475CEFC61F}"/>
                  </a:ext>
                </a:extLst>
              </p:cNvPr>
              <p:cNvSpPr/>
              <p:nvPr/>
            </p:nvSpPr>
            <p:spPr>
              <a:xfrm>
                <a:off x="9252963" y="2115685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2nd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677EFC-C309-5179-BF6C-56D295A0C742}"/>
                  </a:ext>
                </a:extLst>
              </p:cNvPr>
              <p:cNvSpPr/>
              <p:nvPr/>
            </p:nvSpPr>
            <p:spPr>
              <a:xfrm>
                <a:off x="9252963" y="3026959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3rd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4A932E-55D4-5B53-95F2-8D08993D3507}"/>
                  </a:ext>
                </a:extLst>
              </p:cNvPr>
              <p:cNvSpPr/>
              <p:nvPr/>
            </p:nvSpPr>
            <p:spPr>
              <a:xfrm>
                <a:off x="9252963" y="3925728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4th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9A4E5B-09E6-7527-3679-CE47D6AD4E63}"/>
                  </a:ext>
                </a:extLst>
              </p:cNvPr>
              <p:cNvSpPr/>
              <p:nvPr/>
            </p:nvSpPr>
            <p:spPr>
              <a:xfrm>
                <a:off x="9252962" y="4850784"/>
                <a:ext cx="181401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15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NYC Wed PRS Plan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89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37292"/>
            <a:ext cx="11722685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1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Training Together, Not Trying Alone.</a:t>
            </a:r>
            <a:endParaRPr lang="en-US" sz="51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8092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471095" y="2730777"/>
            <a:ext cx="11348650" cy="3205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en-US" sz="2700" b="1" dirty="0">
                <a:latin typeface="Avenir Next LT Pro" panose="020B0504020202020204" pitchFamily="34" charset="77"/>
              </a:rPr>
              <a:t>Commit these to faithful men who will be able to teach others also.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 </a:t>
            </a:r>
            <a:br>
              <a:rPr lang="en-US" sz="2700" b="1" baseline="30000" dirty="0">
                <a:latin typeface="Avenir Next LT Pro" panose="020B0504020202020204" pitchFamily="34" charset="77"/>
              </a:rPr>
            </a:br>
            <a:r>
              <a:rPr lang="en-US" sz="2700" dirty="0">
                <a:latin typeface="Avenir Next LT Pro" panose="020B0504020202020204" pitchFamily="34" charset="77"/>
              </a:rPr>
              <a:t>You therefore must endure hardship as a </a:t>
            </a:r>
            <a:r>
              <a:rPr lang="en-US" sz="2700" b="1" dirty="0">
                <a:latin typeface="Avenir Next LT Pro" panose="020B0504020202020204" pitchFamily="34" charset="77"/>
              </a:rPr>
              <a:t>good soldier of Jesus Christ</a:t>
            </a:r>
            <a:r>
              <a:rPr lang="en-US" sz="2700" dirty="0">
                <a:latin typeface="Avenir Next LT Pro" panose="020B0504020202020204" pitchFamily="34" charset="77"/>
              </a:rPr>
              <a:t>. No one engaged in warfare entangles himself with the affairs of </a:t>
            </a:r>
            <a:r>
              <a:rPr lang="en-US" sz="2700" i="1" dirty="0">
                <a:latin typeface="Avenir Next LT Pro" panose="020B0504020202020204" pitchFamily="34" charset="77"/>
              </a:rPr>
              <a:t>this</a:t>
            </a:r>
            <a:r>
              <a:rPr lang="en-US" sz="2700" dirty="0">
                <a:latin typeface="Avenir Next LT Pro" panose="020B0504020202020204" pitchFamily="34" charset="77"/>
              </a:rPr>
              <a:t> life, that he may please him who enlisted him as a </a:t>
            </a:r>
            <a:r>
              <a:rPr lang="en-US" sz="2700" b="1" dirty="0">
                <a:latin typeface="Avenir Next LT Pro" panose="020B0504020202020204" pitchFamily="34" charset="77"/>
              </a:rPr>
              <a:t>soldier</a:t>
            </a:r>
            <a:r>
              <a:rPr lang="en-US" sz="2700" dirty="0">
                <a:latin typeface="Avenir Next LT Pro" panose="020B0504020202020204" pitchFamily="34" charset="77"/>
              </a:rPr>
              <a:t>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 </a:t>
            </a:r>
            <a:r>
              <a:rPr lang="en-US" sz="2700" dirty="0">
                <a:latin typeface="Avenir Next LT Pro" panose="020B0504020202020204" pitchFamily="34" charset="77"/>
              </a:rPr>
              <a:t>And also if </a:t>
            </a:r>
            <a:br>
              <a:rPr lang="en-US" sz="2700" dirty="0">
                <a:latin typeface="Avenir Next LT Pro" panose="020B0504020202020204" pitchFamily="34" charset="77"/>
              </a:rPr>
            </a:br>
            <a:r>
              <a:rPr lang="en-US" sz="2700" dirty="0">
                <a:latin typeface="Avenir Next LT Pro" panose="020B0504020202020204" pitchFamily="34" charset="77"/>
              </a:rPr>
              <a:t>anyone competes in </a:t>
            </a:r>
            <a:r>
              <a:rPr lang="en-US" sz="2700" b="1" dirty="0">
                <a:latin typeface="Avenir Next LT Pro" panose="020B0504020202020204" pitchFamily="34" charset="77"/>
              </a:rPr>
              <a:t>athletics</a:t>
            </a:r>
            <a:r>
              <a:rPr lang="en-US" sz="2700" dirty="0">
                <a:latin typeface="Avenir Next LT Pro" panose="020B0504020202020204" pitchFamily="34" charset="77"/>
              </a:rPr>
              <a:t>, he is not crowned unless he competes according to the rules.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 </a:t>
            </a:r>
            <a:r>
              <a:rPr lang="en-US" sz="2700" dirty="0">
                <a:latin typeface="Avenir Next LT Pro" panose="020B0504020202020204" pitchFamily="34" charset="77"/>
              </a:rPr>
              <a:t>The </a:t>
            </a:r>
            <a:r>
              <a:rPr lang="en-US" sz="2700" b="1" dirty="0">
                <a:latin typeface="Avenir Next LT Pro" panose="020B0504020202020204" pitchFamily="34" charset="77"/>
              </a:rPr>
              <a:t>hardworking farmer</a:t>
            </a:r>
            <a:r>
              <a:rPr lang="en-US" sz="2700" dirty="0">
                <a:latin typeface="Avenir Next LT Pro" panose="020B0504020202020204" pitchFamily="34" charset="77"/>
              </a:rPr>
              <a:t> must be first to partake of the crops. </a:t>
            </a:r>
            <a:r>
              <a:rPr lang="en-US" sz="27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2 Timothy 2:2b-6 (NKJV)</a:t>
            </a:r>
            <a:endParaRPr lang="en-US" sz="27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471095" y="1526873"/>
            <a:ext cx="1128547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disciple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is not above his teacher, but everyone when he is 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fully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trained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will be like his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teacher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 </a:t>
            </a:r>
            <a:r>
              <a:rPr lang="en-US" sz="28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Luke 6:40 (ESV)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endParaRPr lang="en-US" sz="280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563813" y="1374590"/>
            <a:ext cx="6033827" cy="4108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4700" b="1" dirty="0">
                <a:effectLst/>
                <a:latin typeface="Avenir Next LT Pro" panose="020B0504020202020204" pitchFamily="34" charset="77"/>
              </a:rPr>
              <a:t>Psalm 13</a:t>
            </a:r>
          </a:p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Deuteronomy 32-34</a:t>
            </a:r>
          </a:p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Romans 11-13</a:t>
            </a:r>
          </a:p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Psalm 14</a:t>
            </a:r>
            <a:endParaRPr lang="en-US" sz="4700" b="1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Track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Today’s </a:t>
            </a: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Scriptures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749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Scan to download the free PRS App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7E183D-3518-CF43-E669-27C253C66BF4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4E5189-C54C-E578-54F1-0A87F2C39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B140F7-AA16-750B-54A6-9BD64A340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78CF11-3B16-F717-51B6-32B3B34BFF42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8686D-5D76-911A-14CF-9347ED8AEBFD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755641" y="931818"/>
            <a:ext cx="6795384" cy="502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ts val="4200"/>
              </a:lnSpc>
              <a:spcAft>
                <a:spcPts val="1800"/>
              </a:spcAft>
            </a:pPr>
            <a:r>
              <a:rPr lang="en-US" dirty="0"/>
              <a:t>To be respectful of hearing God’s Word during PRS, </a:t>
            </a:r>
            <a:br>
              <a:rPr lang="en-US" dirty="0"/>
            </a:br>
            <a:r>
              <a:rPr lang="en-US" dirty="0"/>
              <a:t>please refrain from: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dirty="0"/>
              <a:t>Eating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dirty="0"/>
              <a:t>Multitasking (e.g. treadmill)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dirty="0"/>
              <a:t>Wearing casual shorts or sandals when coming to G&amp;M offices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0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2326755"/>
            <a:ext cx="342788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r>
              <a:rPr lang="en-US" dirty="0">
                <a:solidFill>
                  <a:srgbClr val="FFB600"/>
                </a:solidFill>
              </a:rPr>
              <a:t>3 Steps for </a:t>
            </a:r>
            <a:r>
              <a:rPr lang="en-US" dirty="0"/>
              <a:t>Successful Bible Listening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160273" y="514716"/>
            <a:ext cx="5890755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Belong to a PRS Group, Preferably with 1 or 2 Friends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160273" y="1514620"/>
            <a:ext cx="54800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Ecclesiastes 4:12, Luke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160273" y="2891811"/>
            <a:ext cx="5480099" cy="441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Set an Annual Goal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160273" y="3465551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Deuteronomy 8:3, Matthew 4:4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160273" y="5096744"/>
            <a:ext cx="5480099" cy="441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Track and Share It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160273" y="5670484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Proverbs 27:17, 1 Timothy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05167" y="514716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05166" y="2666934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05167" y="4807663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5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2" y="866787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Ecclesiastes 4:12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Though one may be overpowered by another, two can withstand him. And 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 threefold cord is not quickly broken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7393679" y="853076"/>
            <a:ext cx="411647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Luke 4:16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So He came to Nazareth, where He had been brought up. And 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as His custom was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, He went into the synagogue on the Sabbath day, and stood up to read.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7393676" y="3127352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Matthew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He answered and said, “It is written, </a:t>
            </a:r>
            <a:b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‘Man shall not live by bread alone, but by </a:t>
            </a:r>
            <a:r>
              <a:rPr lang="en-US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every word </a:t>
            </a: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that proceeds from the mouth of God.’ ”</a:t>
            </a:r>
            <a:endParaRPr lang="en-US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676059"/>
            <a:ext cx="59339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Proverbs 27:17 (NIV)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As iron sharpens iron, so 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one person sharpens another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7393676" y="5647677"/>
            <a:ext cx="45092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1 Timothy 4:15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ESV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Practice these things, immerse yourself in them, so that 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all may see your progress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5D243-164A-4908-8011-4B50093B72BA}"/>
              </a:ext>
            </a:extLst>
          </p:cNvPr>
          <p:cNvSpPr txBox="1"/>
          <p:nvPr/>
        </p:nvSpPr>
        <p:spPr>
          <a:xfrm>
            <a:off x="1210736" y="5125964"/>
            <a:ext cx="43848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Avenir Next LT Pro" panose="020B0504020202020204" pitchFamily="34" charset="77"/>
              </a:rPr>
              <a:t>Track and Share It</a:t>
            </a:r>
            <a:endParaRPr lang="en-US" sz="28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5B2F6-3C9E-405A-7451-E7C3C89A94E4}"/>
              </a:ext>
            </a:extLst>
          </p:cNvPr>
          <p:cNvSpPr txBox="1"/>
          <p:nvPr/>
        </p:nvSpPr>
        <p:spPr>
          <a:xfrm>
            <a:off x="1210736" y="2592226"/>
            <a:ext cx="50738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Avenir Next LT Pro" panose="020B0504020202020204" pitchFamily="34" charset="77"/>
              </a:rPr>
              <a:t>Set an Annual Goal</a:t>
            </a:r>
            <a:endParaRPr lang="en-US" sz="28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E5B51-EF21-E228-D300-4F94EF368918}"/>
              </a:ext>
            </a:extLst>
          </p:cNvPr>
          <p:cNvSpPr txBox="1"/>
          <p:nvPr/>
        </p:nvSpPr>
        <p:spPr>
          <a:xfrm>
            <a:off x="1210737" y="338077"/>
            <a:ext cx="102994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Avenir Next LT Pro" panose="020B0504020202020204" pitchFamily="34" charset="77"/>
              </a:rPr>
              <a:t>Belong to a PRS Group, </a:t>
            </a:r>
            <a:r>
              <a:rPr lang="en-US" sz="2800" b="1" dirty="0">
                <a:latin typeface="Avenir Next LT Pro"/>
              </a:rPr>
              <a:t>Preferably with 1 or 2 Friends</a:t>
            </a:r>
            <a:endParaRPr lang="en-US" sz="28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127352"/>
            <a:ext cx="5933933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Deuteronomy 8:3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So He humbled you, allowed you to hunger, and fed you with manna which you did not know nor did your fathers know, that He might make you know that 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man shall not live by bread alone; but man lives by every </a:t>
            </a:r>
            <a:r>
              <a:rPr lang="en-US" b="1" i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word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 that proceeds from the mouth of the </a:t>
            </a:r>
            <a:r>
              <a:rPr lang="en-US" b="1" i="0" cap="small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Lord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1F3A8-815E-2CD0-B62B-E9EF0A51E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CC3528F-E756-4001-A2E3-06462B6DDA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2FFA64-B499-517B-4684-6AAF5EDCBE2D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87032A-F845-F4AD-09EE-A09E4D9EA658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4B6D431-AC35-2F37-0DED-5D43A59CC86A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D508E3-F125-560D-42F8-10EE01BA3381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10F688A-35A9-DBB7-EE7F-2527D16B3C24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E74C0E8-E8B4-01E8-1474-DC08C93A157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E62ADD-E419-516D-9230-378649CA540C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06D1188-5491-4CFB-45D0-3432E11F1654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EA38DE7-6DF9-4345-F9AD-0B69E4D4F00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4548D4-370C-6F4C-5B23-E0FD6975D5D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A89B8FF-B14B-7790-D004-76EB8DC69211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CC7FE88-C567-3FB7-B05D-A94C040EC241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A1D8706B-3813-8EC9-DB8F-EBE7E1187A5B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98F753AF-F415-D166-020E-80C6FA3A6BF2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2051646C-1EDB-37CB-D551-7D58F2EAE704}"/>
              </a:ext>
            </a:extLst>
          </p:cNvPr>
          <p:cNvSpPr/>
          <p:nvPr/>
        </p:nvSpPr>
        <p:spPr>
          <a:xfrm>
            <a:off x="4166432" y="117626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BFE41F76-29CE-7535-F76D-DCB744B94345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5B0DC404-2271-E357-EE13-E68D3C7D151A}"/>
              </a:ext>
            </a:extLst>
          </p:cNvPr>
          <p:cNvSpPr/>
          <p:nvPr/>
        </p:nvSpPr>
        <p:spPr>
          <a:xfrm>
            <a:off x="8173984" y="1171037"/>
            <a:ext cx="1857642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D89A2AA6-2761-957D-7D5D-9A64948305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AD6BAD91-3EF5-7D03-44B1-663A2619107D}"/>
              </a:ext>
            </a:extLst>
          </p:cNvPr>
          <p:cNvSpPr/>
          <p:nvPr/>
        </p:nvSpPr>
        <p:spPr>
          <a:xfrm>
            <a:off x="133527" y="3980685"/>
            <a:ext cx="1882057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D8E061B5-89EE-ACD1-FC1C-793456FCD62A}"/>
              </a:ext>
            </a:extLst>
          </p:cNvPr>
          <p:cNvSpPr/>
          <p:nvPr/>
        </p:nvSpPr>
        <p:spPr>
          <a:xfrm>
            <a:off x="2165006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42FC932-0EFC-8DBF-67E5-AA262DD41B85}"/>
              </a:ext>
            </a:extLst>
          </p:cNvPr>
          <p:cNvSpPr/>
          <p:nvPr/>
        </p:nvSpPr>
        <p:spPr>
          <a:xfrm>
            <a:off x="4166693" y="3980685"/>
            <a:ext cx="1856210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72126920-DBF9-744C-B94C-B5E779B2FE67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E532A952-01B3-6F78-2AE6-318603E199B0}"/>
              </a:ext>
            </a:extLst>
          </p:cNvPr>
          <p:cNvSpPr/>
          <p:nvPr/>
        </p:nvSpPr>
        <p:spPr>
          <a:xfrm>
            <a:off x="8160042" y="3980685"/>
            <a:ext cx="1875541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2641A338-7DDC-BD68-708F-60D8D3A560CA}"/>
              </a:ext>
            </a:extLst>
          </p:cNvPr>
          <p:cNvSpPr/>
          <p:nvPr/>
        </p:nvSpPr>
        <p:spPr>
          <a:xfrm>
            <a:off x="10170357" y="3993322"/>
            <a:ext cx="1871551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C8EB6C-E376-AF7D-09D7-AE66343402FA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January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EFAB5E-4BF7-79F1-6CC0-EBF8396AD310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February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F7D1BC-6857-6DFF-C7B5-FF73CDFCA562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March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CE92B2-0638-D48E-66BA-C965CC2717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A7F4AD-50EF-0CC0-5346-BCEB3C18CF49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May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65AE41-CB6B-08D4-9B84-EDD8BA0E86A7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June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0E86B5-2769-9380-DFCA-6CDEECAD5E37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July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F0B2CC-6D39-AEC0-EE36-81195756BF3C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August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81029E-7F38-EE94-BF67-0475B5581376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0EADE3-98FD-DC00-20BB-EF452495B487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October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10BBA3-0574-A2A4-0DF3-F10E34F7F54F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7E162A-1408-4869-0E8E-A5D771B229B7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December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1A0387-A195-6EAB-AA3F-4552A565FE44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G&amp;M U.S. 2025 Wed PRS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97553-E40D-E3FD-7892-D674DA4D748D}"/>
              </a:ext>
            </a:extLst>
          </p:cNvPr>
          <p:cNvSpPr txBox="1"/>
          <p:nvPr/>
        </p:nvSpPr>
        <p:spPr>
          <a:xfrm>
            <a:off x="133528" y="174605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Leviticus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Corinthians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058D6D-0D04-715F-F92F-23F6B7A2B1D5}"/>
              </a:ext>
            </a:extLst>
          </p:cNvPr>
          <p:cNvSpPr txBox="1"/>
          <p:nvPr/>
        </p:nvSpPr>
        <p:spPr>
          <a:xfrm>
            <a:off x="2155213" y="1707068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Leviticus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Corinthians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44FE3-0EF1-8F29-69E9-D33B61D83592}"/>
              </a:ext>
            </a:extLst>
          </p:cNvPr>
          <p:cNvSpPr txBox="1"/>
          <p:nvPr/>
        </p:nvSpPr>
        <p:spPr>
          <a:xfrm>
            <a:off x="4151276" y="1707068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Leviticus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Numbers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08EE2-6DDD-E5CA-46C1-9670C746CA00}"/>
              </a:ext>
            </a:extLst>
          </p:cNvPr>
          <p:cNvSpPr txBox="1"/>
          <p:nvPr/>
        </p:nvSpPr>
        <p:spPr>
          <a:xfrm>
            <a:off x="6170465" y="1707220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Numbers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136A6B-5454-22A6-D233-D0C24FAC456C}"/>
              </a:ext>
            </a:extLst>
          </p:cNvPr>
          <p:cNvSpPr txBox="1"/>
          <p:nvPr/>
        </p:nvSpPr>
        <p:spPr>
          <a:xfrm>
            <a:off x="8169130" y="170706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Numbers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483428-5B82-E590-601D-1F8EA90AF7CB}"/>
              </a:ext>
            </a:extLst>
          </p:cNvPr>
          <p:cNvSpPr txBox="1"/>
          <p:nvPr/>
        </p:nvSpPr>
        <p:spPr>
          <a:xfrm>
            <a:off x="10170357" y="1746056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Numbers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Deuteronomy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Galatians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8030CB-6393-26FC-5A47-875914E914F3}"/>
              </a:ext>
            </a:extLst>
          </p:cNvPr>
          <p:cNvSpPr txBox="1"/>
          <p:nvPr/>
        </p:nvSpPr>
        <p:spPr>
          <a:xfrm>
            <a:off x="133527" y="4551091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Deuteronomy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Timothy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Revelation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EBC5EE-6B77-0708-5613-06A2352BC5EA}"/>
              </a:ext>
            </a:extLst>
          </p:cNvPr>
          <p:cNvSpPr txBox="1"/>
          <p:nvPr/>
        </p:nvSpPr>
        <p:spPr>
          <a:xfrm>
            <a:off x="2155076" y="4555264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Deuteronomy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Peter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Peter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Romans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24A536-BBED-44A8-3555-7E15E71BA142}"/>
              </a:ext>
            </a:extLst>
          </p:cNvPr>
          <p:cNvSpPr txBox="1"/>
          <p:nvPr/>
        </p:nvSpPr>
        <p:spPr>
          <a:xfrm>
            <a:off x="4147044" y="4545603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Deuteronomy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Samuel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Romans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Matthew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5DC974-6128-ED5D-143E-57B74D324D1D}"/>
              </a:ext>
            </a:extLst>
          </p:cNvPr>
          <p:cNvSpPr txBox="1"/>
          <p:nvPr/>
        </p:nvSpPr>
        <p:spPr>
          <a:xfrm>
            <a:off x="6170465" y="4550224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Samuel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Matthew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ECD83D-BE34-FBD1-E7AB-8E9ED7F45DD4}"/>
              </a:ext>
            </a:extLst>
          </p:cNvPr>
          <p:cNvSpPr txBox="1"/>
          <p:nvPr/>
        </p:nvSpPr>
        <p:spPr>
          <a:xfrm>
            <a:off x="8165172" y="4547345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Daniel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Matthew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232B06-F4FA-977B-0B0A-5A876A500793}"/>
              </a:ext>
            </a:extLst>
          </p:cNvPr>
          <p:cNvSpPr txBox="1"/>
          <p:nvPr/>
        </p:nvSpPr>
        <p:spPr>
          <a:xfrm>
            <a:off x="10170357" y="4545603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Daniel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Matthew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James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Colossians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1938B50F-DAFC-F7EC-7F43-B2525E3D1FF3}"/>
              </a:ext>
            </a:extLst>
          </p:cNvPr>
          <p:cNvSpPr/>
          <p:nvPr/>
        </p:nvSpPr>
        <p:spPr>
          <a:xfrm>
            <a:off x="4180644" y="3983289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93713" y="0"/>
            <a:ext cx="879828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29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20040" y="2117102"/>
            <a:ext cx="3568931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Comprehensive</a:t>
            </a:r>
            <a:b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5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Christian Learning</a:t>
            </a:r>
            <a:endParaRPr lang="en-US" sz="32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1F87A2B-3748-8937-3FB2-02AD94704CF8}"/>
              </a:ext>
            </a:extLst>
          </p:cNvPr>
          <p:cNvSpPr/>
          <p:nvPr/>
        </p:nvSpPr>
        <p:spPr>
          <a:xfrm>
            <a:off x="3965849" y="354249"/>
            <a:ext cx="8068637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536960" y="644285"/>
            <a:ext cx="697915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US" sz="3600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 Timothy 4:13 (NIV)</a:t>
            </a:r>
            <a:br>
              <a:rPr lang="en-US" sz="3600" b="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3600" b="0" dirty="0">
                <a:latin typeface="Avenir Next LT Pro" panose="020B0504020202020204" pitchFamily="34" charset="77"/>
              </a:rPr>
              <a:t>Until I come, devote yourself to the </a:t>
            </a:r>
            <a:r>
              <a:rPr lang="en-US" sz="3600" dirty="0">
                <a:latin typeface="Avenir Next LT Pro" panose="020B0504020202020204" pitchFamily="34" charset="77"/>
              </a:rPr>
              <a:t>public reading of Scripture</a:t>
            </a:r>
            <a:r>
              <a:rPr lang="en-US" sz="3600" b="0" dirty="0">
                <a:latin typeface="Avenir Next LT Pro" panose="020B0504020202020204" pitchFamily="34" charset="77"/>
              </a:rPr>
              <a:t>, </a:t>
            </a:r>
            <a:br>
              <a:rPr lang="en-US" sz="3600" b="0" dirty="0">
                <a:latin typeface="Avenir Next LT Pro" panose="020B0504020202020204" pitchFamily="34" charset="77"/>
              </a:rPr>
            </a:br>
            <a:r>
              <a:rPr lang="en-US" sz="3600" b="0" dirty="0">
                <a:latin typeface="Avenir Next LT Pro" panose="020B0504020202020204" pitchFamily="34" charset="77"/>
              </a:rPr>
              <a:t>to </a:t>
            </a:r>
            <a:r>
              <a:rPr lang="en-US" sz="3600" dirty="0">
                <a:latin typeface="Avenir Next LT Pro" panose="020B0504020202020204" pitchFamily="34" charset="77"/>
              </a:rPr>
              <a:t>preaching</a:t>
            </a:r>
            <a:r>
              <a:rPr lang="en-US" sz="3600" b="0" dirty="0">
                <a:latin typeface="Avenir Next LT Pro" panose="020B0504020202020204" pitchFamily="34" charset="77"/>
              </a:rPr>
              <a:t> and to </a:t>
            </a:r>
            <a:r>
              <a:rPr lang="en-US" sz="3600" dirty="0">
                <a:latin typeface="Avenir Next LT Pro" panose="020B0504020202020204" pitchFamily="34" charset="77"/>
              </a:rPr>
              <a:t>teaching</a:t>
            </a:r>
            <a:r>
              <a:rPr lang="en-US" sz="3600" b="0" dirty="0">
                <a:latin typeface="Avenir Next LT Pro" panose="020B0504020202020204" pitchFamily="34" charset="77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182158" y="3429000"/>
            <a:ext cx="7793532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Avenir Next LT Pro" panose="020B0504020202020204" pitchFamily="34" charset="77"/>
              </a:rPr>
              <a:t>Listening to Scripture: Public &amp; Private</a:t>
            </a:r>
          </a:p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LT Pro" panose="020B0504020202020204" pitchFamily="34" charset="77"/>
              </a:rPr>
              <a:t>Preaching God’s Word</a:t>
            </a:r>
          </a:p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LT Pro" panose="020B0504020202020204" pitchFamily="34" charset="77"/>
              </a:rPr>
              <a:t>Teaching: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3C155D-D1A8-F62C-CDED-63FAFBEA8422}"/>
              </a:ext>
            </a:extLst>
          </p:cNvPr>
          <p:cNvSpPr txBox="1"/>
          <p:nvPr/>
        </p:nvSpPr>
        <p:spPr>
          <a:xfrm>
            <a:off x="6354156" y="4736387"/>
            <a:ext cx="562153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effectLst/>
                <a:latin typeface="Avenir Next LT Pro" panose="020B0504020202020204" pitchFamily="34" charset="77"/>
              </a:rPr>
              <a:t>Reading Books </a:t>
            </a:r>
            <a:br>
              <a:rPr lang="en-US" sz="3200" b="1" dirty="0">
                <a:effectLst/>
                <a:latin typeface="Avenir Next LT Pro" panose="020B0504020202020204" pitchFamily="34" charset="77"/>
              </a:rPr>
            </a:br>
            <a:r>
              <a:rPr lang="en-US" sz="3200" b="1" dirty="0">
                <a:effectLst/>
                <a:latin typeface="Avenir Next LT Pro" panose="020B0504020202020204" pitchFamily="34" charset="77"/>
              </a:rPr>
              <a:t>(</a:t>
            </a:r>
            <a:r>
              <a:rPr lang="en-US" sz="3200" b="1" dirty="0">
                <a:latin typeface="Avenir Next LT Pro" panose="020B0504020202020204" pitchFamily="34" charset="77"/>
              </a:rPr>
              <a:t>JSU Book Club &amp; Private)</a:t>
            </a:r>
            <a:r>
              <a:rPr lang="en-US" sz="3200" b="1" dirty="0">
                <a:effectLst/>
                <a:latin typeface="Avenir Next LT Pro" panose="020B0504020202020204" pitchFamily="34" charset="77"/>
              </a:rPr>
              <a:t> </a:t>
            </a:r>
            <a:br>
              <a:rPr lang="en-US" sz="3200" b="1" dirty="0">
                <a:latin typeface="Avenir Next LT Pro" panose="020B0504020202020204" pitchFamily="34" charset="77"/>
              </a:rPr>
            </a:br>
            <a:r>
              <a:rPr lang="en-US" sz="3200" b="1" dirty="0">
                <a:effectLst/>
                <a:latin typeface="Avenir Next LT Pro" panose="020B0504020202020204" pitchFamily="34" charset="77"/>
              </a:rPr>
              <a:t>Bible Study </a:t>
            </a:r>
            <a:endParaRPr lang="en-US" sz="3200" b="1" dirty="0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7570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237679" y="996570"/>
            <a:ext cx="3747094" cy="5677907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183523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G&amp;M U.S. Weekly English PRS &amp; JSU Schedules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4222453" y="996570"/>
            <a:ext cx="3747094" cy="5677907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6B61DD6-4967-F6BA-ACED-6A4E5AB0475D}"/>
              </a:ext>
            </a:extLst>
          </p:cNvPr>
          <p:cNvSpPr/>
          <p:nvPr/>
        </p:nvSpPr>
        <p:spPr>
          <a:xfrm>
            <a:off x="8207225" y="1029288"/>
            <a:ext cx="3747094" cy="5645189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9BEFE-D98F-FA7D-8EDC-F971B78B64CB}"/>
              </a:ext>
            </a:extLst>
          </p:cNvPr>
          <p:cNvSpPr txBox="1"/>
          <p:nvPr/>
        </p:nvSpPr>
        <p:spPr>
          <a:xfrm>
            <a:off x="8209241" y="2916337"/>
            <a:ext cx="3753137" cy="1154162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</a:t>
            </a:r>
          </a:p>
          <a:p>
            <a:pPr>
              <a:lnSpc>
                <a:spcPts val="2200"/>
              </a:lnSpc>
            </a:pP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Pro Rege (For the King)</a:t>
            </a:r>
            <a:b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Volume 3 (~13 </a:t>
            </a:r>
            <a:r>
              <a:rPr lang="en-US" sz="2000" b="1" u="none" strike="noStrike" dirty="0" err="1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hrs</a:t>
            </a: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)</a:t>
            </a:r>
            <a:b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rgbClr val="202124"/>
                </a:solidFill>
                <a:effectLst/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Abraham Kuyper</a:t>
            </a:r>
            <a:endParaRPr lang="en-US" sz="2000" dirty="0">
              <a:solidFill>
                <a:srgbClr val="202124"/>
              </a:solidFill>
              <a:effectLst/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4218423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31635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A9657DF1-FBE2-5DFC-8DE3-D89E1B02C357}"/>
              </a:ext>
            </a:extLst>
          </p:cNvPr>
          <p:cNvSpPr/>
          <p:nvPr/>
        </p:nvSpPr>
        <p:spPr>
          <a:xfrm>
            <a:off x="8205211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3650" y="1153004"/>
            <a:ext cx="3755152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Monday Dinner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4220436" y="1153004"/>
            <a:ext cx="374709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Wednesday Lunch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4D9ABD-FF47-1F51-8FE7-24C545ACF40B}"/>
              </a:ext>
            </a:extLst>
          </p:cNvPr>
          <p:cNvSpPr txBox="1"/>
          <p:nvPr/>
        </p:nvSpPr>
        <p:spPr>
          <a:xfrm>
            <a:off x="8207225" y="1153004"/>
            <a:ext cx="3755153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Friday Breakfast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712DA0-9257-A98D-BEA8-E769DCA36ABE}"/>
              </a:ext>
            </a:extLst>
          </p:cNvPr>
          <p:cNvSpPr/>
          <p:nvPr/>
        </p:nvSpPr>
        <p:spPr>
          <a:xfrm>
            <a:off x="4218423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31635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600B2C-DEF7-AE5A-E8AB-B28BD6BC62AE}"/>
              </a:ext>
            </a:extLst>
          </p:cNvPr>
          <p:cNvSpPr/>
          <p:nvPr/>
        </p:nvSpPr>
        <p:spPr>
          <a:xfrm>
            <a:off x="8205211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1071307" y="182201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5:30 PM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7:00 PM ET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F4C146-568D-73B8-6E32-F238DE560A40}"/>
              </a:ext>
            </a:extLst>
          </p:cNvPr>
          <p:cNvGrpSpPr/>
          <p:nvPr/>
        </p:nvGrpSpPr>
        <p:grpSpPr>
          <a:xfrm>
            <a:off x="621843" y="1837493"/>
            <a:ext cx="298819" cy="656849"/>
            <a:chOff x="934631" y="2784479"/>
            <a:chExt cx="298819" cy="656849"/>
          </a:xfrm>
        </p:grpSpPr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9D7955B5-2A31-9E23-51D7-CFF696580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532" y="3192312"/>
              <a:ext cx="249016" cy="249016"/>
            </a:xfrm>
            <a:prstGeom prst="rect">
              <a:avLst/>
            </a:prstGeom>
          </p:spPr>
        </p:pic>
        <p:pic>
          <p:nvPicPr>
            <p:cNvPr id="18" name="Picture 17" descr="Logo, icon&#10;&#10;Description automatically generated">
              <a:extLst>
                <a:ext uri="{FF2B5EF4-FFF2-40B4-BE49-F238E27FC236}">
                  <a16:creationId xmlns:a16="http://schemas.microsoft.com/office/drawing/2014/main" id="{B8AED85C-5B89-A72B-9103-13A57CD7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631" y="2784479"/>
              <a:ext cx="298819" cy="298819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4956509" y="1816097"/>
            <a:ext cx="2919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11:00 AM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12:30 PM 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9A7798-770A-D70D-964C-7BD124BDE5E8}"/>
              </a:ext>
            </a:extLst>
          </p:cNvPr>
          <p:cNvSpPr txBox="1"/>
          <p:nvPr/>
        </p:nvSpPr>
        <p:spPr>
          <a:xfrm>
            <a:off x="9014646" y="1827942"/>
            <a:ext cx="267235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7:00 AM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8:45 AM ET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32E3B7-123F-6B4F-31B9-CF5D7356BD1D}"/>
              </a:ext>
            </a:extLst>
          </p:cNvPr>
          <p:cNvGrpSpPr/>
          <p:nvPr/>
        </p:nvGrpSpPr>
        <p:grpSpPr>
          <a:xfrm>
            <a:off x="4531947" y="1831580"/>
            <a:ext cx="298819" cy="656849"/>
            <a:chOff x="934631" y="2784479"/>
            <a:chExt cx="298819" cy="656849"/>
          </a:xfrm>
        </p:grpSpPr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4458FE22-DE88-4568-8B0C-31ED96A58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532" y="3192312"/>
              <a:ext cx="249016" cy="249016"/>
            </a:xfrm>
            <a:prstGeom prst="rect">
              <a:avLst/>
            </a:prstGeom>
          </p:spPr>
        </p:pic>
        <p:pic>
          <p:nvPicPr>
            <p:cNvPr id="34" name="Picture 33" descr="Logo, icon&#10;&#10;Description automatically generated">
              <a:extLst>
                <a:ext uri="{FF2B5EF4-FFF2-40B4-BE49-F238E27FC236}">
                  <a16:creationId xmlns:a16="http://schemas.microsoft.com/office/drawing/2014/main" id="{4A131786-E118-D848-65D4-85480AEA9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631" y="2784479"/>
              <a:ext cx="298819" cy="29881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86A3AAD-431C-3192-399F-5878C4421032}"/>
              </a:ext>
            </a:extLst>
          </p:cNvPr>
          <p:cNvGrpSpPr/>
          <p:nvPr/>
        </p:nvGrpSpPr>
        <p:grpSpPr>
          <a:xfrm>
            <a:off x="8565182" y="1884515"/>
            <a:ext cx="298819" cy="645980"/>
            <a:chOff x="8787398" y="2625739"/>
            <a:chExt cx="298819" cy="645980"/>
          </a:xfrm>
        </p:grpSpPr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ADABCCD9-A956-74E4-9572-38385DA9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2299" y="2625739"/>
              <a:ext cx="249016" cy="249016"/>
            </a:xfrm>
            <a:prstGeom prst="rect">
              <a:avLst/>
            </a:prstGeom>
          </p:spPr>
        </p:pic>
        <p:pic>
          <p:nvPicPr>
            <p:cNvPr id="42" name="Picture 41" descr="Logo, icon&#10;&#10;Description automatically generated">
              <a:extLst>
                <a:ext uri="{FF2B5EF4-FFF2-40B4-BE49-F238E27FC236}">
                  <a16:creationId xmlns:a16="http://schemas.microsoft.com/office/drawing/2014/main" id="{5E723570-B0B1-78BE-4C6D-DA35AEFF2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7398" y="2972900"/>
              <a:ext cx="298819" cy="29881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C3194-34B9-6F7A-76FE-D43374DEF037}"/>
              </a:ext>
            </a:extLst>
          </p:cNvPr>
          <p:cNvSpPr txBox="1"/>
          <p:nvPr/>
        </p:nvSpPr>
        <p:spPr>
          <a:xfrm>
            <a:off x="231636" y="2961796"/>
            <a:ext cx="3747094" cy="1128514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 </a:t>
            </a:r>
            <a:b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Leap Over a Wall (8.5 </a:t>
            </a:r>
            <a:r>
              <a:rPr lang="en-US" sz="2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by Eugene Peterson</a:t>
            </a:r>
          </a:p>
          <a:p>
            <a:pPr>
              <a:lnSpc>
                <a:spcPts val="2200"/>
              </a:lnSpc>
            </a:pP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F843F-ADF0-4334-7C5F-B20718AE2297}"/>
              </a:ext>
            </a:extLst>
          </p:cNvPr>
          <p:cNvSpPr txBox="1"/>
          <p:nvPr/>
        </p:nvSpPr>
        <p:spPr>
          <a:xfrm>
            <a:off x="4223772" y="2961796"/>
            <a:ext cx="3755153" cy="1974900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venir Next LT Pro" panose="020B0504020202020204" pitchFamily="34" charset="77"/>
              </a:rPr>
              <a:t>Excellence Wins: </a:t>
            </a:r>
            <a:br>
              <a:rPr lang="en-US" sz="2000" b="1" dirty="0">
                <a:latin typeface="Avenir Next LT Pro" panose="020B0504020202020204" pitchFamily="34" charset="77"/>
              </a:rPr>
            </a:br>
            <a:r>
              <a:rPr lang="en-US" sz="2000" b="1" dirty="0">
                <a:latin typeface="Avenir Next LT Pro" panose="020B0504020202020204" pitchFamily="34" charset="77"/>
              </a:rPr>
              <a:t>A No-Nonsense Guide to Becoming the Best in a World of Compromise</a:t>
            </a: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b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(5 </a:t>
            </a:r>
            <a:r>
              <a:rPr lang="en-US" sz="2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b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dirty="0">
                <a:latin typeface="Avenir Next LT Pro" panose="020B0504020202020204" pitchFamily="34" charset="77"/>
              </a:rPr>
              <a:t>Horst Schulze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551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For more information, check out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705963" y="1771415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www.prsi.org</a:t>
            </a:r>
            <a:endParaRPr lang="en-US" sz="28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449987" y="1771415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www.justshowup.club</a:t>
            </a:r>
            <a:endParaRPr lang="en-US" sz="28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pic>
        <p:nvPicPr>
          <p:cNvPr id="9" name="Picture 8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08C4CBFD-789F-D20A-2EDA-8C4FD41C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36" y="3491680"/>
            <a:ext cx="3647502" cy="1305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70047" y="3359428"/>
            <a:ext cx="2593915" cy="17434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D6FFA3-1EBD-C3A7-7DB4-72C0557089BF}"/>
              </a:ext>
            </a:extLst>
          </p:cNvPr>
          <p:cNvSpPr/>
          <p:nvPr/>
        </p:nvSpPr>
        <p:spPr>
          <a:xfrm>
            <a:off x="45720" y="6261682"/>
            <a:ext cx="640080" cy="54551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33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084BA58-CF14-31B6-3207-6F15624E8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2732" y="5427860"/>
            <a:ext cx="17797464" cy="36228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CAECC2-434E-B1D4-F99C-6CC28FB7D5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49697" y="4224750"/>
            <a:ext cx="5790263" cy="4886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762748" y="1023544"/>
            <a:ext cx="10892959" cy="30469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en-US" sz="6600" b="1" dirty="0">
                <a:latin typeface="Avenir Next LT Pro" panose="020B0504020202020204" pitchFamily="34" charset="77"/>
              </a:rPr>
              <a:t>If you can, join us for </a:t>
            </a:r>
            <a:br>
              <a:rPr lang="en-US" sz="6600" b="1" dirty="0">
                <a:latin typeface="Avenir Next LT Pro" panose="020B0504020202020204" pitchFamily="34" charset="77"/>
              </a:rPr>
            </a:br>
            <a:r>
              <a:rPr lang="en-US" sz="6600" b="1" dirty="0">
                <a:latin typeface="Avenir Next LT Pro" panose="020B0504020202020204" pitchFamily="34" charset="77"/>
              </a:rPr>
              <a:t>coffee &amp; tea in the kitchen </a:t>
            </a:r>
            <a:br>
              <a:rPr lang="en-US" sz="6600" b="1" dirty="0">
                <a:latin typeface="Avenir Next LT Pro" panose="020B0504020202020204" pitchFamily="34" charset="77"/>
              </a:rPr>
            </a:br>
            <a:r>
              <a:rPr lang="en-US" sz="6600" b="1" dirty="0">
                <a:latin typeface="Avenir Next LT Pro" panose="020B0504020202020204" pitchFamily="34" charset="77"/>
              </a:rPr>
              <a:t>until 2:30 PM</a:t>
            </a:r>
          </a:p>
        </p:txBody>
      </p:sp>
    </p:spTree>
    <p:extLst>
      <p:ext uri="{BB962C8B-B14F-4D97-AF65-F5344CB8AC3E}">
        <p14:creationId xmlns:p14="http://schemas.microsoft.com/office/powerpoint/2010/main" val="321628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63A662-2489-AC2C-0A8F-A3D93EDAB347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D52F4-2D97-A639-B63F-BE9399A8C8C2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301973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We </a:t>
            </a: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R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ecommend: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AB2D8-971E-25AD-5E21-728592945B94}"/>
              </a:ext>
            </a:extLst>
          </p:cNvPr>
          <p:cNvSpPr txBox="1"/>
          <p:nvPr/>
        </p:nvSpPr>
        <p:spPr>
          <a:xfrm>
            <a:off x="5057955" y="2123341"/>
            <a:ext cx="6218060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Just Listening</a:t>
            </a:r>
            <a:b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</a:br>
            <a:endParaRPr lang="en-US" sz="3600" b="1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Listening and Following </a:t>
            </a: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the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Bible on the Screen or in Print</a:t>
            </a:r>
            <a:endParaRPr lang="en-US" sz="3600" b="1" dirty="0">
              <a:solidFill>
                <a:srgbClr val="121212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95806-72F7-0456-B1C0-1FBA11285702}"/>
              </a:ext>
            </a:extLst>
          </p:cNvPr>
          <p:cNvSpPr txBox="1"/>
          <p:nvPr/>
        </p:nvSpPr>
        <p:spPr>
          <a:xfrm>
            <a:off x="5806298" y="2963625"/>
            <a:ext cx="1677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DBE7A512-A5B8-ECE6-ED38-39372C3FA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92277"/>
            <a:ext cx="9144000" cy="3273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A64AB-2939-CA45-EB7A-9BB67AF0AE7C}"/>
              </a:ext>
            </a:extLst>
          </p:cNvPr>
          <p:cNvSpPr txBox="1"/>
          <p:nvPr/>
        </p:nvSpPr>
        <p:spPr>
          <a:xfrm>
            <a:off x="889907" y="5719599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September 2025</a:t>
            </a:r>
            <a:endParaRPr lang="en-US" sz="2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7942238" y="2156276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Revelation 1:3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403" y="2156276"/>
            <a:ext cx="923330" cy="923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0E5B21-0E79-56DF-EF17-57F288CDFA4C}"/>
              </a:ext>
            </a:extLst>
          </p:cNvPr>
          <p:cNvSpPr txBox="1"/>
          <p:nvPr/>
        </p:nvSpPr>
        <p:spPr>
          <a:xfrm>
            <a:off x="7938043" y="1001437"/>
            <a:ext cx="396166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Community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1 Timothy 4:13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28402" y="1001436"/>
            <a:ext cx="923331" cy="923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D7A48B-AAB3-DE60-6511-2B1F84747FCF}"/>
              </a:ext>
            </a:extLst>
          </p:cNvPr>
          <p:cNvSpPr txBox="1"/>
          <p:nvPr/>
        </p:nvSpPr>
        <p:spPr>
          <a:xfrm>
            <a:off x="7944335" y="4477184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Regularly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Psalm 1:2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30500" y="4477184"/>
            <a:ext cx="923331" cy="923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5940A5-1D8B-F73B-2D75-791085678B29}"/>
              </a:ext>
            </a:extLst>
          </p:cNvPr>
          <p:cNvSpPr txBox="1"/>
          <p:nvPr/>
        </p:nvSpPr>
        <p:spPr>
          <a:xfrm>
            <a:off x="7942239" y="3316730"/>
            <a:ext cx="378244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Whole Bible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Matthew 4:4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28403" y="3316730"/>
            <a:ext cx="923330" cy="923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2067199"/>
            <a:ext cx="5216740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 (PRS) is the </a:t>
            </a:r>
            <a:r>
              <a:rPr lang="en-US" sz="40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Biblical Practice of Listening to the Bible Together.</a:t>
            </a:r>
            <a:endParaRPr lang="en-US" sz="40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628402" y="214344"/>
            <a:ext cx="4921342" cy="575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Five Pillars of PRS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0B228-3876-DFA5-54F0-51F602F2FB74}"/>
              </a:ext>
            </a:extLst>
          </p:cNvPr>
          <p:cNvSpPr txBox="1"/>
          <p:nvPr/>
        </p:nvSpPr>
        <p:spPr>
          <a:xfrm>
            <a:off x="7944335" y="5632668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High Quality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Nehemiah 8:8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30500" y="5632668"/>
            <a:ext cx="923331" cy="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2631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In Community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 Timothy 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:13 (NIV)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76341"/>
            <a:ext cx="72852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Until I come, devote yourself to the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public reading 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of Scripture, to preaching and to teaching.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2631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Listening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Revelation 1:3 (ESV)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9" y="141371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Blessed is the one who reads aloud the words of this prophecy, and blessed are those who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hear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who keep what is written in it, for the time is near.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2631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Whole Bible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Matthew 4:4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He answered and said, “It is written, ‘Man shall not live by bread alone, but by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every word 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that proceeds from the mouth of God.’ ”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2631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Regularly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Psalm 1:2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 his delight is in the law of the </a:t>
            </a:r>
            <a:r>
              <a:rPr lang="en-US" sz="2400" cap="small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Lord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in His law he meditates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day and night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26313" y="5621527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High Quality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Nehemiah 8:8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So they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read distinctly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from the book, in the Law of God; and they gave the sense, and helped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 to understand the reading.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Examples in the Old Testament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286370"/>
            <a:ext cx="533216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Exodus 17:14a (ESV)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30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Then the Lord said to Moses, “Write this as a memorial in a book and recite it in the ears of Joshua,…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289537"/>
            <a:ext cx="526278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Exodus 24:7a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Then he took the Book of the Covenant and read it in the hearing of the people.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39394"/>
            <a:ext cx="511983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Deuteronomy 31:11b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You shall read this law before all Israel in their hearing.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5079"/>
            <a:ext cx="537765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Jeremiah 36:6b (NIV)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Read to the people from the scroll the words of the Lord that you wrote as I dictated. </a:t>
            </a: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Examples in the New Testament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Luke 4:16b (NKJV)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And as His custom was, He went into the synagogue on the Sabbath day, and stood up to read.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Acts 15:21 (NIV)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For the law of Moses has been preached in every city from the earliest times and is read in the synagogues on every Sabbath.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Colossians 4:16a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And when this letter has been read among you, have it also read in the church of the Laodiceans;...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Thessalonians 5:27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I put you under oath before the Lord to have this letter read to all the brothers.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312114" y="4518289"/>
            <a:ext cx="1958798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273235"/>
            <a:ext cx="6122975" cy="595956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420533"/>
            <a:ext cx="2195543" cy="567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90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118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85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100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106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562344" y="6232801"/>
            <a:ext cx="6122975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 to Audio Drama Bibles in the PRS App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420533"/>
            <a:ext cx="2723764" cy="567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French: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Japanese: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Korean: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Mandarin: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Russian: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Spanish: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309359" y="2110074"/>
            <a:ext cx="4428902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How Long </a:t>
            </a: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Does It Take 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to Listen to the Whole Bible?</a:t>
            </a:r>
          </a:p>
        </p:txBody>
      </p:sp>
    </p:spTree>
    <p:extLst>
      <p:ext uri="{BB962C8B-B14F-4D97-AF65-F5344CB8AC3E}">
        <p14:creationId xmlns:p14="http://schemas.microsoft.com/office/powerpoint/2010/main" val="427949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6734</TotalTime>
  <Words>2053</Words>
  <Application>Microsoft Macintosh PowerPoint</Application>
  <PresentationFormat>Widescreen</PresentationFormat>
  <Paragraphs>458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system-ui</vt:lpstr>
      <vt:lpstr>Arial</vt:lpstr>
      <vt:lpstr>Avenir Next LT Pro</vt:lpstr>
      <vt:lpstr>Avenir Next LT Pro Demi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Jenn Kim</cp:lastModifiedBy>
  <cp:revision>612</cp:revision>
  <cp:lastPrinted>2025-06-10T17:57:51Z</cp:lastPrinted>
  <dcterms:created xsi:type="dcterms:W3CDTF">2022-08-02T13:41:17Z</dcterms:created>
  <dcterms:modified xsi:type="dcterms:W3CDTF">2025-09-08T04:48:59Z</dcterms:modified>
</cp:coreProperties>
</file>