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406" r:id="rId3"/>
    <p:sldId id="317" r:id="rId4"/>
    <p:sldId id="324" r:id="rId5"/>
    <p:sldId id="407" r:id="rId6"/>
    <p:sldId id="315" r:id="rId7"/>
    <p:sldId id="348" r:id="rId8"/>
    <p:sldId id="412" r:id="rId9"/>
    <p:sldId id="347" r:id="rId10"/>
  </p:sldIdLst>
  <p:sldSz cx="12192000" cy="6858000"/>
  <p:notesSz cx="7104063" cy="10234613"/>
  <p:embeddedFontLst>
    <p:embeddedFont>
      <p:font typeface="Microsoft JhengHei Light" panose="020B0304030504040204" pitchFamily="34" charset="-120"/>
      <p:regular r:id="rId12"/>
    </p:embeddedFont>
    <p:embeddedFont>
      <p:font typeface="Avenir Next LT Pro" panose="020B0504020202020204" pitchFamily="34" charset="0"/>
      <p:regular r:id="rId13"/>
      <p:bold r:id="rId14"/>
      <p:italic r:id="rId15"/>
      <p:boldItalic r:id="rId16"/>
    </p:embeddedFont>
    <p:embeddedFont>
      <p:font typeface="Microsoft YaHei UI" panose="020B0503020204020204" pitchFamily="34" charset="-122"/>
      <p:regular r:id="rId17"/>
      <p:bold r:id="rId18"/>
    </p:embeddedFont>
    <p:embeddedFont>
      <p:font typeface="Microsoft YaHei UI Light" panose="020B0502040204020203" pitchFamily="34" charset="-12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SU" id="{65573A24-00C1-42EC-8A4A-98FE2C480C3D}">
          <p14:sldIdLst>
            <p14:sldId id="256"/>
            <p14:sldId id="406"/>
            <p14:sldId id="317"/>
            <p14:sldId id="324"/>
            <p14:sldId id="407"/>
            <p14:sldId id="315"/>
            <p14:sldId id="348"/>
            <p14:sldId id="412"/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F41"/>
    <a:srgbClr val="65A55E"/>
    <a:srgbClr val="FFB600"/>
    <a:srgbClr val="E4F2DB"/>
    <a:srgbClr val="EBEBEB"/>
    <a:srgbClr val="FB8500"/>
    <a:srgbClr val="FF6005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4FA0A-6D61-44D7-B7A7-C8DF8AD64881}" v="1" dt="2025-12-05T04:47:53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31" autoAdjust="0"/>
    <p:restoredTop sz="63117" autoAdjust="0"/>
  </p:normalViewPr>
  <p:slideViewPr>
    <p:cSldViewPr snapToGrid="0" snapToObjects="1">
      <p:cViewPr varScale="1">
        <p:scale>
          <a:sx n="75" d="100"/>
          <a:sy n="75" d="100"/>
        </p:scale>
        <p:origin x="1360" y="168"/>
      </p:cViewPr>
      <p:guideLst/>
    </p:cSldViewPr>
  </p:slideViewPr>
  <p:outlineViewPr>
    <p:cViewPr>
      <p:scale>
        <a:sx n="33" d="100"/>
        <a:sy n="33" d="100"/>
      </p:scale>
      <p:origin x="0" y="-227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y Chen" userId="7e40e3d8-2239-48d5-b69d-251f2fc4a175" providerId="ADAL" clId="{443C2970-D61D-4E62-826E-0AEC0F8FD911}"/>
    <pc:docChg chg="custSel addSld delSld modSld delMainMaster delSection modSection">
      <pc:chgData name="Anny Chen" userId="7e40e3d8-2239-48d5-b69d-251f2fc4a175" providerId="ADAL" clId="{443C2970-D61D-4E62-826E-0AEC0F8FD911}" dt="2025-12-05T04:48:43.759" v="24" actId="20577"/>
      <pc:docMkLst>
        <pc:docMk/>
      </pc:docMkLst>
      <pc:sldChg chg="modNotesTx">
        <pc:chgData name="Anny Chen" userId="7e40e3d8-2239-48d5-b69d-251f2fc4a175" providerId="ADAL" clId="{443C2970-D61D-4E62-826E-0AEC0F8FD911}" dt="2025-12-05T04:48:25.972" v="18" actId="6549"/>
        <pc:sldMkLst>
          <pc:docMk/>
          <pc:sldMk cId="3416296940" sldId="256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3365452208" sldId="277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511392829" sldId="298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40978377" sldId="306"/>
        </pc:sldMkLst>
      </pc:sldChg>
      <pc:sldChg chg="modNotesTx">
        <pc:chgData name="Anny Chen" userId="7e40e3d8-2239-48d5-b69d-251f2fc4a175" providerId="ADAL" clId="{443C2970-D61D-4E62-826E-0AEC0F8FD911}" dt="2025-12-05T04:48:43.759" v="24" actId="20577"/>
        <pc:sldMkLst>
          <pc:docMk/>
          <pc:sldMk cId="2050428405" sldId="317"/>
        </pc:sldMkLst>
      </pc:sldChg>
      <pc:sldChg chg="add modNotesTx">
        <pc:chgData name="Anny Chen" userId="7e40e3d8-2239-48d5-b69d-251f2fc4a175" providerId="ADAL" clId="{443C2970-D61D-4E62-826E-0AEC0F8FD911}" dt="2025-12-05T04:48:39.302" v="22" actId="20577"/>
        <pc:sldMkLst>
          <pc:docMk/>
          <pc:sldMk cId="1302864564" sldId="324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334514236" sldId="329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1323975914" sldId="339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2546920142" sldId="342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770160283" sldId="343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1744958855" sldId="349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1876383133" sldId="350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16059358" sldId="355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3620305701" sldId="356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2322741559" sldId="357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2782036401" sldId="358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3383420221" sldId="361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2739371553" sldId="364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3544065144" sldId="365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3477458273" sldId="369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1152489717" sldId="370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3027668582" sldId="388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2628865354" sldId="389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2444182634" sldId="390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1349234430" sldId="391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1413950618" sldId="392"/>
        </pc:sldMkLst>
      </pc:sldChg>
      <pc:sldChg chg="del">
        <pc:chgData name="Anny Chen" userId="7e40e3d8-2239-48d5-b69d-251f2fc4a175" providerId="ADAL" clId="{443C2970-D61D-4E62-826E-0AEC0F8FD911}" dt="2025-12-05T04:47:30.034" v="1" actId="47"/>
        <pc:sldMkLst>
          <pc:docMk/>
          <pc:sldMk cId="739822260" sldId="409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1608499860" sldId="413"/>
        </pc:sldMkLst>
      </pc:sldChg>
      <pc:sldChg chg="del">
        <pc:chgData name="Anny Chen" userId="7e40e3d8-2239-48d5-b69d-251f2fc4a175" providerId="ADAL" clId="{443C2970-D61D-4E62-826E-0AEC0F8FD911}" dt="2025-12-05T04:47:26.114" v="0" actId="18676"/>
        <pc:sldMkLst>
          <pc:docMk/>
          <pc:sldMk cId="2174441086" sldId="414"/>
        </pc:sldMkLst>
      </pc:sldChg>
      <pc:sldMasterChg chg="del delSldLayout">
        <pc:chgData name="Anny Chen" userId="7e40e3d8-2239-48d5-b69d-251f2fc4a175" providerId="ADAL" clId="{443C2970-D61D-4E62-826E-0AEC0F8FD911}" dt="2025-12-05T04:47:26.114" v="0" actId="18676"/>
        <pc:sldMasterMkLst>
          <pc:docMk/>
          <pc:sldMasterMk cId="2368760733" sldId="2147483648"/>
        </pc:sldMasterMkLst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2368760733" sldId="2147483648"/>
            <pc:sldLayoutMk cId="1635532180" sldId="2147483649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2368760733" sldId="2147483648"/>
            <pc:sldLayoutMk cId="357355729" sldId="2147483650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2368760733" sldId="2147483648"/>
            <pc:sldLayoutMk cId="2290454613" sldId="2147483651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2368760733" sldId="2147483648"/>
            <pc:sldLayoutMk cId="2871562790" sldId="2147483652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2368760733" sldId="2147483648"/>
            <pc:sldLayoutMk cId="3724832673" sldId="2147483653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2368760733" sldId="2147483648"/>
            <pc:sldLayoutMk cId="3385763947" sldId="2147483654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2368760733" sldId="2147483648"/>
            <pc:sldLayoutMk cId="4209099552" sldId="2147483655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2368760733" sldId="2147483648"/>
            <pc:sldLayoutMk cId="286671481" sldId="2147483656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2368760733" sldId="2147483648"/>
            <pc:sldLayoutMk cId="4287644128" sldId="2147483657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2368760733" sldId="2147483648"/>
            <pc:sldLayoutMk cId="2495447744" sldId="2147483658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2368760733" sldId="2147483648"/>
            <pc:sldLayoutMk cId="2610806242" sldId="2147483659"/>
          </pc:sldLayoutMkLst>
        </pc:sldLayoutChg>
      </pc:sldMasterChg>
      <pc:sldMasterChg chg="del delSldLayout">
        <pc:chgData name="Anny Chen" userId="7e40e3d8-2239-48d5-b69d-251f2fc4a175" providerId="ADAL" clId="{443C2970-D61D-4E62-826E-0AEC0F8FD911}" dt="2025-12-05T04:47:26.114" v="0" actId="18676"/>
        <pc:sldMasterMkLst>
          <pc:docMk/>
          <pc:sldMasterMk cId="4227017764" sldId="2147483660"/>
        </pc:sldMasterMkLst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4227017764" sldId="2147483660"/>
            <pc:sldLayoutMk cId="2356740914" sldId="2147483661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4227017764" sldId="2147483660"/>
            <pc:sldLayoutMk cId="840472669" sldId="2147483662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4227017764" sldId="2147483660"/>
            <pc:sldLayoutMk cId="3226864488" sldId="2147483663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4227017764" sldId="2147483660"/>
            <pc:sldLayoutMk cId="3496297045" sldId="2147483664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4227017764" sldId="2147483660"/>
            <pc:sldLayoutMk cId="4158433802" sldId="2147483665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4227017764" sldId="2147483660"/>
            <pc:sldLayoutMk cId="226945755" sldId="2147483666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4227017764" sldId="2147483660"/>
            <pc:sldLayoutMk cId="1702800786" sldId="2147483667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4227017764" sldId="2147483660"/>
            <pc:sldLayoutMk cId="1679378473" sldId="2147483668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4227017764" sldId="2147483660"/>
            <pc:sldLayoutMk cId="2664738013" sldId="2147483669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4227017764" sldId="2147483660"/>
            <pc:sldLayoutMk cId="2620033672" sldId="2147483670"/>
          </pc:sldLayoutMkLst>
        </pc:sldLayoutChg>
        <pc:sldLayoutChg chg="del">
          <pc:chgData name="Anny Chen" userId="7e40e3d8-2239-48d5-b69d-251f2fc4a175" providerId="ADAL" clId="{443C2970-D61D-4E62-826E-0AEC0F8FD911}" dt="2025-12-05T04:47:26.114" v="0" actId="18676"/>
          <pc:sldLayoutMkLst>
            <pc:docMk/>
            <pc:sldMasterMk cId="4227017764" sldId="2147483660"/>
            <pc:sldLayoutMk cId="1491875261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3ADA7C7-FED1-424B-B3E7-D92E186799D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AC152D2-DF81-FC46-B2AE-EF54F440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28600">
              <a:lnSpc>
                <a:spcPts val="2000"/>
              </a:lnSpc>
              <a:buNone/>
            </a:pPr>
            <a:r>
              <a:rPr lang="zh-TW" altLang="zh-TW" sz="1400" b="1" dirty="0">
                <a:effectLst/>
                <a:latin typeface="Calibri" panose="020F0502020204030204" pitchFamily="34" charset="0"/>
                <a:ea typeface="Microsoft JhengHei Light" panose="020B0304030504040204" pitchFamily="34" charset="-120"/>
              </a:rPr>
              <a:t>開場 </a:t>
            </a:r>
            <a:endParaRPr lang="zh-TW" altLang="zh-TW" sz="1400" b="1" dirty="0">
              <a:effectLst/>
              <a:latin typeface="Calibri" panose="020F0502020204030204" pitchFamily="34" charset="0"/>
              <a:ea typeface="+mn-ea"/>
            </a:endParaRPr>
          </a:p>
          <a:p>
            <a:pPr marL="342900" lvl="0" indent="-342900">
              <a:lnSpc>
                <a:spcPts val="2000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大家好，歡迎來到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Just Show Up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讀書會，我是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ORTV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的</a:t>
            </a:r>
            <a:r>
              <a:rPr lang="zh-TW" altLang="en-US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[…]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1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42900" lvl="0" indent="-342900">
              <a:lnSpc>
                <a:spcPts val="2000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如果您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新細明體" panose="02020500000000000000" pitchFamily="18" charset="-120"/>
              </a:rPr>
              <a:t>是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第一次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新細明體" panose="02020500000000000000" pitchFamily="18" charset="-120"/>
              </a:rPr>
              <a:t>參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加，對第一次來的朋友，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Just Show Up 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或是「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JSU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」是我們在共同聚集並學習的時間，請把它想像成一個「沒有作業的讀書會」。</a:t>
            </a:r>
            <a:endParaRPr lang="zh-TW" altLang="zh-TW" sz="1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42900" lvl="0" indent="-342900">
              <a:lnSpc>
                <a:spcPts val="2000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今天我們要讀的書</a:t>
            </a:r>
            <a:r>
              <a:rPr lang="zh-TW" altLang="en-US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建造生命的牧養真諦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]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，作者是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尤金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·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畢德生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]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。我們來讀 第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[4]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章，標題是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轉眼為耳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]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，會從 第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  ]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頁 讀到 第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  ]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頁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，大約聆聽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20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分鐘。</a:t>
            </a:r>
            <a:endParaRPr lang="zh-TW" altLang="zh-TW" sz="1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42900" lvl="0" indent="-342900">
              <a:lnSpc>
                <a:spcPts val="2000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如果您在線上參與，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/>
                <a:cs typeface="Calibri" panose="020F0502020204030204" pitchFamily="34" charset="0"/>
              </a:rPr>
              <a:t>我們</a:t>
            </a:r>
            <a:r>
              <a:rPr lang="zh-TW" altLang="zh-TW" sz="14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/>
                <a:cs typeface="Calibri" panose="020F0502020204030204" pitchFamily="34" charset="0"/>
              </a:rPr>
              <a:t>鼓勵您購買紙本或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/>
                <a:cs typeface="Calibri" panose="020F0502020204030204" pitchFamily="34" charset="0"/>
              </a:rPr>
              <a:t>電子書</a:t>
            </a:r>
            <a:r>
              <a:rPr lang="zh-TW" altLang="zh-TW" sz="14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/>
                <a:cs typeface="Calibri" panose="020F0502020204030204" pitchFamily="34" charset="0"/>
              </a:rPr>
              <a:t>方便閱讀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。聽完之後，我們會有討論時間，並一些準則來幫助流程順利進行。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點擊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)</a:t>
            </a:r>
            <a:endParaRPr lang="zh-TW" altLang="zh-TW" sz="1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841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76" indent="-247688">
              <a:lnSpc>
                <a:spcPts val="2167"/>
              </a:lnSpc>
            </a:pPr>
            <a:r>
              <a:rPr lang="zh-TW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流程指引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(</a:t>
            </a:r>
            <a:r>
              <a:rPr lang="es-419" altLang="zh-TW" sz="2000" b="1" dirty="0">
                <a:solidFill>
                  <a:srgbClr val="131314"/>
                </a:solidFill>
                <a:latin typeface="Microsoft YaHei UI" panose="020B0503020204020204" pitchFamily="34" charset="-122"/>
              </a:rPr>
              <a:t>PPT </a:t>
            </a:r>
            <a:r>
              <a:rPr lang="zh-TW" altLang="en-US" sz="2000" b="1" dirty="0">
                <a:solidFill>
                  <a:srgbClr val="131314"/>
                </a:solidFill>
                <a:latin typeface="Microsoft YaHei UI" panose="020B0503020204020204" pitchFamily="34" charset="-122"/>
              </a:rPr>
              <a:t>投影片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)</a:t>
            </a:r>
            <a:endParaRPr lang="zh-TW" altLang="zh-TW" sz="1300" b="1" dirty="0">
              <a:latin typeface="Calibri" panose="020F0502020204030204" pitchFamily="34" charset="0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首先，請分享您的姓名，和來自哪裡。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 defTabSz="99075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defRPr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我們希望每個人發言不超過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1 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分鐘，</a:t>
            </a:r>
            <a:r>
              <a:rPr lang="zh-TW" altLang="en-US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我們會在螢幕上有倒數計時，時間到有嗶嗶聲．</a:t>
            </a:r>
            <a:r>
              <a:rPr lang="zh-TW" altLang="en-US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或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者您也可以跳過分享。</a:t>
            </a:r>
            <a:endParaRPr lang="en-US" altLang="zh-TW" sz="1300" b="1" dirty="0">
              <a:solidFill>
                <a:srgbClr val="000000"/>
              </a:solidFill>
              <a:latin typeface="Microsoft YaHei UI" panose="020B0503020204020204" pitchFamily="34" charset="-122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pPr marL="371532" indent="-371532" defTabSz="99075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defRPr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再來，分享時，為了讓大家都能跟上，請說明您分享的頁次和段落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分享時，請著重在您學到或不同意的地方。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請使用「我」而不是「我們</a:t>
            </a:r>
            <a:r>
              <a:rPr lang="zh-TW" altLang="en-US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、你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」，因為是分享每個人的學習個別感受。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最後，如果您有問題，請在會後個別討論。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點擊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)</a:t>
            </a:r>
            <a:r>
              <a:rPr lang="en-US" altLang="zh-TW" sz="1300" b="1" dirty="0">
                <a:highlight>
                  <a:srgbClr val="FFFF00"/>
                </a:highlight>
                <a:latin typeface="Microsoft JhengHei Light" panose="020B0304030504040204" pitchFamily="34" charset="-120"/>
                <a:ea typeface="Microsoft YaHei UI" panose="020B0503020204020204" pitchFamily="34" charset="-122"/>
                <a:cs typeface="Noto Sans Symbols"/>
              </a:rPr>
              <a:t> 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endParaRPr lang="en-US" altLang="zh-TW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28600">
              <a:lnSpc>
                <a:spcPts val="2000"/>
              </a:lnSpc>
              <a:buNone/>
            </a:pPr>
            <a:r>
              <a:rPr lang="zh-TW" altLang="zh-TW" sz="1200" b="1" dirty="0">
                <a:effectLst/>
                <a:latin typeface="Calibri" panose="020F0502020204030204" pitchFamily="34" charset="0"/>
                <a:ea typeface="Microsoft JhengHei Light" panose="020B0304030504040204" pitchFamily="34" charset="-120"/>
              </a:rPr>
              <a:t>關於作者</a:t>
            </a:r>
            <a:endParaRPr lang="zh-TW" altLang="zh-TW" sz="1200" b="1" dirty="0">
              <a:effectLst/>
              <a:latin typeface="Calibri" panose="020F0502020204030204" pitchFamily="34" charset="0"/>
              <a:ea typeface="+mn-ea"/>
            </a:endParaRPr>
          </a:p>
          <a:p>
            <a:pPr marL="342900" lvl="0" indent="-342900">
              <a:lnSpc>
                <a:spcPts val="2000"/>
              </a:lnSpc>
              <a:buFont typeface="Arial" panose="020B0604020202020204" pitchFamily="34" charset="0"/>
              <a:buChar char="●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尤金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畢德生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342900" lvl="0" indent="-342900">
              <a:lnSpc>
                <a:spcPts val="2000"/>
              </a:lnSpc>
              <a:buFont typeface="Arial" panose="020B0604020202020204" pitchFamily="34" charset="0"/>
              <a:buChar char="●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加拿大維真學院的神學教授，與傅士德牧師（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 J. Foster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）並列北美兩大最具影響力的靈修作家。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ts val="2000"/>
              </a:lnSpc>
              <a:buFont typeface="Arial" panose="020B0604020202020204" pitchFamily="34" charset="0"/>
              <a:buChar char="●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他著作多達三十本，當中包括金牌書籍獎（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 Medallion Book Award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）得獎名作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信息本聖經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Message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ts val="2000"/>
              </a:lnSpc>
              <a:buFont typeface="Arial" panose="020B0604020202020204" pitchFamily="34" charset="0"/>
              <a:buChar char="●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畢德生集牧師、學者、作家、詩人於一身，他所寫有關牧養的書，使他享有「牧者中的牧者」之尊稱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ts val="2000"/>
              </a:lnSpc>
              <a:buFont typeface="Arial" panose="020B0604020202020204" pitchFamily="34" charset="0"/>
              <a:buChar char="●"/>
            </a:pP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1989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年寫了一本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回應上帝：用詩篇禱告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書中不但幫助讀者認識詩篇，更知道怎樣運用詩篇來祈禱。畢德生認為，聖經絕大部分的書卷是神對人講話，詩篇卻是人對神說話。透過禱告，上帝在我們之內執行祂的旨意。透過禱告，我們成為上帝創造、救贖和賜福的那位。</a:t>
            </a:r>
            <a:endParaRPr lang="zh-TW" altLang="zh-TW" b="1" dirty="0">
              <a:effectLst/>
            </a:endParaRPr>
          </a:p>
          <a:p>
            <a:pPr marL="457200" indent="-228600">
              <a:lnSpc>
                <a:spcPts val="2000"/>
              </a:lnSpc>
              <a:buNone/>
            </a:pPr>
            <a:endParaRPr lang="en-US" altLang="zh-TW" sz="1200" b="1" dirty="0">
              <a:effectLst/>
              <a:latin typeface="Calibri" panose="020F0502020204030204" pitchFamily="34" charset="0"/>
              <a:ea typeface="Microsoft JhengHei Light" panose="020B03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25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28600">
              <a:lnSpc>
                <a:spcPts val="2000"/>
              </a:lnSpc>
              <a:buNone/>
            </a:pPr>
            <a:r>
              <a:rPr lang="zh-TW" altLang="en-US" sz="1200" b="1" dirty="0">
                <a:effectLst/>
                <a:latin typeface="Calibri" panose="020F0502020204030204" pitchFamily="34" charset="0"/>
                <a:ea typeface="Microsoft JhengHei Light" panose="020B0304030504040204" pitchFamily="34" charset="-120"/>
              </a:rPr>
              <a:t>書籍簡介</a:t>
            </a:r>
            <a:endParaRPr lang="zh-TW" altLang="zh-TW" sz="1200" b="1" dirty="0">
              <a:effectLst/>
              <a:latin typeface="Calibri" panose="020F0502020204030204" pitchFamily="34" charset="0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/>
            </a:pPr>
            <a:r>
              <a:rPr lang="zh-TW" alt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作者對於將牧養的神聖使命貶低成宗教管理工作之強大壓力，提供了解藥；他將牧師經管教會的牧師職界定為：當神在聖經中、禱告中，或周圍的環境中說話時，牧師必須傾聽，也要幫助別人聽從神。</a:t>
            </a: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/>
            </a:pPr>
            <a:r>
              <a:rPr lang="zh-TW" alt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故此，牧師若要成為能牧養的人，就必須以禱告、讀經、屬靈指導等建造生命的重要行動為發展牧職之鑰。而這三項行動就是三角形的三個角，這三個角度必須先琢磨出來，其上的三條線：講道、教導和行政，才能畫得直，惟有如此，才能使牧師和傳道的職事成形而完整。</a:t>
            </a:r>
          </a:p>
          <a:p>
            <a:pPr marL="457200" indent="-228600">
              <a:lnSpc>
                <a:spcPts val="2000"/>
              </a:lnSpc>
              <a:buNone/>
            </a:pPr>
            <a:endParaRPr lang="en-US" altLang="zh-TW" sz="1200" b="1" dirty="0">
              <a:effectLst/>
              <a:latin typeface="Calibri" panose="020F0502020204030204" pitchFamily="34" charset="0"/>
              <a:ea typeface="Microsoft JhengHei Light" panose="020B0304030504040204" pitchFamily="34" charset="-120"/>
            </a:endParaRPr>
          </a:p>
          <a:p>
            <a:pPr marL="457200" indent="-228600">
              <a:lnSpc>
                <a:spcPts val="2000"/>
              </a:lnSpc>
              <a:buNone/>
            </a:pPr>
            <a:r>
              <a:rPr lang="zh-TW" altLang="zh-TW" sz="1200" b="1" dirty="0">
                <a:effectLst/>
                <a:latin typeface="Calibri" panose="020F0502020204030204" pitchFamily="34" charset="0"/>
                <a:ea typeface="Microsoft JhengHei Light" panose="020B0304030504040204" pitchFamily="34" charset="-120"/>
              </a:rPr>
              <a:t>閱讀</a:t>
            </a:r>
            <a:endParaRPr lang="zh-TW" altLang="zh-TW" sz="1200" b="1" dirty="0">
              <a:effectLst/>
              <a:latin typeface="Calibri" panose="020F0502020204030204" pitchFamily="34" charset="0"/>
              <a:ea typeface="+mn-ea"/>
            </a:endParaRPr>
          </a:p>
          <a:p>
            <a:pPr marL="342900" lvl="0" indent="-342900">
              <a:lnSpc>
                <a:spcPts val="2000"/>
              </a:lnSpc>
              <a:buFont typeface="Arial" panose="020B0604020202020204" pitchFamily="34" charset="0"/>
              <a:buChar char="●"/>
            </a:pPr>
            <a:r>
              <a:rPr lang="zh-TW" altLang="zh-TW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現在我們來聽讀</a:t>
            </a:r>
            <a:r>
              <a:rPr lang="zh-TW" altLang="en-US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第</a:t>
            </a:r>
            <a:r>
              <a:rPr lang="en-US" altLang="zh-TW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4</a:t>
            </a:r>
            <a:r>
              <a:rPr lang="zh-TW" altLang="en-US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章</a:t>
            </a:r>
            <a:r>
              <a:rPr lang="en-US" altLang="zh-TW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轉眼為耳</a:t>
            </a:r>
            <a:r>
              <a:rPr lang="en-US" altLang="zh-TW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]</a:t>
            </a:r>
            <a:r>
              <a:rPr lang="zh-TW" altLang="zh-TW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，從第</a:t>
            </a:r>
            <a:r>
              <a:rPr lang="zh-TW" altLang="en-US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[  ]</a:t>
            </a:r>
            <a:r>
              <a:rPr lang="zh-TW" altLang="en-US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頁開始。</a:t>
            </a:r>
            <a:endParaRPr lang="zh-TW" altLang="zh-TW" sz="1200" b="1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457200" indent="-228600">
              <a:lnSpc>
                <a:spcPts val="2000"/>
              </a:lnSpc>
              <a:buNone/>
            </a:pPr>
            <a:endParaRPr lang="zh-TW" altLang="zh-TW" sz="1200" b="1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11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3DB76-90A5-E740-0D57-42B5AAC0E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6A450-DCCC-0AC1-B890-3691D22AF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B1F3E5-69B2-1C7A-B4AD-E6282F5B6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76" indent="-247688">
              <a:lnSpc>
                <a:spcPts val="2167"/>
              </a:lnSpc>
            </a:pPr>
            <a:r>
              <a:rPr lang="zh-TW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閱讀後</a:t>
            </a:r>
            <a:endParaRPr lang="zh-TW" altLang="zh-TW" sz="1300" b="1" dirty="0">
              <a:latin typeface="Calibri" panose="020F0502020204030204" pitchFamily="34" charset="0"/>
            </a:endParaRPr>
          </a:p>
          <a:p>
            <a:pPr marL="371532" indent="-371532">
              <a:lnSpc>
                <a:spcPts val="2167"/>
              </a:lnSpc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我們邀請您開啟視訊進行討論。發言時，請先說您的姓名和地點，以便我們更了解您。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(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點擊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)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495376" indent="-247688" defTabSz="990752">
              <a:lnSpc>
                <a:spcPts val="2167"/>
              </a:lnSpc>
            </a:pPr>
            <a:endParaRPr lang="en-US" altLang="zh-TW" sz="1300" b="1" dirty="0">
              <a:latin typeface="Calibri" panose="020F0502020204030204" pitchFamily="34" charset="0"/>
              <a:ea typeface="Microsoft JhengHei Light" panose="020B0304030504040204" pitchFamily="34" charset="-120"/>
            </a:endParaRPr>
          </a:p>
          <a:p>
            <a:pPr marL="495376" indent="-247688" defTabSz="990752">
              <a:lnSpc>
                <a:spcPts val="2167"/>
              </a:lnSpc>
            </a:pPr>
            <a:r>
              <a:rPr lang="zh-TW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再次複習「顯示在螢幕上」的準則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 (</a:t>
            </a:r>
            <a:r>
              <a:rPr lang="zh-TW" altLang="en-US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快速提及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)</a:t>
            </a: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請分享您的姓名，和來自哪裡。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每個人發言不超過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1 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分鐘，</a:t>
            </a:r>
            <a:r>
              <a:rPr lang="zh-TW" altLang="en-US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我們會在螢幕上有倒數計時，時間到有嗶嗶聲．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或者也可以跳過。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分享時，請說明頁次和段落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分享時，請著重在您學到或不同意的地方。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請使用「我」而不是「我們</a:t>
            </a:r>
            <a:r>
              <a:rPr lang="zh-TW" altLang="en-US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、你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」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如果有問題，請在會後個別討論。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495376" indent="-247688" defTabSz="990752">
              <a:lnSpc>
                <a:spcPts val="2167"/>
              </a:lnSpc>
            </a:pPr>
            <a:endParaRPr lang="en-US" altLang="zh-TW" sz="1300" b="1" dirty="0">
              <a:latin typeface="Calibri" panose="020F0502020204030204" pitchFamily="34" charset="0"/>
              <a:ea typeface="Microsoft JhengHei Light" panose="020B0304030504040204" pitchFamily="34" charset="-120"/>
            </a:endParaRPr>
          </a:p>
          <a:p>
            <a:pPr marL="495376" indent="-247688" defTabSz="990752">
              <a:lnSpc>
                <a:spcPts val="2167"/>
              </a:lnSpc>
            </a:pPr>
            <a:r>
              <a:rPr lang="zh-TW" altLang="en-US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分享時間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(</a:t>
            </a:r>
            <a:r>
              <a:rPr lang="zh-TW" altLang="en-US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每位計時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1min)</a:t>
            </a:r>
          </a:p>
          <a:p>
            <a:pPr marL="371532" indent="-371532">
              <a:lnSpc>
                <a:spcPts val="2167"/>
              </a:lnSpc>
              <a:buFont typeface="Arial" panose="020B0604020202020204" pitchFamily="34" charset="0"/>
              <a:buChar char="●"/>
            </a:pP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我們將從</a:t>
            </a:r>
            <a:r>
              <a:rPr lang="en-US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Zoom </a:t>
            </a: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上的朋友開始分享，然後再請會議室的朋友分享：</a:t>
            </a:r>
            <a:r>
              <a:rPr lang="zh-TW" altLang="en-US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線上有沒有朋友願意分享</a:t>
            </a: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？</a:t>
            </a:r>
            <a:endParaRPr lang="en-US" altLang="zh-TW" sz="1300" b="1" dirty="0">
              <a:latin typeface="Microsoft YaHei UI" panose="020B0503020204020204" pitchFamily="34" charset="-122"/>
              <a:ea typeface="Microsoft JhengHei Light" panose="020B0304030504040204" pitchFamily="34" charset="-120"/>
              <a:cs typeface="Noto Sans Symbols"/>
            </a:endParaRPr>
          </a:p>
          <a:p>
            <a:pPr marL="371532" indent="-371532">
              <a:lnSpc>
                <a:spcPts val="2167"/>
              </a:lnSpc>
              <a:buFont typeface="Arial" panose="020B0604020202020204" pitchFamily="34" charset="0"/>
              <a:buChar char="●"/>
            </a:pPr>
            <a:r>
              <a:rPr lang="zh-TW" altLang="en-US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（</a:t>
            </a: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我們</a:t>
            </a:r>
            <a:r>
              <a:rPr lang="zh-TW" altLang="en-US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現在請</a:t>
            </a: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會議室裡的朋友開始分享：</a:t>
            </a:r>
            <a:r>
              <a:rPr lang="en-US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000</a:t>
            </a: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，您願意先開始嗎？</a:t>
            </a:r>
            <a:r>
              <a:rPr lang="en-US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)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endParaRPr lang="en-US" altLang="zh-TW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0DDD9-97F8-9576-1FFF-C953C06F5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709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76" indent="-247688">
              <a:lnSpc>
                <a:spcPts val="2167"/>
              </a:lnSpc>
            </a:pPr>
            <a:r>
              <a:rPr lang="zh-TW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結語</a:t>
            </a:r>
            <a:endParaRPr lang="zh-TW" altLang="zh-TW" sz="1300" b="1" dirty="0">
              <a:latin typeface="Calibri" panose="020F0502020204030204" pitchFamily="34" charset="0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如螢幕上所列，參加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Just Show Up 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讀書會有許多好處。 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人來就好，來聚會就能讀完書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零作業（或一點點作業）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向作者及小組員學習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在不同的主題上學習互相幫補：如神學、歷史、投資、管理、</a:t>
            </a:r>
            <a:r>
              <a:rPr lang="zh-TW" altLang="en-US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嗜好、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科學等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一起讀可以增進個人閱讀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同時聽和讀有助於專注在內容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強化理解及知識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適用於家庭、辦公室、教會等場合 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(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點擊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)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endParaRPr lang="zh-TW" altLang="en-US" b="1" dirty="0"/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895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提摩太前書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4:13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說，你要以宣讀、勸勉、教導為念，直等到我來。除了宣讀聖經之外，我們透過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Just Show Up 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讀書會（一個沒有作業的讀書會）來實踐這節經文中的教導部分。因此，我們邀請您參加讀書會，這與我們每週的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PRS 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聚會是相輔相成的。</a:t>
            </a:r>
            <a:r>
              <a:rPr lang="en-US" altLang="zh-TW" sz="1300" b="1" dirty="0">
                <a:solidFill>
                  <a:srgbClr val="000000"/>
                </a:solidFill>
                <a:latin typeface="Microsoft JhengHei Light" panose="020B0304030504040204" pitchFamily="34" charset="-120"/>
                <a:ea typeface="Microsoft YaHei UI" panose="020B0503020204020204" pitchFamily="34" charset="-122"/>
                <a:cs typeface="Noto Sans Symbols"/>
              </a:rPr>
              <a:t>(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點擊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)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defTabSz="990752">
              <a:defRPr/>
            </a:pPr>
            <a:endParaRPr lang="en-US" altLang="zh-TW" sz="13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464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FC4D7-17E8-D3B3-B346-1F5E56629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780FB0-2587-1EA6-FFFA-881CB6622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63296-182C-7FCB-7A50-4E3341B6D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您可以在螢幕上看到我們每週的聚會時間表</a:t>
            </a:r>
            <a:r>
              <a:rPr lang="en-US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——</a:t>
            </a: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我們每週二中午都有</a:t>
            </a:r>
            <a:r>
              <a:rPr lang="en-US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PRS </a:t>
            </a: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和</a:t>
            </a:r>
            <a:r>
              <a:rPr lang="en-US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JSU </a:t>
            </a: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聚會。我們希望您能盡量參加我們的聚會。</a:t>
            </a:r>
            <a:r>
              <a:rPr lang="en-US" altLang="zh-TW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(</a:t>
            </a:r>
            <a:r>
              <a:rPr lang="zh-TW" altLang="zh-TW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點擊</a:t>
            </a:r>
            <a:r>
              <a:rPr lang="en-US" altLang="zh-TW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)</a:t>
            </a:r>
            <a:endParaRPr lang="zh-TW" altLang="zh-TW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C223-7B02-28B9-838A-5F0EC05B3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456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如果您有興趣開辦自己的讀書會，</a:t>
            </a:r>
            <a:r>
              <a:rPr lang="zh-TW" altLang="en-US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可以在官網找到更多詳細資訊．</a:t>
            </a:r>
            <a:endParaRPr lang="zh-TW" altLang="zh-TW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再次感謝您的參與！下週見。</a:t>
            </a:r>
            <a:endParaRPr lang="zh-TW" altLang="zh-TW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872D45EF-6FDB-EF8E-42B9-A701A72C4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C066910F-E18C-8EDB-3CFE-73E3BFB34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020" y="479398"/>
            <a:ext cx="11109958" cy="5940298"/>
          </a:xfrm>
          <a:prstGeom prst="rect">
            <a:avLst/>
          </a:prstGeom>
          <a:solidFill>
            <a:srgbClr val="D9EDCC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BB3-6DAB-46AA-89EE-50C2CF24A030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5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3C9B-7A8D-4C81-A77D-B56CA65EF9E1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3BC5-0DC0-41C8-90F1-3BD6B233162A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5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E760-B457-4BCF-BD2A-FFFE1ED582A2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9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BB3-6DAB-46AA-89EE-50C2CF24A030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3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6B4-FF67-48AD-979C-8013BAA791FF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2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4B08-DCC4-440C-9171-314061644DF3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F223-F442-46A6-8504-AB9CAF673BB2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7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9B65-21E1-4591-94E8-EE9CBA7686FC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4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1DE9-2D7B-4D74-980A-3B867CE64BE6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4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082-E4EA-4B4F-98FC-5576E6EC354B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B835-E666-4FF6-A6CD-755D0B9056C2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3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F3E99-51A5-42D5-BFE7-CA91B55E884C}" type="datetime1">
              <a:rPr lang="en-US" altLang="zh-TW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D566471-1E6A-8203-8205-A0AA9EB8485A}"/>
              </a:ext>
            </a:extLst>
          </p:cNvPr>
          <p:cNvSpPr txBox="1"/>
          <p:nvPr userDrawn="1"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4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BA40D74-88A7-579B-9D30-24DD268B6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04817"/>
            <a:ext cx="6400800" cy="3082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C8DF8-1C49-2B12-45DF-9D0CD0890670}"/>
              </a:ext>
            </a:extLst>
          </p:cNvPr>
          <p:cNvSpPr txBox="1"/>
          <p:nvPr/>
        </p:nvSpPr>
        <p:spPr>
          <a:xfrm>
            <a:off x="703342" y="4840021"/>
            <a:ext cx="11722685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TW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zh-TW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TW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zh-TW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5300" b="0" i="0" u="none" strike="noStrike" kern="1200" cap="none" spc="1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9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25F1304-0C1E-1DF4-41DC-1A942CDD1141}"/>
              </a:ext>
            </a:extLst>
          </p:cNvPr>
          <p:cNvSpPr/>
          <p:nvPr/>
        </p:nvSpPr>
        <p:spPr>
          <a:xfrm>
            <a:off x="3346262" y="-5750"/>
            <a:ext cx="8845737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1CAC9331-F8C9-CC13-AC1D-047A8E8B9C56}"/>
              </a:ext>
            </a:extLst>
          </p:cNvPr>
          <p:cNvSpPr/>
          <p:nvPr/>
        </p:nvSpPr>
        <p:spPr>
          <a:xfrm>
            <a:off x="4315832" y="315311"/>
            <a:ext cx="7413883" cy="6191815"/>
          </a:xfrm>
          <a:prstGeom prst="roundRect">
            <a:avLst>
              <a:gd name="adj" fmla="val 47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93758" y="3070957"/>
            <a:ext cx="3568931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 書 會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流程導引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17F4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FC8FC30-A183-DC7D-3504-712C205B0759}"/>
              </a:ext>
            </a:extLst>
          </p:cNvPr>
          <p:cNvGrpSpPr/>
          <p:nvPr/>
        </p:nvGrpSpPr>
        <p:grpSpPr>
          <a:xfrm>
            <a:off x="4588288" y="2640829"/>
            <a:ext cx="6446282" cy="430887"/>
            <a:chOff x="4545756" y="2538733"/>
            <a:chExt cx="6446282" cy="4308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7C2F8B-7095-89D5-6296-285AF008721B}"/>
                </a:ext>
              </a:extLst>
            </p:cNvPr>
            <p:cNvSpPr txBox="1"/>
            <p:nvPr/>
          </p:nvSpPr>
          <p:spPr>
            <a:xfrm>
              <a:off x="4984038" y="2561816"/>
              <a:ext cx="6008000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指出想分享的頁次及段落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339B8B-FB54-2CBF-C4CF-4671D71EBD98}"/>
                </a:ext>
              </a:extLst>
            </p:cNvPr>
            <p:cNvSpPr txBox="1"/>
            <p:nvPr/>
          </p:nvSpPr>
          <p:spPr>
            <a:xfrm>
              <a:off x="4545756" y="2538733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3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EE4BC89-EF7F-1E4A-2EED-B9F7F6E681A9}"/>
              </a:ext>
            </a:extLst>
          </p:cNvPr>
          <p:cNvGrpSpPr/>
          <p:nvPr/>
        </p:nvGrpSpPr>
        <p:grpSpPr>
          <a:xfrm>
            <a:off x="4588288" y="5446563"/>
            <a:ext cx="6980698" cy="718145"/>
            <a:chOff x="4545756" y="5446563"/>
            <a:chExt cx="6980698" cy="7181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4F3210-41F6-1218-9410-6A3C0BCCB289}"/>
                </a:ext>
              </a:extLst>
            </p:cNvPr>
            <p:cNvSpPr txBox="1"/>
            <p:nvPr/>
          </p:nvSpPr>
          <p:spPr>
            <a:xfrm>
              <a:off x="4984038" y="5446563"/>
              <a:ext cx="6542416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若有任何問題，</a:t>
              </a:r>
              <a:br>
                <a:rPr kumimoji="0" lang="en-US" altLang="zh-TW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zh-TW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請在讀書會後私下提出及討論</a:t>
              </a:r>
              <a:endPara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7F0C0F-AC8F-5768-9B3D-6F680D604E38}"/>
                </a:ext>
              </a:extLst>
            </p:cNvPr>
            <p:cNvSpPr txBox="1"/>
            <p:nvPr/>
          </p:nvSpPr>
          <p:spPr>
            <a:xfrm>
              <a:off x="4545756" y="5446563"/>
              <a:ext cx="35159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6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6DC4F48-C6AC-CDD9-02EB-AF080A9A00CD}"/>
              </a:ext>
            </a:extLst>
          </p:cNvPr>
          <p:cNvGrpSpPr/>
          <p:nvPr/>
        </p:nvGrpSpPr>
        <p:grpSpPr>
          <a:xfrm>
            <a:off x="4588288" y="3463223"/>
            <a:ext cx="5978450" cy="430887"/>
            <a:chOff x="4545756" y="3468852"/>
            <a:chExt cx="5978450" cy="4308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42A336-69A8-1A5D-C1EE-93C8E9C3F093}"/>
                </a:ext>
              </a:extLst>
            </p:cNvPr>
            <p:cNvSpPr txBox="1"/>
            <p:nvPr/>
          </p:nvSpPr>
          <p:spPr>
            <a:xfrm>
              <a:off x="4545756" y="3468852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9A478D-7771-99F5-2F7D-BB648AFA7517}"/>
                </a:ext>
              </a:extLst>
            </p:cNvPr>
            <p:cNvSpPr txBox="1"/>
            <p:nvPr/>
          </p:nvSpPr>
          <p:spPr>
            <a:xfrm>
              <a:off x="4984038" y="3491935"/>
              <a:ext cx="5540168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</a:t>
              </a:r>
              <a:r>
                <a:rPr lang="zh-TW" altLang="en-US" b="1" u="sng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你所學到的或是不認同之處</a:t>
              </a:r>
              <a:endParaRPr lang="en-US" altLang="zh-TW" b="1" u="sng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93758" y="2449362"/>
            <a:ext cx="3568931" cy="534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Just Show Up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0053BFF-B1E6-69B5-E16A-B743B6FCB2A7}"/>
              </a:ext>
            </a:extLst>
          </p:cNvPr>
          <p:cNvGrpSpPr/>
          <p:nvPr/>
        </p:nvGrpSpPr>
        <p:grpSpPr>
          <a:xfrm>
            <a:off x="4588288" y="4285617"/>
            <a:ext cx="6980699" cy="769441"/>
            <a:chOff x="4545756" y="4287700"/>
            <a:chExt cx="6980699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91EB49-6541-8882-7C2B-46A6833E6441}"/>
                </a:ext>
              </a:extLst>
            </p:cNvPr>
            <p:cNvSpPr txBox="1"/>
            <p:nvPr/>
          </p:nvSpPr>
          <p:spPr>
            <a:xfrm>
              <a:off x="4545756" y="4287700"/>
              <a:ext cx="38425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B0A4BA-6C17-93C6-30B7-97618C51C7C4}"/>
                </a:ext>
              </a:extLst>
            </p:cNvPr>
            <p:cNvSpPr txBox="1"/>
            <p:nvPr/>
          </p:nvSpPr>
          <p:spPr>
            <a:xfrm>
              <a:off x="4984039" y="4287700"/>
              <a:ext cx="654241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分享時，請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使用「我、我的」，而不是「我們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、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你」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，這有助於每個人的獨立學習和分享。</a:t>
              </a:r>
              <a:endParaRPr lang="en-US" altLang="zh-TW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0505F1F-438B-13C0-2D79-847F92673371}"/>
              </a:ext>
            </a:extLst>
          </p:cNvPr>
          <p:cNvGrpSpPr/>
          <p:nvPr/>
        </p:nvGrpSpPr>
        <p:grpSpPr>
          <a:xfrm>
            <a:off x="4588288" y="1479881"/>
            <a:ext cx="6904500" cy="769441"/>
            <a:chOff x="4545756" y="1449186"/>
            <a:chExt cx="6904500" cy="7694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8F4F5B-D029-6922-FBB4-6C63F5E486DD}"/>
                </a:ext>
              </a:extLst>
            </p:cNvPr>
            <p:cNvSpPr txBox="1"/>
            <p:nvPr/>
          </p:nvSpPr>
          <p:spPr>
            <a:xfrm>
              <a:off x="4545756" y="1449186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4984038" y="1449186"/>
              <a:ext cx="646621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每一位分享時間固定 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(</a:t>
              </a: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約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</a:t>
              </a: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分鐘，可用使計時器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或你可跳過分享</a:t>
              </a:r>
              <a:endParaRPr kumimoji="0" lang="en-US" sz="26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0F825C4-300C-69CF-B845-AC09B0EF4F46}"/>
              </a:ext>
            </a:extLst>
          </p:cNvPr>
          <p:cNvGrpSpPr/>
          <p:nvPr/>
        </p:nvGrpSpPr>
        <p:grpSpPr>
          <a:xfrm>
            <a:off x="4588288" y="656791"/>
            <a:ext cx="5978451" cy="431583"/>
            <a:chOff x="4545756" y="582361"/>
            <a:chExt cx="5978451" cy="4315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C62B5F-8E3C-CBC0-F2A8-D33BF89F1885}"/>
                </a:ext>
              </a:extLst>
            </p:cNvPr>
            <p:cNvSpPr txBox="1"/>
            <p:nvPr/>
          </p:nvSpPr>
          <p:spPr>
            <a:xfrm>
              <a:off x="4545756" y="582361"/>
              <a:ext cx="37347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27775A-6108-95D4-68F3-E04A0FFD8A61}"/>
                </a:ext>
              </a:extLst>
            </p:cNvPr>
            <p:cNvSpPr txBox="1"/>
            <p:nvPr/>
          </p:nvSpPr>
          <p:spPr>
            <a:xfrm>
              <a:off x="4984038" y="629223"/>
              <a:ext cx="5540169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分享者先介紹自己的姓名及所在地</a:t>
              </a:r>
              <a:endParaRPr kumimoji="0" lang="en-US" sz="26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C0BEC7-DBCD-239D-B19B-7B3C6513378D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2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2837056" y="0"/>
            <a:ext cx="935494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170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3780284" y="1072617"/>
            <a:ext cx="8181501" cy="5313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加拿大維真學院的神學教授，與傅士德牧師（</a:t>
            </a:r>
            <a:r>
              <a:rPr kumimoji="0" lang="en-US" altLang="zh-TW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Richard J. Foster</a:t>
            </a:r>
            <a:r>
              <a:rPr kumimoji="0" lang="zh-TW" altLang="en-US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）並列北美兩大最具影響力的靈修作家。</a:t>
            </a:r>
          </a:p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他著作多達三十本，當中包括金牌書籍獎（</a:t>
            </a:r>
            <a:r>
              <a:rPr kumimoji="0" lang="en-US" altLang="zh-TW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Gold Medallion Book Award</a:t>
            </a:r>
            <a:r>
              <a:rPr kumimoji="0" lang="zh-TW" altLang="en-US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）得獎名作</a:t>
            </a:r>
            <a:r>
              <a:rPr kumimoji="0" lang="en-US" altLang="zh-TW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《</a:t>
            </a:r>
            <a:r>
              <a:rPr kumimoji="0" lang="zh-TW" altLang="en-US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信息本聖經</a:t>
            </a:r>
            <a:r>
              <a:rPr kumimoji="0" lang="en-US" altLang="zh-TW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》</a:t>
            </a:r>
            <a:r>
              <a:rPr kumimoji="0" lang="zh-TW" altLang="en-US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（</a:t>
            </a:r>
            <a:r>
              <a:rPr kumimoji="0" lang="en-US" altLang="zh-TW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The Message</a:t>
            </a:r>
            <a:r>
              <a:rPr kumimoji="0" lang="zh-TW" altLang="en-US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）。</a:t>
            </a:r>
          </a:p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畢德生集牧師、學者、作家、詩人於一身，他所寫有關牧養的書，使他享有「牧者中的牧者」之尊稱</a:t>
            </a:r>
          </a:p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1989</a:t>
            </a:r>
            <a:r>
              <a:rPr kumimoji="0" lang="zh-TW" altLang="en-US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年寫了一本</a:t>
            </a:r>
            <a:r>
              <a:rPr kumimoji="0" lang="en-US" altLang="zh-TW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《</a:t>
            </a:r>
            <a:r>
              <a:rPr kumimoji="0" lang="zh-TW" altLang="en-US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回應上帝：用詩篇禱告</a:t>
            </a:r>
            <a:r>
              <a:rPr kumimoji="0" lang="en-US" altLang="zh-TW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》</a:t>
            </a:r>
            <a:r>
              <a:rPr kumimoji="0" lang="zh-TW" altLang="en-US" sz="25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，書中不但幫助讀者認識詩篇，更知道怎樣運用詩篇來祈禱。畢德生認為，聖經絕大部分的書卷是神對人講話，詩篇卻是人對神說話。透過禱告，上帝在我們之內執行祂的旨意。透過禱告，我們成為上帝創造、救贖和賜福的那位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23F5F-6AE9-9436-3841-1301F8B56277}"/>
              </a:ext>
            </a:extLst>
          </p:cNvPr>
          <p:cNvSpPr txBox="1"/>
          <p:nvPr/>
        </p:nvSpPr>
        <p:spPr>
          <a:xfrm>
            <a:off x="4133451" y="270147"/>
            <a:ext cx="78740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尤金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·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畢德生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es-419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Eugene H. Peterson, 1932 - 2018</a:t>
            </a:r>
            <a:r>
              <a:rPr kumimoji="0" lang="zh-TW" altLang="es-419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0E73D-EFC7-0F8F-6375-FE75BA7C8FD4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97DC3D-2FED-9576-218D-65932976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5882" b="5882"/>
          <a:stretch/>
        </p:blipFill>
        <p:spPr bwMode="auto">
          <a:xfrm>
            <a:off x="835914" y="2633146"/>
            <a:ext cx="1591707" cy="159170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B910FA3C-910E-4B26-B6F6-148A044636C0}"/>
              </a:ext>
            </a:extLst>
          </p:cNvPr>
          <p:cNvSpPr txBox="1"/>
          <p:nvPr/>
        </p:nvSpPr>
        <p:spPr>
          <a:xfrm>
            <a:off x="575338" y="4224853"/>
            <a:ext cx="2112859" cy="432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600"/>
              </a:lnSpc>
              <a:defRPr/>
            </a:pP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尤金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畢德生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42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2912758" y="0"/>
            <a:ext cx="927924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322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030067" y="417437"/>
            <a:ext cx="7598054" cy="606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3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作者對於將牧養的神聖使命貶低成宗教管理工作之強大壓力，提供了解藥；他將牧師經管教會的牧殊職界定為：當神在聖經中、禱告中，或周圍的環境中說話時，牧師必須傾聽，也要幫助別人聽從神。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3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故此，牧師若要成為能牧養的人，就必須以禱告、讀經、屬靈指導等建造生命的重要行動為發展牧職之鑰。而這三項行動就是三角形的三個角，這三個角度必須先琢磨出來，其上的三條線：講道、教導和行政，才能畫得直，惟有如此，才能使牧師和傳道的職事成形而完整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92370-8785-F8A1-D857-9B1C7D42CE2B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E8CB3B0-B754-3D7F-B7DD-30B90EDE5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83230" y="2011590"/>
            <a:ext cx="2617337" cy="36588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6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9EBAA-955E-816A-5773-8CA931073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A491B1B5-A15C-D88E-6390-6B8138DA1BE6}"/>
              </a:ext>
            </a:extLst>
          </p:cNvPr>
          <p:cNvSpPr/>
          <p:nvPr/>
        </p:nvSpPr>
        <p:spPr>
          <a:xfrm>
            <a:off x="3346262" y="-5750"/>
            <a:ext cx="8845737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4E8D6A82-3000-930F-412B-F79AAD0A0C0E}"/>
              </a:ext>
            </a:extLst>
          </p:cNvPr>
          <p:cNvSpPr/>
          <p:nvPr/>
        </p:nvSpPr>
        <p:spPr>
          <a:xfrm>
            <a:off x="4315832" y="315311"/>
            <a:ext cx="7413883" cy="6191815"/>
          </a:xfrm>
          <a:prstGeom prst="roundRect">
            <a:avLst>
              <a:gd name="adj" fmla="val 47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155E0B-C50A-808A-8D17-96B94160C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F048D2-DBDB-CE10-1E0D-282721B78CF3}"/>
              </a:ext>
            </a:extLst>
          </p:cNvPr>
          <p:cNvSpPr txBox="1"/>
          <p:nvPr/>
        </p:nvSpPr>
        <p:spPr>
          <a:xfrm>
            <a:off x="293758" y="3070957"/>
            <a:ext cx="3568931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 書 會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流程導引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17F4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67BD50A-BFFD-CEC1-B444-67E49B458F98}"/>
              </a:ext>
            </a:extLst>
          </p:cNvPr>
          <p:cNvGrpSpPr/>
          <p:nvPr/>
        </p:nvGrpSpPr>
        <p:grpSpPr>
          <a:xfrm>
            <a:off x="4588288" y="2640829"/>
            <a:ext cx="6446282" cy="430887"/>
            <a:chOff x="4545756" y="2538733"/>
            <a:chExt cx="6446282" cy="4308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5F80B6-7F55-C8CA-63F1-B958F794D9B4}"/>
                </a:ext>
              </a:extLst>
            </p:cNvPr>
            <p:cNvSpPr txBox="1"/>
            <p:nvPr/>
          </p:nvSpPr>
          <p:spPr>
            <a:xfrm>
              <a:off x="4984038" y="2561816"/>
              <a:ext cx="6008000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指出想分享的頁次及段落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E3883E-3465-2F13-B05B-D669251AD9F8}"/>
                </a:ext>
              </a:extLst>
            </p:cNvPr>
            <p:cNvSpPr txBox="1"/>
            <p:nvPr/>
          </p:nvSpPr>
          <p:spPr>
            <a:xfrm>
              <a:off x="4545756" y="2538733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3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CE330F8-797C-133B-FFD1-C543BB2B8539}"/>
              </a:ext>
            </a:extLst>
          </p:cNvPr>
          <p:cNvGrpSpPr/>
          <p:nvPr/>
        </p:nvGrpSpPr>
        <p:grpSpPr>
          <a:xfrm>
            <a:off x="4588288" y="5446563"/>
            <a:ext cx="6980698" cy="718145"/>
            <a:chOff x="4545756" y="5446563"/>
            <a:chExt cx="6980698" cy="7181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25BFD4-6433-2BF2-26E8-0B134A86E297}"/>
                </a:ext>
              </a:extLst>
            </p:cNvPr>
            <p:cNvSpPr txBox="1"/>
            <p:nvPr/>
          </p:nvSpPr>
          <p:spPr>
            <a:xfrm>
              <a:off x="4984038" y="5446563"/>
              <a:ext cx="6542416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若有任何問題，</a:t>
              </a:r>
              <a:br>
                <a:rPr kumimoji="0" lang="en-US" altLang="zh-TW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zh-TW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請在讀書會後私下提出及討論</a:t>
              </a:r>
              <a:endPara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463902-5C16-AAAD-31E4-62ED35FD82BA}"/>
                </a:ext>
              </a:extLst>
            </p:cNvPr>
            <p:cNvSpPr txBox="1"/>
            <p:nvPr/>
          </p:nvSpPr>
          <p:spPr>
            <a:xfrm>
              <a:off x="4545756" y="5446563"/>
              <a:ext cx="35159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6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E720943-C4E2-09D8-AC41-D1171E410B06}"/>
              </a:ext>
            </a:extLst>
          </p:cNvPr>
          <p:cNvGrpSpPr/>
          <p:nvPr/>
        </p:nvGrpSpPr>
        <p:grpSpPr>
          <a:xfrm>
            <a:off x="4588288" y="3463223"/>
            <a:ext cx="5978450" cy="430887"/>
            <a:chOff x="4545756" y="3468852"/>
            <a:chExt cx="5978450" cy="4308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FE891E-1088-ECF8-1845-0B2AE4B72B5D}"/>
                </a:ext>
              </a:extLst>
            </p:cNvPr>
            <p:cNvSpPr txBox="1"/>
            <p:nvPr/>
          </p:nvSpPr>
          <p:spPr>
            <a:xfrm>
              <a:off x="4545756" y="3468852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204268-E983-3E64-4B13-5E3AB0EA3C23}"/>
                </a:ext>
              </a:extLst>
            </p:cNvPr>
            <p:cNvSpPr txBox="1"/>
            <p:nvPr/>
          </p:nvSpPr>
          <p:spPr>
            <a:xfrm>
              <a:off x="4984038" y="3491935"/>
              <a:ext cx="5540168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</a:t>
              </a:r>
              <a:r>
                <a:rPr lang="zh-TW" altLang="en-US" b="1" u="sng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你所學到的或是不認同之處</a:t>
              </a:r>
              <a:endParaRPr lang="en-US" altLang="zh-TW" b="1" u="sng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8E2C730-2132-889C-0CAF-D8A92564441A}"/>
              </a:ext>
            </a:extLst>
          </p:cNvPr>
          <p:cNvSpPr txBox="1"/>
          <p:nvPr/>
        </p:nvSpPr>
        <p:spPr>
          <a:xfrm>
            <a:off x="293758" y="2449362"/>
            <a:ext cx="3568931" cy="534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Just Show Up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787E974-05F3-26EA-6E4F-732175AAEF3F}"/>
              </a:ext>
            </a:extLst>
          </p:cNvPr>
          <p:cNvGrpSpPr/>
          <p:nvPr/>
        </p:nvGrpSpPr>
        <p:grpSpPr>
          <a:xfrm>
            <a:off x="4588288" y="4285617"/>
            <a:ext cx="6980699" cy="769441"/>
            <a:chOff x="4545756" y="4287700"/>
            <a:chExt cx="6980699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10E148-17CD-9318-FF82-BA00D844D4A3}"/>
                </a:ext>
              </a:extLst>
            </p:cNvPr>
            <p:cNvSpPr txBox="1"/>
            <p:nvPr/>
          </p:nvSpPr>
          <p:spPr>
            <a:xfrm>
              <a:off x="4545756" y="4287700"/>
              <a:ext cx="38425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E99D51-0972-B664-1A77-816C59DB074E}"/>
                </a:ext>
              </a:extLst>
            </p:cNvPr>
            <p:cNvSpPr txBox="1"/>
            <p:nvPr/>
          </p:nvSpPr>
          <p:spPr>
            <a:xfrm>
              <a:off x="4984039" y="4287700"/>
              <a:ext cx="654241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分享時，請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使用「我、我的」，而不是「我們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、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你」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，這有助於每個人的獨立學習和分享。</a:t>
              </a:r>
              <a:endParaRPr lang="en-US" altLang="zh-TW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A3B7B7E-A5F4-AF59-25DF-EC6AF74BEEC4}"/>
              </a:ext>
            </a:extLst>
          </p:cNvPr>
          <p:cNvGrpSpPr/>
          <p:nvPr/>
        </p:nvGrpSpPr>
        <p:grpSpPr>
          <a:xfrm>
            <a:off x="4588288" y="1479881"/>
            <a:ext cx="6904500" cy="769441"/>
            <a:chOff x="4545756" y="1449186"/>
            <a:chExt cx="6904500" cy="7694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C12EC3-7D5A-A81F-27F9-9B07B746C078}"/>
                </a:ext>
              </a:extLst>
            </p:cNvPr>
            <p:cNvSpPr txBox="1"/>
            <p:nvPr/>
          </p:nvSpPr>
          <p:spPr>
            <a:xfrm>
              <a:off x="4545756" y="1449186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74E10-09E4-C236-9577-2431FF46F21D}"/>
                </a:ext>
              </a:extLst>
            </p:cNvPr>
            <p:cNvSpPr txBox="1"/>
            <p:nvPr/>
          </p:nvSpPr>
          <p:spPr>
            <a:xfrm>
              <a:off x="4984038" y="1449186"/>
              <a:ext cx="646621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每一位分享時間固定 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(</a:t>
              </a: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約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</a:t>
              </a: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分鐘，可用使計時器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或你可跳過分享</a:t>
              </a:r>
              <a:endParaRPr kumimoji="0" lang="en-US" sz="26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5987023-957A-321B-C4C9-ECF941AA449E}"/>
              </a:ext>
            </a:extLst>
          </p:cNvPr>
          <p:cNvGrpSpPr/>
          <p:nvPr/>
        </p:nvGrpSpPr>
        <p:grpSpPr>
          <a:xfrm>
            <a:off x="4588288" y="656791"/>
            <a:ext cx="5978451" cy="431583"/>
            <a:chOff x="4545756" y="582361"/>
            <a:chExt cx="5978451" cy="4315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A4EC98-8ED0-0072-03EB-108645B5B257}"/>
                </a:ext>
              </a:extLst>
            </p:cNvPr>
            <p:cNvSpPr txBox="1"/>
            <p:nvPr/>
          </p:nvSpPr>
          <p:spPr>
            <a:xfrm>
              <a:off x="4545756" y="582361"/>
              <a:ext cx="37347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5C8972-75AB-8C2D-C863-9A87A89B086F}"/>
                </a:ext>
              </a:extLst>
            </p:cNvPr>
            <p:cNvSpPr txBox="1"/>
            <p:nvPr/>
          </p:nvSpPr>
          <p:spPr>
            <a:xfrm>
              <a:off x="4984038" y="629223"/>
              <a:ext cx="5540169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分享者先介紹自己的姓名及所在地</a:t>
              </a:r>
              <a:endParaRPr kumimoji="0" lang="en-US" sz="26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D74036-24C5-DF0E-DEA5-62EBA15108BB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5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717113" y="0"/>
            <a:ext cx="848726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56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70391" y="1208617"/>
            <a:ext cx="6959324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人來就好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零作業（或少量的作業）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向作者及小組員學習</a:t>
            </a:r>
            <a:endParaRPr kumimoji="0" lang="en-US" sz="30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在不同的主題上學習互相幫補：如神學、歷史、投資、</a:t>
            </a:r>
            <a:r>
              <a:rPr lang="zh-TW" altLang="en-US" sz="30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管理、嗜好、科學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等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一起讀可以增進個人閱讀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同時聽和讀有助於專注在內容上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強化理解及知識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適用於家庭、辦公室、教會等場合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462285" y="2696748"/>
            <a:ext cx="3359886" cy="143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Just Show Up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 書 會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17F4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99C179-44E1-6BC8-01B2-D45109286435}"/>
              </a:ext>
            </a:extLst>
          </p:cNvPr>
          <p:cNvSpPr/>
          <p:nvPr/>
        </p:nvSpPr>
        <p:spPr>
          <a:xfrm>
            <a:off x="5025049" y="806485"/>
            <a:ext cx="1404371" cy="213321"/>
          </a:xfrm>
          <a:prstGeom prst="rect">
            <a:avLst/>
          </a:prstGeom>
          <a:solidFill>
            <a:srgbClr val="65A5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23F5F-6AE9-9436-3841-1301F8B56277}"/>
              </a:ext>
            </a:extLst>
          </p:cNvPr>
          <p:cNvSpPr txBox="1"/>
          <p:nvPr/>
        </p:nvSpPr>
        <p:spPr>
          <a:xfrm>
            <a:off x="5050449" y="379472"/>
            <a:ext cx="140437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好處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77C20-2BB8-C458-7662-DF9043A9AE1D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6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704734" y="0"/>
            <a:ext cx="848726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56" y="0"/>
            <a:ext cx="7239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AEA09A-744C-855C-E5FC-27CA721A7455}"/>
              </a:ext>
            </a:extLst>
          </p:cNvPr>
          <p:cNvSpPr txBox="1"/>
          <p:nvPr/>
        </p:nvSpPr>
        <p:spPr>
          <a:xfrm>
            <a:off x="516661" y="2243964"/>
            <a:ext cx="3188073" cy="2370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豐富、</a:t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紮實的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信仰造就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17F4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8F252-5929-F442-8218-B08D0D7FA27B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638F37E2-267F-4CC7-6BB1-751D1A83E7F2}"/>
              </a:ext>
            </a:extLst>
          </p:cNvPr>
          <p:cNvSpPr txBox="1"/>
          <p:nvPr/>
        </p:nvSpPr>
        <p:spPr>
          <a:xfrm>
            <a:off x="4969093" y="746613"/>
            <a:ext cx="6359308" cy="186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700" dirty="0">
                <a:solidFill>
                  <a:srgbClr val="01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3700" dirty="0">
                <a:solidFill>
                  <a:srgbClr val="01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4:13(</a:t>
            </a:r>
            <a:r>
              <a:rPr lang="zh-TW" altLang="en-US" sz="3700" dirty="0">
                <a:solidFill>
                  <a:srgbClr val="01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altLang="zh-TW" sz="3700" dirty="0">
                <a:solidFill>
                  <a:srgbClr val="01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zh-TW" altLang="en-US" sz="3700" dirty="0">
              <a:solidFill>
                <a:srgbClr val="017F4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你要以</a:t>
            </a:r>
            <a:r>
              <a:rPr kumimoji="0" lang="zh-TW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宣讀、勸勉、教導</a:t>
            </a: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為念，</a:t>
            </a:r>
            <a:br>
              <a:rPr kumimoji="0" lang="en-US" altLang="zh-TW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直等到我來。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004ECC5C-518E-587A-A282-618C2B7ECDEA}"/>
              </a:ext>
            </a:extLst>
          </p:cNvPr>
          <p:cNvSpPr txBox="1"/>
          <p:nvPr/>
        </p:nvSpPr>
        <p:spPr>
          <a:xfrm>
            <a:off x="4762366" y="2858612"/>
            <a:ext cx="6979159" cy="3461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kumimoji="0" lang="en-US" altLang="zh-TW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marR="0" lvl="0" indent="-17145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619250" algn="l"/>
              </a:tabLst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        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</a:t>
            </a: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讀書會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</p:spTree>
    <p:extLst>
      <p:ext uri="{BB962C8B-B14F-4D97-AF65-F5344CB8AC3E}">
        <p14:creationId xmlns:p14="http://schemas.microsoft.com/office/powerpoint/2010/main" val="425841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F730B-225C-1C39-67A9-77AFEAEEF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A4E31E5-3944-F3F5-2521-8959821E4A06}"/>
              </a:ext>
            </a:extLst>
          </p:cNvPr>
          <p:cNvSpPr/>
          <p:nvPr/>
        </p:nvSpPr>
        <p:spPr>
          <a:xfrm>
            <a:off x="0" y="0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3CC1BB-A489-EED0-BB1A-39EFD63473F6}"/>
              </a:ext>
            </a:extLst>
          </p:cNvPr>
          <p:cNvSpPr txBox="1"/>
          <p:nvPr/>
        </p:nvSpPr>
        <p:spPr>
          <a:xfrm>
            <a:off x="231634" y="372708"/>
            <a:ext cx="11722685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ORTV</a:t>
            </a: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zh-TW" altLang="en-US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每週 </a:t>
            </a: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 &amp; JSU </a:t>
            </a:r>
            <a:r>
              <a:rPr kumimoji="0" lang="zh-TW" altLang="en-US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時間</a:t>
            </a:r>
            <a:endParaRPr kumimoji="0" lang="en-US" sz="3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F75B93-CA43-9464-EFDF-01799EFE9A31}"/>
              </a:ext>
            </a:extLst>
          </p:cNvPr>
          <p:cNvSpPr/>
          <p:nvPr/>
        </p:nvSpPr>
        <p:spPr>
          <a:xfrm>
            <a:off x="3572162" y="1306883"/>
            <a:ext cx="4426209" cy="5361204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9FBBC-5676-54DF-CD33-35AD6E14D9EF}"/>
              </a:ext>
            </a:extLst>
          </p:cNvPr>
          <p:cNvSpPr txBox="1"/>
          <p:nvPr/>
        </p:nvSpPr>
        <p:spPr>
          <a:xfrm>
            <a:off x="3794166" y="3465036"/>
            <a:ext cx="3982200" cy="135421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lvl="0"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現在閱讀的書籍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zh-TW" sz="22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建造生命的牧養真諦</a:t>
            </a:r>
            <a:r>
              <a:rPr lang="zh-TW" altLang="en-US" sz="22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第</a:t>
            </a:r>
            <a:r>
              <a:rPr lang="en-US" altLang="zh-TW" sz="22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zh-TW" altLang="en-US" sz="22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章</a:t>
            </a:r>
            <a:br>
              <a:rPr lang="en-US" altLang="ko-KR" sz="22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Avenir"/>
              </a:rPr>
            </a:br>
            <a:r>
              <a:rPr lang="zh-TW" altLang="zh-TW" sz="22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尤金</a:t>
            </a:r>
            <a:r>
              <a:rPr lang="en-US" altLang="zh-TW" sz="22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·</a:t>
            </a:r>
            <a:r>
              <a:rPr lang="zh-TW" altLang="zh-TW" sz="22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畢德生</a:t>
            </a:r>
            <a:r>
              <a:rPr lang="en-US" altLang="zh-TW" sz="16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(Eugene Peterson)</a:t>
            </a:r>
            <a:r>
              <a:rPr lang="zh-TW" altLang="en-US" sz="22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Avenir"/>
              </a:rPr>
              <a:t>著</a:t>
            </a:r>
            <a:br>
              <a:rPr kumimoji="0" lang="en-US" altLang="ko-KR" sz="22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  <a:sym typeface="Avenir"/>
              </a:rPr>
            </a:br>
            <a:endParaRPr kumimoji="0" lang="en-US" sz="2200" b="1" i="0" u="none" kern="1200" cap="none" spc="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icrosoft YaHei UI Light" panose="020B0502040204020203" pitchFamily="34" charset="-122"/>
              <a:ea typeface="Microsoft YaHei UI Light" panose="020B0502040204020203" pitchFamily="34" charset="-122"/>
              <a:cs typeface="+mn-cs"/>
            </a:endParaRPr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DBB60707-9863-4C01-DF35-AF85B6D3C536}"/>
              </a:ext>
            </a:extLst>
          </p:cNvPr>
          <p:cNvSpPr/>
          <p:nvPr/>
        </p:nvSpPr>
        <p:spPr>
          <a:xfrm>
            <a:off x="3570149" y="1253046"/>
            <a:ext cx="4435729" cy="659664"/>
          </a:xfrm>
          <a:prstGeom prst="round2SameRect">
            <a:avLst/>
          </a:prstGeom>
          <a:solidFill>
            <a:srgbClr val="01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72E02C-AA7F-3E7F-F6F5-F7DEC715FB27}"/>
              </a:ext>
            </a:extLst>
          </p:cNvPr>
          <p:cNvSpPr txBox="1"/>
          <p:nvPr/>
        </p:nvSpPr>
        <p:spPr>
          <a:xfrm>
            <a:off x="3910437" y="1430598"/>
            <a:ext cx="3755153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週二中午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台北時間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86DABF-AE10-1CB4-20EE-81A5E1B1680C}"/>
              </a:ext>
            </a:extLst>
          </p:cNvPr>
          <p:cNvSpPr/>
          <p:nvPr/>
        </p:nvSpPr>
        <p:spPr>
          <a:xfrm>
            <a:off x="3570149" y="1914554"/>
            <a:ext cx="4435729" cy="1055866"/>
          </a:xfrm>
          <a:prstGeom prst="rect">
            <a:avLst/>
          </a:prstGeom>
          <a:solidFill>
            <a:srgbClr val="E4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1F659F-B136-05DD-9EA6-E35AC86EB99B}"/>
              </a:ext>
            </a:extLst>
          </p:cNvPr>
          <p:cNvSpPr txBox="1"/>
          <p:nvPr/>
        </p:nvSpPr>
        <p:spPr>
          <a:xfrm>
            <a:off x="4676570" y="2105536"/>
            <a:ext cx="2672351" cy="746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PRS 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11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: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5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0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-</a:t>
            </a:r>
            <a:r>
              <a:rPr kumimoji="0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12:30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JSU 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12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: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3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0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–</a:t>
            </a:r>
            <a:r>
              <a:rPr kumimoji="0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13:10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77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D0905-D623-29F7-1F15-516128623F15}"/>
              </a:ext>
            </a:extLst>
          </p:cNvPr>
          <p:cNvSpPr txBox="1"/>
          <p:nvPr/>
        </p:nvSpPr>
        <p:spPr>
          <a:xfrm>
            <a:off x="3794166" y="4927265"/>
            <a:ext cx="3982200" cy="100027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下一本書籍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2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認識神</a:t>
            </a:r>
            <a:r>
              <a:rPr lang="en-US" altLang="zh-TW" sz="22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增訂版</a:t>
            </a:r>
            <a:r>
              <a:rPr lang="en-US" altLang="zh-TW" sz="22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)</a:t>
            </a:r>
            <a:br>
              <a:rPr lang="en-US" altLang="ko-KR" sz="22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</a:br>
            <a:r>
              <a:rPr lang="zh-TW" altLang="en-US" sz="22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Avenir"/>
              </a:rPr>
              <a:t>巴刻 </a:t>
            </a:r>
            <a:r>
              <a:rPr lang="en-US" altLang="zh-TW" sz="22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Avenir"/>
              </a:rPr>
              <a:t>(J.I. Packer) </a:t>
            </a:r>
            <a:r>
              <a:rPr lang="zh-TW" altLang="en-US" sz="22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Avenir"/>
              </a:rPr>
              <a:t>著</a:t>
            </a:r>
            <a:endParaRPr lang="en-US" altLang="zh-TW" sz="2200" dirty="0">
              <a:latin typeface="Microsoft YaHei UI Light" panose="020B0502040204020203" pitchFamily="34" charset="-122"/>
              <a:ea typeface="Microsoft YaHei UI Light" panose="020B0502040204020203" pitchFamily="34" charset="-122"/>
              <a:sym typeface="Avenir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AA814A12-E794-FDF4-C780-9028516DD684}"/>
              </a:ext>
            </a:extLst>
          </p:cNvPr>
          <p:cNvGrpSpPr/>
          <p:nvPr/>
        </p:nvGrpSpPr>
        <p:grpSpPr>
          <a:xfrm>
            <a:off x="4227335" y="2177316"/>
            <a:ext cx="298819" cy="658169"/>
            <a:chOff x="934630" y="2819935"/>
            <a:chExt cx="298819" cy="658169"/>
          </a:xfrm>
        </p:grpSpPr>
        <p:pic>
          <p:nvPicPr>
            <p:cNvPr id="6" name="Picture 43" descr="Icon&#10;&#10;Description automatically generated">
              <a:extLst>
                <a:ext uri="{FF2B5EF4-FFF2-40B4-BE49-F238E27FC236}">
                  <a16:creationId xmlns:a16="http://schemas.microsoft.com/office/drawing/2014/main" id="{22456D12-3E8E-F12A-63A9-888E17F49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9532" y="2819935"/>
              <a:ext cx="249016" cy="249016"/>
            </a:xfrm>
            <a:prstGeom prst="rect">
              <a:avLst/>
            </a:prstGeom>
          </p:spPr>
        </p:pic>
        <p:pic>
          <p:nvPicPr>
            <p:cNvPr id="7" name="Picture 44" descr="Logo, icon&#10;&#10;Description automatically generated">
              <a:extLst>
                <a:ext uri="{FF2B5EF4-FFF2-40B4-BE49-F238E27FC236}">
                  <a16:creationId xmlns:a16="http://schemas.microsoft.com/office/drawing/2014/main" id="{82A4E708-3486-83FE-3232-D542B41FB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duotone>
                <a:prstClr val="black"/>
                <a:srgbClr val="12C968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34630" y="3179285"/>
              <a:ext cx="298819" cy="298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12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3E498C1-698C-11A3-FDF3-03D6CC6177B8}"/>
              </a:ext>
            </a:extLst>
          </p:cNvPr>
          <p:cNvSpPr/>
          <p:nvPr/>
        </p:nvSpPr>
        <p:spPr>
          <a:xfrm>
            <a:off x="0" y="0"/>
            <a:ext cx="122043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2616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01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01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39E36-30BB-91A1-EE3C-75C609EF0228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更多資訊請參考</a:t>
            </a:r>
            <a:endParaRPr kumimoji="0" lang="en-US" sz="4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44C7D-868F-1A8A-C10C-ADC1C171C1E5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zh-tw.prsi.org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8" name="文字方塊 10">
            <a:extLst>
              <a:ext uri="{FF2B5EF4-FFF2-40B4-BE49-F238E27FC236}">
                <a16:creationId xmlns:a16="http://schemas.microsoft.com/office/drawing/2014/main" id="{82B54834-D0E8-2008-72AD-7EFF61F7E925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新細明體" panose="02020500000000000000" pitchFamily="18" charset="-120"/>
                <a:cs typeface="+mn-cs"/>
              </a:rPr>
              <a:t>www.justshowup.club</a:t>
            </a:r>
          </a:p>
        </p:txBody>
      </p:sp>
      <p:pic>
        <p:nvPicPr>
          <p:cNvPr id="16" name="그림 15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3F98B3-5C8E-B6FB-8809-E781559DA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3E174C7F-47EF-8E33-9E3A-1A0F19A6C74D}"/>
              </a:ext>
            </a:extLst>
          </p:cNvPr>
          <p:cNvGrpSpPr/>
          <p:nvPr/>
        </p:nvGrpSpPr>
        <p:grpSpPr>
          <a:xfrm>
            <a:off x="7675368" y="3268824"/>
            <a:ext cx="2632015" cy="1861098"/>
            <a:chOff x="7659466" y="3563019"/>
            <a:chExt cx="2632015" cy="1861098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A59E598F-4040-FB3D-9C8E-D933422C5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4644"/>
            <a:stretch>
              <a:fillRect/>
            </a:stretch>
          </p:blipFill>
          <p:spPr>
            <a:xfrm>
              <a:off x="7659466" y="3563019"/>
              <a:ext cx="2593915" cy="131378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ADD6ED-B335-7F53-74E7-987CDD9B9C70}"/>
                </a:ext>
              </a:extLst>
            </p:cNvPr>
            <p:cNvSpPr txBox="1"/>
            <p:nvPr/>
          </p:nvSpPr>
          <p:spPr>
            <a:xfrm>
              <a:off x="7697566" y="4993230"/>
              <a:ext cx="259391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2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6F92B0-FFAF-78BF-0207-60EE3EBF17D9}"/>
              </a:ext>
            </a:extLst>
          </p:cNvPr>
          <p:cNvSpPr txBox="1"/>
          <p:nvPr/>
        </p:nvSpPr>
        <p:spPr>
          <a:xfrm>
            <a:off x="7960306" y="4808429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24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</a:t>
            </a:r>
            <a:r>
              <a:rPr kumimoji="0" lang="zh-TW" altLang="en-US" sz="24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en-US" altLang="zh-TW" sz="24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ko-KR" altLang="en-US" sz="24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24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2400" b="0" i="0" u="none" strike="noStrike" kern="1200" cap="none" spc="1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04476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2597</Words>
  <Application>Microsoft Macintosh PowerPoint</Application>
  <PresentationFormat>와이드스크린</PresentationFormat>
  <Paragraphs>135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Calibri</vt:lpstr>
      <vt:lpstr>Microsoft YaHei UI</vt:lpstr>
      <vt:lpstr>Microsoft JhengHei Light</vt:lpstr>
      <vt:lpstr>Microsoft YaHei UI Light</vt:lpstr>
      <vt:lpstr>Times New Roman</vt:lpstr>
      <vt:lpstr>Avenir Next LT Pro</vt:lpstr>
      <vt:lpstr>Calibri Light</vt:lpstr>
      <vt:lpstr>Arial</vt:lpstr>
      <vt:lpstr>2_Office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501</cp:revision>
  <dcterms:created xsi:type="dcterms:W3CDTF">2022-08-02T13:41:17Z</dcterms:created>
  <dcterms:modified xsi:type="dcterms:W3CDTF">2025-12-08T02:05:33Z</dcterms:modified>
</cp:coreProperties>
</file>