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8"/>
  </p:notesMasterIdLst>
  <p:sldIdLst>
    <p:sldId id="357" r:id="rId2"/>
    <p:sldId id="399" r:id="rId3"/>
    <p:sldId id="364" r:id="rId4"/>
    <p:sldId id="286" r:id="rId5"/>
    <p:sldId id="387" r:id="rId6"/>
    <p:sldId id="388" r:id="rId7"/>
    <p:sldId id="343" r:id="rId8"/>
    <p:sldId id="361" r:id="rId9"/>
    <p:sldId id="339" r:id="rId10"/>
    <p:sldId id="398" r:id="rId11"/>
    <p:sldId id="377" r:id="rId12"/>
    <p:sldId id="380" r:id="rId13"/>
    <p:sldId id="362" r:id="rId14"/>
    <p:sldId id="366" r:id="rId15"/>
    <p:sldId id="400" r:id="rId16"/>
    <p:sldId id="401" r:id="rId17"/>
    <p:sldId id="402" r:id="rId18"/>
    <p:sldId id="345" r:id="rId19"/>
    <p:sldId id="300" r:id="rId20"/>
    <p:sldId id="356" r:id="rId21"/>
    <p:sldId id="340" r:id="rId22"/>
    <p:sldId id="403" r:id="rId23"/>
    <p:sldId id="397" r:id="rId24"/>
    <p:sldId id="392" r:id="rId25"/>
    <p:sldId id="335" r:id="rId26"/>
    <p:sldId id="3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9"/>
    <a:srgbClr val="FB8500"/>
    <a:srgbClr val="EBEBEB"/>
    <a:srgbClr val="FF1B1A"/>
    <a:srgbClr val="FF5F05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7"/>
    <p:restoredTop sz="94615"/>
  </p:normalViewPr>
  <p:slideViewPr>
    <p:cSldViewPr snapToGrid="0" snapToObjects="1">
      <p:cViewPr varScale="1">
        <p:scale>
          <a:sx n="124" d="100"/>
          <a:sy n="124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C5700-F9F6-B4B4-EE46-BCBB722ED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48590" y="65151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54740" y="2051699"/>
            <a:ext cx="6790958" cy="2754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For Zoom joiners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please keep the </a:t>
            </a:r>
            <a:r>
              <a:rPr lang="en-US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video on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if you can.</a:t>
            </a:r>
          </a:p>
          <a:p>
            <a:pPr>
              <a:spcAft>
                <a:spcPts val="4200"/>
              </a:spcAft>
            </a:pP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This will help all of 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us focus on the Word of God.</a:t>
            </a:r>
            <a:endParaRPr lang="en-US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0" y="374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90278"/>
            <a:ext cx="117226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Time for Each of 66 Books of the Bible</a:t>
            </a:r>
            <a:endParaRPr lang="en-US" sz="36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/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Old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Genesis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49m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Ecclesiastes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Exodus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Song of Songs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Leviticus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Isaiah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Numbers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48m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Jeremiah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Deuteronomy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Lamentations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Joshua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Ezekiel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Judges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30m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Obadiah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45m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Jonah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Micah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Habakkuk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Zephaniah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Esther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Haggai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Job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Zechariah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Psalms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Malachi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Proverbs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76h 58m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/>
        </p:nvGraphicFramePr>
        <p:xfrm>
          <a:off x="6264809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New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Matthew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Philemon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Acts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Hebrews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James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Ephesians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Philippians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Colossians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Jude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Revelation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20h 50m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8100050" y="5169210"/>
            <a:ext cx="2736759" cy="493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(NKJV)</a:t>
            </a:r>
            <a:b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The Word of Promise Audio Bible</a:t>
            </a: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679917-205B-1334-C06F-F5537692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356855" y="1316476"/>
            <a:ext cx="723900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4659467" y="181441"/>
            <a:ext cx="665524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Our Recommendation for </a:t>
            </a: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and Private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Bible Reading/Listening Goals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25763" y="2044005"/>
            <a:ext cx="32086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How Much Bible to Read/Listen to in One or Two Years?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9D094-04F6-A0F8-2A7B-B2B0C2B33F18}"/>
              </a:ext>
            </a:extLst>
          </p:cNvPr>
          <p:cNvSpPr txBox="1"/>
          <p:nvPr/>
        </p:nvSpPr>
        <p:spPr>
          <a:xfrm>
            <a:off x="4209393" y="6271112"/>
            <a:ext cx="75674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latin typeface="Avenir Next LT Pro" panose="020B0504020202020204" pitchFamily="34" charset="77"/>
              </a:rPr>
              <a:t>Balancing OT &amp; NT and Praying Psalms Often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077CA17-922C-5A4A-33DF-71EDCB19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29337"/>
              </p:ext>
            </p:extLst>
          </p:nvPr>
        </p:nvGraphicFramePr>
        <p:xfrm>
          <a:off x="4659469" y="1045515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OT   –   NT  –  Psalms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Hours Per Week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Two Years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One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7.5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12.0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84DE8F10-E911-3A44-8E61-17433118FB7D}"/>
              </a:ext>
            </a:extLst>
          </p:cNvPr>
          <p:cNvSpPr txBox="1"/>
          <p:nvPr/>
        </p:nvSpPr>
        <p:spPr>
          <a:xfrm>
            <a:off x="5416957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(77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B4AC558-6B91-D34D-BA6D-D1E6F7A6CE89}"/>
              </a:ext>
            </a:extLst>
          </p:cNvPr>
          <p:cNvSpPr txBox="1"/>
          <p:nvPr/>
        </p:nvSpPr>
        <p:spPr>
          <a:xfrm>
            <a:off x="6234519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(21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5EBE814-C10A-AC2A-0648-ECEE30A2E65F}"/>
              </a:ext>
            </a:extLst>
          </p:cNvPr>
          <p:cNvSpPr txBox="1"/>
          <p:nvPr/>
        </p:nvSpPr>
        <p:spPr>
          <a:xfrm>
            <a:off x="7139491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(6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9EAA23-034A-9ED2-DA25-E23FE1433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78955"/>
              </p:ext>
            </p:extLst>
          </p:nvPr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31BBD-FD9D-3F4E-6F90-70800FC6A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22681"/>
              </p:ext>
            </p:extLst>
          </p:nvPr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7570E7-2001-134E-7CA0-381CB8DF3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12328"/>
              </p:ext>
            </p:extLst>
          </p:nvPr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7E5D1-EBC6-7600-6EFD-B5FF07C41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512258"/>
              </p:ext>
            </p:extLst>
          </p:nvPr>
        </p:nvGraphicFramePr>
        <p:xfrm>
          <a:off x="7997917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36F38D-7CDE-BC66-4B88-3EFD3831A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995"/>
              </p:ext>
            </p:extLst>
          </p:nvPr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0D035F-C465-1399-53AD-FDAC261F6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186600"/>
              </p:ext>
            </p:extLst>
          </p:nvPr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4A811-BF84-E40E-3988-604BC715DE8F}"/>
              </a:ext>
            </a:extLst>
          </p:cNvPr>
          <p:cNvSpPr txBox="1"/>
          <p:nvPr/>
        </p:nvSpPr>
        <p:spPr>
          <a:xfrm>
            <a:off x="4659467" y="5886820"/>
            <a:ext cx="6655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Avenir Next LT Pro" panose="020B0504020202020204" pitchFamily="34" charset="77"/>
              </a:rPr>
              <a:t>Hours are approximate, using English (NKJV) Audio Bible in the PRS App.</a:t>
            </a:r>
            <a:endParaRPr lang="en-US" sz="140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73147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AE37C-6B18-082A-116D-09CE25A6D07C}"/>
              </a:ext>
            </a:extLst>
          </p:cNvPr>
          <p:cNvSpPr txBox="1"/>
          <p:nvPr/>
        </p:nvSpPr>
        <p:spPr>
          <a:xfrm>
            <a:off x="0" y="237292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Why Balance OT &amp; NT and Pray Psalms Often?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1480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2" y="4252794"/>
            <a:ext cx="5729137" cy="219585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03292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0A49F67-6897-F9A4-5331-488BE530A637}"/>
              </a:ext>
            </a:extLst>
          </p:cNvPr>
          <p:cNvSpPr/>
          <p:nvPr/>
        </p:nvSpPr>
        <p:spPr>
          <a:xfrm>
            <a:off x="6174773" y="4798602"/>
            <a:ext cx="5729137" cy="165005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798B4-03A1-A552-9A73-4907321C4796}"/>
              </a:ext>
            </a:extLst>
          </p:cNvPr>
          <p:cNvSpPr txBox="1"/>
          <p:nvPr/>
        </p:nvSpPr>
        <p:spPr>
          <a:xfrm>
            <a:off x="491075" y="1167825"/>
            <a:ext cx="548071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Hebrews 1:1-2a (NIV)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In the past God spoke to our ancestors through the prophets at many times and in various ways,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in these last days he has spoken to us by his Son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,...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104725"/>
            <a:ext cx="553248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55:17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Evening and morning and at noon I will pray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cry aloud, And He shall hear my voice.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27393"/>
            <a:ext cx="52874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9:35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And a voice came out of the cloud, saying, 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“This is My beloved Son. Hear Him!”</a:t>
            </a:r>
            <a:endParaRPr lang="en-US" sz="3000" b="1" dirty="0">
              <a:solidFill>
                <a:srgbClr val="0000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3B82FA-79A0-6EB2-5FF6-708FA0059815}"/>
              </a:ext>
            </a:extLst>
          </p:cNvPr>
          <p:cNvSpPr txBox="1"/>
          <p:nvPr/>
        </p:nvSpPr>
        <p:spPr>
          <a:xfrm>
            <a:off x="6371422" y="4922117"/>
            <a:ext cx="553248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21:36a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Watch therefore, and </a:t>
            </a:r>
            <a:r>
              <a:rPr lang="en-US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pray always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…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137654"/>
            <a:ext cx="5729137" cy="1569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234030"/>
            <a:ext cx="528742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72:20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prayers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of David the son of Jesse are ended.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994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Cautions When </a:t>
            </a:r>
            <a:r>
              <a:rPr lang="en-US" sz="44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L</a:t>
            </a:r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istening to the Bible</a:t>
            </a:r>
            <a:endParaRPr lang="en-US" sz="44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5" y="4008562"/>
            <a:ext cx="5710849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Malachi 1:8b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When you sacrifice lame or diseased animals, is that not wrong? </a:t>
            </a:r>
            <a:r>
              <a:rPr lang="en-US" sz="2400" i="0" dirty="0">
                <a:solidFill>
                  <a:srgbClr val="000000"/>
                </a:solidFill>
                <a:effectLst/>
              </a:rPr>
              <a:t>Try offering them to your governor!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Would he be pleased with you? Would he accept you?” says the LORD Almighty.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156887"/>
            <a:ext cx="5695271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John 5:39-40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You study the Scriptures diligently because you think that in them you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have eternal life. These are the very Scriptures that testify about me, yet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i="0" dirty="0">
                <a:solidFill>
                  <a:srgbClr val="000000"/>
                </a:solidFill>
                <a:effectLst/>
              </a:rPr>
              <a:t>you refuse to come to me to have life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. 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02958"/>
            <a:ext cx="5361893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Matthew 7:26 (ESV)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And everyone who hears these words of mine and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does not do them will be like a foolish man 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who built his house on the sand.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156887"/>
            <a:ext cx="536189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6:4-5 (ESV) 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“Hear, O Israel: The LORD our God, the LORD is one. You shall love the LORD your God with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all your heart and with all your soul and with all your might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. </a:t>
            </a:r>
            <a:endParaRPr lang="en-US" sz="2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43" b="2721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EDAD6-050B-B2FA-6AF8-A3C594F4C4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89" b="2975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227F5-CED4-DDAE-2970-1CB558754B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671BA0-866B-13E3-49F1-95DB09D4EA76}"/>
              </a:ext>
            </a:extLst>
          </p:cNvPr>
          <p:cNvGrpSpPr/>
          <p:nvPr/>
        </p:nvGrpSpPr>
        <p:grpSpPr>
          <a:xfrm>
            <a:off x="3495684" y="414058"/>
            <a:ext cx="2479082" cy="627031"/>
            <a:chOff x="3495684" y="414058"/>
            <a:chExt cx="2479082" cy="6270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86972C4-575F-3BA9-A7AC-4101F521D645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525E2B-231B-9E1D-E655-5735F54F37C2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31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6E6979-154C-B1A8-9CED-C28728987639}"/>
              </a:ext>
            </a:extLst>
          </p:cNvPr>
          <p:cNvGrpSpPr/>
          <p:nvPr/>
        </p:nvGrpSpPr>
        <p:grpSpPr>
          <a:xfrm>
            <a:off x="322020" y="4715464"/>
            <a:ext cx="2330026" cy="1097280"/>
            <a:chOff x="322020" y="4715464"/>
            <a:chExt cx="2330026" cy="10972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270E5D-0243-70A2-DF38-90160A238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F5EAC9-AE49-12F2-4D45-3CE633581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94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Available Now: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NKJV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NLT (NT)</a:t>
            </a:r>
            <a:b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 Mandarin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Indonesian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Best Audio Drama Bibles</a:t>
            </a: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5DB3D2-6F19-1B42-B87F-7093BA3AECE8}"/>
              </a:ext>
            </a:extLst>
          </p:cNvPr>
          <p:cNvSpPr txBox="1"/>
          <p:nvPr/>
        </p:nvSpPr>
        <p:spPr>
          <a:xfrm>
            <a:off x="8445922" y="1174749"/>
            <a:ext cx="3079118" cy="460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Coming Soon: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894E8-2AD4-35D3-79D1-068DE2AEAA4E}"/>
              </a:ext>
            </a:extLst>
          </p:cNvPr>
          <p:cNvGrpSpPr/>
          <p:nvPr/>
        </p:nvGrpSpPr>
        <p:grpSpPr>
          <a:xfrm>
            <a:off x="2896988" y="414058"/>
            <a:ext cx="2479082" cy="627031"/>
            <a:chOff x="3495684" y="414058"/>
            <a:chExt cx="2479082" cy="6270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5CD0F51-1D97-C57C-8C58-D4FD2FF94861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BE6A38-AFCA-085E-BE8F-9A57CDA67A79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388703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BDB58-6350-0E54-24A3-4B8F2B61F6C8}"/>
              </a:ext>
            </a:extLst>
          </p:cNvPr>
          <p:cNvSpPr txBox="1"/>
          <p:nvPr/>
        </p:nvSpPr>
        <p:spPr>
          <a:xfrm>
            <a:off x="8445922" y="2998780"/>
            <a:ext cx="458787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76624-2A6B-BF75-249F-B64420F80EC7}"/>
              </a:ext>
            </a:extLst>
          </p:cNvPr>
          <p:cNvSpPr txBox="1"/>
          <p:nvPr/>
        </p:nvSpPr>
        <p:spPr>
          <a:xfrm>
            <a:off x="8904709" y="2108686"/>
            <a:ext cx="2855510" cy="1877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(NT)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(NT)</a:t>
            </a: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 (OT)</a:t>
            </a: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(OT)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163088-DBB0-09A7-CEF5-D7D6D5F7A971}"/>
              </a:ext>
            </a:extLst>
          </p:cNvPr>
          <p:cNvSpPr txBox="1"/>
          <p:nvPr/>
        </p:nvSpPr>
        <p:spPr>
          <a:xfrm>
            <a:off x="8445922" y="3514481"/>
            <a:ext cx="458787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6FFDF-5227-6555-E26E-21E367CFF526}"/>
              </a:ext>
            </a:extLst>
          </p:cNvPr>
          <p:cNvSpPr txBox="1"/>
          <p:nvPr/>
        </p:nvSpPr>
        <p:spPr>
          <a:xfrm>
            <a:off x="8445922" y="1635388"/>
            <a:ext cx="231621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1ABB2-E55B-926A-4786-6EC703C872C6}"/>
              </a:ext>
            </a:extLst>
          </p:cNvPr>
          <p:cNvSpPr txBox="1"/>
          <p:nvPr/>
        </p:nvSpPr>
        <p:spPr>
          <a:xfrm>
            <a:off x="8445922" y="2061984"/>
            <a:ext cx="458787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71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2002121"/>
            <a:ext cx="3389062" cy="2018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Bible 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the App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50926-70EA-D3A2-F641-094F6AC8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" t="4584" r="-2" b="1539"/>
          <a:stretch>
            <a:fillRect/>
          </a:stretch>
        </p:blipFill>
        <p:spPr>
          <a:xfrm>
            <a:off x="5498097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4879818" y="366516"/>
            <a:ext cx="685162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sz="3600" dirty="0">
                <a:latin typeface="Avenir Next LT Pro" panose="020B0504020202020204" pitchFamily="34" charset="77"/>
              </a:rPr>
              <a:t>Track Bible Reading/Listening!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9D6F8B-1213-C852-A446-390E76AD29AD}"/>
              </a:ext>
            </a:extLst>
          </p:cNvPr>
          <p:cNvGrpSpPr/>
          <p:nvPr/>
        </p:nvGrpSpPr>
        <p:grpSpPr>
          <a:xfrm>
            <a:off x="592183" y="4247864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C75764-6D96-1E36-F128-A85C2050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A23246-3705-E907-B6B5-9F810813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02" b="1622"/>
          <a:stretch>
            <a:fillRect/>
          </a:stretch>
        </p:blipFill>
        <p:spPr>
          <a:xfrm>
            <a:off x="8581538" y="1217140"/>
            <a:ext cx="2483571" cy="5052949"/>
          </a:xfrm>
          <a:prstGeom prst="roundRect">
            <a:avLst>
              <a:gd name="adj" fmla="val 7933"/>
            </a:avLst>
          </a:prstGeom>
        </p:spPr>
      </p:pic>
    </p:spTree>
    <p:extLst>
      <p:ext uri="{BB962C8B-B14F-4D97-AF65-F5344CB8AC3E}">
        <p14:creationId xmlns:p14="http://schemas.microsoft.com/office/powerpoint/2010/main" val="94622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876071"/>
            <a:ext cx="754952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>
                <a:latin typeface="Avenir Next LT Pro" panose="020B0504020202020204" pitchFamily="34" charset="77"/>
              </a:rPr>
              <a:t>For </a:t>
            </a:r>
            <a:r>
              <a:rPr lang="en-US" sz="4400" dirty="0">
                <a:latin typeface="Avenir Next LT Pro" panose="020B0504020202020204" pitchFamily="34" charset="77"/>
              </a:rPr>
              <a:t>1-2-3 Goal</a:t>
            </a:r>
            <a:r>
              <a:rPr lang="en-US" sz="4400" b="0" dirty="0">
                <a:latin typeface="Avenir Next LT Pro" panose="020B0504020202020204" pitchFamily="34" charset="77"/>
              </a:rPr>
              <a:t>, </a:t>
            </a:r>
            <a:br>
              <a:rPr lang="en-US" sz="4400" b="0" dirty="0">
                <a:latin typeface="Avenir Next LT Pro" panose="020B0504020202020204" pitchFamily="34" charset="77"/>
              </a:rPr>
            </a:br>
            <a:r>
              <a:rPr lang="en-US" sz="4400" b="0" dirty="0">
                <a:latin typeface="Avenir Next LT Pro" panose="020B0504020202020204" pitchFamily="34" charset="77"/>
              </a:rPr>
              <a:t>we recommend setting up </a:t>
            </a:r>
            <a:br>
              <a:rPr lang="en-US" sz="4400" b="0" dirty="0">
                <a:latin typeface="Avenir Next LT Pro" panose="020B0504020202020204" pitchFamily="34" charset="77"/>
              </a:rPr>
            </a:br>
            <a:r>
              <a:rPr lang="en-US" sz="4400" dirty="0">
                <a:latin typeface="Avenir Next LT Pro" panose="020B0504020202020204" pitchFamily="34" charset="77"/>
              </a:rPr>
              <a:t>5 Trackers</a:t>
            </a:r>
            <a:r>
              <a:rPr lang="en-US" sz="4400" b="0" dirty="0">
                <a:latin typeface="Avenir Next LT Pro" panose="020B0504020202020204" pitchFamily="34" charset="7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335311" y="3065064"/>
            <a:ext cx="2752400" cy="1156087"/>
            <a:chOff x="5467164" y="3183707"/>
            <a:chExt cx="2752400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467164" y="3480693"/>
              <a:ext cx="16975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Like this</a:t>
              </a: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64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Download PRS App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189777"/>
            <a:chOff x="8181789" y="311762"/>
            <a:chExt cx="3272456" cy="6189777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189777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8"/>
              <a:ext cx="2817264" cy="5670206"/>
              <a:chOff x="8409384" y="521368"/>
              <a:chExt cx="2817264" cy="567020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887" b="2246"/>
              <a:stretch>
                <a:fillRect/>
              </a:stretch>
            </p:blipFill>
            <p:spPr>
              <a:xfrm>
                <a:off x="8409384" y="521368"/>
                <a:ext cx="2817264" cy="5670206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52963" y="1216916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52963" y="2115685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52963" y="3026959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52963" y="3925728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4th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1A25E8-9B5B-54A9-16C9-F74797B7BB70}"/>
                  </a:ext>
                </a:extLst>
              </p:cNvPr>
              <p:cNvSpPr/>
              <p:nvPr/>
            </p:nvSpPr>
            <p:spPr>
              <a:xfrm>
                <a:off x="9252963" y="4721011"/>
                <a:ext cx="1699516" cy="382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3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NYC Wednesday PRS Plan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452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37292"/>
            <a:ext cx="11722685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1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Training Together, Not Trying Alone.</a:t>
            </a:r>
            <a:endParaRPr lang="en-US" sz="51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471095" y="2730777"/>
            <a:ext cx="11348650" cy="320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2700" b="1" dirty="0">
                <a:latin typeface="Avenir Next LT Pro" panose="020B0504020202020204" pitchFamily="34" charset="77"/>
              </a:rPr>
              <a:t>Commit these to faithful men who will be able to teach others also.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 </a:t>
            </a:r>
            <a:br>
              <a:rPr lang="en-US" sz="2700" b="1" baseline="300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You therefore must endure hardship as a </a:t>
            </a:r>
            <a:r>
              <a:rPr lang="en-US" sz="2700" b="1" dirty="0">
                <a:latin typeface="Avenir Next LT Pro" panose="020B0504020202020204" pitchFamily="34" charset="77"/>
              </a:rPr>
              <a:t>good soldier of Jesus Christ</a:t>
            </a:r>
            <a:r>
              <a:rPr lang="en-US" sz="2700" dirty="0">
                <a:latin typeface="Avenir Next LT Pro" panose="020B0504020202020204" pitchFamily="34" charset="77"/>
              </a:rPr>
              <a:t>. No one engaged in warfare entangles himself with the affairs of </a:t>
            </a:r>
            <a:r>
              <a:rPr lang="en-US" sz="2700" i="1" dirty="0">
                <a:latin typeface="Avenir Next LT Pro" panose="020B0504020202020204" pitchFamily="34" charset="77"/>
              </a:rPr>
              <a:t>this</a:t>
            </a:r>
            <a:r>
              <a:rPr lang="en-US" sz="2700" dirty="0">
                <a:latin typeface="Avenir Next LT Pro" panose="020B0504020202020204" pitchFamily="34" charset="77"/>
              </a:rPr>
              <a:t> life, that he may please him who enlisted him as a </a:t>
            </a:r>
            <a:r>
              <a:rPr lang="en-US" sz="2700" b="1" dirty="0">
                <a:latin typeface="Avenir Next LT Pro" panose="020B0504020202020204" pitchFamily="34" charset="77"/>
              </a:rPr>
              <a:t>soldier</a:t>
            </a:r>
            <a:r>
              <a:rPr lang="en-US" sz="2700" dirty="0">
                <a:latin typeface="Avenir Next LT Pro" panose="020B0504020202020204" pitchFamily="34" charset="77"/>
              </a:rPr>
              <a:t>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And also if </a:t>
            </a:r>
            <a:br>
              <a:rPr lang="en-US" sz="27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anyone competes in </a:t>
            </a:r>
            <a:r>
              <a:rPr lang="en-US" sz="2700" b="1" dirty="0">
                <a:latin typeface="Avenir Next LT Pro" panose="020B0504020202020204" pitchFamily="34" charset="77"/>
              </a:rPr>
              <a:t>athletics</a:t>
            </a:r>
            <a:r>
              <a:rPr lang="en-US" sz="2700" dirty="0">
                <a:latin typeface="Avenir Next LT Pro" panose="020B0504020202020204" pitchFamily="34" charset="77"/>
              </a:rPr>
              <a:t>, he is not crowned unless he competes according to the rules.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The </a:t>
            </a:r>
            <a:r>
              <a:rPr lang="en-US" sz="2700" b="1" dirty="0">
                <a:latin typeface="Avenir Next LT Pro" panose="020B0504020202020204" pitchFamily="34" charset="77"/>
              </a:rPr>
              <a:t>hardworking farmer</a:t>
            </a:r>
            <a:r>
              <a:rPr lang="en-US" sz="2700" dirty="0">
                <a:latin typeface="Avenir Next LT Pro" panose="020B0504020202020204" pitchFamily="34" charset="77"/>
              </a:rPr>
              <a:t> must be first to partake of the crops. </a:t>
            </a:r>
            <a:r>
              <a:rPr lang="en-US" sz="27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2 Timothy 2:2b-6 (NKJV)</a:t>
            </a:r>
            <a:endParaRPr lang="en-US" sz="27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471095" y="1526873"/>
            <a:ext cx="112854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disciple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is not above his teacher, but everyone when he is 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trained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will be like his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teacher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 </a:t>
            </a:r>
            <a:r>
              <a:rPr lang="en-US" sz="28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6:40 (ESV)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endParaRPr lang="en-US" sz="280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81097" y="1374590"/>
            <a:ext cx="5181422" cy="4108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Psalm 3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Genesis 4-7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John 5-6</a:t>
            </a:r>
          </a:p>
          <a:p>
            <a:pPr>
              <a:spcAft>
                <a:spcPts val="3000"/>
              </a:spcAft>
            </a:pPr>
            <a:r>
              <a:rPr lang="en-US" sz="4700" b="1" dirty="0">
                <a:latin typeface="Avenir Next LT Pro" panose="020B0504020202020204" pitchFamily="34" charset="77"/>
              </a:rPr>
              <a:t>Psalm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Track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Today’s </a:t>
            </a: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Scriptures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7493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Scan to download the free PRS App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7E183D-3518-CF43-E669-27C253C66BF4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4E5189-C54C-E578-54F1-0A87F2C39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B140F7-AA16-750B-54A6-9BD64A340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230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78CF11-3B16-F717-51B6-32B3B34BFF42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189320" y="364035"/>
            <a:ext cx="7617936" cy="6129926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8686D-5D76-911A-14CF-9347ED8AEBFD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450524" y="864193"/>
            <a:ext cx="7227092" cy="5129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4200"/>
              </a:lnSpc>
              <a:spcAft>
                <a:spcPts val="1800"/>
              </a:spcAft>
            </a:pPr>
            <a:r>
              <a:rPr lang="en-US" sz="3400" dirty="0"/>
              <a:t>To be respectful of hearing </a:t>
            </a:r>
            <a:br>
              <a:rPr lang="en-US" sz="3400" dirty="0"/>
            </a:br>
            <a:r>
              <a:rPr lang="en-US" sz="3400" dirty="0"/>
              <a:t>God’s Word during PRS, </a:t>
            </a:r>
            <a:br>
              <a:rPr lang="en-US" sz="3400" dirty="0"/>
            </a:br>
            <a:r>
              <a:rPr lang="en-US" sz="3400" dirty="0"/>
              <a:t>please refrain from: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sz="3400" dirty="0"/>
              <a:t>Eating Food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sz="3400" dirty="0"/>
              <a:t>Using Phone </a:t>
            </a:r>
            <a:r>
              <a:rPr lang="en-US" sz="2900" dirty="0"/>
              <a:t>(except Bible Tracker)</a:t>
            </a:r>
          </a:p>
          <a:p>
            <a:pPr marL="560070" indent="-560070">
              <a:lnSpc>
                <a:spcPts val="4200"/>
              </a:lnSpc>
              <a:spcAft>
                <a:spcPts val="1800"/>
              </a:spcAft>
              <a:buAutoNum type="arabicPeriod"/>
            </a:pPr>
            <a:r>
              <a:rPr lang="en-US" sz="3400" dirty="0"/>
              <a:t>Multitasking </a:t>
            </a:r>
            <a:r>
              <a:rPr lang="en-US" sz="2900" dirty="0"/>
              <a:t>(e.g. treadmill)</a:t>
            </a:r>
          </a:p>
          <a:p>
            <a:pPr>
              <a:lnSpc>
                <a:spcPts val="3800"/>
              </a:lnSpc>
              <a:spcAft>
                <a:spcPts val="1800"/>
              </a:spcAft>
            </a:pPr>
            <a:r>
              <a:rPr lang="en-US" sz="3400" dirty="0"/>
              <a:t>When coming to G&amp;M offices, please wear </a:t>
            </a:r>
            <a:r>
              <a:rPr lang="en-US" sz="3400" u="sng" dirty="0"/>
              <a:t>business casual</a:t>
            </a:r>
            <a:r>
              <a:rPr lang="en-US" sz="3400" dirty="0"/>
              <a:t> attire.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5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2321004"/>
            <a:ext cx="347597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FFB600"/>
                </a:solidFill>
              </a:rPr>
              <a:t>3 Steps</a:t>
            </a:r>
            <a:r>
              <a:rPr lang="en-US" sz="3600" dirty="0"/>
              <a:t> for Successful </a:t>
            </a:r>
            <a:br>
              <a:rPr lang="en-US" sz="3600" dirty="0"/>
            </a:br>
            <a:r>
              <a:rPr lang="en-US" sz="3600" dirty="0"/>
              <a:t>Bible Reading/ Listening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Belong to a PRS Group, Preferably with 1 or 2 Friends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514620"/>
            <a:ext cx="5480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Ecclesiastes 4:12, Luke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891811"/>
            <a:ext cx="5480099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Set a One or Two-Year Goal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465551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Deuteronomy 8:3, Matthew 4:4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96744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Track and Share It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70484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Proverbs 27:17, 1 Timothy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2" y="866787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Ecclesiastes 4:12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Though one may be overpowered by another, two can withstand him.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threefold cord is not quickly broken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393679" y="853076"/>
            <a:ext cx="411647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4:16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So He came to Nazareth, where He had been brought up.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His custom was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, He went into the synagogue on the Sabbath day, and stood up to read.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393676" y="3127352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Matthew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</a:t>
            </a:r>
            <a:b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‘Man shall not live by bread alone, but by </a:t>
            </a:r>
            <a:r>
              <a:rPr lang="en-US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676059"/>
            <a:ext cx="593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Proverbs 27:17 (NIV)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iron sharpens iron, so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one person sharpens another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393676" y="5647677"/>
            <a:ext cx="45092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1 Timothy 4:15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ESV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Practice these things, immerse yourself in them, so that 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all may see your progress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0735" y="5125964"/>
            <a:ext cx="10299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3. Track and Share It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92226"/>
            <a:ext cx="10299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2. Set a One or Two-Year Goal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338077"/>
            <a:ext cx="102994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1. Belong to a PRS Group, </a:t>
            </a:r>
            <a:r>
              <a:rPr lang="en-US" sz="2600" b="1" dirty="0">
                <a:latin typeface="Avenir Next LT Pro"/>
              </a:rPr>
              <a:t>Preferably with 1 or 2 Friends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27352"/>
            <a:ext cx="593393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Deuteronomy 8:3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He humbled you, allowed you to hunger, and fed you with manna which you did not know nor did your fathers know, that He might make you know that 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man shall not live by bread alone; but man lives by every </a:t>
            </a:r>
            <a:r>
              <a:rPr lang="en-US" b="1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word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that proceeds from the mouth of the </a:t>
            </a:r>
            <a:r>
              <a:rPr lang="en-US" b="1" i="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F3A8-815E-2CD0-B62B-E9EF0A51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6CC3528F-E756-4001-A2E3-06462B6DDA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2FFA64-B499-517B-4684-6AAF5EDCBE2D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87032A-F845-F4AD-09EE-A09E4D9EA658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4B6D431-AC35-2F37-0DED-5D43A59CC86A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D508E3-F125-560D-42F8-10EE01BA3381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10F688A-35A9-DBB7-EE7F-2527D16B3C24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E74C0E8-E8B4-01E8-1474-DC08C93A157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E62ADD-E419-516D-9230-378649CA540C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6D1188-5491-4CFB-45D0-3432E11F1654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EA38DE7-6DF9-4345-F9AD-0B69E4D4F00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4548D4-370C-6F4C-5B23-E0FD6975D5D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A89B8FF-B14B-7790-D004-76EB8DC69211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CC7FE88-C567-3FB7-B05D-A94C040EC241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A1D8706B-3813-8EC9-DB8F-EBE7E1187A5B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98F753AF-F415-D166-020E-80C6FA3A6BF2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2051646C-1EDB-37CB-D551-7D58F2EAE704}"/>
              </a:ext>
            </a:extLst>
          </p:cNvPr>
          <p:cNvSpPr/>
          <p:nvPr/>
        </p:nvSpPr>
        <p:spPr>
          <a:xfrm>
            <a:off x="4166432" y="117626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BFE41F76-29CE-7535-F76D-DCB744B94345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5B0DC404-2271-E357-EE13-E68D3C7D151A}"/>
              </a:ext>
            </a:extLst>
          </p:cNvPr>
          <p:cNvSpPr/>
          <p:nvPr/>
        </p:nvSpPr>
        <p:spPr>
          <a:xfrm>
            <a:off x="8173984" y="1171037"/>
            <a:ext cx="1857642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D89A2AA6-2761-957D-7D5D-9A64948305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AD6BAD91-3EF5-7D03-44B1-663A2619107D}"/>
              </a:ext>
            </a:extLst>
          </p:cNvPr>
          <p:cNvSpPr/>
          <p:nvPr/>
        </p:nvSpPr>
        <p:spPr>
          <a:xfrm>
            <a:off x="133527" y="3980685"/>
            <a:ext cx="1882057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D8E061B5-89EE-ACD1-FC1C-793456FCD62A}"/>
              </a:ext>
            </a:extLst>
          </p:cNvPr>
          <p:cNvSpPr/>
          <p:nvPr/>
        </p:nvSpPr>
        <p:spPr>
          <a:xfrm>
            <a:off x="2165006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42FC932-0EFC-8DBF-67E5-AA262DD41B85}"/>
              </a:ext>
            </a:extLst>
          </p:cNvPr>
          <p:cNvSpPr/>
          <p:nvPr/>
        </p:nvSpPr>
        <p:spPr>
          <a:xfrm>
            <a:off x="4166693" y="3980685"/>
            <a:ext cx="1856210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72126920-DBF9-744C-B94C-B5E779B2FE67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E532A952-01B3-6F78-2AE6-318603E199B0}"/>
              </a:ext>
            </a:extLst>
          </p:cNvPr>
          <p:cNvSpPr/>
          <p:nvPr/>
        </p:nvSpPr>
        <p:spPr>
          <a:xfrm>
            <a:off x="8160042" y="3980685"/>
            <a:ext cx="187554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2641A338-7DDC-BD68-708F-60D8D3A560CA}"/>
              </a:ext>
            </a:extLst>
          </p:cNvPr>
          <p:cNvSpPr/>
          <p:nvPr/>
        </p:nvSpPr>
        <p:spPr>
          <a:xfrm>
            <a:off x="10170357" y="3993322"/>
            <a:ext cx="1871551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C8EB6C-E376-AF7D-09D7-AE66343402FA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January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EFAB5E-4BF7-79F1-6CC0-EBF8396AD310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February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F7D1BC-6857-6DFF-C7B5-FF73CDFCA562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CE92B2-0638-D48E-66BA-C965CC2717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A7F4AD-50EF-0CC0-5346-BCEB3C18CF49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May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65AE41-CB6B-08D4-9B84-EDD8BA0E86A7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0E86B5-2769-9380-DFCA-6CDEECAD5E37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July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F0B2CC-6D39-AEC0-EE36-81195756BF3C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August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81029E-7F38-EE94-BF67-0475B5581376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0EADE3-98FD-DC00-20BB-EF452495B487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October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10BBA3-0574-A2A4-0DF3-F10E34F7F54F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7E162A-1408-4869-0E8E-A5D771B229B7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 Demi" panose="020B0504020202020204" pitchFamily="34" charset="77"/>
                <a:ea typeface="DIN 2014 Bold" panose="020B0504020202020204" pitchFamily="34" charset="77"/>
              </a:rPr>
              <a:t>December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1A0387-A195-6EAB-AA3F-4552A565FE44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2026 Wednesday PRS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B97553-E40D-E3FD-7892-D674DA4D748D}"/>
              </a:ext>
            </a:extLst>
          </p:cNvPr>
          <p:cNvSpPr txBox="1"/>
          <p:nvPr/>
        </p:nvSpPr>
        <p:spPr>
          <a:xfrm>
            <a:off x="133528" y="174605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John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58D6D-0D04-715F-F92F-23F6B7A2B1D5}"/>
              </a:ext>
            </a:extLst>
          </p:cNvPr>
          <p:cNvSpPr txBox="1"/>
          <p:nvPr/>
        </p:nvSpPr>
        <p:spPr>
          <a:xfrm>
            <a:off x="2155213" y="1707068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John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744FE3-0EF1-8F29-69E9-D33B61D83592}"/>
              </a:ext>
            </a:extLst>
          </p:cNvPr>
          <p:cNvSpPr txBox="1"/>
          <p:nvPr/>
        </p:nvSpPr>
        <p:spPr>
          <a:xfrm>
            <a:off x="4151276" y="170706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08EE2-6DDD-E5CA-46C1-9670C746CA00}"/>
              </a:ext>
            </a:extLst>
          </p:cNvPr>
          <p:cNvSpPr txBox="1"/>
          <p:nvPr/>
        </p:nvSpPr>
        <p:spPr>
          <a:xfrm>
            <a:off x="6170465" y="170722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Genesis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Mark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Romans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36A6B-5454-22A6-D233-D0C24FAC456C}"/>
              </a:ext>
            </a:extLst>
          </p:cNvPr>
          <p:cNvSpPr txBox="1"/>
          <p:nvPr/>
        </p:nvSpPr>
        <p:spPr>
          <a:xfrm>
            <a:off x="8169130" y="1707068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Corinthians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83428-5B82-E590-601D-1F8EA90AF7CB}"/>
              </a:ext>
            </a:extLst>
          </p:cNvPr>
          <p:cNvSpPr txBox="1"/>
          <p:nvPr/>
        </p:nvSpPr>
        <p:spPr>
          <a:xfrm>
            <a:off x="10170357" y="174605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Corinthians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Revelation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8030CB-6393-26FC-5A47-875914E914F3}"/>
              </a:ext>
            </a:extLst>
          </p:cNvPr>
          <p:cNvSpPr txBox="1"/>
          <p:nvPr/>
        </p:nvSpPr>
        <p:spPr>
          <a:xfrm>
            <a:off x="133527" y="4551091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Revelation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Philippians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Colossians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EBC5EE-6B77-0708-5613-06A2352BC5EA}"/>
              </a:ext>
            </a:extLst>
          </p:cNvPr>
          <p:cNvSpPr txBox="1"/>
          <p:nvPr/>
        </p:nvSpPr>
        <p:spPr>
          <a:xfrm>
            <a:off x="2155076" y="455526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Jeremiah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Ezra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Hebrews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 Peter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24A536-BBED-44A8-3555-7E15E71BA142}"/>
              </a:ext>
            </a:extLst>
          </p:cNvPr>
          <p:cNvSpPr txBox="1"/>
          <p:nvPr/>
        </p:nvSpPr>
        <p:spPr>
          <a:xfrm>
            <a:off x="4147044" y="4545603"/>
            <a:ext cx="1847175" cy="206210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Ezra, Joel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Song of Songs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Peter, James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1, 2 Timothy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1, 2, 3 John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5DC974-6128-ED5D-143E-57B74D324D1D}"/>
              </a:ext>
            </a:extLst>
          </p:cNvPr>
          <p:cNvSpPr txBox="1"/>
          <p:nvPr/>
        </p:nvSpPr>
        <p:spPr>
          <a:xfrm>
            <a:off x="6170465" y="4550224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Galatians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ECD83D-BE34-FBD1-E7AB-8E9ED7F45DD4}"/>
              </a:ext>
            </a:extLst>
          </p:cNvPr>
          <p:cNvSpPr txBox="1"/>
          <p:nvPr/>
        </p:nvSpPr>
        <p:spPr>
          <a:xfrm>
            <a:off x="8165172" y="4547345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232B06-F4FA-977B-0B0A-5A876A500793}"/>
              </a:ext>
            </a:extLst>
          </p:cNvPr>
          <p:cNvSpPr txBox="1"/>
          <p:nvPr/>
        </p:nvSpPr>
        <p:spPr>
          <a:xfrm>
            <a:off x="10170357" y="4545603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Psalms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2 Chronicles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Ecclesiastes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77"/>
              </a:rPr>
              <a:t>Luke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2956D21B-7B42-C6F1-68C9-AC0A39591F48}"/>
              </a:ext>
            </a:extLst>
          </p:cNvPr>
          <p:cNvSpPr/>
          <p:nvPr/>
        </p:nvSpPr>
        <p:spPr>
          <a:xfrm>
            <a:off x="161644" y="1171037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2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93713" y="0"/>
            <a:ext cx="879828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2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20040" y="2117102"/>
            <a:ext cx="3568931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Comprehensive</a:t>
            </a:r>
            <a:b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54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Christian Learning</a:t>
            </a:r>
            <a:endParaRPr lang="en-US" sz="32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1F87A2B-3748-8937-3FB2-02AD94704CF8}"/>
              </a:ext>
            </a:extLst>
          </p:cNvPr>
          <p:cNvSpPr/>
          <p:nvPr/>
        </p:nvSpPr>
        <p:spPr>
          <a:xfrm>
            <a:off x="3965849" y="354249"/>
            <a:ext cx="8068637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536960" y="644285"/>
            <a:ext cx="697915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US" sz="36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Timothy 4:13 (NIV)</a:t>
            </a:r>
            <a:br>
              <a:rPr lang="en-US" sz="3600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Until I come, devote yourself to the </a:t>
            </a:r>
            <a:r>
              <a:rPr lang="en-US" sz="3600" dirty="0">
                <a:latin typeface="Avenir Next LT Pro" panose="020B0504020202020204" pitchFamily="34" charset="77"/>
              </a:rPr>
              <a:t>public reading of Scripture</a:t>
            </a:r>
            <a:r>
              <a:rPr lang="en-US" sz="3600" b="0" dirty="0">
                <a:latin typeface="Avenir Next LT Pro" panose="020B0504020202020204" pitchFamily="34" charset="77"/>
              </a:rPr>
              <a:t>, </a:t>
            </a:r>
            <a:br>
              <a:rPr lang="en-US" sz="3600" b="0" dirty="0">
                <a:latin typeface="Avenir Next LT Pro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to </a:t>
            </a:r>
            <a:r>
              <a:rPr lang="en-US" sz="3600" dirty="0">
                <a:latin typeface="Avenir Next LT Pro" panose="020B0504020202020204" pitchFamily="34" charset="77"/>
              </a:rPr>
              <a:t>preaching</a:t>
            </a:r>
            <a:r>
              <a:rPr lang="en-US" sz="3600" b="0" dirty="0">
                <a:latin typeface="Avenir Next LT Pro" panose="020B0504020202020204" pitchFamily="34" charset="77"/>
              </a:rPr>
              <a:t> and to </a:t>
            </a:r>
            <a:r>
              <a:rPr lang="en-US" sz="3600" dirty="0">
                <a:latin typeface="Avenir Next LT Pro" panose="020B0504020202020204" pitchFamily="34" charset="77"/>
              </a:rPr>
              <a:t>teaching</a:t>
            </a:r>
            <a:r>
              <a:rPr lang="en-US" sz="3600" b="0" dirty="0"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182158" y="3429000"/>
            <a:ext cx="779353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Listening to Scripture: Public &amp; Private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Preaching God’s Word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Teaching: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C155D-D1A8-F62C-CDED-63FAFBEA8422}"/>
              </a:ext>
            </a:extLst>
          </p:cNvPr>
          <p:cNvSpPr txBox="1"/>
          <p:nvPr/>
        </p:nvSpPr>
        <p:spPr>
          <a:xfrm>
            <a:off x="6354156" y="4736387"/>
            <a:ext cx="562153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Reading Books </a:t>
            </a:r>
            <a:br>
              <a:rPr lang="en-US" sz="3200" b="1" dirty="0">
                <a:effectLst/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(</a:t>
            </a:r>
            <a:r>
              <a:rPr lang="en-US" sz="3200" b="1" dirty="0">
                <a:latin typeface="Avenir Next LT Pro" panose="020B0504020202020204" pitchFamily="34" charset="77"/>
              </a:rPr>
              <a:t>JSU Book Club &amp; Private)</a:t>
            </a:r>
            <a:r>
              <a:rPr lang="en-US" sz="3200" b="1" dirty="0">
                <a:effectLst/>
                <a:latin typeface="Avenir Next LT Pro" panose="020B0504020202020204" pitchFamily="34" charset="77"/>
              </a:rPr>
              <a:t> </a:t>
            </a:r>
            <a:br>
              <a:rPr lang="en-US" sz="3200" b="1" dirty="0"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Bible Study </a:t>
            </a:r>
            <a:endParaRPr lang="en-US" sz="3200" b="1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757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7679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183523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Weekly English PRS &amp; JSU Schedules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3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07225" y="1029288"/>
            <a:ext cx="3747094" cy="5645189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9BEFE-D98F-FA7D-8EDC-F971B78B64CB}"/>
              </a:ext>
            </a:extLst>
          </p:cNvPr>
          <p:cNvSpPr txBox="1"/>
          <p:nvPr/>
        </p:nvSpPr>
        <p:spPr>
          <a:xfrm>
            <a:off x="8209241" y="2916337"/>
            <a:ext cx="3753137" cy="287258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Pro Rege (For the King)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Volume 3 (~13 </a:t>
            </a:r>
            <a:r>
              <a:rPr lang="en-US" sz="2000" b="1" u="none" strike="noStrike" dirty="0" err="1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hrs</a:t>
            </a: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effectLst/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Abraham Kuyper</a:t>
            </a:r>
          </a:p>
          <a:p>
            <a:pPr>
              <a:lnSpc>
                <a:spcPts val="2200"/>
              </a:lnSpc>
            </a:pPr>
            <a:endParaRPr lang="en-US" sz="2000" u="none" strike="noStrike" dirty="0">
              <a:solidFill>
                <a:srgbClr val="212121"/>
              </a:solidFill>
              <a:effectLst/>
              <a:latin typeface="Avenir Next LT Pro" panose="020B0504020202020204" pitchFamily="34" charset="77"/>
            </a:endParaRPr>
          </a:p>
          <a:p>
            <a:pPr>
              <a:lnSpc>
                <a:spcPts val="2200"/>
              </a:lnSpc>
            </a:pPr>
            <a:endParaRPr lang="en-US" sz="2000" dirty="0">
              <a:solidFill>
                <a:srgbClr val="21212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Next Book (est. Jun 8)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</a:rPr>
              <a:t>God, AI and the End of History 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(~13 </a:t>
            </a:r>
            <a:r>
              <a:rPr lang="en-US" sz="2000" b="1" dirty="0" err="1">
                <a:solidFill>
                  <a:srgbClr val="212121"/>
                </a:solidFill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)</a:t>
            </a:r>
            <a:b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solidFill>
                  <a:srgbClr val="212121"/>
                </a:solidFill>
                <a:latin typeface="Avenir Next LT Pro" panose="020B0504020202020204" pitchFamily="34" charset="77"/>
              </a:rPr>
              <a:t>John Lennox</a:t>
            </a:r>
            <a:endParaRPr lang="en-US" sz="2000" dirty="0">
              <a:solidFill>
                <a:srgbClr val="202124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1635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5211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3650" y="1153004"/>
            <a:ext cx="3755152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Monday Dinner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0436" y="1153004"/>
            <a:ext cx="374709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Wednesday Lunch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7225" y="1153004"/>
            <a:ext cx="3755153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Friday Breakfast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18423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31635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1071307" y="182201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5:30 PM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PM 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F4C146-568D-73B8-6E32-F238DE560A40}"/>
              </a:ext>
            </a:extLst>
          </p:cNvPr>
          <p:cNvGrpSpPr/>
          <p:nvPr/>
        </p:nvGrpSpPr>
        <p:grpSpPr>
          <a:xfrm>
            <a:off x="621843" y="1837493"/>
            <a:ext cx="298819" cy="656849"/>
            <a:chOff x="934631" y="2784479"/>
            <a:chExt cx="298819" cy="656849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D7955B5-2A31-9E23-51D7-CFF696580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18" name="Picture 17" descr="Logo, icon&#10;&#10;Description automatically generated">
              <a:extLst>
                <a:ext uri="{FF2B5EF4-FFF2-40B4-BE49-F238E27FC236}">
                  <a16:creationId xmlns:a16="http://schemas.microsoft.com/office/drawing/2014/main" id="{B8AED85C-5B89-A72B-9103-13A57CD7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4956509" y="1816097"/>
            <a:ext cx="2919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11:00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12:30 PM 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A7798-770A-D70D-964C-7BD124BDE5E8}"/>
              </a:ext>
            </a:extLst>
          </p:cNvPr>
          <p:cNvSpPr txBox="1"/>
          <p:nvPr/>
        </p:nvSpPr>
        <p:spPr>
          <a:xfrm>
            <a:off x="9014646" y="1827942"/>
            <a:ext cx="26723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8:45 AM ET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32E3B7-123F-6B4F-31B9-CF5D7356BD1D}"/>
              </a:ext>
            </a:extLst>
          </p:cNvPr>
          <p:cNvGrpSpPr/>
          <p:nvPr/>
        </p:nvGrpSpPr>
        <p:grpSpPr>
          <a:xfrm>
            <a:off x="4531947" y="1831580"/>
            <a:ext cx="298819" cy="656849"/>
            <a:chOff x="934631" y="2784479"/>
            <a:chExt cx="298819" cy="656849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4458FE22-DE88-4568-8B0C-31ED96A58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34" name="Picture 33" descr="Logo, icon&#10;&#10;Description automatically generated">
              <a:extLst>
                <a:ext uri="{FF2B5EF4-FFF2-40B4-BE49-F238E27FC236}">
                  <a16:creationId xmlns:a16="http://schemas.microsoft.com/office/drawing/2014/main" id="{4A131786-E118-D848-65D4-85480AEA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6A3AAD-431C-3192-399F-5878C4421032}"/>
              </a:ext>
            </a:extLst>
          </p:cNvPr>
          <p:cNvGrpSpPr/>
          <p:nvPr/>
        </p:nvGrpSpPr>
        <p:grpSpPr>
          <a:xfrm>
            <a:off x="8565182" y="1884515"/>
            <a:ext cx="298819" cy="645980"/>
            <a:chOff x="8787398" y="2625739"/>
            <a:chExt cx="298819" cy="645980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ADABCCD9-A956-74E4-9572-38385DA9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2299" y="2625739"/>
              <a:ext cx="249016" cy="249016"/>
            </a:xfrm>
            <a:prstGeom prst="rect">
              <a:avLst/>
            </a:prstGeom>
          </p:spPr>
        </p:pic>
        <p:pic>
          <p:nvPicPr>
            <p:cNvPr id="42" name="Picture 41" descr="Logo, icon&#10;&#10;Description automatically generated">
              <a:extLst>
                <a:ext uri="{FF2B5EF4-FFF2-40B4-BE49-F238E27FC236}">
                  <a16:creationId xmlns:a16="http://schemas.microsoft.com/office/drawing/2014/main" id="{5E723570-B0B1-78BE-4C6D-DA35AEFF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398" y="2972900"/>
              <a:ext cx="298819" cy="29881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C3194-34B9-6F7A-76FE-D43374DEF037}"/>
              </a:ext>
            </a:extLst>
          </p:cNvPr>
          <p:cNvSpPr txBox="1"/>
          <p:nvPr/>
        </p:nvSpPr>
        <p:spPr>
          <a:xfrm>
            <a:off x="231636" y="2961796"/>
            <a:ext cx="3747094" cy="3129062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 </a:t>
            </a:r>
            <a:b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</a:rPr>
              <a:t>Behind the Bible’s Greatest Stories: Exploring the Culture, Context, and History of Famous Stories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(6 </a:t>
            </a:r>
            <a:r>
              <a:rPr lang="en-US" sz="2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by Paul H. Wright</a:t>
            </a:r>
          </a:p>
          <a:p>
            <a:pPr>
              <a:lnSpc>
                <a:spcPts val="2200"/>
              </a:lnSpc>
            </a:pP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Next Book (Feb 23)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Seven Men (8 </a:t>
            </a:r>
            <a:r>
              <a:rPr lang="en-US" sz="2000" b="1" dirty="0" err="1">
                <a:solidFill>
                  <a:srgbClr val="212121"/>
                </a:solidFill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)</a:t>
            </a:r>
            <a:b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latin typeface="Avenir Next LT Pro" panose="020B0504020202020204" pitchFamily="34" charset="77"/>
              </a:rPr>
              <a:t>Eric Metaxas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F843F-ADF0-4334-7C5F-B20718AE2297}"/>
              </a:ext>
            </a:extLst>
          </p:cNvPr>
          <p:cNvSpPr txBox="1"/>
          <p:nvPr/>
        </p:nvSpPr>
        <p:spPr>
          <a:xfrm>
            <a:off x="4223772" y="2961796"/>
            <a:ext cx="3755153" cy="846386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</a:rPr>
              <a:t>Seven Women (7 </a:t>
            </a:r>
            <a:r>
              <a:rPr lang="en-US" sz="2000" b="1" dirty="0" err="1"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latin typeface="Avenir Next LT Pro" panose="020B0504020202020204" pitchFamily="34" charset="77"/>
              </a:rPr>
              <a:t>by Eric Metaxas</a:t>
            </a:r>
          </a:p>
        </p:txBody>
      </p:sp>
    </p:spTree>
    <p:extLst>
      <p:ext uri="{BB962C8B-B14F-4D97-AF65-F5344CB8AC3E}">
        <p14:creationId xmlns:p14="http://schemas.microsoft.com/office/powerpoint/2010/main" val="591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For more information, check out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www.prsi.org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www.justshowup.club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70047" y="3359428"/>
            <a:ext cx="2593915" cy="1743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6FFA3-1EBD-C3A7-7DB4-72C0557089BF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3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84BA58-CF14-31B6-3207-6F15624E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2732" y="5427860"/>
            <a:ext cx="17797464" cy="36228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CAECC2-434E-B1D4-F99C-6CC28FB7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49697" y="4224750"/>
            <a:ext cx="5790263" cy="4886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762748" y="1023544"/>
            <a:ext cx="10892959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en-US" sz="6600" b="1" dirty="0">
                <a:latin typeface="Avenir Next LT Pro" panose="020B0504020202020204" pitchFamily="34" charset="77"/>
              </a:rPr>
              <a:t>If you can, join us for 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coffee &amp; tea in the kitchen </a:t>
            </a:r>
            <a:br>
              <a:rPr lang="en-US" sz="6600" b="1" dirty="0">
                <a:latin typeface="Avenir Next LT Pro" panose="020B0504020202020204" pitchFamily="34" charset="77"/>
              </a:rPr>
            </a:br>
            <a:r>
              <a:rPr lang="en-US" sz="6600" b="1" dirty="0">
                <a:latin typeface="Avenir Next LT Pro" panose="020B0504020202020204" pitchFamily="34" charset="77"/>
              </a:rPr>
              <a:t>until 2:15 PM</a:t>
            </a:r>
          </a:p>
        </p:txBody>
      </p:sp>
    </p:spTree>
    <p:extLst>
      <p:ext uri="{BB962C8B-B14F-4D97-AF65-F5344CB8AC3E}">
        <p14:creationId xmlns:p14="http://schemas.microsoft.com/office/powerpoint/2010/main" val="32162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63A662-2489-AC2C-0A8F-A3D93EDAB347}"/>
              </a:ext>
            </a:extLst>
          </p:cNvPr>
          <p:cNvSpPr txBox="1"/>
          <p:nvPr/>
        </p:nvSpPr>
        <p:spPr>
          <a:xfrm>
            <a:off x="291145" y="3674800"/>
            <a:ext cx="356893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Guidelines 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D52F4-2D97-A639-B63F-BE9399A8C8C2}"/>
              </a:ext>
            </a:extLst>
          </p:cNvPr>
          <p:cNvSpPr txBox="1"/>
          <p:nvPr/>
        </p:nvSpPr>
        <p:spPr>
          <a:xfrm>
            <a:off x="291145" y="2475350"/>
            <a:ext cx="3568931" cy="11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5024745" y="1301973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We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R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ecommend: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AB2D8-971E-25AD-5E21-728592945B94}"/>
              </a:ext>
            </a:extLst>
          </p:cNvPr>
          <p:cNvSpPr txBox="1"/>
          <p:nvPr/>
        </p:nvSpPr>
        <p:spPr>
          <a:xfrm>
            <a:off x="5057955" y="2123341"/>
            <a:ext cx="6218060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Just Listening</a:t>
            </a:r>
            <a:b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</a:br>
            <a:endParaRPr lang="en-US" sz="3600" b="1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  <a:p>
            <a:pPr marL="742950" indent="-742950">
              <a:spcAft>
                <a:spcPts val="54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Listening and Following </a:t>
            </a:r>
            <a:r>
              <a:rPr lang="en-US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the</a:t>
            </a:r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Bible on the Screen or in Print</a:t>
            </a:r>
            <a:endParaRPr lang="en-US" sz="3600" b="1" dirty="0">
              <a:solidFill>
                <a:srgbClr val="121212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95806-72F7-0456-B1C0-1FBA11285702}"/>
              </a:ext>
            </a:extLst>
          </p:cNvPr>
          <p:cNvSpPr txBox="1"/>
          <p:nvPr/>
        </p:nvSpPr>
        <p:spPr>
          <a:xfrm>
            <a:off x="5806298" y="2963625"/>
            <a:ext cx="16772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DBE7A512-A5B8-ECE6-ED38-39372C3F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92277"/>
            <a:ext cx="9144000" cy="327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889907" y="5719599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January 2026</a:t>
            </a:r>
            <a:endParaRPr lang="en-US" sz="2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7942238" y="2156276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Revelation 1:3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03" y="2156276"/>
            <a:ext cx="923330" cy="92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E5B21-0E79-56DF-EF17-57F288CDFA4C}"/>
              </a:ext>
            </a:extLst>
          </p:cNvPr>
          <p:cNvSpPr txBox="1"/>
          <p:nvPr/>
        </p:nvSpPr>
        <p:spPr>
          <a:xfrm>
            <a:off x="7938043" y="1001437"/>
            <a:ext cx="396166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Community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1 Timothy 4:13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28402" y="1001436"/>
            <a:ext cx="923331" cy="923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7A48B-AAB3-DE60-6511-2B1F84747FCF}"/>
              </a:ext>
            </a:extLst>
          </p:cNvPr>
          <p:cNvSpPr txBox="1"/>
          <p:nvPr/>
        </p:nvSpPr>
        <p:spPr>
          <a:xfrm>
            <a:off x="7944335" y="4477184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Regularly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Psalm 1:2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0500" y="4477184"/>
            <a:ext cx="923331" cy="923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5940A5-1D8B-F73B-2D75-791085678B29}"/>
              </a:ext>
            </a:extLst>
          </p:cNvPr>
          <p:cNvSpPr txBox="1"/>
          <p:nvPr/>
        </p:nvSpPr>
        <p:spPr>
          <a:xfrm>
            <a:off x="7942239" y="3316730"/>
            <a:ext cx="37824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Whole Bible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Matthew 4:4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28403" y="3316730"/>
            <a:ext cx="923330" cy="923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2067199"/>
            <a:ext cx="521674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 (PRS) is the </a:t>
            </a:r>
            <a:r>
              <a:rPr lang="en-US" sz="40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Biblical Practice of Listening to the Bible Together.</a:t>
            </a:r>
            <a:endParaRPr lang="en-US" sz="40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628402" y="214344"/>
            <a:ext cx="4921342" cy="57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Five Pillars of PRS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0B228-3876-DFA5-54F0-51F602F2FB74}"/>
              </a:ext>
            </a:extLst>
          </p:cNvPr>
          <p:cNvSpPr txBox="1"/>
          <p:nvPr/>
        </p:nvSpPr>
        <p:spPr>
          <a:xfrm>
            <a:off x="7944335" y="5632668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High Quality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Nehemiah 8:8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30500" y="5632668"/>
            <a:ext cx="92333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2631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In Community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 Timothy 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:13 (NIV)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76341"/>
            <a:ext cx="7285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Until I come, devote yourself to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public reading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of Scripture, to preaching and to teaching.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2631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Listening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Revelation 1:3 (ESV)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9" y="141371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Blessed is the one who reads aloud the words of this prophecy, and blessed are those who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hear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who keep what is written in it, for the time is near.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2631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Whole Bible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Matthew 4:4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‘Man shall not live by bread alone, but by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2631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Regularly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Psalm 1:2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 his delight is in the law of the </a:t>
            </a:r>
            <a:r>
              <a:rPr lang="en-US" sz="240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in His law he meditates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day and night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26313" y="5621527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High Quality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Nehemiah 8:8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they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read distinctly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from the book, in the Law of God; and they gave the sense, and helped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to understand the reading.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Old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286370"/>
            <a:ext cx="533216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Exodus 17:14a (ESV)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30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Then the Lord said to Moses, “Write this as a memorial in a book and recite it in the ears of Joshua,…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Exodus 24:7a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Then he took the Book of the Covenant and read it in the hearing of the people.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31:11b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You shall read this law before all Israel in their hearing.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Jeremiah 36:6b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Read to the people from the scroll the words of the Lord that you wrote as I dictated. </a:t>
            </a: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New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Luke 4:16b (NKJV)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as His custom was, He went into the synagogue on the Sabbath day, and stood up to read.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Acts 15:21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For the law of Moses has been preached in every city from the earliest times and is read in the synagogues on every Sabbath.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Colossians 4:16a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when this letter has been read among you, have it also read in the church of the Laodiceans;...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Thessalonians 5:27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I put you under oath before the Lord to have this letter read to all the brothers.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312114" y="4518289"/>
            <a:ext cx="1958798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273235"/>
            <a:ext cx="6122975" cy="595956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420533"/>
            <a:ext cx="2195543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118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85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106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562344" y="6232801"/>
            <a:ext cx="6122975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to Audio Drama Bibles in the PRS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420533"/>
            <a:ext cx="2723764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Mandarin: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309359" y="2110074"/>
            <a:ext cx="4428902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How Long </a:t>
            </a: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Does It Take 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 Listen to the Whole Bible?</a:t>
            </a:r>
          </a:p>
        </p:txBody>
      </p:sp>
    </p:spTree>
    <p:extLst>
      <p:ext uri="{BB962C8B-B14F-4D97-AF65-F5344CB8AC3E}">
        <p14:creationId xmlns:p14="http://schemas.microsoft.com/office/powerpoint/2010/main" val="427949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7678</TotalTime>
  <Words>2172</Words>
  <Application>Microsoft Macintosh PowerPoint</Application>
  <PresentationFormat>Widescreen</PresentationFormat>
  <Paragraphs>524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system-ui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Jenn Kim</cp:lastModifiedBy>
  <cp:revision>649</cp:revision>
  <cp:lastPrinted>2026-01-07T15:50:38Z</cp:lastPrinted>
  <dcterms:created xsi:type="dcterms:W3CDTF">2022-08-02T13:41:17Z</dcterms:created>
  <dcterms:modified xsi:type="dcterms:W3CDTF">2026-01-14T19:40:52Z</dcterms:modified>
</cp:coreProperties>
</file>