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3" r:id="rId2"/>
    <p:sldId id="296" r:id="rId3"/>
    <p:sldId id="349" r:id="rId4"/>
    <p:sldId id="294" r:id="rId5"/>
    <p:sldId id="318" r:id="rId6"/>
    <p:sldId id="348" r:id="rId7"/>
    <p:sldId id="269" r:id="rId8"/>
  </p:sldIdLst>
  <p:sldSz cx="12192000" cy="6858000"/>
  <p:notesSz cx="6807200" cy="9939338"/>
  <p:embeddedFontLst>
    <p:embeddedFont>
      <p:font typeface="Pretendard" panose="02000503000000020004" pitchFamily="2" charset="-127"/>
      <p:regular r:id="rId11"/>
      <p:bold r:id="rId12"/>
    </p:embeddedFont>
    <p:embeddedFont>
      <p:font typeface="맑은 고딕" panose="020B0503020000020004" pitchFamily="34" charset="-127"/>
      <p:regular r:id="rId13"/>
      <p:bold r:id="rId14"/>
    </p:embeddedFont>
    <p:embeddedFont>
      <p:font typeface="맑은 고딕" panose="020B0503020000020004" pitchFamily="34" charset="-127"/>
      <p:regular r:id="rId13"/>
      <p:bold r:id="rId14"/>
    </p:embeddedFont>
    <p:embeddedFont>
      <p:font typeface="Freesentation 4 Regular" pitchFamily="2" charset="-127"/>
      <p:regular r:id="rId15"/>
    </p:embeddedFont>
    <p:embeddedFont>
      <p:font typeface="Pretendard ExtraBold" panose="02000903000000020004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41"/>
    <a:srgbClr val="DFECD6"/>
    <a:srgbClr val="009950"/>
    <a:srgbClr val="FDB924"/>
    <a:srgbClr val="EBEBEB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 autoAdjust="0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81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BAE49AA-3F52-C8DD-5022-56FAB7ECA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50437C2-5738-A625-159A-1A5091BEDA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D00EB-D964-4626-9864-7C16500069BB}" type="datetimeFigureOut">
              <a:rPr lang="ko-KR" altLang="en-US" smtClean="0"/>
              <a:t>2026. 2. 6.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C3C4C82-C43B-DC7A-0E27-57B6572706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E5C2E1-31CC-0AF6-C2B8-4D2114ADA8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57895-C15C-4ED4-B671-EE9BDC98F9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027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EDFE4-CA0D-4CA1-85B2-49B5A55823C6}" type="datetimeFigureOut">
              <a:rPr lang="en-US" smtClean="0"/>
              <a:t>2/6/26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9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375D8-6EAB-44BC-882C-2613BB74F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22FC6-4BEE-4DEC-9C02-1C36DBBD998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8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ea typeface="Pretendard" panose="02000503000000020004" pitchFamily="2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22FC6-4BEE-4DEC-9C02-1C36DBBD998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9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22FC6-4BEE-4DEC-9C02-1C36DBBD998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65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6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7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3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5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5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2/6/26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826FBFE-3461-CEFB-0F2D-1057E17B5E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E5B5C40-DF09-CC9B-4AEA-606E82EE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020" y="457200"/>
            <a:ext cx="11109958" cy="5940298"/>
          </a:xfrm>
          <a:prstGeom prst="rect">
            <a:avLst/>
          </a:prstGeom>
          <a:solidFill>
            <a:srgbClr val="D9EDCC"/>
          </a:solidFill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89E726D4-46CA-FDF9-360F-5F2125D56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660" y="1170236"/>
            <a:ext cx="6358679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7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3649FC4-5F58-BA99-505E-AD36A5AC1607}"/>
              </a:ext>
            </a:extLst>
          </p:cNvPr>
          <p:cNvSpPr/>
          <p:nvPr/>
        </p:nvSpPr>
        <p:spPr>
          <a:xfrm>
            <a:off x="4163291" y="0"/>
            <a:ext cx="8028709" cy="6858000"/>
          </a:xfrm>
          <a:prstGeom prst="rect">
            <a:avLst/>
          </a:prstGeom>
          <a:solidFill>
            <a:srgbClr val="D9E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A7BAFB14-961D-DCA1-BFF4-34E66515B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41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DBC8FA-0409-B391-C2BA-9070098C712C}"/>
              </a:ext>
            </a:extLst>
          </p:cNvPr>
          <p:cNvSpPr txBox="1"/>
          <p:nvPr/>
        </p:nvSpPr>
        <p:spPr>
          <a:xfrm>
            <a:off x="3235944" y="2651977"/>
            <a:ext cx="18378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25C8B-505F-B592-9FCA-789F790D0F79}"/>
              </a:ext>
            </a:extLst>
          </p:cNvPr>
          <p:cNvSpPr txBox="1"/>
          <p:nvPr/>
        </p:nvSpPr>
        <p:spPr>
          <a:xfrm>
            <a:off x="3152941" y="3784629"/>
            <a:ext cx="18737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9AE52-45E1-F0FD-143F-578AEAB70E1C}"/>
              </a:ext>
            </a:extLst>
          </p:cNvPr>
          <p:cNvSpPr txBox="1"/>
          <p:nvPr/>
        </p:nvSpPr>
        <p:spPr>
          <a:xfrm>
            <a:off x="3152941" y="4885534"/>
            <a:ext cx="18737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C787FE-5A23-8AF3-A11A-C5C6406B70A0}"/>
              </a:ext>
            </a:extLst>
          </p:cNvPr>
          <p:cNvSpPr txBox="1"/>
          <p:nvPr/>
        </p:nvSpPr>
        <p:spPr>
          <a:xfrm>
            <a:off x="3195194" y="5996892"/>
            <a:ext cx="18378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Freesentation 4 Regular" pitchFamily="2" charset="-127"/>
                <a:ea typeface="Freesentation 4 Regular" pitchFamily="2" charset="-127"/>
                <a:cs typeface="FreesiaUPC" panose="020B0604020202020204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B640F2-88BF-A4FC-DD38-8C557ED48A53}"/>
              </a:ext>
            </a:extLst>
          </p:cNvPr>
          <p:cNvSpPr txBox="1"/>
          <p:nvPr/>
        </p:nvSpPr>
        <p:spPr>
          <a:xfrm>
            <a:off x="594360" y="2403490"/>
            <a:ext cx="356893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spc="-150" dirty="0">
                <a:ln>
                  <a:solidFill>
                    <a:schemeClr val="tx1"/>
                  </a:solidFill>
                </a:ln>
                <a:latin typeface="+mn-ea"/>
                <a:cs typeface="FreesiaUPC" panose="020B0604020202020204" pitchFamily="34" charset="0"/>
              </a:rPr>
              <a:t>Just Show Up</a:t>
            </a:r>
            <a:br>
              <a:rPr lang="en-US" sz="3600" b="1" spc="-300" dirty="0">
                <a:ln>
                  <a:solidFill>
                    <a:schemeClr val="tx1"/>
                  </a:solidFill>
                </a:ln>
                <a:latin typeface="+mn-ea"/>
                <a:cs typeface="FreesiaUPC" panose="020B0604020202020204" pitchFamily="34" charset="0"/>
              </a:rPr>
            </a:br>
            <a:r>
              <a:rPr lang="ko-KR" altLang="en-US" sz="4800" b="1" spc="-400" dirty="0" err="1">
                <a:ln>
                  <a:solidFill>
                    <a:schemeClr val="tx1"/>
                  </a:solidFill>
                </a:ln>
                <a:latin typeface="+mn-ea"/>
                <a:cs typeface="FreesiaUPC" panose="020B0604020202020204" pitchFamily="34" charset="0"/>
              </a:rPr>
              <a:t>북클럽</a:t>
            </a:r>
            <a:r>
              <a:rPr lang="en-US" sz="4800" b="1" spc="-400" dirty="0">
                <a:ln>
                  <a:solidFill>
                    <a:schemeClr val="tx1"/>
                  </a:solidFill>
                </a:ln>
                <a:latin typeface="+mn-ea"/>
                <a:cs typeface="FreesiaUPC" panose="020B0604020202020204" pitchFamily="34" charset="0"/>
              </a:rPr>
              <a:t> </a:t>
            </a:r>
            <a:br>
              <a:rPr lang="en-US" sz="4400" b="1" spc="-400" dirty="0">
                <a:latin typeface="+mn-ea"/>
                <a:cs typeface="FreesiaUPC" panose="020B0604020202020204" pitchFamily="34" charset="0"/>
              </a:rPr>
            </a:br>
            <a:r>
              <a:rPr lang="ko-KR" altLang="en-US" sz="4800" b="1" spc="-40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n-ea"/>
                <a:cs typeface="FreesiaUPC" panose="020B0604020202020204" pitchFamily="34" charset="0"/>
              </a:rPr>
              <a:t>가이드라인</a:t>
            </a:r>
            <a:r>
              <a:rPr lang="en-US" sz="4400" b="1" spc="-400" dirty="0">
                <a:solidFill>
                  <a:srgbClr val="FFB600"/>
                </a:solidFill>
                <a:latin typeface="+mn-ea"/>
                <a:cs typeface="FreesiaUPC" panose="020B0604020202020204" pitchFamily="34" charset="0"/>
              </a:rPr>
              <a:t> </a:t>
            </a:r>
            <a:endParaRPr lang="en-US" sz="4800" b="1" spc="-400" dirty="0">
              <a:latin typeface="+mn-ea"/>
              <a:cs typeface="FreesiaUPC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4D25B5-7C5F-EFF7-36FD-B0908DBEA2CC}"/>
              </a:ext>
            </a:extLst>
          </p:cNvPr>
          <p:cNvSpPr txBox="1"/>
          <p:nvPr/>
        </p:nvSpPr>
        <p:spPr>
          <a:xfrm>
            <a:off x="236770" y="6422328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FreesiaUPC" panose="020B060402020202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6F8922F-0C05-DA26-AECC-31CA98652685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pic>
        <p:nvPicPr>
          <p:cNvPr id="27" name="그림 26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263E8556-8D82-93F0-2CCF-77B8E7DA9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11C6F85C-9070-113F-6D87-1F3798121736}"/>
              </a:ext>
            </a:extLst>
          </p:cNvPr>
          <p:cNvSpPr/>
          <p:nvPr/>
        </p:nvSpPr>
        <p:spPr>
          <a:xfrm>
            <a:off x="4651679" y="237514"/>
            <a:ext cx="7220281" cy="6344261"/>
          </a:xfrm>
          <a:prstGeom prst="roundRect">
            <a:avLst>
              <a:gd name="adj" fmla="val 41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pic>
        <p:nvPicPr>
          <p:cNvPr id="30" name="Picture 16">
            <a:extLst>
              <a:ext uri="{FF2B5EF4-FFF2-40B4-BE49-F238E27FC236}">
                <a16:creationId xmlns:a16="http://schemas.microsoft.com/office/drawing/2014/main" id="{2AA28D53-F917-6826-E766-343188B6E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341" y="0"/>
            <a:ext cx="723900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0C8A6F5-4276-2532-28FB-1EF4B6766A6C}"/>
              </a:ext>
            </a:extLst>
          </p:cNvPr>
          <p:cNvSpPr txBox="1"/>
          <p:nvPr/>
        </p:nvSpPr>
        <p:spPr>
          <a:xfrm>
            <a:off x="4873101" y="556145"/>
            <a:ext cx="2870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C70656-71CB-9AC1-9CE7-05A32744129D}"/>
              </a:ext>
            </a:extLst>
          </p:cNvPr>
          <p:cNvSpPr txBox="1"/>
          <p:nvPr/>
        </p:nvSpPr>
        <p:spPr>
          <a:xfrm>
            <a:off x="5323012" y="637092"/>
            <a:ext cx="6284250" cy="33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나누시는 분의 이름과 지역을</a:t>
            </a:r>
            <a:r>
              <a:rPr lang="en-US" altLang="ko-KR" sz="25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알려주세요</a:t>
            </a:r>
            <a:r>
              <a:rPr kumimoji="0" lang="en-US" altLang="ko-KR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</a:t>
            </a:r>
            <a:endParaRPr kumimoji="0" lang="en-US" sz="25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FreesiaUPC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58861B-33A8-B714-5B9C-50492E75CCE0}"/>
              </a:ext>
            </a:extLst>
          </p:cNvPr>
          <p:cNvSpPr txBox="1"/>
          <p:nvPr/>
        </p:nvSpPr>
        <p:spPr>
          <a:xfrm>
            <a:off x="5323012" y="1302994"/>
            <a:ext cx="628425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모든 사람이 동일하게</a:t>
            </a:r>
            <a:r>
              <a:rPr lang="en-US" altLang="ko-KR" sz="25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최대 </a:t>
            </a:r>
            <a:r>
              <a:rPr lang="en-US" altLang="ko-KR" sz="25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1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분</a:t>
            </a:r>
            <a:r>
              <a:rPr kumimoji="0" lang="en-US" altLang="ko-KR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(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타이머 사용</a:t>
            </a:r>
            <a:r>
              <a:rPr kumimoji="0" lang="en-US" altLang="ko-KR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)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까지 나누시거나 패스 </a:t>
            </a:r>
            <a:r>
              <a:rPr kumimoji="0" lang="en-US" altLang="ko-KR" sz="2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(pass)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하실 수 있습니다</a:t>
            </a:r>
            <a:r>
              <a:rPr kumimoji="0" lang="en-US" altLang="ko-KR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A297D8-C727-9D4F-8550-5A4308ED6777}"/>
              </a:ext>
            </a:extLst>
          </p:cNvPr>
          <p:cNvSpPr txBox="1"/>
          <p:nvPr/>
        </p:nvSpPr>
        <p:spPr>
          <a:xfrm>
            <a:off x="4873101" y="1276501"/>
            <a:ext cx="3103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D944398-8ECE-2113-F98E-B7E2CE666EE5}"/>
              </a:ext>
            </a:extLst>
          </p:cNvPr>
          <p:cNvSpPr txBox="1"/>
          <p:nvPr/>
        </p:nvSpPr>
        <p:spPr>
          <a:xfrm>
            <a:off x="5323012" y="2420164"/>
            <a:ext cx="6284250" cy="371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>
              <a:lnSpc>
                <a:spcPts val="2940"/>
              </a:lnSpc>
              <a:spcAft>
                <a:spcPts val="0"/>
              </a:spcAft>
              <a:defRPr/>
            </a:pP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나눔 시</a:t>
            </a:r>
            <a:r>
              <a:rPr lang="en-US" altLang="ko-KR" sz="25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구체적인 페이지를 언급해주세요</a:t>
            </a:r>
            <a:r>
              <a:rPr kumimoji="0" lang="en-US" altLang="ko-KR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03D53A-CF1B-58B3-B1FC-AE4F619AA285}"/>
              </a:ext>
            </a:extLst>
          </p:cNvPr>
          <p:cNvSpPr txBox="1"/>
          <p:nvPr/>
        </p:nvSpPr>
        <p:spPr>
          <a:xfrm>
            <a:off x="4873101" y="2381548"/>
            <a:ext cx="3044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2DA624-CD61-91FC-44E2-4C32D3D19EEB}"/>
              </a:ext>
            </a:extLst>
          </p:cNvPr>
          <p:cNvSpPr txBox="1"/>
          <p:nvPr/>
        </p:nvSpPr>
        <p:spPr>
          <a:xfrm>
            <a:off x="4873101" y="3101904"/>
            <a:ext cx="3103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837D75-C670-27E9-7EA8-DB9BFC7140D4}"/>
              </a:ext>
            </a:extLst>
          </p:cNvPr>
          <p:cNvSpPr txBox="1"/>
          <p:nvPr/>
        </p:nvSpPr>
        <p:spPr>
          <a:xfrm>
            <a:off x="4873101" y="3822260"/>
            <a:ext cx="3103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C00963-C47E-9A14-B4A0-9E045F62C33A}"/>
              </a:ext>
            </a:extLst>
          </p:cNvPr>
          <p:cNvSpPr txBox="1"/>
          <p:nvPr/>
        </p:nvSpPr>
        <p:spPr>
          <a:xfrm>
            <a:off x="5323012" y="5386041"/>
            <a:ext cx="566245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질문이 있으시면</a:t>
            </a:r>
            <a:r>
              <a:rPr kumimoji="0" lang="en-US" altLang="ko-KR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,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 나눔 중에 말씀해 주시고</a:t>
            </a:r>
            <a:r>
              <a:rPr kumimoji="0" lang="en-US" altLang="ko-KR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토의는 북클럽이 끝난 후 별도로 해주세요</a:t>
            </a:r>
            <a:r>
              <a:rPr kumimoji="0" lang="en-US" altLang="ko-KR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721F6F-853D-3A7E-06CD-F8A1BE9F3D9D}"/>
              </a:ext>
            </a:extLst>
          </p:cNvPr>
          <p:cNvSpPr txBox="1"/>
          <p:nvPr/>
        </p:nvSpPr>
        <p:spPr>
          <a:xfrm>
            <a:off x="4873101" y="5362596"/>
            <a:ext cx="3044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F41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545B9-D7C9-F8AE-EF35-764EE6A6A2D5}"/>
              </a:ext>
            </a:extLst>
          </p:cNvPr>
          <p:cNvSpPr txBox="1"/>
          <p:nvPr/>
        </p:nvSpPr>
        <p:spPr>
          <a:xfrm>
            <a:off x="5323012" y="3143888"/>
            <a:ext cx="6413060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u="sng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배운 점이나</a:t>
            </a:r>
            <a:r>
              <a:rPr lang="en-US" altLang="ko-KR" sz="25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</a:t>
            </a:r>
            <a:r>
              <a:rPr kumimoji="0" lang="ko-KR" altLang="en-US" sz="2500" b="1" u="sng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동의하지 않는 부분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을 나눠주세요</a:t>
            </a:r>
            <a:r>
              <a:rPr kumimoji="0" lang="en-US" altLang="ko-KR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99B48-EBAE-FA62-F737-C7CF31092ED0}"/>
              </a:ext>
            </a:extLst>
          </p:cNvPr>
          <p:cNvSpPr txBox="1"/>
          <p:nvPr/>
        </p:nvSpPr>
        <p:spPr>
          <a:xfrm>
            <a:off x="5323012" y="3796759"/>
            <a:ext cx="6413061" cy="1237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spcAft>
                <a:spcPts val="2400"/>
              </a:spcAft>
              <a:defRPr sz="2600">
                <a:effectLst/>
                <a:latin typeface="Avenir Next" panose="020B0503020202020204" pitchFamily="34" charset="0"/>
              </a:defRPr>
            </a:lvl1pPr>
          </a:lstStyle>
          <a:p>
            <a:pPr>
              <a:lnSpc>
                <a:spcPts val="3300"/>
              </a:lnSpc>
              <a:spcAft>
                <a:spcPts val="0"/>
              </a:spcAft>
              <a:defRPr/>
            </a:pPr>
            <a:r>
              <a:rPr lang="ko-KR" altLang="en-US" sz="25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나누실 때</a:t>
            </a:r>
            <a:r>
              <a:rPr lang="en-US" altLang="ko-KR" sz="25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, </a:t>
            </a:r>
            <a:r>
              <a:rPr lang="en-US" altLang="ko-KR" sz="25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“</a:t>
            </a:r>
            <a:r>
              <a:rPr lang="ko-KR" altLang="en-US" sz="25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우리</a:t>
            </a:r>
            <a:r>
              <a:rPr lang="en-US" altLang="ko-KR" sz="25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”</a:t>
            </a:r>
            <a:r>
              <a:rPr lang="ko-KR" altLang="en-US" sz="25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라는 표현 대신</a:t>
            </a:r>
            <a:r>
              <a:rPr lang="en-US" altLang="ko-KR" sz="25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“</a:t>
            </a:r>
            <a:r>
              <a:rPr lang="ko-KR" altLang="en-US" sz="25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나</a:t>
            </a:r>
            <a:r>
              <a:rPr lang="en-US" altLang="ko-KR" sz="2500" b="1" u="sng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” </a:t>
            </a:r>
            <a:r>
              <a:rPr lang="ko-KR" altLang="en-US" sz="25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라는 표현을 사용해</a:t>
            </a:r>
            <a:r>
              <a:rPr lang="en-US" altLang="ko-KR" sz="2500" b="1" spc="-3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 </a:t>
            </a:r>
            <a:r>
              <a:rPr kumimoji="0" lang="ko-KR" altLang="en-US" sz="2500" b="1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주세요</a:t>
            </a:r>
            <a:r>
              <a:rPr kumimoji="0" lang="en-US" altLang="ko-KR" sz="2500" b="1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 </a:t>
            </a:r>
            <a:r>
              <a:rPr kumimoji="0" lang="ko-KR" altLang="en-US" sz="2500" b="1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이렇게 하면 각자가 독립적으로 배우고 나누는데 도움이 됩니다</a:t>
            </a:r>
            <a:r>
              <a:rPr kumimoji="0" lang="en-US" altLang="ko-KR" sz="2500" b="1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.</a:t>
            </a:r>
            <a:r>
              <a:rPr kumimoji="0" lang="en-US" altLang="ko-KR" sz="25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FreesiaUPC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38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FC8132-DBC3-47C7-AC50-600F8AB54721}"/>
              </a:ext>
            </a:extLst>
          </p:cNvPr>
          <p:cNvSpPr/>
          <p:nvPr/>
        </p:nvSpPr>
        <p:spPr>
          <a:xfrm>
            <a:off x="2912758" y="0"/>
            <a:ext cx="927924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D05053D1-B699-6A6E-0292-3EB6A00A4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22" y="0"/>
            <a:ext cx="7239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BEEDEFF-8466-8824-C43C-604B0A5051CF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7" name="그림 6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7C61B157-D512-9F28-5E8A-55C85853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47A745-912A-82D9-DDCE-90288AF624D3}"/>
              </a:ext>
            </a:extLst>
          </p:cNvPr>
          <p:cNvSpPr txBox="1"/>
          <p:nvPr/>
        </p:nvSpPr>
        <p:spPr>
          <a:xfrm>
            <a:off x="3904582" y="1298021"/>
            <a:ext cx="7779607" cy="4945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3180"/>
              </a:lnSpc>
            </a:pP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목사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, 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학자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, 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저자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, 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시인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.</a:t>
            </a:r>
            <a:endParaRPr lang="en-US" sz="2350" spc="-300" dirty="0">
              <a:latin typeface="+mj-ea"/>
              <a:ea typeface="+mj-ea"/>
              <a:cs typeface="Pretendard" panose="02000503000000020004" pitchFamily="2" charset="-127"/>
            </a:endParaRPr>
          </a:p>
          <a:p>
            <a:pPr>
              <a:lnSpc>
                <a:spcPts val="3180"/>
              </a:lnSpc>
            </a:pP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미국 </a:t>
            </a:r>
            <a:r>
              <a:rPr lang="ko-KR" altLang="en-US" sz="2350" spc="-300" dirty="0" err="1">
                <a:latin typeface="+mj-ea"/>
                <a:ea typeface="+mj-ea"/>
                <a:cs typeface="Pretendard" panose="02000503000000020004" pitchFamily="2" charset="-127"/>
              </a:rPr>
              <a:t>매릴랜드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 주에 있는 장로교회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 (</a:t>
            </a:r>
            <a:r>
              <a:rPr lang="en-US" sz="2350" spc="-150" dirty="0">
                <a:latin typeface="+mj-ea"/>
                <a:ea typeface="+mj-ea"/>
                <a:cs typeface="Pretendard" panose="02000503000000020004" pitchFamily="2" charset="-127"/>
              </a:rPr>
              <a:t>Christ Our King Presbyterian Church)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를 설립하고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, 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은퇴하기까지 </a:t>
            </a:r>
            <a:r>
              <a:rPr lang="en-US" altLang="ko-KR" sz="2350" spc="-150" dirty="0">
                <a:latin typeface="+mj-ea"/>
                <a:ea typeface="+mj-ea"/>
                <a:cs typeface="Pretendard" panose="02000503000000020004" pitchFamily="2" charset="-127"/>
              </a:rPr>
              <a:t>2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9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년 동안 섬김</a:t>
            </a:r>
            <a:r>
              <a:rPr 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.</a:t>
            </a:r>
          </a:p>
          <a:p>
            <a:pPr>
              <a:lnSpc>
                <a:spcPts val="3180"/>
              </a:lnSpc>
            </a:pP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성경을 오늘의 일상 언어로 번역한 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“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메시지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“ 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외에 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“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주와 함께 </a:t>
            </a:r>
            <a:r>
              <a:rPr lang="ko-KR" altLang="en-US" sz="2350" spc="-300" dirty="0" err="1">
                <a:latin typeface="+mj-ea"/>
                <a:ea typeface="+mj-ea"/>
                <a:cs typeface="Pretendard" panose="02000503000000020004" pitchFamily="2" charset="-127"/>
              </a:rPr>
              <a:t>달려가리이다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”, “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일상 부활을 살다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“, “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다윗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: 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현실에 뿌리박은 영성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“ 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등 </a:t>
            </a:r>
            <a:r>
              <a:rPr lang="en-US" altLang="ko-KR" sz="2350" spc="-150" dirty="0">
                <a:latin typeface="+mj-ea"/>
                <a:ea typeface="+mj-ea"/>
                <a:cs typeface="Pretendard" panose="02000503000000020004" pitchFamily="2" charset="-127"/>
              </a:rPr>
              <a:t>3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0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권 이상의 많은 도서를 저술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.  </a:t>
            </a:r>
          </a:p>
          <a:p>
            <a:pPr>
              <a:lnSpc>
                <a:spcPts val="3180"/>
              </a:lnSpc>
            </a:pP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시애틀 퍼시픽 대학교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, 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뉴욕 신학교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, </a:t>
            </a:r>
            <a:r>
              <a:rPr lang="ko-KR" altLang="en-US" sz="2350" spc="-300" dirty="0" err="1">
                <a:latin typeface="+mj-ea"/>
                <a:ea typeface="+mj-ea"/>
                <a:cs typeface="Pretendard" panose="02000503000000020004" pitchFamily="2" charset="-127"/>
              </a:rPr>
              <a:t>존스홉킨스대학교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 대학원을 거쳐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, 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뉴욕 신학교에서 성경 원어와 성경을 가르침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 </a:t>
            </a:r>
            <a:r>
              <a:rPr lang="en-US" altLang="ko-KR" sz="2350" spc="-150" dirty="0">
                <a:latin typeface="+mj-ea"/>
                <a:ea typeface="+mj-ea"/>
                <a:cs typeface="Pretendard" panose="02000503000000020004" pitchFamily="2" charset="-127"/>
              </a:rPr>
              <a:t>(59-62</a:t>
            </a:r>
            <a:r>
              <a:rPr lang="ko-KR" altLang="en-US" sz="2350" spc="-150" dirty="0">
                <a:latin typeface="+mj-ea"/>
                <a:ea typeface="+mj-ea"/>
                <a:cs typeface="Pretendard" panose="02000503000000020004" pitchFamily="2" charset="-127"/>
              </a:rPr>
              <a:t>년</a:t>
            </a:r>
            <a:r>
              <a:rPr lang="en-US" altLang="ko-KR" sz="2350" spc="-150" dirty="0">
                <a:latin typeface="+mj-ea"/>
                <a:ea typeface="+mj-ea"/>
                <a:cs typeface="Pretendard" panose="02000503000000020004" pitchFamily="2" charset="-127"/>
              </a:rPr>
              <a:t>)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.</a:t>
            </a:r>
            <a:b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</a:b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 </a:t>
            </a:r>
            <a:r>
              <a:rPr lang="en-US" altLang="ko-KR" sz="2350" spc="-150" dirty="0">
                <a:latin typeface="+mj-ea"/>
                <a:ea typeface="+mj-ea"/>
                <a:cs typeface="Pretendard" panose="02000503000000020004" pitchFamily="2" charset="-127"/>
              </a:rPr>
              <a:t>6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2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년 교수직 사임 후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, 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메릴랜드 주의 장로교회에서 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29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년간 목사로 섬김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. </a:t>
            </a:r>
            <a:r>
              <a:rPr lang="en-US" altLang="ko-KR" sz="2350" spc="-150" dirty="0">
                <a:latin typeface="+mj-ea"/>
                <a:ea typeface="+mj-ea"/>
                <a:cs typeface="Pretendard" panose="02000503000000020004" pitchFamily="2" charset="-127"/>
              </a:rPr>
              <a:t>9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3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년부터 </a:t>
            </a:r>
            <a:r>
              <a:rPr lang="en-US" altLang="ko-KR" sz="2350" spc="-150" dirty="0">
                <a:latin typeface="+mj-ea"/>
                <a:ea typeface="+mj-ea"/>
                <a:cs typeface="Pretendard" panose="02000503000000020004" pitchFamily="2" charset="-127"/>
              </a:rPr>
              <a:t>200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6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년까지 캐나다 밴쿠버 </a:t>
            </a:r>
            <a:r>
              <a:rPr lang="ko-KR" altLang="en-US" sz="2350" spc="-300" dirty="0" err="1">
                <a:latin typeface="+mj-ea"/>
                <a:ea typeface="+mj-ea"/>
                <a:cs typeface="Pretendard" panose="02000503000000020004" pitchFamily="2" charset="-127"/>
              </a:rPr>
              <a:t>리젠트</a:t>
            </a:r>
            <a:r>
              <a:rPr lang="ko-KR" altLang="en-US" sz="2350" spc="-300" dirty="0">
                <a:latin typeface="+mj-ea"/>
                <a:ea typeface="+mj-ea"/>
                <a:cs typeface="Pretendard" panose="02000503000000020004" pitchFamily="2" charset="-127"/>
              </a:rPr>
              <a:t> 칼리지에서 영성 신학을 가르친 후 은퇴</a:t>
            </a:r>
            <a:r>
              <a:rPr lang="en-US" altLang="ko-KR" sz="2350" spc="-300" dirty="0">
                <a:latin typeface="+mj-ea"/>
                <a:ea typeface="+mj-ea"/>
                <a:cs typeface="Pretendard" panose="02000503000000020004" pitchFamily="2" charset="-127"/>
              </a:rPr>
              <a:t>.</a:t>
            </a:r>
            <a:endParaRPr lang="en-US" sz="2350" spc="-300" dirty="0">
              <a:latin typeface="+mj-ea"/>
              <a:ea typeface="+mj-ea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97AC2-A51B-9A88-ED40-60C19661B58E}"/>
              </a:ext>
            </a:extLst>
          </p:cNvPr>
          <p:cNvSpPr txBox="1"/>
          <p:nvPr/>
        </p:nvSpPr>
        <p:spPr>
          <a:xfrm>
            <a:off x="3904581" y="532269"/>
            <a:ext cx="796505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2800" b="1" spc="-300" dirty="0">
                <a:ln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Pretendard Black" panose="02000503000000020004" pitchFamily="2" charset="-127"/>
              </a:rPr>
              <a:t>유진 피터슨 </a:t>
            </a:r>
            <a:r>
              <a:rPr lang="en-US" sz="2800" b="1" spc="-150" dirty="0">
                <a:ln>
                  <a:solidFill>
                    <a:schemeClr val="tx1"/>
                  </a:solidFill>
                </a:ln>
                <a:effectLst/>
                <a:latin typeface="+mj-ea"/>
                <a:ea typeface="+mj-ea"/>
                <a:cs typeface="Pretendard Black" panose="02000503000000020004" pitchFamily="2" charset="-127"/>
              </a:rPr>
              <a:t>Eugene H. Peterson (1932 – 2018):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14AEA3B-BE71-3D1E-3F0E-F13021D424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05" b="25725"/>
          <a:stretch/>
        </p:blipFill>
        <p:spPr>
          <a:xfrm>
            <a:off x="507811" y="2287146"/>
            <a:ext cx="2285507" cy="2289964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0B78A4-BCB6-FB5A-AE44-F1758349AA89}"/>
              </a:ext>
            </a:extLst>
          </p:cNvPr>
          <p:cNvSpPr txBox="1"/>
          <p:nvPr/>
        </p:nvSpPr>
        <p:spPr>
          <a:xfrm>
            <a:off x="236770" y="6422328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FreesiaUPC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812D04EE-C88C-DE50-890B-F473862B4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21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5FEAB6-51B0-9081-C26D-42F50E0DCB2E}"/>
              </a:ext>
            </a:extLst>
          </p:cNvPr>
          <p:cNvSpPr txBox="1"/>
          <p:nvPr/>
        </p:nvSpPr>
        <p:spPr>
          <a:xfrm>
            <a:off x="455021" y="2608263"/>
            <a:ext cx="3568931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US" sz="4300" b="1" spc="-30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2" charset="-127"/>
              </a:rPr>
              <a:t>Just Show Up   </a:t>
            </a:r>
            <a:r>
              <a:rPr lang="ko-KR" altLang="en-US" sz="5400" b="1" spc="-350" dirty="0" err="1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+mj-ea"/>
                <a:ea typeface="+mj-ea"/>
                <a:cs typeface="Pretendard ExtraBold" panose="02000903000000020004" pitchFamily="2" charset="-127"/>
              </a:rPr>
              <a:t>북클럽</a:t>
            </a:r>
            <a:endParaRPr lang="en-US" sz="5400" b="1" spc="-350" dirty="0">
              <a:ln>
                <a:solidFill>
                  <a:srgbClr val="007F41"/>
                </a:solidFill>
              </a:ln>
              <a:solidFill>
                <a:srgbClr val="007F41"/>
              </a:solidFill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88D6765B-D40D-0A1C-385B-B7652089F8C7}"/>
              </a:ext>
            </a:extLst>
          </p:cNvPr>
          <p:cNvSpPr/>
          <p:nvPr/>
        </p:nvSpPr>
        <p:spPr>
          <a:xfrm>
            <a:off x="4361314" y="0"/>
            <a:ext cx="78306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srgbClr val="007F41"/>
                </a:solidFill>
              </a:ln>
              <a:solidFill>
                <a:prstClr val="white"/>
              </a:solidFill>
              <a:effectLst/>
              <a:uLnTx/>
              <a:uFillTx/>
              <a:latin typeface="Freesentation 4 Regular" pitchFamily="2" charset="-127"/>
              <a:ea typeface="Freesentation 4 Regular" pitchFamily="2" charset="-127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464C9FE2-100C-068D-5CBC-4C3EA018B63D}"/>
              </a:ext>
            </a:extLst>
          </p:cNvPr>
          <p:cNvSpPr/>
          <p:nvPr/>
        </p:nvSpPr>
        <p:spPr>
          <a:xfrm>
            <a:off x="4998045" y="568961"/>
            <a:ext cx="4349155" cy="257732"/>
          </a:xfrm>
          <a:prstGeom prst="rect">
            <a:avLst/>
          </a:prstGeom>
          <a:solidFill>
            <a:srgbClr val="0099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F41"/>
              </a:solidFill>
              <a:latin typeface="Freesentation 4 Regular" pitchFamily="2" charset="-127"/>
              <a:ea typeface="Freesentation 4 Regular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10838C-EE61-9675-8C01-59558FCF23CC}"/>
              </a:ext>
            </a:extLst>
          </p:cNvPr>
          <p:cNvSpPr txBox="1"/>
          <p:nvPr/>
        </p:nvSpPr>
        <p:spPr>
          <a:xfrm>
            <a:off x="4987654" y="195333"/>
            <a:ext cx="4735466" cy="6120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9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JSU</a:t>
            </a:r>
            <a:r>
              <a:rPr kumimoji="0" lang="en-US" altLang="ko-KR" sz="35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none" strike="noStrike" kern="1200" cap="none" spc="-3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북클럽의 </a:t>
            </a:r>
            <a:r>
              <a:rPr lang="ko-KR" altLang="en-US" sz="3500" b="1" spc="-3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유익한 점</a:t>
            </a:r>
            <a:r>
              <a:rPr kumimoji="0" lang="en-US" sz="3500" b="1" u="none" strike="noStrike" kern="1200" cap="none" spc="-3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: </a:t>
            </a:r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0124D556-0C13-F21E-83F3-5E74BD88B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330" y="0"/>
            <a:ext cx="7239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11FEBE-F5D9-06BA-76A6-1CE23A9B113B}"/>
              </a:ext>
            </a:extLst>
          </p:cNvPr>
          <p:cNvSpPr txBox="1"/>
          <p:nvPr/>
        </p:nvSpPr>
        <p:spPr>
          <a:xfrm>
            <a:off x="4995592" y="1067461"/>
            <a:ext cx="7013528" cy="55558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3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오기만 하면 </a:t>
            </a:r>
            <a:r>
              <a:rPr kumimoji="0" lang="en-US" altLang="ko-KR" sz="23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(just</a:t>
            </a:r>
            <a:r>
              <a:rPr kumimoji="0" lang="ko-KR" altLang="en-US" sz="23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0" lang="en-US" altLang="ko-KR" sz="23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show</a:t>
            </a:r>
            <a:r>
              <a:rPr kumimoji="0" lang="ko-KR" altLang="en-US" sz="23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0" lang="en-US" altLang="ko-KR" sz="23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up)</a:t>
            </a:r>
            <a:r>
              <a:rPr kumimoji="0" lang="ko-KR" altLang="en-US" sz="23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0" lang="ko-KR" altLang="en-US" sz="23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책을 완독합니다</a:t>
            </a:r>
            <a:r>
              <a:rPr kumimoji="0" lang="en-US" altLang="ko-KR" sz="23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</a:t>
            </a:r>
            <a:endParaRPr kumimoji="0" lang="en-US" sz="2350" u="none" strike="noStrike" kern="1200" cap="none" spc="-3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3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책을 미리 읽어야 하는 숙제가 없습니다</a:t>
            </a:r>
            <a:r>
              <a:rPr kumimoji="0" lang="en-US" altLang="ko-KR" sz="23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0" lang="en-US" altLang="ko-KR" sz="23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(</a:t>
            </a:r>
            <a:r>
              <a:rPr kumimoji="0" lang="ko-KR" altLang="en-US" sz="235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미</a:t>
            </a:r>
            <a:r>
              <a:rPr kumimoji="0" lang="ko-KR" altLang="en-US" sz="2350" u="none" strike="noStrike" kern="1200" cap="none" spc="-3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리 읽는 것은 선택사항입니</a:t>
            </a:r>
            <a:r>
              <a:rPr kumimoji="0" lang="ko-KR" altLang="en-US" sz="235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다</a:t>
            </a:r>
            <a:r>
              <a:rPr kumimoji="0" lang="en-US" altLang="ko-KR" sz="235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).</a:t>
            </a: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350" u="none" strike="noStrike" kern="1200" cap="none" spc="-3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저자 뿐만 아니라 다른 참여자들로부터도 배우게 됩니다</a:t>
            </a:r>
            <a:r>
              <a:rPr kumimoji="0" lang="en-US" altLang="ko-KR" sz="2350" u="none" strike="noStrike" kern="1200" cap="none" spc="-3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 </a:t>
            </a:r>
            <a:endParaRPr kumimoji="0" lang="en-US" sz="2350" u="none" strike="noStrike" kern="1200" cap="none" spc="-3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350" spc="-300" dirty="0">
                <a:solidFill>
                  <a:prstClr val="black"/>
                </a:solidFill>
                <a:latin typeface="+mj-ea"/>
                <a:ea typeface="+mj-ea"/>
              </a:rPr>
              <a:t>모든 분야에서 </a:t>
            </a:r>
            <a:r>
              <a:rPr kumimoji="0" lang="ko-KR" altLang="en-US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배움의 공동체 형성에 좋습니다</a:t>
            </a:r>
            <a:r>
              <a:rPr kumimoji="0" lang="en-US" altLang="ko-KR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</a:t>
            </a:r>
            <a:br>
              <a:rPr kumimoji="0" lang="en-US" altLang="ko-KR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</a:br>
            <a:r>
              <a:rPr kumimoji="0" lang="en-US" altLang="ko-KR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(</a:t>
            </a:r>
            <a:r>
              <a:rPr kumimoji="0" lang="ko-KR" altLang="en-US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신학</a:t>
            </a:r>
            <a:r>
              <a:rPr kumimoji="0" lang="en-US" altLang="ko-KR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,</a:t>
            </a:r>
            <a:r>
              <a:rPr lang="ko-KR" altLang="en-US" sz="2350" spc="-30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0" lang="ko-KR" altLang="en-US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역사</a:t>
            </a:r>
            <a:r>
              <a:rPr kumimoji="0" lang="en-US" altLang="ko-KR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,</a:t>
            </a:r>
            <a:r>
              <a:rPr kumimoji="0" lang="ko-KR" altLang="en-US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투자</a:t>
            </a:r>
            <a:r>
              <a:rPr kumimoji="0" lang="en-US" altLang="ko-KR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,</a:t>
            </a:r>
            <a:r>
              <a:rPr kumimoji="0" lang="ko-KR" altLang="en-US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경영</a:t>
            </a:r>
            <a:r>
              <a:rPr kumimoji="0" lang="en-US" altLang="ko-KR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, </a:t>
            </a:r>
            <a:r>
              <a:rPr kumimoji="0" lang="ko-KR" altLang="en-US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취미</a:t>
            </a:r>
            <a:r>
              <a:rPr kumimoji="0" lang="en-US" altLang="ko-KR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,</a:t>
            </a:r>
            <a:r>
              <a:rPr lang="ko-KR" altLang="en-US" sz="2350" spc="-30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kumimoji="0" lang="ko-KR" altLang="en-US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과학 등</a:t>
            </a:r>
            <a:r>
              <a:rPr kumimoji="0" lang="en-US" altLang="ko-KR" sz="23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)</a:t>
            </a: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3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함께 잘 읽으면 혼자 읽는 독서량도 늘어납니다</a:t>
            </a:r>
            <a:r>
              <a:rPr kumimoji="0" lang="en-US" altLang="ko-KR" sz="23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</a:t>
            </a:r>
            <a:endParaRPr kumimoji="0" lang="en-US" sz="2350" u="none" strike="noStrike" kern="1200" cap="none" spc="-3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3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들으면서 읽으면 책 내용에 더 집중할 수 있습니다</a:t>
            </a:r>
            <a:r>
              <a:rPr kumimoji="0" lang="en-US" altLang="ko-KR" sz="23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</a:t>
            </a:r>
            <a:endParaRPr kumimoji="0" lang="en-US" sz="2350" u="none" strike="noStrike" kern="1200" cap="none" spc="-3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297180" marR="0" lvl="0" indent="-29718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JSU</a:t>
            </a:r>
            <a:r>
              <a:rPr kumimoji="0" lang="en-US" altLang="ko-KR" sz="23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 </a:t>
            </a:r>
            <a:r>
              <a:rPr kumimoji="0" lang="ko-KR" altLang="en-US" sz="23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북클럽은 </a:t>
            </a:r>
            <a:r>
              <a:rPr lang="ko-KR" altLang="en-US" sz="2350" spc="-320" dirty="0">
                <a:solidFill>
                  <a:prstClr val="black"/>
                </a:solidFill>
                <a:latin typeface="+mj-ea"/>
                <a:ea typeface="+mj-ea"/>
              </a:rPr>
              <a:t>지식과 이해도를 증진시켜 </a:t>
            </a:r>
            <a:r>
              <a:rPr lang="ko-KR" altLang="en-US" sz="2350" spc="-320" dirty="0" err="1">
                <a:solidFill>
                  <a:prstClr val="black"/>
                </a:solidFill>
                <a:latin typeface="+mj-ea"/>
                <a:ea typeface="+mj-ea"/>
              </a:rPr>
              <a:t>줍</a:t>
            </a:r>
            <a:r>
              <a:rPr kumimoji="0" lang="ko-KR" altLang="en-US" sz="2350" u="none" strike="noStrike" kern="1200" cap="none" spc="-3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니다</a:t>
            </a:r>
            <a:r>
              <a:rPr kumimoji="0" lang="en-US" altLang="ko-KR" sz="235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rPr>
              <a:t>.</a:t>
            </a:r>
          </a:p>
          <a:p>
            <a:pPr marL="297180" indent="-29718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o-KR" altLang="en-US" sz="2350" spc="-330" dirty="0">
                <a:solidFill>
                  <a:prstClr val="black"/>
                </a:solidFill>
                <a:latin typeface="+mj-ea"/>
                <a:ea typeface="+mj-ea"/>
              </a:rPr>
              <a:t>가정</a:t>
            </a:r>
            <a:r>
              <a:rPr lang="en-US" altLang="ko-KR" sz="2350" spc="-330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2350" spc="-330" dirty="0">
                <a:solidFill>
                  <a:prstClr val="black"/>
                </a:solidFill>
                <a:latin typeface="+mj-ea"/>
                <a:ea typeface="+mj-ea"/>
              </a:rPr>
              <a:t>사무실</a:t>
            </a:r>
            <a:r>
              <a:rPr lang="en-US" altLang="ko-KR" sz="2350" spc="-330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2350" spc="-330" dirty="0">
                <a:solidFill>
                  <a:prstClr val="black"/>
                </a:solidFill>
                <a:latin typeface="+mj-ea"/>
                <a:ea typeface="+mj-ea"/>
              </a:rPr>
              <a:t>교회</a:t>
            </a:r>
            <a:r>
              <a:rPr lang="en-US" altLang="ko-KR" sz="2350" spc="-330" dirty="0">
                <a:solidFill>
                  <a:prstClr val="black"/>
                </a:solidFill>
                <a:latin typeface="+mj-ea"/>
                <a:ea typeface="+mj-ea"/>
              </a:rPr>
              <a:t>, </a:t>
            </a:r>
            <a:r>
              <a:rPr lang="ko-KR" altLang="en-US" sz="2350" spc="-330" dirty="0">
                <a:solidFill>
                  <a:prstClr val="black"/>
                </a:solidFill>
                <a:latin typeface="+mj-ea"/>
                <a:ea typeface="+mj-ea"/>
              </a:rPr>
              <a:t>학교 등 다양한 환경에서 </a:t>
            </a:r>
            <a:br>
              <a:rPr lang="en-US" altLang="ko-KR" sz="2350" spc="-330" dirty="0">
                <a:solidFill>
                  <a:prstClr val="black"/>
                </a:solidFill>
                <a:latin typeface="+mj-ea"/>
                <a:ea typeface="+mj-ea"/>
              </a:rPr>
            </a:br>
            <a:r>
              <a:rPr lang="en-US" altLang="ko-KR" sz="2350" spc="-150" dirty="0">
                <a:solidFill>
                  <a:prstClr val="black"/>
                </a:solidFill>
                <a:latin typeface="+mj-ea"/>
                <a:ea typeface="+mj-ea"/>
              </a:rPr>
              <a:t>JSU </a:t>
            </a:r>
            <a:r>
              <a:rPr lang="ko-KR" altLang="en-US" sz="2350" spc="-330" dirty="0">
                <a:solidFill>
                  <a:prstClr val="black"/>
                </a:solidFill>
                <a:latin typeface="+mj-ea"/>
                <a:ea typeface="+mj-ea"/>
              </a:rPr>
              <a:t>북클럽을</a:t>
            </a:r>
            <a:r>
              <a:rPr lang="en-US" altLang="ko-KR" sz="2350" spc="-330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lang="ko-KR" altLang="en-US" sz="2350" spc="-330" dirty="0">
                <a:solidFill>
                  <a:prstClr val="black"/>
                </a:solidFill>
                <a:latin typeface="+mj-ea"/>
                <a:ea typeface="+mj-ea"/>
              </a:rPr>
              <a:t>할 수 있습니다</a:t>
            </a:r>
            <a:r>
              <a:rPr lang="en-US" altLang="ko-KR" sz="2350" spc="-330" dirty="0">
                <a:solidFill>
                  <a:prstClr val="black"/>
                </a:solidFill>
                <a:latin typeface="+mj-ea"/>
                <a:ea typeface="+mj-ea"/>
              </a:rPr>
              <a:t>.</a:t>
            </a:r>
            <a:endParaRPr kumimoji="0" lang="en-US" altLang="ko-KR" sz="2350" u="none" strike="noStrike" kern="1200" cap="none" spc="-3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9BBB1CC-B943-07F0-33D1-20DDC75E5BDF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Freesentation 4 Regular" pitchFamily="2" charset="-127"/>
              <a:ea typeface="Freesentation 4 Regular" pitchFamily="2" charset="-127"/>
            </a:endParaRPr>
          </a:p>
        </p:txBody>
      </p:sp>
      <p:pic>
        <p:nvPicPr>
          <p:cNvPr id="22" name="그림 21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DBEF0F03-88C3-66C7-9F71-AC0388141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A5972-DCCB-1144-EC78-F626CFFC0F0A}"/>
              </a:ext>
            </a:extLst>
          </p:cNvPr>
          <p:cNvSpPr txBox="1"/>
          <p:nvPr/>
        </p:nvSpPr>
        <p:spPr>
          <a:xfrm>
            <a:off x="236770" y="6422328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FreesiaUPC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2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1;p15">
            <a:extLst>
              <a:ext uri="{FF2B5EF4-FFF2-40B4-BE49-F238E27FC236}">
                <a16:creationId xmlns:a16="http://schemas.microsoft.com/office/drawing/2014/main" id="{BF6C45CB-3C5B-5E45-F552-B0525A201376}"/>
              </a:ext>
            </a:extLst>
          </p:cNvPr>
          <p:cNvSpPr/>
          <p:nvPr/>
        </p:nvSpPr>
        <p:spPr>
          <a:xfrm>
            <a:off x="4145972" y="-1165"/>
            <a:ext cx="804602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lt1"/>
              </a:solidFill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  <a:sym typeface="Noto Sans"/>
            </a:endParaRPr>
          </a:p>
        </p:txBody>
      </p:sp>
      <p:pic>
        <p:nvPicPr>
          <p:cNvPr id="11" name="Google Shape;112;p15">
            <a:extLst>
              <a:ext uri="{FF2B5EF4-FFF2-40B4-BE49-F238E27FC236}">
                <a16:creationId xmlns:a16="http://schemas.microsoft.com/office/drawing/2014/main" id="{2DF4C6A4-1C03-D196-A4D6-24C39FB96A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0168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A0F37A-AE25-47A3-3D0C-E0E036214187}"/>
              </a:ext>
            </a:extLst>
          </p:cNvPr>
          <p:cNvSpPr/>
          <p:nvPr/>
        </p:nvSpPr>
        <p:spPr>
          <a:xfrm>
            <a:off x="298414" y="281783"/>
            <a:ext cx="1792224" cy="1152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Freesentation 4 Regular" pitchFamily="2" charset="-127"/>
              <a:ea typeface="Freesentation 4 Regular" pitchFamily="2" charset="-127"/>
            </a:endParaRPr>
          </a:p>
        </p:txBody>
      </p:sp>
      <p:pic>
        <p:nvPicPr>
          <p:cNvPr id="14" name="그림 13" descr="텍스트, 폰트, 스크린샷, 블랙이(가) 표시된 사진&#10;&#10;자동 생성된 설명">
            <a:extLst>
              <a:ext uri="{FF2B5EF4-FFF2-40B4-BE49-F238E27FC236}">
                <a16:creationId xmlns:a16="http://schemas.microsoft.com/office/drawing/2014/main" id="{1F8A1644-9CC9-5C6B-5A79-A6EA61FDE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14" y="281783"/>
            <a:ext cx="1623455" cy="1152653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A827D6A7-B2F2-3DDC-0A34-B9558D17F30A}"/>
              </a:ext>
            </a:extLst>
          </p:cNvPr>
          <p:cNvSpPr/>
          <p:nvPr/>
        </p:nvSpPr>
        <p:spPr>
          <a:xfrm>
            <a:off x="4651679" y="237514"/>
            <a:ext cx="7220281" cy="6344261"/>
          </a:xfrm>
          <a:prstGeom prst="roundRect">
            <a:avLst>
              <a:gd name="adj" fmla="val 41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FreesiaUPC" panose="020B0604020202020204" pitchFamily="34" charset="0"/>
            </a:endParaRPr>
          </a:p>
        </p:txBody>
      </p:sp>
      <p:sp>
        <p:nvSpPr>
          <p:cNvPr id="2" name="Google Shape;113;p15">
            <a:extLst>
              <a:ext uri="{FF2B5EF4-FFF2-40B4-BE49-F238E27FC236}">
                <a16:creationId xmlns:a16="http://schemas.microsoft.com/office/drawing/2014/main" id="{54D850AC-41ED-49C4-A3B6-5B42F45E21FD}"/>
              </a:ext>
            </a:extLst>
          </p:cNvPr>
          <p:cNvSpPr txBox="1"/>
          <p:nvPr/>
        </p:nvSpPr>
        <p:spPr>
          <a:xfrm>
            <a:off x="421585" y="2429228"/>
            <a:ext cx="3454942" cy="21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400" b="1" u="none" strike="noStrike" cap="none" spc="-300" dirty="0">
                <a:ln w="15875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en-US" sz="4400" b="1" u="none" strike="noStrike" cap="none" spc="-300" dirty="0">
                <a:ln w="15875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그리스도인의</a:t>
            </a:r>
            <a:endParaRPr lang="en-US" altLang="ko-KR" sz="4400" b="1" u="none" strike="noStrike" cap="none" spc="-300" dirty="0">
              <a:ln w="15875">
                <a:solidFill>
                  <a:srgbClr val="007F41"/>
                </a:solidFill>
              </a:ln>
              <a:solidFill>
                <a:srgbClr val="007F4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5875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배움</a:t>
            </a:r>
            <a:endParaRPr sz="3200" b="1" u="none" strike="noStrike" cap="none" spc="-150" dirty="0">
              <a:ln w="15875">
                <a:solidFill>
                  <a:srgbClr val="007F41"/>
                </a:solidFill>
              </a:ln>
              <a:solidFill>
                <a:srgbClr val="007F4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4" name="Google Shape;115;p15">
            <a:extLst>
              <a:ext uri="{FF2B5EF4-FFF2-40B4-BE49-F238E27FC236}">
                <a16:creationId xmlns:a16="http://schemas.microsoft.com/office/drawing/2014/main" id="{730DE9DC-73BA-4764-7762-66C5DC6E327A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1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1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1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1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1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1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96CA06FE-9C9D-3236-AF6B-D4054851ABB4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6" name="Google Shape;119;p15">
            <a:extLst>
              <a:ext uri="{FF2B5EF4-FFF2-40B4-BE49-F238E27FC236}">
                <a16:creationId xmlns:a16="http://schemas.microsoft.com/office/drawing/2014/main" id="{C97359E1-09CF-B7EF-8A5A-CBFF6DB2780E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21;p15">
            <a:extLst>
              <a:ext uri="{FF2B5EF4-FFF2-40B4-BE49-F238E27FC236}">
                <a16:creationId xmlns:a16="http://schemas.microsoft.com/office/drawing/2014/main" id="{4163778A-452D-9349-B35E-6263B734FE86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6" name="Google Shape;121;p15">
            <a:extLst>
              <a:ext uri="{FF2B5EF4-FFF2-40B4-BE49-F238E27FC236}">
                <a16:creationId xmlns:a16="http://schemas.microsoft.com/office/drawing/2014/main" id="{0C7B1705-FF15-3834-A033-DDAEF65479E1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064D0D-A2C9-53A2-76EB-6583F694C2B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007F41"/>
                </a:solidFill>
              </a:ln>
              <a:solidFill>
                <a:srgbClr val="007F4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6B744-B99F-7D10-CF40-7DBA1FAA7DF0}"/>
              </a:ext>
            </a:extLst>
          </p:cNvPr>
          <p:cNvSpPr txBox="1"/>
          <p:nvPr/>
        </p:nvSpPr>
        <p:spPr>
          <a:xfrm>
            <a:off x="236770" y="6422328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+mn-ea"/>
                <a:cs typeface="FreesiaUPC" panose="020B0604020202020204" pitchFamily="34" charset="0"/>
              </a:rPr>
              <a:t>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FreesiaUPC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>
            <a:extLst>
              <a:ext uri="{FF2B5EF4-FFF2-40B4-BE49-F238E27FC236}">
                <a16:creationId xmlns:a16="http://schemas.microsoft.com/office/drawing/2014/main" id="{4CC90F4E-DED3-BA1E-D813-91784FD25E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CFC305A1-E618-C3F8-EEB5-6A3CE7B5DC68}"/>
              </a:ext>
            </a:extLst>
          </p:cNvPr>
          <p:cNvSpPr/>
          <p:nvPr/>
        </p:nvSpPr>
        <p:spPr>
          <a:xfrm>
            <a:off x="237679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24" name="Rounded Rectangle 18">
            <a:extLst>
              <a:ext uri="{FF2B5EF4-FFF2-40B4-BE49-F238E27FC236}">
                <a16:creationId xmlns:a16="http://schemas.microsoft.com/office/drawing/2014/main" id="{AD55E297-9603-BA39-DA96-10C622E92724}"/>
              </a:ext>
            </a:extLst>
          </p:cNvPr>
          <p:cNvSpPr/>
          <p:nvPr/>
        </p:nvSpPr>
        <p:spPr>
          <a:xfrm>
            <a:off x="4222453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25" name="Rounded Rectangle 23">
            <a:extLst>
              <a:ext uri="{FF2B5EF4-FFF2-40B4-BE49-F238E27FC236}">
                <a16:creationId xmlns:a16="http://schemas.microsoft.com/office/drawing/2014/main" id="{DCE27A0C-2C32-0787-C062-FEB635535DF9}"/>
              </a:ext>
            </a:extLst>
          </p:cNvPr>
          <p:cNvSpPr/>
          <p:nvPr/>
        </p:nvSpPr>
        <p:spPr>
          <a:xfrm>
            <a:off x="8207227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26" name="Round Same Side Corner Rectangle 35">
            <a:extLst>
              <a:ext uri="{FF2B5EF4-FFF2-40B4-BE49-F238E27FC236}">
                <a16:creationId xmlns:a16="http://schemas.microsoft.com/office/drawing/2014/main" id="{AD59E5CD-6E04-F898-A947-1358519A8428}"/>
              </a:ext>
            </a:extLst>
          </p:cNvPr>
          <p:cNvSpPr/>
          <p:nvPr/>
        </p:nvSpPr>
        <p:spPr>
          <a:xfrm>
            <a:off x="231635" y="1622892"/>
            <a:ext cx="3755153" cy="659664"/>
          </a:xfrm>
          <a:prstGeom prst="round2SameRect">
            <a:avLst/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B1BE4009-E80D-C692-D215-042CCA8C0742}"/>
              </a:ext>
            </a:extLst>
          </p:cNvPr>
          <p:cNvSpPr/>
          <p:nvPr/>
        </p:nvSpPr>
        <p:spPr>
          <a:xfrm>
            <a:off x="231635" y="2284400"/>
            <a:ext cx="3755153" cy="1055866"/>
          </a:xfrm>
          <a:prstGeom prst="rect">
            <a:avLst/>
          </a:prstGeom>
          <a:solidFill>
            <a:srgbClr val="DFE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47" name="Round Same Side Corner Rectangle 36">
            <a:extLst>
              <a:ext uri="{FF2B5EF4-FFF2-40B4-BE49-F238E27FC236}">
                <a16:creationId xmlns:a16="http://schemas.microsoft.com/office/drawing/2014/main" id="{C955DC3C-1547-33D8-9DF6-44E862CF4EB3}"/>
              </a:ext>
            </a:extLst>
          </p:cNvPr>
          <p:cNvSpPr/>
          <p:nvPr/>
        </p:nvSpPr>
        <p:spPr>
          <a:xfrm>
            <a:off x="8205211" y="1622892"/>
            <a:ext cx="3755153" cy="659664"/>
          </a:xfrm>
          <a:prstGeom prst="round2SameRect">
            <a:avLst/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5F183152-4B8B-4CBB-2B96-C5E4200AA08F}"/>
              </a:ext>
            </a:extLst>
          </p:cNvPr>
          <p:cNvSpPr/>
          <p:nvPr/>
        </p:nvSpPr>
        <p:spPr>
          <a:xfrm>
            <a:off x="8205211" y="2284400"/>
            <a:ext cx="3755153" cy="1055866"/>
          </a:xfrm>
          <a:prstGeom prst="rect">
            <a:avLst/>
          </a:prstGeom>
          <a:solidFill>
            <a:srgbClr val="DFE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55" name="Round Same Side Corner Rectangle 11">
            <a:extLst>
              <a:ext uri="{FF2B5EF4-FFF2-40B4-BE49-F238E27FC236}">
                <a16:creationId xmlns:a16="http://schemas.microsoft.com/office/drawing/2014/main" id="{2A1E0053-B2BD-E4AB-CBC2-33531E1729DB}"/>
              </a:ext>
            </a:extLst>
          </p:cNvPr>
          <p:cNvSpPr/>
          <p:nvPr/>
        </p:nvSpPr>
        <p:spPr>
          <a:xfrm>
            <a:off x="4218423" y="1622892"/>
            <a:ext cx="3755153" cy="659664"/>
          </a:xfrm>
          <a:prstGeom prst="round2SameRect">
            <a:avLst/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57" name="Rectangle 37">
            <a:extLst>
              <a:ext uri="{FF2B5EF4-FFF2-40B4-BE49-F238E27FC236}">
                <a16:creationId xmlns:a16="http://schemas.microsoft.com/office/drawing/2014/main" id="{0373AD07-6490-64D8-6152-5569C3EC676A}"/>
              </a:ext>
            </a:extLst>
          </p:cNvPr>
          <p:cNvSpPr/>
          <p:nvPr/>
        </p:nvSpPr>
        <p:spPr>
          <a:xfrm>
            <a:off x="4218423" y="2284400"/>
            <a:ext cx="3755153" cy="1055866"/>
          </a:xfrm>
          <a:prstGeom prst="rect">
            <a:avLst/>
          </a:prstGeom>
          <a:solidFill>
            <a:srgbClr val="DFE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eesentation 4 Regular" pitchFamily="2" charset="-127"/>
              <a:ea typeface="Freesentation 4 Regular" pitchFamily="2" charset="-127"/>
              <a:cs typeface="Pretendard ExtraBold" panose="02000903000000020004" pitchFamily="50" charset="-127"/>
            </a:endParaRPr>
          </a:p>
        </p:txBody>
      </p:sp>
      <p:pic>
        <p:nvPicPr>
          <p:cNvPr id="21" name="그림 20" descr="상징, 스케치, 직사각형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22BD43-63BF-391B-857A-D3296784A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67" y="2473189"/>
            <a:ext cx="456090" cy="678287"/>
          </a:xfrm>
          <a:prstGeom prst="rect">
            <a:avLst/>
          </a:prstGeom>
        </p:spPr>
      </p:pic>
      <p:pic>
        <p:nvPicPr>
          <p:cNvPr id="23" name="그림 22" descr="상징, 직사각형, 스케치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6B9CC6-2D27-0CEA-8E5B-3A7E1E1F5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961" y="2442333"/>
            <a:ext cx="421275" cy="764315"/>
          </a:xfrm>
          <a:prstGeom prst="rect">
            <a:avLst/>
          </a:prstGeom>
        </p:spPr>
      </p:pic>
      <p:pic>
        <p:nvPicPr>
          <p:cNvPr id="27" name="그림 26" descr="상징, 직사각형, 스케치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652C909-4B9B-F54C-5172-CC98A1DA4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08" y="2442333"/>
            <a:ext cx="421275" cy="764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68C7C-77C6-1F45-8A9D-19291E5C7AF2}"/>
              </a:ext>
            </a:extLst>
          </p:cNvPr>
          <p:cNvSpPr txBox="1"/>
          <p:nvPr/>
        </p:nvSpPr>
        <p:spPr>
          <a:xfrm>
            <a:off x="233650" y="1764819"/>
            <a:ext cx="3755152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 아침</a:t>
            </a:r>
            <a:endParaRPr lang="en-US" sz="2600" b="1" spc="-3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5DF48-5C0B-4B3F-3B42-6F663DDF5C3E}"/>
              </a:ext>
            </a:extLst>
          </p:cNvPr>
          <p:cNvSpPr txBox="1"/>
          <p:nvPr/>
        </p:nvSpPr>
        <p:spPr>
          <a:xfrm>
            <a:off x="1298264" y="246945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85846-739E-15F3-0273-90C04071EE20}"/>
              </a:ext>
            </a:extLst>
          </p:cNvPr>
          <p:cNvSpPr txBox="1"/>
          <p:nvPr/>
        </p:nvSpPr>
        <p:spPr>
          <a:xfrm>
            <a:off x="8207225" y="1764819"/>
            <a:ext cx="3755153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금요</a:t>
            </a:r>
            <a:r>
              <a:rPr lang="ko-KR" altLang="en-US" sz="2600" b="1" spc="-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점심</a:t>
            </a:r>
            <a:endParaRPr lang="en-US" altLang="ko-Kore-US" sz="2600" b="1" spc="-3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2528D-1669-D7FB-0166-5907C833B06B}"/>
              </a:ext>
            </a:extLst>
          </p:cNvPr>
          <p:cNvSpPr txBox="1"/>
          <p:nvPr/>
        </p:nvSpPr>
        <p:spPr>
          <a:xfrm>
            <a:off x="9241603" y="2475382"/>
            <a:ext cx="2165031" cy="753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12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32DD2-AD02-4E7A-C0A1-0C0261C5E801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G&amp;M </a:t>
            </a:r>
            <a:r>
              <a:rPr lang="en-US" altLang="ko-KR" sz="40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Asia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6CE19-4509-E5D6-1051-8F601B8C617C}"/>
              </a:ext>
            </a:extLst>
          </p:cNvPr>
          <p:cNvSpPr txBox="1"/>
          <p:nvPr/>
        </p:nvSpPr>
        <p:spPr>
          <a:xfrm>
            <a:off x="4220436" y="1764819"/>
            <a:ext cx="3747094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R" sz="2600" b="1" spc="-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00" b="1" spc="-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</a:t>
            </a:r>
            <a:endParaRPr lang="en-US" altLang="ko-Kore-US" sz="2600" b="1" spc="-3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0AF77D-F1AE-1D75-9648-8C5EF2498FBD}"/>
              </a:ext>
            </a:extLst>
          </p:cNvPr>
          <p:cNvSpPr txBox="1"/>
          <p:nvPr/>
        </p:nvSpPr>
        <p:spPr>
          <a:xfrm>
            <a:off x="5330485" y="2463559"/>
            <a:ext cx="2178868" cy="74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6:00</a:t>
            </a:r>
            <a:b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0BAE6F-B80B-EA0C-2D02-84E37D0C8538}"/>
              </a:ext>
            </a:extLst>
          </p:cNvPr>
          <p:cNvSpPr txBox="1"/>
          <p:nvPr/>
        </p:nvSpPr>
        <p:spPr>
          <a:xfrm>
            <a:off x="551469" y="3609480"/>
            <a:ext cx="2946600" cy="129663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007F41"/>
                </a:solidFill>
              </a:ln>
              <a:solidFill>
                <a:srgbClr val="007F4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520"/>
              </a:lnSpc>
            </a:pP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오스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기니스의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나는 무엇을 위해 사는가</a:t>
            </a: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757941-5B65-6270-5685-EF9A513ED386}"/>
              </a:ext>
            </a:extLst>
          </p:cNvPr>
          <p:cNvSpPr txBox="1"/>
          <p:nvPr/>
        </p:nvSpPr>
        <p:spPr>
          <a:xfrm>
            <a:off x="4525182" y="3609480"/>
            <a:ext cx="3380086" cy="1200329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ko-KR" altLang="en-US" sz="21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톰 라이트의 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이것이 복음이다</a:t>
            </a: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b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</a:br>
            <a:r>
              <a:rPr lang="en-US" altLang="ko-KR" sz="19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6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시간 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30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19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AE31A5-536B-D964-219F-250B8ED17E7B}"/>
              </a:ext>
            </a:extLst>
          </p:cNvPr>
          <p:cNvSpPr txBox="1"/>
          <p:nvPr/>
        </p:nvSpPr>
        <p:spPr>
          <a:xfrm>
            <a:off x="8457074" y="3609480"/>
            <a:ext cx="3188988" cy="102092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007F41"/>
                </a:solidFill>
              </a:ln>
              <a:solidFill>
                <a:srgbClr val="007F4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7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톰 라이트의 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기독교 여행</a:t>
            </a: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9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ore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77BDCD-3A04-6067-65BF-36DD27CC86C4}"/>
              </a:ext>
            </a:extLst>
          </p:cNvPr>
          <p:cNvSpPr txBox="1"/>
          <p:nvPr/>
        </p:nvSpPr>
        <p:spPr>
          <a:xfrm>
            <a:off x="568903" y="5049112"/>
            <a:ext cx="3333065" cy="68429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TBD</a:t>
            </a:r>
            <a:endParaRPr lang="en-US" altLang="ko-KR" sz="19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4024C7-14D7-5653-B871-62DD9E44703E}"/>
              </a:ext>
            </a:extLst>
          </p:cNvPr>
          <p:cNvSpPr txBox="1"/>
          <p:nvPr/>
        </p:nvSpPr>
        <p:spPr>
          <a:xfrm>
            <a:off x="4525182" y="5049112"/>
            <a:ext cx="3333065" cy="68429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ore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TBD</a:t>
            </a: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8CDCDD-A77D-C423-996E-B7D750FAF9AD}"/>
              </a:ext>
            </a:extLst>
          </p:cNvPr>
          <p:cNvSpPr txBox="1"/>
          <p:nvPr/>
        </p:nvSpPr>
        <p:spPr>
          <a:xfrm>
            <a:off x="8457074" y="5049112"/>
            <a:ext cx="3333065" cy="68429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007F41"/>
                  </a:solidFill>
                </a:ln>
                <a:solidFill>
                  <a:srgbClr val="007F4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ore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TBD</a:t>
            </a: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332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>
            <a:extLst>
              <a:ext uri="{FF2B5EF4-FFF2-40B4-BE49-F238E27FC236}">
                <a16:creationId xmlns:a16="http://schemas.microsoft.com/office/drawing/2014/main" id="{E55BC2EA-E130-41A5-D5B2-16D5DB4EDFFF}"/>
              </a:ext>
            </a:extLst>
          </p:cNvPr>
          <p:cNvSpPr/>
          <p:nvPr/>
        </p:nvSpPr>
        <p:spPr>
          <a:xfrm>
            <a:off x="0" y="5322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330818A-F9BA-60AC-BFC5-F7B8C183322C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2C72447B-2F22-1592-E553-12F65B22429F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9C5C0582-EA39-657A-A7F8-0F30E058D6DC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3" name="Round Same Side Corner Rectangle 35">
            <a:extLst>
              <a:ext uri="{FF2B5EF4-FFF2-40B4-BE49-F238E27FC236}">
                <a16:creationId xmlns:a16="http://schemas.microsoft.com/office/drawing/2014/main" id="{A7032BDC-8D79-ECE0-D472-97DC80F222CD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007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14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3192EC63-98D7-F0C6-DEB8-0852730A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6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1A5EB56-07FA-421D-AF6B-300056027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5F32DE-F12D-9F42-6848-9D213F0E0F95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1346E-8E5C-EB12-8DC5-2FAEEDE42FD2}"/>
              </a:ext>
            </a:extLst>
          </p:cNvPr>
          <p:cNvSpPr txBox="1"/>
          <p:nvPr/>
        </p:nvSpPr>
        <p:spPr>
          <a:xfrm>
            <a:off x="705963" y="172264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9ED97-5115-A0F5-9682-6DBF3F59ED47}"/>
              </a:ext>
            </a:extLst>
          </p:cNvPr>
          <p:cNvSpPr txBox="1"/>
          <p:nvPr/>
        </p:nvSpPr>
        <p:spPr>
          <a:xfrm>
            <a:off x="6449987" y="172264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493</Words>
  <Application>Microsoft Macintosh PowerPoint</Application>
  <PresentationFormat>와이드스크린</PresentationFormat>
  <Paragraphs>71</Paragraphs>
  <Slides>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Freesentation 4 Regular</vt:lpstr>
      <vt:lpstr>Arial</vt:lpstr>
      <vt:lpstr>Calibri</vt:lpstr>
      <vt:lpstr>Pretendard ExtraBold</vt:lpstr>
      <vt:lpstr>Pretendard</vt:lpstr>
      <vt:lpstr>맑은 고딕</vt:lpstr>
      <vt:lpstr>Calibri Light</vt:lpstr>
      <vt:lpstr>맑은 고딕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176</cp:revision>
  <cp:lastPrinted>2022-08-11T06:35:49Z</cp:lastPrinted>
  <dcterms:created xsi:type="dcterms:W3CDTF">2022-08-02T15:22:38Z</dcterms:created>
  <dcterms:modified xsi:type="dcterms:W3CDTF">2026-02-06T01:30:47Z</dcterms:modified>
</cp:coreProperties>
</file>