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7" r:id="rId2"/>
    <p:sldId id="399" r:id="rId3"/>
    <p:sldId id="364" r:id="rId4"/>
    <p:sldId id="286" r:id="rId5"/>
    <p:sldId id="387" r:id="rId6"/>
    <p:sldId id="388" r:id="rId7"/>
    <p:sldId id="343" r:id="rId8"/>
    <p:sldId id="361" r:id="rId9"/>
    <p:sldId id="339" r:id="rId10"/>
    <p:sldId id="398" r:id="rId11"/>
    <p:sldId id="406" r:id="rId12"/>
    <p:sldId id="380" r:id="rId13"/>
    <p:sldId id="362" r:id="rId14"/>
    <p:sldId id="366" r:id="rId15"/>
    <p:sldId id="409" r:id="rId16"/>
    <p:sldId id="407" r:id="rId17"/>
    <p:sldId id="402" r:id="rId18"/>
    <p:sldId id="345" r:id="rId19"/>
    <p:sldId id="300" r:id="rId20"/>
    <p:sldId id="405" r:id="rId21"/>
    <p:sldId id="340" r:id="rId22"/>
    <p:sldId id="403" r:id="rId23"/>
    <p:sldId id="397" r:id="rId24"/>
    <p:sldId id="392" r:id="rId25"/>
    <p:sldId id="335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FFFD9"/>
    <a:srgbClr val="FB8500"/>
    <a:srgbClr val="FF1B1A"/>
    <a:srgbClr val="FF5F05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65"/>
    <p:restoredTop sz="94640"/>
  </p:normalViewPr>
  <p:slideViewPr>
    <p:cSldViewPr snapToGrid="0" snapToObjects="1">
      <p:cViewPr>
        <p:scale>
          <a:sx n="163" d="100"/>
          <a:sy n="163" d="100"/>
        </p:scale>
        <p:origin x="316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A65A2C-F462-CFC4-63A6-9954240EA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5E77B-3D29-BB6D-3194-9F8D9F7CC1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3111-F126-4723-A077-46617B8C7995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18230-A556-C98C-9537-99C0521C9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8B93-F58F-ED72-8259-A47C881BA5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D5E58-1CAD-41E8-B481-98B41428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7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A0D67-425A-F5AE-4BFE-B76FB6E9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53866-BBC0-AA76-0918-12B2E0B03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5CCA7-66AF-1837-87A3-30B786FC8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208419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2E4-9D68-44F9-A494-575F681F9AF4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8CBB-1090-4302-91DD-12C84774A1DD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F42D-1229-4CFA-8DE3-EB4661212C62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CC1C-B101-4275-A15E-C9FB3AEC538D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C02B-E906-4AE8-A9D8-A122B77E7661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8E99-E684-4844-BB71-88347660A368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038-D5DF-4302-ABC2-F0BBDCE60333}" type="datetime1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07BE-FAF4-4B2F-BA98-C9E8B6463091}" type="datetime1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B283-42BE-4022-B0F8-1301ABCEAFBF}" type="datetime1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91D-C6E8-48FE-B37D-1E955A59B4A0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7302-C7C7-484D-9239-C0A1BCD63265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15FC-DE91-42B7-BA37-5ACC212CD620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66700" y="320040"/>
            <a:ext cx="2131698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48590" y="65151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54740" y="2051699"/>
            <a:ext cx="6790958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For Zoom joiners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please keep the 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video on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if you can.</a:t>
            </a:r>
          </a:p>
          <a:p>
            <a:pPr>
              <a:spcAft>
                <a:spcPts val="4200"/>
              </a:spcAft>
            </a:pP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This will help all of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us focus on the Word of God.</a:t>
            </a:r>
            <a:endParaRPr lang="en-US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191152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for Each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Old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Genesis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49m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Ecclesiastes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Exodus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Song of Songs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Leviticus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Isaiah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Numbers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48m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Jeremiah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Deuteronomy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Lamentations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Joshua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Ezekiel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Judges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Obadiah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45m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Jonah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Micah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Habakkuk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Zephaniah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Esther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Haggai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Job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Zechariah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Psalms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Malachi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Proverbs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76h 58m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New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Matthew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Philemon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Acts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Hebrews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James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Ephesians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Philippians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Colossians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Jude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Revelation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20h 50m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8100050" y="5169210"/>
            <a:ext cx="2736759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(NKJV)</a:t>
            </a:r>
            <a:b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The Word of Promise Audio Bible</a:t>
            </a: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4432115" y="0"/>
            <a:ext cx="775988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5056900" y="181441"/>
            <a:ext cx="66552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Listening (Reading)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5056900" y="6271112"/>
            <a:ext cx="66552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/>
        </p:nvGraphicFramePr>
        <p:xfrm>
          <a:off x="5056902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OT   –   NT  –  Psalms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Hours Per Week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Two Years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One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45m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814390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(77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631952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(21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536924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88113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73716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/>
        </p:nvGraphicFramePr>
        <p:xfrm>
          <a:off x="762562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/>
        </p:nvGraphicFramePr>
        <p:xfrm>
          <a:off x="8395350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630915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7197610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5056900" y="5886820"/>
            <a:ext cx="6655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Avenir Next LT Pro" panose="020B0504020202020204" pitchFamily="34" charset="77"/>
              </a:rPr>
              <a:t>Hours are approximate, using English (NKJV) Audio Bible in the PRS App.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E01D01-C092-5351-3D26-FB02D519B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4128222" y="1316477"/>
            <a:ext cx="723900" cy="55415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C153D6-464A-65E4-B6FB-35C8EC5543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3829" y="1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4345" y="2644168"/>
            <a:ext cx="408381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Listen to (Read) in One or Two Years?</a:t>
            </a:r>
            <a:endParaRPr lang="en-US" sz="34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330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6" y="4008562"/>
            <a:ext cx="508734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1:6a (ESV)</a:t>
            </a:r>
          </a:p>
          <a:p>
            <a:pPr>
              <a:lnSpc>
                <a:spcPct val="100000"/>
              </a:lnSpc>
            </a:pPr>
            <a:r>
              <a:rPr lang="en-US" sz="2600" b="0" dirty="0">
                <a:solidFill>
                  <a:schemeClr val="tx1"/>
                </a:solidFill>
              </a:rPr>
              <a:t>“A son honors his father, and a servant his master. If then I am a father, where is my honor? And if I am a master, where is my fear? says the Lord of hosts to you.”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C9AA0-7220-D226-9C2E-24FBBC25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494C1-32B3-00B6-B24C-E8EE1A4B9002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81EDB-3B82-CA93-DFC9-2B6C8148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176413-4A25-461E-5023-BCE33321C634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72C317-88AB-EFB3-F579-27C9BA543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227D45-5E0C-79FD-4A17-276F888A0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C2634B-B9AF-0F9D-6EFE-C04C0F109A93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1EA64-AE3B-47AA-0463-17F748EF21DE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7FCBF-4AB1-EA82-8C4A-B8ED8ED5D8A7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B9380AC-8843-B8F7-C4DA-198D8B5A4BBC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F082A-8036-917C-BD5A-A4B666ADFF9B}"/>
              </a:ext>
            </a:extLst>
          </p:cNvPr>
          <p:cNvSpPr txBox="1"/>
          <p:nvPr/>
        </p:nvSpPr>
        <p:spPr>
          <a:xfrm>
            <a:off x="8445922" y="1174749"/>
            <a:ext cx="3079118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0A3B8-F6A6-F11B-C6F7-9520E4122381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DAF8428-2C9B-B43A-C074-6C0B82BDD852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EB13F2-B0DA-D803-FD18-EDDA8AC26364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4088F5-18DC-80E2-5328-0916F8FF67A5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A0405-9DCA-7A8B-363F-E89DC264DC29}"/>
              </a:ext>
            </a:extLst>
          </p:cNvPr>
          <p:cNvSpPr txBox="1"/>
          <p:nvPr/>
        </p:nvSpPr>
        <p:spPr>
          <a:xfrm>
            <a:off x="8445922" y="1842640"/>
            <a:ext cx="3357375" cy="182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  <a:endParaRPr lang="en-US" sz="28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NIV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(NT)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12311-BA1B-F4E8-F05F-F680955DF948}"/>
              </a:ext>
            </a:extLst>
          </p:cNvPr>
          <p:cNvSpPr txBox="1"/>
          <p:nvPr/>
        </p:nvSpPr>
        <p:spPr>
          <a:xfrm>
            <a:off x="8445922" y="3904040"/>
            <a:ext cx="3314297" cy="182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2027</a:t>
            </a:r>
            <a:endParaRPr lang="en-US" sz="28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(OT)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Persian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(NT &amp; Psalms)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Hebrew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(OT)</a:t>
            </a:r>
          </a:p>
        </p:txBody>
      </p:sp>
    </p:spTree>
    <p:extLst>
      <p:ext uri="{BB962C8B-B14F-4D97-AF65-F5344CB8AC3E}">
        <p14:creationId xmlns:p14="http://schemas.microsoft.com/office/powerpoint/2010/main" val="310540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14" b="1610"/>
          <a:stretch>
            <a:fillRect/>
          </a:stretch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02" b="1622"/>
          <a:stretch>
            <a:fillRect/>
          </a:stretch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18C04-59BC-7269-7391-18C9889F5D29}"/>
              </a:ext>
            </a:extLst>
          </p:cNvPr>
          <p:cNvSpPr txBox="1"/>
          <p:nvPr/>
        </p:nvSpPr>
        <p:spPr>
          <a:xfrm>
            <a:off x="4879818" y="366516"/>
            <a:ext cx="6851625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77"/>
              </a:rPr>
              <a:t>Track Bible Listening (Reading)!</a:t>
            </a:r>
          </a:p>
        </p:txBody>
      </p:sp>
    </p:spTree>
    <p:extLst>
      <p:ext uri="{BB962C8B-B14F-4D97-AF65-F5344CB8AC3E}">
        <p14:creationId xmlns:p14="http://schemas.microsoft.com/office/powerpoint/2010/main" val="50840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876071"/>
            <a:ext cx="754952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1-2-3 Goal</a:t>
            </a:r>
            <a:r>
              <a:rPr lang="en-US" sz="4400" b="0" dirty="0">
                <a:latin typeface="Avenir Next LT Pro" panose="020B0504020202020204" pitchFamily="34" charset="77"/>
              </a:rPr>
              <a:t>,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b="0" dirty="0">
                <a:latin typeface="Avenir Next LT Pro" panose="020B0504020202020204" pitchFamily="34" charset="77"/>
              </a:rPr>
              <a:t>we recommend setting up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189777"/>
            <a:chOff x="8181789" y="311762"/>
            <a:chExt cx="3272456" cy="6189777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189777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8"/>
              <a:ext cx="2817264" cy="5670206"/>
              <a:chOff x="8409384" y="521368"/>
              <a:chExt cx="2817264" cy="567020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87" b="2246"/>
              <a:stretch>
                <a:fillRect/>
              </a:stretch>
            </p:blipFill>
            <p:spPr>
              <a:xfrm>
                <a:off x="8409384" y="521368"/>
                <a:ext cx="2817264" cy="5670206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4th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1A25E8-9B5B-54A9-16C9-F74797B7BB70}"/>
                  </a:ext>
                </a:extLst>
              </p:cNvPr>
              <p:cNvSpPr/>
              <p:nvPr/>
            </p:nvSpPr>
            <p:spPr>
              <a:xfrm>
                <a:off x="9252963" y="4721011"/>
                <a:ext cx="1699516" cy="382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3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NYC Wednesday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452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348650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700" b="1" dirty="0">
                <a:latin typeface="Avenir Next LT Pro" panose="020B0504020202020204" pitchFamily="34" charset="77"/>
              </a:rPr>
              <a:t>Commit these to faithful men who will be able to teach others also.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 </a:t>
            </a:r>
            <a:br>
              <a:rPr lang="en-US" sz="2700" b="1" baseline="300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You therefore must endure hardship as a </a:t>
            </a:r>
            <a:r>
              <a:rPr lang="en-US" sz="2700" b="1" dirty="0">
                <a:latin typeface="Avenir Next LT Pro" panose="020B0504020202020204" pitchFamily="34" charset="77"/>
              </a:rPr>
              <a:t>good soldier of Jesus Christ</a:t>
            </a:r>
            <a:r>
              <a:rPr lang="en-US" sz="2700" dirty="0">
                <a:latin typeface="Avenir Next LT Pro" panose="020B0504020202020204" pitchFamily="34" charset="77"/>
              </a:rPr>
              <a:t>. No one engaged in warfare entangles himself with the affairs of </a:t>
            </a:r>
            <a:r>
              <a:rPr lang="en-US" sz="2700" i="1" dirty="0">
                <a:latin typeface="Avenir Next LT Pro" panose="020B0504020202020204" pitchFamily="34" charset="77"/>
              </a:rPr>
              <a:t>this</a:t>
            </a:r>
            <a:r>
              <a:rPr lang="en-US" sz="2700" dirty="0">
                <a:latin typeface="Avenir Next LT Pro" panose="020B0504020202020204" pitchFamily="34" charset="77"/>
              </a:rPr>
              <a:t> life, that he may please him who enlisted him as a </a:t>
            </a:r>
            <a:r>
              <a:rPr lang="en-US" sz="2700" b="1" dirty="0">
                <a:latin typeface="Avenir Next LT Pro" panose="020B0504020202020204" pitchFamily="34" charset="77"/>
              </a:rPr>
              <a:t>soldier</a:t>
            </a:r>
            <a:r>
              <a:rPr lang="en-US" sz="2700" dirty="0">
                <a:latin typeface="Avenir Next LT Pro" panose="020B0504020202020204" pitchFamily="34" charset="77"/>
              </a:rPr>
              <a:t>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And also if </a:t>
            </a:r>
            <a:br>
              <a:rPr lang="en-US" sz="27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anyone competes in </a:t>
            </a:r>
            <a:r>
              <a:rPr lang="en-US" sz="2700" b="1" dirty="0">
                <a:latin typeface="Avenir Next LT Pro" panose="020B0504020202020204" pitchFamily="34" charset="77"/>
              </a:rPr>
              <a:t>athletics</a:t>
            </a:r>
            <a:r>
              <a:rPr lang="en-US" sz="2700" dirty="0">
                <a:latin typeface="Avenir Next LT Pro" panose="020B0504020202020204" pitchFamily="34" charset="77"/>
              </a:rPr>
              <a:t>, he is not crowned unless he competes according to the rules.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The </a:t>
            </a:r>
            <a:r>
              <a:rPr lang="en-US" sz="2700" b="1" dirty="0">
                <a:latin typeface="Avenir Next LT Pro" panose="020B0504020202020204" pitchFamily="34" charset="77"/>
              </a:rPr>
              <a:t>hardworking farmer</a:t>
            </a:r>
            <a:r>
              <a:rPr lang="en-US" sz="2700" dirty="0">
                <a:latin typeface="Avenir Next LT Pro" panose="020B0504020202020204" pitchFamily="34" charset="77"/>
              </a:rPr>
              <a:t> must be first to partake of the crops. </a:t>
            </a:r>
            <a:r>
              <a:rPr lang="en-US" sz="27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(NKJV)</a:t>
            </a:r>
            <a:endParaRPr lang="en-US" sz="27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81097" y="1374590"/>
            <a:ext cx="5181422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19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Genesis 30-31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Mark 7-9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Track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Today’s </a:t>
            </a: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74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Scan to download the free PRS 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E183D-3518-CF43-E669-27C253C66BF4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5189-C54C-E578-54F1-0A87F2C3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140F7-AA16-750B-54A6-9BD64A34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30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8CF11-3B16-F717-51B6-32B3B34BFF42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189320" y="364035"/>
            <a:ext cx="7617936" cy="6129926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8686D-5D76-911A-14CF-9347ED8AEBFD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450524" y="864193"/>
            <a:ext cx="7227092" cy="5129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4200"/>
              </a:lnSpc>
              <a:spcAft>
                <a:spcPts val="1800"/>
              </a:spcAft>
            </a:pPr>
            <a:r>
              <a:rPr lang="en-US" sz="3400" dirty="0"/>
              <a:t>To be respectful of hearing </a:t>
            </a:r>
            <a:br>
              <a:rPr lang="en-US" sz="3400" dirty="0"/>
            </a:br>
            <a:r>
              <a:rPr lang="en-US" sz="3400" dirty="0"/>
              <a:t>God’s Word during PRS, </a:t>
            </a:r>
            <a:br>
              <a:rPr lang="en-US" sz="3400" dirty="0"/>
            </a:br>
            <a:r>
              <a:rPr lang="en-US" sz="3400" dirty="0"/>
              <a:t>please refrain from: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Eating Food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Using Phone </a:t>
            </a:r>
            <a:r>
              <a:rPr lang="en-US" sz="2900" dirty="0"/>
              <a:t>(except Bible Tracker)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Multitasking </a:t>
            </a:r>
            <a:r>
              <a:rPr lang="en-US" sz="2900" dirty="0"/>
              <a:t>(e.g. treadmill)</a:t>
            </a:r>
          </a:p>
          <a:p>
            <a:pPr>
              <a:lnSpc>
                <a:spcPts val="3800"/>
              </a:lnSpc>
              <a:spcAft>
                <a:spcPts val="1800"/>
              </a:spcAft>
            </a:pPr>
            <a:r>
              <a:rPr lang="en-US" sz="3400" dirty="0"/>
              <a:t>When coming to G&amp;M offices, please wear </a:t>
            </a:r>
            <a:r>
              <a:rPr lang="en-US" sz="3400" u="sng" dirty="0"/>
              <a:t>business casual</a:t>
            </a:r>
            <a:r>
              <a:rPr lang="en-US" sz="3400" dirty="0"/>
              <a:t> attire.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41844" y="6160537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1004"/>
            <a:ext cx="347597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FFB600"/>
                </a:solidFill>
              </a:rPr>
              <a:t>3 Steps</a:t>
            </a:r>
            <a:r>
              <a:rPr lang="en-US" sz="3600" dirty="0"/>
              <a:t> for Successful </a:t>
            </a:r>
            <a:br>
              <a:rPr lang="en-US" sz="3600" dirty="0"/>
            </a:br>
            <a:r>
              <a:rPr lang="en-US" sz="3600" dirty="0"/>
              <a:t>Bible Listening (Reading)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 One or Two-Year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5" y="5125964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3. Track and Share It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2. Set a One or Two-Year Goal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1. Belong to a PRS Group, </a:t>
            </a:r>
            <a:r>
              <a:rPr lang="en-US" sz="2600" b="1" dirty="0">
                <a:latin typeface="Avenir Next LT Pro"/>
              </a:rPr>
              <a:t>Preferably with 1 or 2 Friends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CC3528F-E756-4001-A2E3-06462B6DDA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2FFA64-B499-517B-4684-6AAF5EDCBE2D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7032A-F845-F4AD-09EE-A09E4D9EA658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B6D431-AC35-2F37-0DED-5D43A59CC8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D508E3-F125-560D-42F8-10EE01BA3381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0F688A-35A9-DBB7-EE7F-2527D16B3C24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74C0E8-E8B4-01E8-1474-DC08C93A157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62ADD-E419-516D-9230-378649CA540C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6D1188-5491-4CFB-45D0-3432E11F1654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A38DE7-6DF9-4345-F9AD-0B69E4D4F00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4548D4-370C-6F4C-5B23-E0FD6975D5D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9B8FF-B14B-7790-D004-76EB8DC69211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C7FE88-C567-3FB7-B05D-A94C040EC241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D8706B-3813-8EC9-DB8F-EBE7E1187A5B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98F753AF-F415-D166-020E-80C6FA3A6BF2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51646C-1EDB-37CB-D551-7D58F2EAE704}"/>
              </a:ext>
            </a:extLst>
          </p:cNvPr>
          <p:cNvSpPr/>
          <p:nvPr/>
        </p:nvSpPr>
        <p:spPr>
          <a:xfrm>
            <a:off x="4166432" y="117626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FE41F76-29CE-7535-F76D-DCB744B94345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B0DC404-2271-E357-EE13-E68D3C7D151A}"/>
              </a:ext>
            </a:extLst>
          </p:cNvPr>
          <p:cNvSpPr/>
          <p:nvPr/>
        </p:nvSpPr>
        <p:spPr>
          <a:xfrm>
            <a:off x="8173984" y="1171037"/>
            <a:ext cx="1857642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9A2AA6-2761-957D-7D5D-9A64948305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D6BAD91-3EF5-7D03-44B1-663A2619107D}"/>
              </a:ext>
            </a:extLst>
          </p:cNvPr>
          <p:cNvSpPr/>
          <p:nvPr/>
        </p:nvSpPr>
        <p:spPr>
          <a:xfrm>
            <a:off x="133527" y="3980685"/>
            <a:ext cx="1882057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E061B5-89EE-ACD1-FC1C-793456FCD62A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42FC932-0EFC-8DBF-67E5-AA262DD41B85}"/>
              </a:ext>
            </a:extLst>
          </p:cNvPr>
          <p:cNvSpPr/>
          <p:nvPr/>
        </p:nvSpPr>
        <p:spPr>
          <a:xfrm>
            <a:off x="4166693" y="3980685"/>
            <a:ext cx="1856210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72126920-DBF9-744C-B94C-B5E779B2FE67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E532A952-01B3-6F78-2AE6-318603E199B0}"/>
              </a:ext>
            </a:extLst>
          </p:cNvPr>
          <p:cNvSpPr/>
          <p:nvPr/>
        </p:nvSpPr>
        <p:spPr>
          <a:xfrm>
            <a:off x="8160042" y="3980685"/>
            <a:ext cx="187554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2641A338-7DDC-BD68-708F-60D8D3A560CA}"/>
              </a:ext>
            </a:extLst>
          </p:cNvPr>
          <p:cNvSpPr/>
          <p:nvPr/>
        </p:nvSpPr>
        <p:spPr>
          <a:xfrm>
            <a:off x="10170357" y="3993322"/>
            <a:ext cx="187155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C8EB6C-E376-AF7D-09D7-AE66343402FA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January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FAB5E-4BF7-79F1-6CC0-EBF8396AD310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February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F7D1BC-6857-6DFF-C7B5-FF73CDFCA562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CE92B2-0638-D48E-66BA-C965CC2717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7F4AD-50EF-0CC0-5346-BCEB3C18CF49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65AE41-CB6B-08D4-9B84-EDD8BA0E86A7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E86B5-2769-9380-DFCA-6CDEECAD5E37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0B2CC-6D39-AEC0-EE36-81195756BF3C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August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81029E-7F38-EE94-BF67-0475B5581376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EADE3-98FD-DC00-20BB-EF452495B487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BBA3-0574-A2A4-0DF3-F10E34F7F54F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7E162A-1408-4869-0E8E-A5D771B229B7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December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A0387-A195-6EAB-AA3F-4552A565FE4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2026 Wednesday PRS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97553-E40D-E3FD-7892-D674DA4D748D}"/>
              </a:ext>
            </a:extLst>
          </p:cNvPr>
          <p:cNvSpPr txBox="1"/>
          <p:nvPr/>
        </p:nvSpPr>
        <p:spPr>
          <a:xfrm>
            <a:off x="133528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John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D6D-0D04-715F-F92F-23F6B7A2B1D5}"/>
              </a:ext>
            </a:extLst>
          </p:cNvPr>
          <p:cNvSpPr txBox="1"/>
          <p:nvPr/>
        </p:nvSpPr>
        <p:spPr>
          <a:xfrm>
            <a:off x="2155213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John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44FE3-0EF1-8F29-69E9-D33B61D83592}"/>
              </a:ext>
            </a:extLst>
          </p:cNvPr>
          <p:cNvSpPr txBox="1"/>
          <p:nvPr/>
        </p:nvSpPr>
        <p:spPr>
          <a:xfrm>
            <a:off x="4151276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8EE2-6DDD-E5CA-46C1-9670C746CA00}"/>
              </a:ext>
            </a:extLst>
          </p:cNvPr>
          <p:cNvSpPr txBox="1"/>
          <p:nvPr/>
        </p:nvSpPr>
        <p:spPr>
          <a:xfrm>
            <a:off x="6170465" y="170722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36A6B-5454-22A6-D233-D0C24FAC456C}"/>
              </a:ext>
            </a:extLst>
          </p:cNvPr>
          <p:cNvSpPr txBox="1"/>
          <p:nvPr/>
        </p:nvSpPr>
        <p:spPr>
          <a:xfrm>
            <a:off x="8169130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Corinthians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83428-5B82-E590-601D-1F8EA90AF7CB}"/>
              </a:ext>
            </a:extLst>
          </p:cNvPr>
          <p:cNvSpPr txBox="1"/>
          <p:nvPr/>
        </p:nvSpPr>
        <p:spPr>
          <a:xfrm>
            <a:off x="10170357" y="17460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Corinthians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8030CB-6393-26FC-5A47-875914E914F3}"/>
              </a:ext>
            </a:extLst>
          </p:cNvPr>
          <p:cNvSpPr txBox="1"/>
          <p:nvPr/>
        </p:nvSpPr>
        <p:spPr>
          <a:xfrm>
            <a:off x="133527" y="4551091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Philippians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Colossians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EBC5EE-6B77-0708-5613-06A2352BC5EA}"/>
              </a:ext>
            </a:extLst>
          </p:cNvPr>
          <p:cNvSpPr txBox="1"/>
          <p:nvPr/>
        </p:nvSpPr>
        <p:spPr>
          <a:xfrm>
            <a:off x="2155076" y="455526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Hebrews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Peter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24A536-BBED-44A8-3555-7E15E71BA142}"/>
              </a:ext>
            </a:extLst>
          </p:cNvPr>
          <p:cNvSpPr txBox="1"/>
          <p:nvPr/>
        </p:nvSpPr>
        <p:spPr>
          <a:xfrm>
            <a:off x="4147044" y="4545603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Ezra, Joel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Song of Songs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Peter, James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1, 2 Timothy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1, 2, 3 John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DC974-6128-ED5D-143E-57B74D324D1D}"/>
              </a:ext>
            </a:extLst>
          </p:cNvPr>
          <p:cNvSpPr txBox="1"/>
          <p:nvPr/>
        </p:nvSpPr>
        <p:spPr>
          <a:xfrm>
            <a:off x="6170465" y="455022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Galatians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CD83D-BE34-FBD1-E7AB-8E9ED7F45DD4}"/>
              </a:ext>
            </a:extLst>
          </p:cNvPr>
          <p:cNvSpPr txBox="1"/>
          <p:nvPr/>
        </p:nvSpPr>
        <p:spPr>
          <a:xfrm>
            <a:off x="8165172" y="4547345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32B06-F4FA-977B-0B0A-5A876A500793}"/>
              </a:ext>
            </a:extLst>
          </p:cNvPr>
          <p:cNvSpPr txBox="1"/>
          <p:nvPr/>
        </p:nvSpPr>
        <p:spPr>
          <a:xfrm>
            <a:off x="10170357" y="4545603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Ecclesiastes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956D21B-7B42-C6F1-68C9-AC0A39591F48}"/>
              </a:ext>
            </a:extLst>
          </p:cNvPr>
          <p:cNvSpPr/>
          <p:nvPr/>
        </p:nvSpPr>
        <p:spPr>
          <a:xfrm>
            <a:off x="4167476" y="1171037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93713" y="0"/>
            <a:ext cx="879828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56893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5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Christian Learning</a:t>
            </a:r>
            <a:endParaRPr lang="en-US" sz="32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F87A2B-3748-8937-3FB2-02AD94704CF8}"/>
              </a:ext>
            </a:extLst>
          </p:cNvPr>
          <p:cNvSpPr/>
          <p:nvPr/>
        </p:nvSpPr>
        <p:spPr>
          <a:xfrm>
            <a:off x="3965849" y="354249"/>
            <a:ext cx="8068637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536960" y="644285"/>
            <a:ext cx="6979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US" sz="36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Timothy 4:13 (NIV)</a:t>
            </a:r>
            <a:br>
              <a:rPr lang="en-US" sz="3600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429000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736387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7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287258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Rege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3 (~13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</a:p>
          <a:p>
            <a:pPr>
              <a:lnSpc>
                <a:spcPts val="2200"/>
              </a:lnSpc>
            </a:pPr>
            <a:endParaRPr lang="en-US" sz="2000" u="none" strike="noStrike" dirty="0">
              <a:solidFill>
                <a:srgbClr val="212121"/>
              </a:solidFill>
              <a:effectLst/>
              <a:latin typeface="Avenir Next LT Pro" panose="020B0504020202020204" pitchFamily="34" charset="77"/>
            </a:endParaRPr>
          </a:p>
          <a:p>
            <a:pPr>
              <a:lnSpc>
                <a:spcPts val="2200"/>
              </a:lnSpc>
            </a:pPr>
            <a:endParaRPr lang="en-US" sz="2000" dirty="0">
              <a:solidFill>
                <a:srgbClr val="21212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Next Book (est. Jun 5)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God, AI and the End of History 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(~13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solidFill>
                  <a:srgbClr val="212121"/>
                </a:solidFill>
                <a:latin typeface="Avenir Next LT Pro" panose="020B0504020202020204" pitchFamily="34" charset="77"/>
              </a:rPr>
              <a:t>John Lennox</a:t>
            </a:r>
            <a:endParaRPr lang="en-US" sz="2000" dirty="0">
              <a:solidFill>
                <a:srgbClr val="202124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84638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Seven Men (8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latin typeface="Avenir Next LT Pro" panose="020B0504020202020204" pitchFamily="34" charset="77"/>
              </a:rPr>
              <a:t>Eric Metaxas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84638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Seven Women (7 </a:t>
            </a:r>
            <a:r>
              <a:rPr lang="en-US" sz="2000" b="1" dirty="0" err="1"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</a:rPr>
              <a:t>by Eric Metaxas</a:t>
            </a:r>
          </a:p>
        </p:txBody>
      </p:sp>
    </p:spTree>
    <p:extLst>
      <p:ext uri="{BB962C8B-B14F-4D97-AF65-F5344CB8AC3E}">
        <p14:creationId xmlns:p14="http://schemas.microsoft.com/office/powerpoint/2010/main" val="59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3336" y="3491680"/>
            <a:ext cx="34013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4BA58-CF14-31B6-3207-6F15624E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732" y="5427860"/>
            <a:ext cx="17797464" cy="3622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AECC2-434E-B1D4-F99C-6CC28FB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9697" y="4224750"/>
            <a:ext cx="5790263" cy="488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762748" y="1023544"/>
            <a:ext cx="10892959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US" sz="6600" b="1" dirty="0">
                <a:latin typeface="Avenir Next LT Pro" panose="020B0504020202020204" pitchFamily="34" charset="77"/>
              </a:rPr>
              <a:t>If you can, join us for 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coffee &amp; tea in the kitchen 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until 2:15 PM</a:t>
            </a:r>
          </a:p>
        </p:txBody>
      </p:sp>
    </p:spTree>
    <p:extLst>
      <p:ext uri="{BB962C8B-B14F-4D97-AF65-F5344CB8AC3E}">
        <p14:creationId xmlns:p14="http://schemas.microsoft.com/office/powerpoint/2010/main" val="321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3A662-2489-AC2C-0A8F-A3D93EDAB347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52F4-2D97-A639-B63F-BE9399A8C8C2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We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R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ecommend: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191152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23341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Just Listening</a:t>
            </a:r>
            <a:b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Listening and Following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the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Bible on the Screen or in Print</a:t>
            </a:r>
            <a:endParaRPr lang="en-US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5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32601" y="1792277"/>
            <a:ext cx="8526798" cy="32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March 2026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427949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8018</TotalTime>
  <Words>2156</Words>
  <Application>Microsoft Macintosh PowerPoint</Application>
  <PresentationFormat>Widescreen</PresentationFormat>
  <Paragraphs>499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system-ui</vt:lpstr>
      <vt:lpstr>Aptos</vt:lpstr>
      <vt:lpstr>Arial</vt:lpstr>
      <vt:lpstr>Avenir Next LT Pro</vt:lpstr>
      <vt:lpstr>Avenir Next LT Pro Demi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665</cp:revision>
  <cp:lastPrinted>2026-02-18T14:38:57Z</cp:lastPrinted>
  <dcterms:created xsi:type="dcterms:W3CDTF">2022-08-02T13:41:17Z</dcterms:created>
  <dcterms:modified xsi:type="dcterms:W3CDTF">2026-03-09T17:59:14Z</dcterms:modified>
</cp:coreProperties>
</file>