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2"/>
  </p:notesMasterIdLst>
  <p:sldIdLst>
    <p:sldId id="286" r:id="rId2"/>
    <p:sldId id="388" r:id="rId3"/>
    <p:sldId id="389" r:id="rId4"/>
    <p:sldId id="343" r:id="rId5"/>
    <p:sldId id="361" r:id="rId6"/>
    <p:sldId id="393" r:id="rId7"/>
    <p:sldId id="399" r:id="rId8"/>
    <p:sldId id="406" r:id="rId9"/>
    <p:sldId id="380" r:id="rId10"/>
    <p:sldId id="362" r:id="rId11"/>
    <p:sldId id="372" r:id="rId12"/>
    <p:sldId id="409" r:id="rId13"/>
    <p:sldId id="407" r:id="rId14"/>
    <p:sldId id="402" r:id="rId15"/>
    <p:sldId id="345" r:id="rId16"/>
    <p:sldId id="405" r:id="rId17"/>
    <p:sldId id="340" r:id="rId18"/>
    <p:sldId id="410" r:id="rId19"/>
    <p:sldId id="392" r:id="rId20"/>
    <p:sldId id="29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FB8500"/>
    <a:srgbClr val="FF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3"/>
    <p:restoredTop sz="95040"/>
  </p:normalViewPr>
  <p:slideViewPr>
    <p:cSldViewPr snapToGrid="0" snapToObjects="1">
      <p:cViewPr varScale="1">
        <p:scale>
          <a:sx n="208" d="100"/>
          <a:sy n="208" d="100"/>
        </p:scale>
        <p:origin x="1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4/29/26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A0D67-425A-F5AE-4BFE-B76FB6E95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F53866-BBC0-AA76-0918-12B2E0B03E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65CCA7-66AF-1837-87A3-30B786FC8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208419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06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29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77DB-F99F-FA15-3C72-18733F40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E50D2-F811-7737-29AE-4B4B2E929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DD2F18-3CCB-45A7-E529-692AE48119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0B15A8-B9B1-32FB-9B3A-98CDB3638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4031867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4/29/26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4/29/26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4/29/26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4/29/26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4/29/26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B6EB17-B428-DCD2-25E6-7EF614C2BF4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66700" y="320040"/>
            <a:ext cx="2131698" cy="8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BE7A512-A5B8-ECE6-ED38-39372C3FA8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32601" y="1792277"/>
            <a:ext cx="8526798" cy="327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231634" y="19945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Cautions When </a:t>
            </a:r>
            <a:r>
              <a:rPr lang="en-US" sz="44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L</a:t>
            </a:r>
            <a:r>
              <a:rPr lang="en-US" sz="4400" b="1" i="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istening to the Bible</a:t>
            </a:r>
            <a:endParaRPr lang="en-US" sz="44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450426" y="4008562"/>
            <a:ext cx="508734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Malachi 1:6a (ESV)</a:t>
            </a:r>
          </a:p>
          <a:p>
            <a:pPr>
              <a:lnSpc>
                <a:spcPct val="100000"/>
              </a:lnSpc>
            </a:pPr>
            <a:r>
              <a:rPr lang="en-US" sz="2600" b="0" dirty="0">
                <a:solidFill>
                  <a:schemeClr val="tx1"/>
                </a:solidFill>
              </a:rPr>
              <a:t>“A son honors his father, and a servant his master. If then I am a father, where is my honor? And if I am a master, where is my fear? says the Lord of hosts to you.”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66183" y="1156887"/>
            <a:ext cx="5695271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John 5:39-40 (NIV)</a:t>
            </a:r>
          </a:p>
          <a:p>
            <a:pPr>
              <a:lnSpc>
                <a:spcPct val="10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</a:rPr>
              <a:t>You study the Scriptures diligently because you think that in them you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b="0" i="0" dirty="0">
                <a:solidFill>
                  <a:srgbClr val="000000"/>
                </a:solidFill>
                <a:effectLst/>
              </a:rPr>
              <a:t>have eternal life. These are the very Scriptures that testify about me, yet </a:t>
            </a:r>
            <a:br>
              <a:rPr lang="en-US" sz="2400" b="0" i="0" dirty="0">
                <a:solidFill>
                  <a:srgbClr val="000000"/>
                </a:solidFill>
                <a:effectLst/>
              </a:rPr>
            </a:br>
            <a:r>
              <a:rPr lang="en-US" sz="2400" i="0" dirty="0">
                <a:solidFill>
                  <a:srgbClr val="000000"/>
                </a:solidFill>
                <a:effectLst/>
              </a:rPr>
              <a:t>you refuse to come to me to have life</a:t>
            </a:r>
            <a:r>
              <a:rPr lang="en-US" sz="2400" b="0" i="0" dirty="0">
                <a:solidFill>
                  <a:srgbClr val="000000"/>
                </a:solidFill>
                <a:effectLst/>
              </a:rPr>
              <a:t>. 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366183" y="4002958"/>
            <a:ext cx="5361893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Matthew 7:26 (ESV)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And everyone who hears these words of mine and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does not do them will be like a foolish man 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who built his house on the sand.</a:t>
            </a:r>
            <a:endParaRPr lang="en-US" sz="2500" b="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450425" y="1156887"/>
            <a:ext cx="5361893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6:4-5 (ESV) </a:t>
            </a:r>
          </a:p>
          <a:p>
            <a:pPr>
              <a:lnSpc>
                <a:spcPct val="100000"/>
              </a:lnSpc>
            </a:pPr>
            <a:r>
              <a:rPr lang="en-US" sz="2500" b="0" i="0" dirty="0">
                <a:solidFill>
                  <a:srgbClr val="000000"/>
                </a:solidFill>
                <a:effectLst/>
              </a:rPr>
              <a:t>“Hear, O Israel: The LORD our God, the LORD is one. You shall love the LORD your God with </a:t>
            </a:r>
            <a:r>
              <a:rPr lang="en-US" sz="2500" i="0" dirty="0">
                <a:solidFill>
                  <a:srgbClr val="000000"/>
                </a:solidFill>
                <a:effectLst/>
              </a:rPr>
              <a:t>all your heart and with all your soul and with all your might</a:t>
            </a:r>
            <a:r>
              <a:rPr lang="en-US" sz="2500" b="0" i="0" dirty="0">
                <a:solidFill>
                  <a:srgbClr val="000000"/>
                </a:solidFill>
                <a:effectLst/>
              </a:rPr>
              <a:t>. </a:t>
            </a:r>
            <a:endParaRPr lang="en-US" sz="2500" b="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103006-209D-664B-12A8-D875305C225D}"/>
              </a:ext>
            </a:extLst>
          </p:cNvPr>
          <p:cNvSpPr/>
          <p:nvPr/>
        </p:nvSpPr>
        <p:spPr>
          <a:xfrm>
            <a:off x="41844" y="6525173"/>
            <a:ext cx="685800" cy="302212"/>
          </a:xfrm>
          <a:prstGeom prst="rect">
            <a:avLst/>
          </a:prstGeom>
          <a:solidFill>
            <a:srgbClr val="EBEBEB"/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5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843" b="2721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2EDAD6-050B-B2FA-6AF8-A3C594F4C4F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3589" b="2975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6227F5-CED4-DDAE-2970-1CB558754B4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C671BA0-866B-13E3-49F1-95DB09D4EA76}"/>
              </a:ext>
            </a:extLst>
          </p:cNvPr>
          <p:cNvGrpSpPr/>
          <p:nvPr/>
        </p:nvGrpSpPr>
        <p:grpSpPr>
          <a:xfrm>
            <a:off x="3495684" y="414058"/>
            <a:ext cx="2479082" cy="627031"/>
            <a:chOff x="3495684" y="414058"/>
            <a:chExt cx="2479082" cy="627031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286972C4-575F-3BA9-A7AC-4101F521D645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525E2B-231B-9E1D-E655-5735F54F37C2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2315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C9AA0-7220-D226-9C2E-24FBBC25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7494C1-32B3-00B6-B24C-E8EE1A4B9002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281EDB-3B82-CA93-DFC9-2B6C81484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0176413-4A25-461E-5023-BCE33321C634}"/>
              </a:ext>
            </a:extLst>
          </p:cNvPr>
          <p:cNvGrpSpPr/>
          <p:nvPr/>
        </p:nvGrpSpPr>
        <p:grpSpPr>
          <a:xfrm>
            <a:off x="322020" y="4715464"/>
            <a:ext cx="2330026" cy="1097280"/>
            <a:chOff x="322020" y="4715464"/>
            <a:chExt cx="2330026" cy="109728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72C317-88AB-EFB3-F579-27C9BA543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C227D45-5E0C-79FD-4A17-276F888A0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FC2634B-B9AF-0F9D-6EFE-C04C0F109A93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51EA64-AE3B-47AA-0463-17F748EF21DE}"/>
              </a:ext>
            </a:extLst>
          </p:cNvPr>
          <p:cNvSpPr txBox="1"/>
          <p:nvPr/>
        </p:nvSpPr>
        <p:spPr>
          <a:xfrm>
            <a:off x="4628422" y="1174749"/>
            <a:ext cx="3075172" cy="52949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Available Now: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NKJV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NLT </a:t>
            </a: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(NT)</a:t>
            </a:r>
            <a:br>
              <a:rPr lang="en-US" sz="2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 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 Mandarin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Indonesian</a:t>
            </a:r>
            <a:b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 GNA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67FCBF-4AB1-EA82-8C4A-B8ED8ED5D8A7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Best Audio Drama Bibles</a:t>
            </a:r>
            <a:endParaRPr lang="en-US" sz="3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CB9380AC-8843-B8F7-C4DA-198D8B5A4BBC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CF082A-8036-917C-BD5A-A4B666ADFF9B}"/>
              </a:ext>
            </a:extLst>
          </p:cNvPr>
          <p:cNvSpPr txBox="1"/>
          <p:nvPr/>
        </p:nvSpPr>
        <p:spPr>
          <a:xfrm>
            <a:off x="8445922" y="1174749"/>
            <a:ext cx="3079118" cy="460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Coming Soon: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E0A3B8-F6A6-F11B-C6F7-9520E4122381}"/>
              </a:ext>
            </a:extLst>
          </p:cNvPr>
          <p:cNvGrpSpPr/>
          <p:nvPr/>
        </p:nvGrpSpPr>
        <p:grpSpPr>
          <a:xfrm>
            <a:off x="2896988" y="414058"/>
            <a:ext cx="2479082" cy="627031"/>
            <a:chOff x="3495684" y="414058"/>
            <a:chExt cx="2479082" cy="62703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DAF8428-2C9B-B43A-C074-6C0B82BDD852}"/>
                </a:ext>
              </a:extLst>
            </p:cNvPr>
            <p:cNvSpPr/>
            <p:nvPr/>
          </p:nvSpPr>
          <p:spPr>
            <a:xfrm rot="20672830">
              <a:off x="3495684" y="463996"/>
              <a:ext cx="2479082" cy="545335"/>
            </a:xfrm>
            <a:prstGeom prst="roundRect">
              <a:avLst>
                <a:gd name="adj" fmla="val 50000"/>
              </a:avLst>
            </a:prstGeom>
            <a:solidFill>
              <a:srgbClr val="FB8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EEB13F2-B0DA-D803-FD18-EDDA8AC26364}"/>
                </a:ext>
              </a:extLst>
            </p:cNvPr>
            <p:cNvSpPr txBox="1"/>
            <p:nvPr/>
          </p:nvSpPr>
          <p:spPr>
            <a:xfrm rot="20672830">
              <a:off x="3502013" y="414058"/>
              <a:ext cx="2398039" cy="6270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5200"/>
                </a:lnSpc>
              </a:pPr>
              <a:r>
                <a:rPr lang="en-US" sz="4000" b="1" dirty="0">
                  <a:solidFill>
                    <a:schemeClr val="bg1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All Free!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B4088F5-18DC-80E2-5328-0916F8FF67A5}"/>
              </a:ext>
            </a:extLst>
          </p:cNvPr>
          <p:cNvSpPr txBox="1"/>
          <p:nvPr/>
        </p:nvSpPr>
        <p:spPr>
          <a:xfrm>
            <a:off x="388703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Public Reading of Scripture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App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5A0405-9DCA-7A8B-363F-E89DC264DC29}"/>
              </a:ext>
            </a:extLst>
          </p:cNvPr>
          <p:cNvSpPr txBox="1"/>
          <p:nvPr/>
        </p:nvSpPr>
        <p:spPr>
          <a:xfrm>
            <a:off x="8445922" y="1842640"/>
            <a:ext cx="3357375" cy="1820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2026</a:t>
            </a:r>
            <a:endParaRPr lang="en-US" sz="28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6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Portuguese</a:t>
            </a:r>
          </a:p>
          <a:p>
            <a:pPr>
              <a:lnSpc>
                <a:spcPts val="36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 NIV</a:t>
            </a:r>
          </a:p>
          <a:p>
            <a:pPr>
              <a:lnSpc>
                <a:spcPts val="36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</a:t>
            </a: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(NT)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112311-BA1B-F4E8-F05F-F680955DF948}"/>
              </a:ext>
            </a:extLst>
          </p:cNvPr>
          <p:cNvSpPr txBox="1"/>
          <p:nvPr/>
        </p:nvSpPr>
        <p:spPr>
          <a:xfrm>
            <a:off x="8445922" y="3904040"/>
            <a:ext cx="3314297" cy="1820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8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2027</a:t>
            </a:r>
            <a:endParaRPr lang="en-US" sz="28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36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Hindi </a:t>
            </a: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(OT)</a:t>
            </a:r>
          </a:p>
          <a:p>
            <a:pPr>
              <a:lnSpc>
                <a:spcPts val="36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Persian </a:t>
            </a: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(NT &amp; Psalms)</a:t>
            </a:r>
          </a:p>
          <a:p>
            <a:pPr>
              <a:lnSpc>
                <a:spcPts val="3600"/>
              </a:lnSpc>
            </a:pPr>
            <a:r>
              <a:rPr lang="en-US" sz="28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Hebrew </a:t>
            </a: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(OT)</a:t>
            </a:r>
          </a:p>
        </p:txBody>
      </p:sp>
    </p:spTree>
    <p:extLst>
      <p:ext uri="{BB962C8B-B14F-4D97-AF65-F5344CB8AC3E}">
        <p14:creationId xmlns:p14="http://schemas.microsoft.com/office/powerpoint/2010/main" val="3105402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2002121"/>
            <a:ext cx="3389062" cy="20185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Bible 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the App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73B139C-75B4-D6BA-0476-BD54407EB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460" y="1032363"/>
            <a:ext cx="2884847" cy="5496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550926-70EA-D3A2-F641-094F6AC88E8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14" b="1610"/>
          <a:stretch>
            <a:fillRect/>
          </a:stretch>
        </p:blipFill>
        <p:spPr>
          <a:xfrm>
            <a:off x="5498097" y="1217141"/>
            <a:ext cx="2483571" cy="5052949"/>
          </a:xfrm>
          <a:prstGeom prst="roundRect">
            <a:avLst>
              <a:gd name="adj" fmla="val 7933"/>
            </a:avLst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F9D6F8B-1213-C852-A446-390E76AD29AD}"/>
              </a:ext>
            </a:extLst>
          </p:cNvPr>
          <p:cNvGrpSpPr/>
          <p:nvPr/>
        </p:nvGrpSpPr>
        <p:grpSpPr>
          <a:xfrm>
            <a:off x="592183" y="4247864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C75764-6D96-1E36-F128-A85C20500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A23246-3705-E907-B6B5-9F8108130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14" name="Picture 13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0A64847-A75A-4DB1-48EB-E07C40959C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0901" y="1032363"/>
            <a:ext cx="2884847" cy="5496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31699C-8230-C515-265C-43156420D9A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502" b="1622"/>
          <a:stretch>
            <a:fillRect/>
          </a:stretch>
        </p:blipFill>
        <p:spPr>
          <a:xfrm>
            <a:off x="8581538" y="1217140"/>
            <a:ext cx="2483571" cy="5052949"/>
          </a:xfrm>
          <a:prstGeom prst="roundRect">
            <a:avLst>
              <a:gd name="adj" fmla="val 7933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718C04-59BC-7269-7391-18C9889F5D29}"/>
              </a:ext>
            </a:extLst>
          </p:cNvPr>
          <p:cNvSpPr txBox="1"/>
          <p:nvPr/>
        </p:nvSpPr>
        <p:spPr>
          <a:xfrm>
            <a:off x="4879818" y="366516"/>
            <a:ext cx="6851625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/>
            <a:r>
              <a:rPr lang="en-US" dirty="0">
                <a:latin typeface="Avenir Next LT Pro" panose="020B0504020202020204" pitchFamily="34" charset="77"/>
              </a:rPr>
              <a:t>Track Bible Listening (Reading)!</a:t>
            </a:r>
          </a:p>
        </p:txBody>
      </p:sp>
    </p:spTree>
    <p:extLst>
      <p:ext uri="{BB962C8B-B14F-4D97-AF65-F5344CB8AC3E}">
        <p14:creationId xmlns:p14="http://schemas.microsoft.com/office/powerpoint/2010/main" val="164916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876071"/>
            <a:ext cx="7549520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400" b="0" dirty="0">
                <a:latin typeface="Avenir Next LT Pro" panose="020B0504020202020204" pitchFamily="34" charset="77"/>
              </a:rPr>
              <a:t>For </a:t>
            </a:r>
            <a:r>
              <a:rPr lang="en-US" sz="4400" dirty="0">
                <a:latin typeface="Avenir Next LT Pro" panose="020B0504020202020204" pitchFamily="34" charset="77"/>
              </a:rPr>
              <a:t>1-2-3 Goal</a:t>
            </a:r>
            <a:r>
              <a:rPr lang="en-US" sz="4400" b="0" dirty="0">
                <a:latin typeface="Avenir Next LT Pro" panose="020B0504020202020204" pitchFamily="34" charset="77"/>
              </a:rPr>
              <a:t>, </a:t>
            </a:r>
            <a:br>
              <a:rPr lang="en-US" sz="4400" b="0" dirty="0">
                <a:latin typeface="Avenir Next LT Pro" panose="020B0504020202020204" pitchFamily="34" charset="77"/>
              </a:rPr>
            </a:br>
            <a:r>
              <a:rPr lang="en-US" sz="4400" b="0" dirty="0">
                <a:latin typeface="Avenir Next LT Pro" panose="020B0504020202020204" pitchFamily="34" charset="77"/>
              </a:rPr>
              <a:t>we recommend setting up </a:t>
            </a:r>
            <a:br>
              <a:rPr lang="en-US" sz="4400" b="0" dirty="0">
                <a:latin typeface="Avenir Next LT Pro" panose="020B0504020202020204" pitchFamily="34" charset="77"/>
              </a:rPr>
            </a:br>
            <a:r>
              <a:rPr lang="en-US" sz="4400" dirty="0">
                <a:latin typeface="Avenir Next LT Pro" panose="020B0504020202020204" pitchFamily="34" charset="77"/>
              </a:rPr>
              <a:t>5 Trackers</a:t>
            </a:r>
            <a:r>
              <a:rPr lang="en-US" sz="4400" b="0" dirty="0">
                <a:latin typeface="Avenir Next LT Pro" panose="020B0504020202020204" pitchFamily="34" charset="7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5335311" y="3065064"/>
            <a:ext cx="2752400" cy="1156087"/>
            <a:chOff x="5467164" y="3183707"/>
            <a:chExt cx="2752400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467164" y="3480693"/>
              <a:ext cx="1697552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Like this</a:t>
              </a: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646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Download PRS App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0756B1-D3CB-0B88-A944-301694026330}"/>
              </a:ext>
            </a:extLst>
          </p:cNvPr>
          <p:cNvGrpSpPr/>
          <p:nvPr/>
        </p:nvGrpSpPr>
        <p:grpSpPr>
          <a:xfrm>
            <a:off x="8181789" y="311762"/>
            <a:ext cx="3272456" cy="6189777"/>
            <a:chOff x="8181789" y="311762"/>
            <a:chExt cx="3272456" cy="6189777"/>
          </a:xfrm>
        </p:grpSpPr>
        <p:pic>
          <p:nvPicPr>
            <p:cNvPr id="10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773B139C-75B4-D6BA-0476-BD54407EB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  <a14:imgEffect>
                        <a14:brightnessContrast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81789" y="311762"/>
              <a:ext cx="3272456" cy="6189777"/>
            </a:xfrm>
            <a:prstGeom prst="rect">
              <a:avLst/>
            </a:prstGeom>
            <a:effectLst>
              <a:outerShdw blurRad="533400" dist="50800" dir="5400000" algn="ctr" rotWithShape="0">
                <a:srgbClr val="000000">
                  <a:alpha val="15000"/>
                </a:srgbClr>
              </a:outerShdw>
            </a:effectLst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5D1AB5A-374B-7864-DC96-9835EBEB91DC}"/>
                </a:ext>
              </a:extLst>
            </p:cNvPr>
            <p:cNvGrpSpPr/>
            <p:nvPr/>
          </p:nvGrpSpPr>
          <p:grpSpPr>
            <a:xfrm>
              <a:off x="8409384" y="521368"/>
              <a:ext cx="2817264" cy="5670206"/>
              <a:chOff x="8409384" y="521368"/>
              <a:chExt cx="2817264" cy="567020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0550926-70EA-D3A2-F641-094F6AC88E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 t="4887" b="2246"/>
              <a:stretch>
                <a:fillRect/>
              </a:stretch>
            </p:blipFill>
            <p:spPr>
              <a:xfrm>
                <a:off x="8409384" y="521368"/>
                <a:ext cx="2817264" cy="5670206"/>
              </a:xfrm>
              <a:prstGeom prst="roundRect">
                <a:avLst>
                  <a:gd name="adj" fmla="val 7933"/>
                </a:avLst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98E3F0-79E3-7931-EDF2-432B806BA146}"/>
                  </a:ext>
                </a:extLst>
              </p:cNvPr>
              <p:cNvSpPr/>
              <p:nvPr/>
            </p:nvSpPr>
            <p:spPr>
              <a:xfrm>
                <a:off x="9252963" y="1216916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1st</a:t>
                </a: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A8E8586-DBF8-DA00-D925-08475CEFC61F}"/>
                  </a:ext>
                </a:extLst>
              </p:cNvPr>
              <p:cNvSpPr/>
              <p:nvPr/>
            </p:nvSpPr>
            <p:spPr>
              <a:xfrm>
                <a:off x="9252963" y="2115685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2nd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677EFC-C309-5179-BF6C-56D295A0C742}"/>
                  </a:ext>
                </a:extLst>
              </p:cNvPr>
              <p:cNvSpPr/>
              <p:nvPr/>
            </p:nvSpPr>
            <p:spPr>
              <a:xfrm>
                <a:off x="9252963" y="3026959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3rd</a:t>
                </a: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64A932E-55D4-5B53-95F2-8D08993D3507}"/>
                  </a:ext>
                </a:extLst>
              </p:cNvPr>
              <p:cNvSpPr/>
              <p:nvPr/>
            </p:nvSpPr>
            <p:spPr>
              <a:xfrm>
                <a:off x="9252963" y="3925728"/>
                <a:ext cx="1699516" cy="2488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4th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1A25E8-9B5B-54A9-16C9-F74797B7BB70}"/>
                  </a:ext>
                </a:extLst>
              </p:cNvPr>
              <p:cNvSpPr/>
              <p:nvPr/>
            </p:nvSpPr>
            <p:spPr>
              <a:xfrm>
                <a:off x="9252963" y="4721011"/>
                <a:ext cx="1699516" cy="382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r>
                  <a:rPr lang="en-US" sz="1300" dirty="0">
                    <a:solidFill>
                      <a:schemeClr val="tx1"/>
                    </a:solidFill>
                    <a:latin typeface="Avenir Next LT Pro" panose="020B0504020202020204" pitchFamily="34" charset="77"/>
                  </a:rPr>
                  <a:t>2026 NYC Wednesday PRS Plan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6745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37292"/>
            <a:ext cx="11722685" cy="7848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1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Training Together, Not Trying Alone.</a:t>
            </a:r>
            <a:endParaRPr lang="en-US" sz="51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8092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471095" y="2730777"/>
            <a:ext cx="11348650" cy="32050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sz="2700" b="1" dirty="0">
                <a:latin typeface="Avenir Next LT Pro" panose="020B0504020202020204" pitchFamily="34" charset="77"/>
              </a:rPr>
              <a:t>Commit these to faithful men who will be able to teach others also.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 </a:t>
            </a:r>
            <a:br>
              <a:rPr lang="en-US" sz="2700" b="1" baseline="30000" dirty="0">
                <a:latin typeface="Avenir Next LT Pro" panose="020B0504020202020204" pitchFamily="34" charset="77"/>
              </a:rPr>
            </a:br>
            <a:r>
              <a:rPr lang="en-US" sz="2700" dirty="0">
                <a:latin typeface="Avenir Next LT Pro" panose="020B0504020202020204" pitchFamily="34" charset="77"/>
              </a:rPr>
              <a:t>You therefore must endure hardship as a </a:t>
            </a:r>
            <a:r>
              <a:rPr lang="en-US" sz="2700" b="1" dirty="0">
                <a:latin typeface="Avenir Next LT Pro" panose="020B0504020202020204" pitchFamily="34" charset="77"/>
              </a:rPr>
              <a:t>good soldier of Jesus Christ</a:t>
            </a:r>
            <a:r>
              <a:rPr lang="en-US" sz="2700" dirty="0">
                <a:latin typeface="Avenir Next LT Pro" panose="020B0504020202020204" pitchFamily="34" charset="77"/>
              </a:rPr>
              <a:t>. No one engaged in warfare entangles himself with the affairs of </a:t>
            </a:r>
            <a:r>
              <a:rPr lang="en-US" sz="2700" i="1" dirty="0">
                <a:latin typeface="Avenir Next LT Pro" panose="020B0504020202020204" pitchFamily="34" charset="77"/>
              </a:rPr>
              <a:t>this</a:t>
            </a:r>
            <a:r>
              <a:rPr lang="en-US" sz="2700" dirty="0">
                <a:latin typeface="Avenir Next LT Pro" panose="020B0504020202020204" pitchFamily="34" charset="77"/>
              </a:rPr>
              <a:t> life, that he may please him who enlisted him as a </a:t>
            </a:r>
            <a:r>
              <a:rPr lang="en-US" sz="2700" b="1" dirty="0">
                <a:latin typeface="Avenir Next LT Pro" panose="020B0504020202020204" pitchFamily="34" charset="77"/>
              </a:rPr>
              <a:t>soldier</a:t>
            </a:r>
            <a:r>
              <a:rPr lang="en-US" sz="2700" dirty="0">
                <a:latin typeface="Avenir Next LT Pro" panose="020B0504020202020204" pitchFamily="34" charset="77"/>
              </a:rPr>
              <a:t>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 </a:t>
            </a:r>
            <a:r>
              <a:rPr lang="en-US" sz="2700" dirty="0">
                <a:latin typeface="Avenir Next LT Pro" panose="020B0504020202020204" pitchFamily="34" charset="77"/>
              </a:rPr>
              <a:t>And also if </a:t>
            </a:r>
            <a:br>
              <a:rPr lang="en-US" sz="2700" dirty="0">
                <a:latin typeface="Avenir Next LT Pro" panose="020B0504020202020204" pitchFamily="34" charset="77"/>
              </a:rPr>
            </a:br>
            <a:r>
              <a:rPr lang="en-US" sz="2700" dirty="0">
                <a:latin typeface="Avenir Next LT Pro" panose="020B0504020202020204" pitchFamily="34" charset="77"/>
              </a:rPr>
              <a:t>anyone competes in </a:t>
            </a:r>
            <a:r>
              <a:rPr lang="en-US" sz="2700" b="1" dirty="0">
                <a:latin typeface="Avenir Next LT Pro" panose="020B0504020202020204" pitchFamily="34" charset="77"/>
              </a:rPr>
              <a:t>athletics</a:t>
            </a:r>
            <a:r>
              <a:rPr lang="en-US" sz="2700" dirty="0">
                <a:latin typeface="Avenir Next LT Pro" panose="020B0504020202020204" pitchFamily="34" charset="77"/>
              </a:rPr>
              <a:t>, he is not crowned unless he competes according to the rules.</a:t>
            </a:r>
            <a:r>
              <a:rPr lang="en-US" sz="2700" b="1" baseline="30000" dirty="0">
                <a:latin typeface="Avenir Next LT Pro" panose="020B0504020202020204" pitchFamily="34" charset="77"/>
              </a:rPr>
              <a:t> </a:t>
            </a:r>
            <a:r>
              <a:rPr lang="en-US" sz="2700" dirty="0">
                <a:latin typeface="Avenir Next LT Pro" panose="020B0504020202020204" pitchFamily="34" charset="77"/>
              </a:rPr>
              <a:t>The </a:t>
            </a:r>
            <a:r>
              <a:rPr lang="en-US" sz="2700" b="1" dirty="0">
                <a:latin typeface="Avenir Next LT Pro" panose="020B0504020202020204" pitchFamily="34" charset="77"/>
              </a:rPr>
              <a:t>hardworking farmer</a:t>
            </a:r>
            <a:r>
              <a:rPr lang="en-US" sz="2700" dirty="0">
                <a:latin typeface="Avenir Next LT Pro" panose="020B0504020202020204" pitchFamily="34" charset="77"/>
              </a:rPr>
              <a:t> must be first to partake of the crops. </a:t>
            </a:r>
            <a:r>
              <a:rPr lang="en-US" sz="27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2 Timothy 2:2b-6 (NKJV)</a:t>
            </a:r>
            <a:endParaRPr lang="en-US" sz="27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471095" y="1526873"/>
            <a:ext cx="1128547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disciple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is not above his teacher, but everyone when he is 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fully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trained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 will be like his </a:t>
            </a:r>
            <a:r>
              <a:rPr lang="en-US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teacher</a:t>
            </a:r>
            <a:r>
              <a:rPr lang="en-US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 </a:t>
            </a:r>
            <a:r>
              <a:rPr lang="en-US" sz="28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6:40 (ESV)</a:t>
            </a: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77"/>
              </a:rPr>
              <a:t> </a:t>
            </a:r>
            <a:endParaRPr lang="en-US" sz="2800" dirty="0">
              <a:effectLst/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42667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2321004"/>
            <a:ext cx="3475974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solidFill>
                  <a:srgbClr val="FFB600"/>
                </a:solidFill>
              </a:rPr>
              <a:t>3 Steps</a:t>
            </a:r>
            <a:r>
              <a:rPr lang="en-US" sz="3600" dirty="0"/>
              <a:t> for Successful </a:t>
            </a:r>
            <a:br>
              <a:rPr lang="en-US" sz="3600" dirty="0"/>
            </a:br>
            <a:r>
              <a:rPr lang="en-US" sz="3600" dirty="0"/>
              <a:t>Bible Listening (Reading)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77005-6B31-74D0-6864-0A113CE28076}"/>
              </a:ext>
            </a:extLst>
          </p:cNvPr>
          <p:cNvSpPr txBox="1"/>
          <p:nvPr/>
        </p:nvSpPr>
        <p:spPr>
          <a:xfrm>
            <a:off x="6160273" y="514716"/>
            <a:ext cx="5890755" cy="8720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Belong to a PRS Group, Preferably with 1 or 2 Friends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843E59-A20F-64AE-D553-23A38E0FBD59}"/>
              </a:ext>
            </a:extLst>
          </p:cNvPr>
          <p:cNvSpPr txBox="1"/>
          <p:nvPr/>
        </p:nvSpPr>
        <p:spPr>
          <a:xfrm>
            <a:off x="6160273" y="1514620"/>
            <a:ext cx="548009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Ecclesiastes 4:12, Luke 4:16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FFB514-79B6-049D-10AA-445C35313CE8}"/>
              </a:ext>
            </a:extLst>
          </p:cNvPr>
          <p:cNvSpPr txBox="1"/>
          <p:nvPr/>
        </p:nvSpPr>
        <p:spPr>
          <a:xfrm>
            <a:off x="6160273" y="2891811"/>
            <a:ext cx="5480099" cy="4360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Set a One or Two-Year Goal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8C57F4-BA01-700E-A4C6-5517C0AF271B}"/>
              </a:ext>
            </a:extLst>
          </p:cNvPr>
          <p:cNvSpPr txBox="1"/>
          <p:nvPr/>
        </p:nvSpPr>
        <p:spPr>
          <a:xfrm>
            <a:off x="6160273" y="3465551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Deuteronomy 8:3, Matthew 4:4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05F0E6-F740-A408-A3A5-66544E65F457}"/>
              </a:ext>
            </a:extLst>
          </p:cNvPr>
          <p:cNvSpPr txBox="1"/>
          <p:nvPr/>
        </p:nvSpPr>
        <p:spPr>
          <a:xfrm>
            <a:off x="6160273" y="5096744"/>
            <a:ext cx="5480099" cy="441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3200" b="1" dirty="0">
                <a:latin typeface="Avenir Next LT Pro"/>
              </a:rPr>
              <a:t>Track and Share It</a:t>
            </a:r>
            <a:endParaRPr lang="en-US" sz="3200" b="1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AF2CC9-0DAE-F016-2483-6A9C72DDA0C0}"/>
              </a:ext>
            </a:extLst>
          </p:cNvPr>
          <p:cNvSpPr txBox="1"/>
          <p:nvPr/>
        </p:nvSpPr>
        <p:spPr>
          <a:xfrm>
            <a:off x="6160273" y="5670484"/>
            <a:ext cx="5480099" cy="426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400"/>
              </a:lnSpc>
              <a:spcAft>
                <a:spcPts val="600"/>
              </a:spcAft>
              <a:defRPr sz="2800">
                <a:effectLst/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Proverbs 27:17, 1 Timothy 4:15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CBAA90-05B6-7A85-04E5-B3EB300BA9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605167" y="514716"/>
            <a:ext cx="1366038" cy="1366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AE3-D441-BA7A-F78C-1B410A0294D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605166" y="2666934"/>
            <a:ext cx="1366039" cy="13660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65CFDB-8181-4414-3FA2-8CB983C99A1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05167" y="4807663"/>
            <a:ext cx="1366040" cy="136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4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17872" y="866787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Ecclesiastes 4:12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Though one may be overpowered by another, two can withstand him.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 threefold cord is not quickly broken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3523E32-1C4B-1952-E924-70895C07C45B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5454CE-CF0F-2C71-E388-F21C2A6DCAA4}"/>
              </a:ext>
            </a:extLst>
          </p:cNvPr>
          <p:cNvSpPr txBox="1"/>
          <p:nvPr/>
        </p:nvSpPr>
        <p:spPr>
          <a:xfrm>
            <a:off x="7393679" y="853076"/>
            <a:ext cx="411647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Luke 4:16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So He came to Nazareth, where He had been brought up. And 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His custom was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, He went into the synagogue on the Sabbath day, and stood up to read.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C66176-8047-BEDB-8758-6FFEA53343B4}"/>
              </a:ext>
            </a:extLst>
          </p:cNvPr>
          <p:cNvSpPr txBox="1"/>
          <p:nvPr/>
        </p:nvSpPr>
        <p:spPr>
          <a:xfrm>
            <a:off x="7393676" y="3127352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Matthew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</a:t>
            </a:r>
            <a:b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‘Man shall not live by bread alone, but by </a:t>
            </a:r>
            <a:r>
              <a:rPr lang="en-US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42EA3AC-8B48-2313-273A-90108776C406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B19F3-149A-E10C-96D5-90C851159F69}"/>
              </a:ext>
            </a:extLst>
          </p:cNvPr>
          <p:cNvSpPr txBox="1"/>
          <p:nvPr/>
        </p:nvSpPr>
        <p:spPr>
          <a:xfrm>
            <a:off x="1217870" y="5676059"/>
            <a:ext cx="5933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Proverbs 27:17 (NIV)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As iron sharpens iron, so </a:t>
            </a:r>
            <a:r>
              <a:rPr lang="en-US" b="1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one person sharpens another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319E9E-6ACD-D44A-F806-27C78244EC4D}"/>
              </a:ext>
            </a:extLst>
          </p:cNvPr>
          <p:cNvSpPr txBox="1"/>
          <p:nvPr/>
        </p:nvSpPr>
        <p:spPr>
          <a:xfrm>
            <a:off x="7393676" y="5647677"/>
            <a:ext cx="450925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1 Timothy 4:15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ESV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/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Practice these things, immerse yourself in them, so that 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all may see your progress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E0D28-0E6D-C939-D260-016EAD03FF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38077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3E17E-5B33-20FD-B9CB-A2B740CDBC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3BD20C-889E-1E1B-9020-72B434DF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35D243-164A-4908-8011-4B50093B72BA}"/>
              </a:ext>
            </a:extLst>
          </p:cNvPr>
          <p:cNvSpPr txBox="1"/>
          <p:nvPr/>
        </p:nvSpPr>
        <p:spPr>
          <a:xfrm>
            <a:off x="1210735" y="5125964"/>
            <a:ext cx="10299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Avenir Next LT Pro" panose="020B0504020202020204" pitchFamily="34" charset="77"/>
              </a:rPr>
              <a:t>Step 3. Track and Share It</a:t>
            </a:r>
            <a:endParaRPr lang="en-US" sz="26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95B2F6-3C9E-405A-7451-E7C3C89A94E4}"/>
              </a:ext>
            </a:extLst>
          </p:cNvPr>
          <p:cNvSpPr txBox="1"/>
          <p:nvPr/>
        </p:nvSpPr>
        <p:spPr>
          <a:xfrm>
            <a:off x="1210736" y="2592226"/>
            <a:ext cx="10299419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Avenir Next LT Pro" panose="020B0504020202020204" pitchFamily="34" charset="77"/>
              </a:rPr>
              <a:t>Step 2. Set a One or Two-Year Goal</a:t>
            </a:r>
            <a:endParaRPr lang="en-US" sz="26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CE5B51-EF21-E228-D300-4F94EF368918}"/>
              </a:ext>
            </a:extLst>
          </p:cNvPr>
          <p:cNvSpPr txBox="1"/>
          <p:nvPr/>
        </p:nvSpPr>
        <p:spPr>
          <a:xfrm>
            <a:off x="1210737" y="338077"/>
            <a:ext cx="10299418" cy="4001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dirty="0">
                <a:latin typeface="Avenir Next LT Pro" panose="020B0504020202020204" pitchFamily="34" charset="77"/>
              </a:rPr>
              <a:t>Step 1. Belong to a PRS Group, </a:t>
            </a:r>
            <a:r>
              <a:rPr lang="en-US" sz="2600" b="1" dirty="0">
                <a:latin typeface="Avenir Next LT Pro"/>
              </a:rPr>
              <a:t>Preferably with 1 or 2 Friends</a:t>
            </a:r>
            <a:endParaRPr lang="en-US" sz="2600" b="1" dirty="0">
              <a:solidFill>
                <a:srgbClr val="FFB600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214F9A-C3C1-AD82-4D8A-6E91032F0D8C}"/>
              </a:ext>
            </a:extLst>
          </p:cNvPr>
          <p:cNvSpPr txBox="1"/>
          <p:nvPr/>
        </p:nvSpPr>
        <p:spPr>
          <a:xfrm>
            <a:off x="1217869" y="3127352"/>
            <a:ext cx="5933933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Deuteronomy 8:3 (NKJV)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R="5080">
              <a:lnSpc>
                <a:spcPct val="10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He humbled you, allowed you to hunger, and fed you with manna which you did not know nor did your fathers know, that He might make you know that 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man shall not live by bread alone; but man lives by every </a:t>
            </a:r>
            <a:r>
              <a:rPr lang="en-US" b="1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word</a:t>
            </a:r>
            <a:r>
              <a:rPr lang="en-US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that proceeds from the mouth of the </a:t>
            </a:r>
            <a:r>
              <a:rPr lang="en-US" b="1" i="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  <a:endParaRPr lang="en-US" dirty="0"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987631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393713" y="0"/>
            <a:ext cx="879828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929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20040" y="2117102"/>
            <a:ext cx="3343751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Comprehensive</a:t>
            </a:r>
            <a:br>
              <a:rPr lang="en-US" sz="32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Judeo-Christian Learning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1F87A2B-3748-8937-3FB2-02AD94704CF8}"/>
              </a:ext>
            </a:extLst>
          </p:cNvPr>
          <p:cNvSpPr/>
          <p:nvPr/>
        </p:nvSpPr>
        <p:spPr>
          <a:xfrm>
            <a:off x="3965849" y="354249"/>
            <a:ext cx="8068637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536960" y="644285"/>
            <a:ext cx="6979159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r>
              <a:rPr lang="en-US" sz="3600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Timothy 4:13 (NIV)</a:t>
            </a:r>
            <a:br>
              <a:rPr lang="en-US" sz="3600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3600" b="0" dirty="0">
                <a:latin typeface="Avenir Next LT Pro" panose="020B0504020202020204" pitchFamily="34" charset="77"/>
              </a:rPr>
              <a:t>Until I come, devote yourself to the </a:t>
            </a:r>
            <a:r>
              <a:rPr lang="en-US" sz="3600" dirty="0">
                <a:latin typeface="Avenir Next LT Pro" panose="020B0504020202020204" pitchFamily="34" charset="77"/>
              </a:rPr>
              <a:t>public reading of Scripture</a:t>
            </a:r>
            <a:r>
              <a:rPr lang="en-US" sz="3600" b="0" dirty="0">
                <a:latin typeface="Avenir Next LT Pro" panose="020B0504020202020204" pitchFamily="34" charset="77"/>
              </a:rPr>
              <a:t>, </a:t>
            </a:r>
            <a:br>
              <a:rPr lang="en-US" sz="3600" b="0" dirty="0">
                <a:latin typeface="Avenir Next LT Pro" panose="020B0504020202020204" pitchFamily="34" charset="77"/>
              </a:rPr>
            </a:br>
            <a:r>
              <a:rPr lang="en-US" sz="3600" b="0" dirty="0">
                <a:latin typeface="Avenir Next LT Pro" panose="020B0504020202020204" pitchFamily="34" charset="77"/>
              </a:rPr>
              <a:t>to </a:t>
            </a:r>
            <a:r>
              <a:rPr lang="en-US" sz="3600" dirty="0">
                <a:latin typeface="Avenir Next LT Pro" panose="020B0504020202020204" pitchFamily="34" charset="77"/>
              </a:rPr>
              <a:t>preaching</a:t>
            </a:r>
            <a:r>
              <a:rPr lang="en-US" sz="3600" b="0" dirty="0">
                <a:latin typeface="Avenir Next LT Pro" panose="020B0504020202020204" pitchFamily="34" charset="77"/>
              </a:rPr>
              <a:t> and to </a:t>
            </a:r>
            <a:r>
              <a:rPr lang="en-US" sz="3600" dirty="0">
                <a:latin typeface="Avenir Next LT Pro" panose="020B0504020202020204" pitchFamily="34" charset="77"/>
              </a:rPr>
              <a:t>teaching</a:t>
            </a:r>
            <a:r>
              <a:rPr lang="en-US" sz="3600" b="0" dirty="0">
                <a:latin typeface="Avenir Next LT Pro" panose="020B0504020202020204" pitchFamily="34" charset="7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182158" y="3429000"/>
            <a:ext cx="7793532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Listening to Scripture: Public &amp; Private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Preaching God’s Word</a:t>
            </a:r>
          </a:p>
          <a:p>
            <a:pPr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venir Next LT Pro" panose="020B0504020202020204" pitchFamily="34" charset="77"/>
              </a:rPr>
              <a:t>Teaching: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3C155D-D1A8-F62C-CDED-63FAFBEA8422}"/>
              </a:ext>
            </a:extLst>
          </p:cNvPr>
          <p:cNvSpPr txBox="1"/>
          <p:nvPr/>
        </p:nvSpPr>
        <p:spPr>
          <a:xfrm>
            <a:off x="6354156" y="4736387"/>
            <a:ext cx="5621534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effectLst/>
                <a:latin typeface="Avenir Next LT Pro" panose="020B0504020202020204" pitchFamily="34" charset="77"/>
              </a:rPr>
              <a:t>Reading Books </a:t>
            </a:r>
            <a:br>
              <a:rPr lang="en-US" sz="3200" b="1" dirty="0">
                <a:effectLst/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(</a:t>
            </a:r>
            <a:r>
              <a:rPr lang="en-US" sz="3200" b="1" dirty="0">
                <a:latin typeface="Avenir Next LT Pro" panose="020B0504020202020204" pitchFamily="34" charset="77"/>
              </a:rPr>
              <a:t>JSU Book Club &amp; Private)</a:t>
            </a:r>
            <a:r>
              <a:rPr lang="en-US" sz="3200" b="1" dirty="0">
                <a:effectLst/>
                <a:latin typeface="Avenir Next LT Pro" panose="020B0504020202020204" pitchFamily="34" charset="77"/>
              </a:rPr>
              <a:t> </a:t>
            </a:r>
            <a:br>
              <a:rPr lang="en-US" sz="3200" b="1" dirty="0">
                <a:latin typeface="Avenir Next LT Pro" panose="020B0504020202020204" pitchFamily="34" charset="77"/>
              </a:rPr>
            </a:br>
            <a:r>
              <a:rPr lang="en-US" sz="3200" b="1" dirty="0">
                <a:effectLst/>
                <a:latin typeface="Avenir Next LT Pro" panose="020B0504020202020204" pitchFamily="34" charset="77"/>
              </a:rPr>
              <a:t>Bible Study </a:t>
            </a:r>
            <a:endParaRPr lang="en-US" sz="3200" b="1" dirty="0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3042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237679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183523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G&amp;M U.S. Weekly English PRS &amp; JSU Schedules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4222453" y="996570"/>
            <a:ext cx="3747094" cy="5677907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6B61DD6-4967-F6BA-ACED-6A4E5AB0475D}"/>
              </a:ext>
            </a:extLst>
          </p:cNvPr>
          <p:cNvSpPr/>
          <p:nvPr/>
        </p:nvSpPr>
        <p:spPr>
          <a:xfrm>
            <a:off x="8207225" y="1029288"/>
            <a:ext cx="3747094" cy="5645189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9BEFE-D98F-FA7D-8EDC-F971B78B64CB}"/>
              </a:ext>
            </a:extLst>
          </p:cNvPr>
          <p:cNvSpPr txBox="1"/>
          <p:nvPr/>
        </p:nvSpPr>
        <p:spPr>
          <a:xfrm>
            <a:off x="8209241" y="2916337"/>
            <a:ext cx="3753137" cy="2872581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Pro Rege (For the King)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Volume 3 (~13 </a:t>
            </a:r>
            <a:r>
              <a:rPr lang="en-US" sz="2000" b="1" u="none" strike="noStrike" dirty="0" err="1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hrs</a:t>
            </a:r>
            <a: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)</a:t>
            </a:r>
            <a:br>
              <a:rPr lang="en-US" sz="2000" b="1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effectLst/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u="none" strike="noStrike" dirty="0">
                <a:solidFill>
                  <a:srgbClr val="212121"/>
                </a:solidFill>
                <a:effectLst/>
                <a:latin typeface="Avenir Next LT Pro" panose="020B0504020202020204" pitchFamily="34" charset="77"/>
              </a:rPr>
              <a:t>Abraham Kuyper</a:t>
            </a:r>
          </a:p>
          <a:p>
            <a:pPr>
              <a:lnSpc>
                <a:spcPts val="2200"/>
              </a:lnSpc>
            </a:pPr>
            <a:endParaRPr lang="en-US" sz="2000" u="none" strike="noStrike" dirty="0">
              <a:solidFill>
                <a:srgbClr val="212121"/>
              </a:solidFill>
              <a:effectLst/>
              <a:latin typeface="Avenir Next LT Pro" panose="020B0504020202020204" pitchFamily="34" charset="77"/>
            </a:endParaRPr>
          </a:p>
          <a:p>
            <a:pPr>
              <a:lnSpc>
                <a:spcPts val="2200"/>
              </a:lnSpc>
            </a:pPr>
            <a:endParaRPr lang="en-US" sz="2000" dirty="0">
              <a:solidFill>
                <a:srgbClr val="21212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Next Book (Jun 12)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latin typeface="Avenir Next LT Pro" panose="020B0504020202020204" pitchFamily="34" charset="77"/>
              </a:rPr>
              <a:t>God, AI and the End of History </a:t>
            </a: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(~13 </a:t>
            </a:r>
            <a:r>
              <a:rPr lang="en-US" sz="2000" b="1" dirty="0" err="1">
                <a:solidFill>
                  <a:srgbClr val="212121"/>
                </a:solidFill>
                <a:latin typeface="Avenir Next LT Pro" panose="020B0504020202020204" pitchFamily="34" charset="77"/>
              </a:rPr>
              <a:t>hrs</a:t>
            </a: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)</a:t>
            </a:r>
            <a:b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dirty="0">
                <a:solidFill>
                  <a:srgbClr val="212121"/>
                </a:solidFill>
                <a:latin typeface="Avenir Next LT Pro" panose="020B0504020202020204" pitchFamily="34" charset="77"/>
              </a:rPr>
              <a:t>John Lennox</a:t>
            </a:r>
            <a:endParaRPr lang="en-US" sz="2000" dirty="0">
              <a:solidFill>
                <a:srgbClr val="202124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4218423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31635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A9657DF1-FBE2-5DFC-8DE3-D89E1B02C357}"/>
              </a:ext>
            </a:extLst>
          </p:cNvPr>
          <p:cNvSpPr/>
          <p:nvPr/>
        </p:nvSpPr>
        <p:spPr>
          <a:xfrm>
            <a:off x="8205211" y="975452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3650" y="1153004"/>
            <a:ext cx="3755152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Monday Dinner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4220436" y="1153004"/>
            <a:ext cx="374709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Wednesday Lunch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4D9ABD-FF47-1F51-8FE7-24C545ACF40B}"/>
              </a:ext>
            </a:extLst>
          </p:cNvPr>
          <p:cNvSpPr txBox="1"/>
          <p:nvPr/>
        </p:nvSpPr>
        <p:spPr>
          <a:xfrm>
            <a:off x="8207225" y="1153004"/>
            <a:ext cx="3755153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Friday Breakfast</a:t>
            </a:r>
            <a:endParaRPr lang="en-US" sz="2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D712DA0-9257-A98D-BEA8-E769DCA36ABE}"/>
              </a:ext>
            </a:extLst>
          </p:cNvPr>
          <p:cNvSpPr/>
          <p:nvPr/>
        </p:nvSpPr>
        <p:spPr>
          <a:xfrm>
            <a:off x="4218423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31635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600B2C-DEF7-AE5A-E8AB-B28BD6BC62AE}"/>
              </a:ext>
            </a:extLst>
          </p:cNvPr>
          <p:cNvSpPr/>
          <p:nvPr/>
        </p:nvSpPr>
        <p:spPr>
          <a:xfrm>
            <a:off x="8205211" y="1636960"/>
            <a:ext cx="3755153" cy="1055866"/>
          </a:xfrm>
          <a:prstGeom prst="rect">
            <a:avLst/>
          </a:prstGeom>
          <a:solidFill>
            <a:srgbClr val="FFB600">
              <a:alpha val="187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1071307" y="1822010"/>
            <a:ext cx="2622559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5:30 PM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PM ET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8F4C146-568D-73B8-6E32-F238DE560A40}"/>
              </a:ext>
            </a:extLst>
          </p:cNvPr>
          <p:cNvGrpSpPr/>
          <p:nvPr/>
        </p:nvGrpSpPr>
        <p:grpSpPr>
          <a:xfrm>
            <a:off x="621843" y="1837493"/>
            <a:ext cx="298819" cy="656849"/>
            <a:chOff x="934631" y="2784479"/>
            <a:chExt cx="298819" cy="656849"/>
          </a:xfrm>
        </p:grpSpPr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9D7955B5-2A31-9E23-51D7-CFF696580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18" name="Picture 17" descr="Logo, icon&#10;&#10;Description automatically generated">
              <a:extLst>
                <a:ext uri="{FF2B5EF4-FFF2-40B4-BE49-F238E27FC236}">
                  <a16:creationId xmlns:a16="http://schemas.microsoft.com/office/drawing/2014/main" id="{B8AED85C-5B89-A72B-9103-13A57CD73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4956509" y="1816097"/>
            <a:ext cx="29192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11:00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12:30 PM 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9A7798-770A-D70D-964C-7BD124BDE5E8}"/>
              </a:ext>
            </a:extLst>
          </p:cNvPr>
          <p:cNvSpPr txBox="1"/>
          <p:nvPr/>
        </p:nvSpPr>
        <p:spPr>
          <a:xfrm>
            <a:off x="9014646" y="1827942"/>
            <a:ext cx="267235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 7:00 AM ET</a:t>
            </a:r>
          </a:p>
          <a:p>
            <a:pPr>
              <a:lnSpc>
                <a:spcPts val="3000"/>
              </a:lnSpc>
            </a:pP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JSU  8:45 AM ET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E32E3B7-123F-6B4F-31B9-CF5D7356BD1D}"/>
              </a:ext>
            </a:extLst>
          </p:cNvPr>
          <p:cNvGrpSpPr/>
          <p:nvPr/>
        </p:nvGrpSpPr>
        <p:grpSpPr>
          <a:xfrm>
            <a:off x="4531947" y="1831580"/>
            <a:ext cx="298819" cy="656849"/>
            <a:chOff x="934631" y="2784479"/>
            <a:chExt cx="298819" cy="656849"/>
          </a:xfrm>
        </p:grpSpPr>
        <p:pic>
          <p:nvPicPr>
            <p:cNvPr id="33" name="Picture 32" descr="Icon&#10;&#10;Description automatically generated">
              <a:extLst>
                <a:ext uri="{FF2B5EF4-FFF2-40B4-BE49-F238E27FC236}">
                  <a16:creationId xmlns:a16="http://schemas.microsoft.com/office/drawing/2014/main" id="{4458FE22-DE88-4568-8B0C-31ED96A58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9532" y="3192312"/>
              <a:ext cx="249016" cy="249016"/>
            </a:xfrm>
            <a:prstGeom prst="rect">
              <a:avLst/>
            </a:prstGeom>
          </p:spPr>
        </p:pic>
        <p:pic>
          <p:nvPicPr>
            <p:cNvPr id="34" name="Picture 33" descr="Logo, icon&#10;&#10;Description automatically generated">
              <a:extLst>
                <a:ext uri="{FF2B5EF4-FFF2-40B4-BE49-F238E27FC236}">
                  <a16:creationId xmlns:a16="http://schemas.microsoft.com/office/drawing/2014/main" id="{4A131786-E118-D848-65D4-85480AEA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631" y="2784479"/>
              <a:ext cx="298819" cy="29881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6A3AAD-431C-3192-399F-5878C4421032}"/>
              </a:ext>
            </a:extLst>
          </p:cNvPr>
          <p:cNvGrpSpPr/>
          <p:nvPr/>
        </p:nvGrpSpPr>
        <p:grpSpPr>
          <a:xfrm>
            <a:off x="8565182" y="1884515"/>
            <a:ext cx="298819" cy="645980"/>
            <a:chOff x="8787398" y="2625739"/>
            <a:chExt cx="298819" cy="645980"/>
          </a:xfrm>
        </p:grpSpPr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ADABCCD9-A956-74E4-9572-38385DA95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2299" y="2625739"/>
              <a:ext cx="249016" cy="249016"/>
            </a:xfrm>
            <a:prstGeom prst="rect">
              <a:avLst/>
            </a:prstGeom>
          </p:spPr>
        </p:pic>
        <p:pic>
          <p:nvPicPr>
            <p:cNvPr id="42" name="Picture 41" descr="Logo, icon&#10;&#10;Description automatically generated">
              <a:extLst>
                <a:ext uri="{FF2B5EF4-FFF2-40B4-BE49-F238E27FC236}">
                  <a16:creationId xmlns:a16="http://schemas.microsoft.com/office/drawing/2014/main" id="{5E723570-B0B1-78BE-4C6D-DA35AEFF2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7398" y="2972900"/>
              <a:ext cx="298819" cy="298819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C3194-34B9-6F7A-76FE-D43374DEF037}"/>
              </a:ext>
            </a:extLst>
          </p:cNvPr>
          <p:cNvSpPr txBox="1"/>
          <p:nvPr/>
        </p:nvSpPr>
        <p:spPr>
          <a:xfrm>
            <a:off x="231636" y="2961796"/>
            <a:ext cx="3747094" cy="2898229"/>
          </a:xfrm>
          <a:prstGeom prst="rect">
            <a:avLst/>
          </a:prstGeom>
          <a:noFill/>
        </p:spPr>
        <p:txBody>
          <a:bodyPr wrap="square" lIns="182880" tIns="0" rIns="18288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 </a:t>
            </a:r>
            <a:b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2000" b="1" dirty="0">
                <a:latin typeface="Avenir Next LT Pro" panose="020B0504020202020204" pitchFamily="34" charset="77"/>
              </a:rPr>
              <a:t>Seven Men (8 </a:t>
            </a:r>
            <a:r>
              <a:rPr lang="en-US" sz="2000" b="1" dirty="0" err="1">
                <a:latin typeface="Avenir Next LT Pro" panose="020B0504020202020204" pitchFamily="34" charset="77"/>
              </a:rPr>
              <a:t>hrs</a:t>
            </a:r>
            <a:r>
              <a:rPr lang="en-US" sz="2000" b="1" dirty="0">
                <a:latin typeface="Avenir Next LT Pro" panose="020B0504020202020204" pitchFamily="34" charset="77"/>
              </a:rPr>
              <a:t>)</a:t>
            </a:r>
            <a:b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dirty="0">
                <a:solidFill>
                  <a:srgbClr val="212121"/>
                </a:solidFill>
                <a:latin typeface="Avenir Next LT Pro" panose="020B0504020202020204" pitchFamily="34" charset="77"/>
              </a:rPr>
              <a:t>Eric Metaxas</a:t>
            </a:r>
          </a:p>
          <a:p>
            <a:pPr>
              <a:lnSpc>
                <a:spcPts val="2200"/>
              </a:lnSpc>
            </a:pPr>
            <a:endParaRPr lang="en-US" sz="2000" dirty="0">
              <a:solidFill>
                <a:srgbClr val="212121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2400"/>
              </a:lnSpc>
            </a:pPr>
            <a:endParaRPr lang="en-US" sz="20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2400"/>
              </a:lnSpc>
            </a:pPr>
            <a:endParaRPr lang="en-US" sz="2000" b="1" dirty="0">
              <a:solidFill>
                <a:srgbClr val="FB85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24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Next Book (Jun 8)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Nehemiah: An Expositional Commentary (6 </a:t>
            </a:r>
            <a:r>
              <a:rPr lang="en-US" sz="2000" b="1" dirty="0" err="1">
                <a:solidFill>
                  <a:srgbClr val="212121"/>
                </a:solidFill>
                <a:latin typeface="Avenir Next LT Pro" panose="020B0504020202020204" pitchFamily="34" charset="77"/>
              </a:rPr>
              <a:t>hrs</a:t>
            </a: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)</a:t>
            </a:r>
            <a:b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dirty="0">
                <a:latin typeface="Avenir Next LT Pro" panose="020B0504020202020204" pitchFamily="34" charset="77"/>
              </a:rPr>
              <a:t>James Montgomery Boice</a:t>
            </a:r>
            <a:endParaRPr lang="en-US" sz="2000" dirty="0">
              <a:solidFill>
                <a:srgbClr val="202124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9F843F-ADF0-4334-7C5F-B20718AE2297}"/>
              </a:ext>
            </a:extLst>
          </p:cNvPr>
          <p:cNvSpPr txBox="1"/>
          <p:nvPr/>
        </p:nvSpPr>
        <p:spPr>
          <a:xfrm>
            <a:off x="4223772" y="2961796"/>
            <a:ext cx="3755153" cy="112851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Current Book</a:t>
            </a:r>
          </a:p>
          <a:p>
            <a:pPr>
              <a:lnSpc>
                <a:spcPts val="2200"/>
              </a:lnSpc>
            </a:pP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Daniel: An Expositional Commentary (6 </a:t>
            </a:r>
            <a:r>
              <a:rPr lang="en-US" sz="2000" b="1" dirty="0" err="1">
                <a:solidFill>
                  <a:srgbClr val="212121"/>
                </a:solidFill>
                <a:latin typeface="Avenir Next LT Pro" panose="020B0504020202020204" pitchFamily="34" charset="77"/>
              </a:rPr>
              <a:t>hrs</a:t>
            </a:r>
            <a: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  <a:t>)</a:t>
            </a:r>
            <a:br>
              <a:rPr lang="en-US" sz="2000" b="1" dirty="0">
                <a:solidFill>
                  <a:srgbClr val="212121"/>
                </a:solidFill>
                <a:latin typeface="Avenir Next LT Pro" panose="020B0504020202020204" pitchFamily="34" charset="77"/>
              </a:rPr>
            </a:br>
            <a:r>
              <a:rPr lang="en-US" sz="2000" dirty="0">
                <a:solidFill>
                  <a:srgbClr val="202124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by </a:t>
            </a:r>
            <a:r>
              <a:rPr lang="en-US" sz="2000" dirty="0">
                <a:latin typeface="Avenir Next LT Pro" panose="020B0504020202020204" pitchFamily="34" charset="77"/>
              </a:rPr>
              <a:t>James Montgomery Boice</a:t>
            </a:r>
            <a:endParaRPr lang="en-US" sz="2000" dirty="0">
              <a:solidFill>
                <a:srgbClr val="202124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391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7942238" y="2156276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Revelation 1:3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11A515BD-62E1-256D-3E37-7148B08C53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03" y="2156276"/>
            <a:ext cx="923330" cy="923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D0E5B21-0E79-56DF-EF17-57F288CDFA4C}"/>
              </a:ext>
            </a:extLst>
          </p:cNvPr>
          <p:cNvSpPr txBox="1"/>
          <p:nvPr/>
        </p:nvSpPr>
        <p:spPr>
          <a:xfrm>
            <a:off x="7938043" y="1001437"/>
            <a:ext cx="396166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Community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1 Timothy 4:13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EF94A5-88CA-53C0-A53C-E65457DFB0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628402" y="1001436"/>
            <a:ext cx="923331" cy="9233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D7A48B-AAB3-DE60-6511-2B1F84747FCF}"/>
              </a:ext>
            </a:extLst>
          </p:cNvPr>
          <p:cNvSpPr txBox="1"/>
          <p:nvPr/>
        </p:nvSpPr>
        <p:spPr>
          <a:xfrm>
            <a:off x="7944335" y="4477184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Regularly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Psalm 1:2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9E1C84-D77E-CC40-F598-A5271392DB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630500" y="4477184"/>
            <a:ext cx="923331" cy="9233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5940A5-1D8B-F73B-2D75-791085678B29}"/>
              </a:ext>
            </a:extLst>
          </p:cNvPr>
          <p:cNvSpPr txBox="1"/>
          <p:nvPr/>
        </p:nvSpPr>
        <p:spPr>
          <a:xfrm>
            <a:off x="7942239" y="3316730"/>
            <a:ext cx="378244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Whole Bible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Matthew 4:4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A0ADEAB-329A-C32A-8538-B4B995CE99B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628403" y="3316730"/>
            <a:ext cx="923330" cy="92333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2067199"/>
            <a:ext cx="5216740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Reading of Scripture (PRS) is the </a:t>
            </a:r>
            <a:r>
              <a:rPr lang="en-US" sz="40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Biblical Practice of Listening to the Bible Together.</a:t>
            </a:r>
            <a:endParaRPr lang="en-US" sz="40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628402" y="214344"/>
            <a:ext cx="4921342" cy="575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Five Pillars of PRS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D0B228-3876-DFA5-54F0-51F602F2FB74}"/>
              </a:ext>
            </a:extLst>
          </p:cNvPr>
          <p:cNvSpPr txBox="1"/>
          <p:nvPr/>
        </p:nvSpPr>
        <p:spPr>
          <a:xfrm>
            <a:off x="7944335" y="5632668"/>
            <a:ext cx="378244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High Quality</a:t>
            </a:r>
          </a:p>
          <a:p>
            <a:r>
              <a:rPr lang="en-US" sz="2400" dirty="0">
                <a:latin typeface="Avenir Next LT Pro" panose="020B0504020202020204" pitchFamily="34" charset="77"/>
                <a:ea typeface="DIN 2014" panose="020B0504020202020204" pitchFamily="34" charset="77"/>
              </a:rPr>
              <a:t>Nehemiah 8:8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52664-1E1B-906B-0018-763CF87282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630500" y="5632668"/>
            <a:ext cx="923331" cy="9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703947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For more information, check out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C0B7D-8EF8-02B1-CF8E-A4CB5513F5DD}"/>
              </a:ext>
            </a:extLst>
          </p:cNvPr>
          <p:cNvSpPr/>
          <p:nvPr/>
        </p:nvSpPr>
        <p:spPr>
          <a:xfrm>
            <a:off x="6447974" y="1551529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447974" y="1551529"/>
            <a:ext cx="5038063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703948" y="1551529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705963" y="1771415"/>
            <a:ext cx="5038064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www.prsi.org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449987" y="1771415"/>
            <a:ext cx="5036050" cy="430887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www.justshowup.club</a:t>
            </a:r>
            <a:endParaRPr lang="en-US" sz="28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C4CBFD-789F-D20A-2EDA-8C4FD41C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3336" y="3491680"/>
            <a:ext cx="3401302" cy="1305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B82C0A-9708-1D45-5022-56893B2079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70047" y="3359428"/>
            <a:ext cx="2593915" cy="17434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D6FFA3-1EBD-C3A7-7DB4-72C0557089BF}"/>
              </a:ext>
            </a:extLst>
          </p:cNvPr>
          <p:cNvSpPr/>
          <p:nvPr/>
        </p:nvSpPr>
        <p:spPr>
          <a:xfrm>
            <a:off x="45720" y="6261682"/>
            <a:ext cx="640080" cy="545518"/>
          </a:xfrm>
          <a:prstGeom prst="rect">
            <a:avLst/>
          </a:prstGeom>
          <a:solidFill>
            <a:srgbClr val="EBEB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2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2631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In Community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 Timothy </a:t>
            </a:r>
            <a:r>
              <a:rPr lang="en-US" sz="24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4</a:t>
            </a: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:13 (NIV)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76341"/>
            <a:ext cx="728523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Until I come, devote yourself to the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public reading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of Scripture, to preaching and to teaching.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2631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Listening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Revelation 1:3 (ESV)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9" y="141371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Blessed is the one who reads aloud the words of this prophecy, and blessed are those who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hear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who keep what is written in it, for the time is near.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2631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Whole Bible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Matthew 4:4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He answered and said, “It is written, ‘Man shall not live by bread alone, but by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every word 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that proceeds from the mouth of God.’ ”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2631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Regularly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Psalm 1:2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 his delight is in the law of the </a:t>
            </a:r>
            <a:r>
              <a:rPr lang="en-US" sz="2400" cap="small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Lord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in His law he meditates </a:t>
            </a:r>
            <a:r>
              <a:rPr lang="en-US" sz="24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day and night</a:t>
            </a:r>
            <a:r>
              <a:rPr lang="en-US" sz="24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26313" y="5621527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>
                <a:latin typeface="Avenir Next LT Pro" panose="020B0504020202020204" pitchFamily="34" charset="77"/>
              </a:rPr>
              <a:t>High Quality</a:t>
            </a:r>
            <a:br>
              <a:rPr lang="en-US" sz="32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</a:b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Nehemiah 8:8 (NKJV)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So they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read distinctly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from the book, in the Law of God; and they gave the sense, and helped </a:t>
            </a:r>
            <a:r>
              <a:rPr lang="en-US" sz="2400" b="0" i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 to understand the reading.</a:t>
            </a:r>
            <a:endParaRPr lang="en-US" sz="24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Old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A64BDD7-EE1D-C59D-CCFD-48D7C6A3822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68DF79B-13E1-0F2B-EEF9-8BC3E5575BA7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15AB6F6-A693-8FF9-9518-73054B25F8CA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51D9B0-1C0A-0B6F-022A-B275B76BA12A}"/>
              </a:ext>
            </a:extLst>
          </p:cNvPr>
          <p:cNvSpPr txBox="1"/>
          <p:nvPr/>
        </p:nvSpPr>
        <p:spPr>
          <a:xfrm>
            <a:off x="495932" y="1286370"/>
            <a:ext cx="533216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Exodus 17:14a (ESV)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30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Then the Lord said to Moses, “Write this as a memorial in a book and recite it in the ears of Joshua,…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9E1457F-B965-1D16-ED85-E9360000E91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E37AD02-30BD-85C3-8E2F-30646308DA3F}"/>
              </a:ext>
            </a:extLst>
          </p:cNvPr>
          <p:cNvSpPr txBox="1"/>
          <p:nvPr/>
        </p:nvSpPr>
        <p:spPr>
          <a:xfrm>
            <a:off x="6407950" y="1289537"/>
            <a:ext cx="526278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Exodus 24:7a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Then he took the Book of the Covenant and read it in the hearing of the people.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F0A38C-1ABC-77EF-614D-4165B76F5682}"/>
              </a:ext>
            </a:extLst>
          </p:cNvPr>
          <p:cNvSpPr txBox="1"/>
          <p:nvPr/>
        </p:nvSpPr>
        <p:spPr>
          <a:xfrm>
            <a:off x="495932" y="4039394"/>
            <a:ext cx="511983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Deuteronomy 31:11b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You shall read this law before all Israel in their hearing.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B0CE07-2FC6-BA20-E214-A713CA617D1C}"/>
              </a:ext>
            </a:extLst>
          </p:cNvPr>
          <p:cNvSpPr txBox="1"/>
          <p:nvPr/>
        </p:nvSpPr>
        <p:spPr>
          <a:xfrm>
            <a:off x="6407950" y="4015079"/>
            <a:ext cx="5377650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Jeremiah 36:6b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Read to the people from the scroll the words of the Lord that you wrote as I dictated. </a:t>
            </a:r>
          </a:p>
        </p:txBody>
      </p:sp>
    </p:spTree>
    <p:extLst>
      <p:ext uri="{BB962C8B-B14F-4D97-AF65-F5344CB8AC3E}">
        <p14:creationId xmlns:p14="http://schemas.microsoft.com/office/powerpoint/2010/main" val="77016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PRS Examples in the New Testament</a:t>
            </a:r>
            <a:endParaRPr lang="en-US" sz="44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Luke 4:16b (NKJV)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as His custom was, He went into the synagogue on the Sabbath day, and stood up to read.</a:t>
            </a:r>
            <a:endParaRPr lang="en-US" sz="3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Acts 15:21 (NIV)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For the law of Moses has been preached in every city from the earliest times and is read in the synagogues on every Sabbath.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Colossians 4:16a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And when this letter has been read among you, have it also read in the church of the Laodiceans;...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Thessalonians 5:27 (ESV)</a:t>
            </a:r>
          </a:p>
          <a:p>
            <a:pPr>
              <a:lnSpc>
                <a:spcPct val="100000"/>
              </a:lnSpc>
            </a:pPr>
            <a:r>
              <a:rPr lang="en-US" sz="3000" b="0" dirty="0">
                <a:solidFill>
                  <a:schemeClr val="tx1"/>
                </a:solidFill>
              </a:rPr>
              <a:t>I put you under oath before the Lord to have this letter read to all the brothers.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312114" y="4518289"/>
            <a:ext cx="1958798" cy="13716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273235"/>
            <a:ext cx="6122975" cy="595956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420533"/>
            <a:ext cx="2195543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118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85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100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98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 algn="r">
              <a:lnSpc>
                <a:spcPts val="5600"/>
              </a:lnSpc>
            </a:pPr>
            <a:r>
              <a:rPr lang="en-US" sz="36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106 </a:t>
            </a:r>
            <a:r>
              <a:rPr lang="en-US" sz="36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hrs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562344" y="6232801"/>
            <a:ext cx="6122975" cy="42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600"/>
              </a:lnSpc>
              <a:spcAft>
                <a:spcPts val="1800"/>
              </a:spcAft>
            </a:pPr>
            <a:r>
              <a:rPr lang="en-US" sz="20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to Audio Drama Bibles in the PRS App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420533"/>
            <a:ext cx="2723764" cy="5679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English: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Arabic: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French: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Japanese:</a:t>
            </a: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Korean: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Mandarin: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Russian: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600"/>
              </a:lnSpc>
            </a:pPr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Spanish:</a:t>
            </a:r>
            <a:endParaRPr lang="en-US" sz="36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309359" y="2110074"/>
            <a:ext cx="4428902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How Long </a:t>
            </a: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Does It Take 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to Listen to the Whole Bible?</a:t>
            </a:r>
          </a:p>
        </p:txBody>
      </p:sp>
    </p:spTree>
    <p:extLst>
      <p:ext uri="{BB962C8B-B14F-4D97-AF65-F5344CB8AC3E}">
        <p14:creationId xmlns:p14="http://schemas.microsoft.com/office/powerpoint/2010/main" val="130977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0" y="374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1634" y="290278"/>
            <a:ext cx="1172268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Listening Time for Each of 66 Books of the Bible</a:t>
            </a:r>
            <a:endParaRPr lang="en-US" sz="36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39917E-8E40-CB12-B6FE-ECBE21D57896}"/>
              </a:ext>
            </a:extLst>
          </p:cNvPr>
          <p:cNvGraphicFramePr>
            <a:graphicFrameLocks noGrp="1"/>
          </p:cNvGraphicFramePr>
          <p:nvPr/>
        </p:nvGraphicFramePr>
        <p:xfrm>
          <a:off x="1293911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Old Testament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Genesis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49m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Ecclesiastes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Exodus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Song of Songs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Leviticus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Isaiah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Numbers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48m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Jeremiah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5h 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Deuteronomy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38m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Lamentations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Joshua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21m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Ezekiel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4h 57m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Judges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Daniel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30m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Ruth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Hosea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Samuel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59m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Samuel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29m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Amos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Kings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58m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Obadiah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Kings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45m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Jonah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Chronicles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47m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Micah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Chronicles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3h 8m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Nahum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Ezra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Habakkuk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Nehemiah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1h 12m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Zephaniah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Esther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43m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Haggai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Job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19m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Zechariah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45m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Psalms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6h 2m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Malachi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13m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Proverbs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2h 4m</a:t>
                      </a:r>
                    </a:p>
                  </a:txBody>
                  <a:tcPr marL="0"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Books Total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76h 58m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0F77E0A-FEBA-29B1-80C0-259DE99B9655}"/>
              </a:ext>
            </a:extLst>
          </p:cNvPr>
          <p:cNvGraphicFramePr>
            <a:graphicFrameLocks noGrp="1"/>
          </p:cNvGraphicFramePr>
          <p:nvPr/>
        </p:nvGraphicFramePr>
        <p:xfrm>
          <a:off x="6264809" y="927294"/>
          <a:ext cx="4572000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New Testament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Matthew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Timothy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Mark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43m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Timothy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Luke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54m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Titus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Philemon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Acts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2h 45m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Hebrews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Romans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9m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James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Corinthians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Peter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Corinthians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40m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Peter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10m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Galatians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Ephesians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21m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Philippians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15m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3 John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Colossians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Jude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Thessalonians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Revelation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1h 16m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Thessalonians</a:t>
                      </a:r>
                    </a:p>
                  </a:txBody>
                  <a:tcPr marT="0" marB="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7m</a:t>
                      </a:r>
                    </a:p>
                  </a:txBody>
                  <a:tcPr marT="0" marB="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27 Books Total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20h 50m</a:t>
                      </a:r>
                    </a:p>
                  </a:txBody>
                  <a:tcPr marT="0" marB="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endParaRPr lang="en-US" sz="1300" b="0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29AEDD-F166-54B3-1625-23C0B39A7F06}"/>
              </a:ext>
            </a:extLst>
          </p:cNvPr>
          <p:cNvSpPr txBox="1"/>
          <p:nvPr/>
        </p:nvSpPr>
        <p:spPr>
          <a:xfrm>
            <a:off x="8100050" y="5169210"/>
            <a:ext cx="2736759" cy="493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  <a:spcAft>
                <a:spcPts val="1200"/>
              </a:spcAft>
            </a:pPr>
            <a: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In English NKJV</a:t>
            </a:r>
            <a:br>
              <a:rPr lang="en-US" sz="16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The Word of Promise Audio Bible</a:t>
            </a: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D8733-376D-EF0F-D036-7C0566289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779C5C6-4122-319F-CC1E-E005FDF13B78}"/>
              </a:ext>
            </a:extLst>
          </p:cNvPr>
          <p:cNvSpPr>
            <a:spLocks/>
          </p:cNvSpPr>
          <p:nvPr/>
        </p:nvSpPr>
        <p:spPr>
          <a:xfrm>
            <a:off x="4432115" y="0"/>
            <a:ext cx="7759884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EA863-D55C-5A8E-A5C7-0FD9BA255AAD}"/>
              </a:ext>
            </a:extLst>
          </p:cNvPr>
          <p:cNvSpPr txBox="1"/>
          <p:nvPr/>
        </p:nvSpPr>
        <p:spPr>
          <a:xfrm>
            <a:off x="5056900" y="181441"/>
            <a:ext cx="665524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Our Recommendation for </a:t>
            </a:r>
            <a:r>
              <a:rPr lang="en-US" sz="2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Public and Private</a:t>
            </a:r>
            <a:r>
              <a:rPr lang="en-US" sz="2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Bible Listening (Reading) Goals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09D094-04F6-A0F8-2A7B-B2B0C2B33F18}"/>
              </a:ext>
            </a:extLst>
          </p:cNvPr>
          <p:cNvSpPr txBox="1"/>
          <p:nvPr/>
        </p:nvSpPr>
        <p:spPr>
          <a:xfrm>
            <a:off x="5056900" y="6271112"/>
            <a:ext cx="66552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>
                <a:latin typeface="Avenir Next LT Pro" panose="020B0504020202020204" pitchFamily="34" charset="77"/>
              </a:rPr>
              <a:t>Balancing OT &amp; NT and Praying Psalms Often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9FF7D8E-A3A1-C8E1-FEC0-45EA1BF24524}"/>
              </a:ext>
            </a:extLst>
          </p:cNvPr>
          <p:cNvSpPr>
            <a:spLocks/>
          </p:cNvSpPr>
          <p:nvPr/>
        </p:nvSpPr>
        <p:spPr>
          <a:xfrm>
            <a:off x="3522462" y="0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F077CA17-922C-5A4A-33DF-71EDCB199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979506"/>
              </p:ext>
            </p:extLst>
          </p:nvPr>
        </p:nvGraphicFramePr>
        <p:xfrm>
          <a:off x="5056902" y="1045515"/>
          <a:ext cx="6655242" cy="4766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venir Next LT Pro" panose="020B0504020202020204" pitchFamily="34" charset="77"/>
                        </a:rPr>
                        <a:t>OT</a:t>
                      </a: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–   NT  –  Psalms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Hours Per Week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Two Years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One Year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1h 15m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2h 15m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7h 00m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3h 45m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7h 30m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9h 00m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4h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9h 00m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10h 00m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6h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12h 00m</a:t>
                      </a:r>
                    </a:p>
                  </a:txBody>
                  <a:tcPr marL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84DE8F10-E911-3A44-8E61-17433118FB7D}"/>
              </a:ext>
            </a:extLst>
          </p:cNvPr>
          <p:cNvSpPr txBox="1"/>
          <p:nvPr/>
        </p:nvSpPr>
        <p:spPr>
          <a:xfrm>
            <a:off x="5814390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(77 </a:t>
            </a:r>
            <a:r>
              <a:rPr lang="en-US" sz="1400" dirty="0" err="1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hrs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1B4AC558-6B91-D34D-BA6D-D1E6F7A6CE89}"/>
              </a:ext>
            </a:extLst>
          </p:cNvPr>
          <p:cNvSpPr txBox="1"/>
          <p:nvPr/>
        </p:nvSpPr>
        <p:spPr>
          <a:xfrm>
            <a:off x="6631952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(21 </a:t>
            </a:r>
            <a:r>
              <a:rPr lang="en-US" sz="1400" dirty="0" err="1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hrs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D5EBE814-C10A-AC2A-0648-ECEE30A2E65F}"/>
              </a:ext>
            </a:extLst>
          </p:cNvPr>
          <p:cNvSpPr txBox="1"/>
          <p:nvPr/>
        </p:nvSpPr>
        <p:spPr>
          <a:xfrm>
            <a:off x="7536924" y="1441327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(6 </a:t>
            </a:r>
            <a:r>
              <a:rPr lang="en-US" sz="1400" dirty="0" err="1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hrs</a:t>
            </a:r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9EAA23-034A-9ED2-DA25-E23FE14334F5}"/>
              </a:ext>
            </a:extLst>
          </p:cNvPr>
          <p:cNvGraphicFramePr>
            <a:graphicFrameLocks noGrp="1"/>
          </p:cNvGraphicFramePr>
          <p:nvPr/>
        </p:nvGraphicFramePr>
        <p:xfrm>
          <a:off x="5881134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9E31BBD-FD9D-3F4E-6F90-70800FC6ACE2}"/>
              </a:ext>
            </a:extLst>
          </p:cNvPr>
          <p:cNvGraphicFramePr>
            <a:graphicFrameLocks noGrp="1"/>
          </p:cNvGraphicFramePr>
          <p:nvPr/>
        </p:nvGraphicFramePr>
        <p:xfrm>
          <a:off x="6737168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F7570E7-2001-134E-7CA0-381CB8DF3F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935994"/>
              </p:ext>
            </p:extLst>
          </p:nvPr>
        </p:nvGraphicFramePr>
        <p:xfrm>
          <a:off x="7625627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247E5D1-EBC6-7600-6EFD-B5FF07C41FA5}"/>
              </a:ext>
            </a:extLst>
          </p:cNvPr>
          <p:cNvGraphicFramePr>
            <a:graphicFrameLocks noGrp="1"/>
          </p:cNvGraphicFramePr>
          <p:nvPr/>
        </p:nvGraphicFramePr>
        <p:xfrm>
          <a:off x="8395350" y="1789886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Times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36F38D-7CDE-BC66-4B88-3EFD3831A3D8}"/>
              </a:ext>
            </a:extLst>
          </p:cNvPr>
          <p:cNvGraphicFramePr>
            <a:graphicFrameLocks noGrp="1"/>
          </p:cNvGraphicFramePr>
          <p:nvPr/>
        </p:nvGraphicFramePr>
        <p:xfrm>
          <a:off x="6309151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70D035F-C465-1399-53AD-FDAC261F63A9}"/>
              </a:ext>
            </a:extLst>
          </p:cNvPr>
          <p:cNvGraphicFramePr>
            <a:graphicFrameLocks noGrp="1"/>
          </p:cNvGraphicFramePr>
          <p:nvPr/>
        </p:nvGraphicFramePr>
        <p:xfrm>
          <a:off x="7197610" y="1789886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54A811-BF84-E40E-3988-604BC715DE8F}"/>
              </a:ext>
            </a:extLst>
          </p:cNvPr>
          <p:cNvSpPr txBox="1"/>
          <p:nvPr/>
        </p:nvSpPr>
        <p:spPr>
          <a:xfrm>
            <a:off x="5056900" y="5886820"/>
            <a:ext cx="66552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latin typeface="Avenir Next LT Pro" panose="020B0504020202020204" pitchFamily="34" charset="77"/>
              </a:rPr>
              <a:t>Hours are approximate, using English (NKJV) Audio Bible in the PRS App.</a:t>
            </a:r>
            <a:endParaRPr lang="en-US" sz="1400" spc="-10" dirty="0">
              <a:solidFill>
                <a:srgbClr val="231F20"/>
              </a:solidFill>
              <a:latin typeface="Avenir Next LT Pro" panose="020B0504020202020204" pitchFamily="34" charset="77"/>
              <a:cs typeface="Avenir Nex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E01D01-C092-5351-3D26-FB02D519B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rcRect t="19196"/>
          <a:stretch/>
        </p:blipFill>
        <p:spPr>
          <a:xfrm>
            <a:off x="4128222" y="1316477"/>
            <a:ext cx="723900" cy="55415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5C153D6-464A-65E4-B6FB-35C8EC5543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93829" y="1"/>
            <a:ext cx="284866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5844F1-BAFC-1260-4431-BBD0B3C5674C}"/>
              </a:ext>
            </a:extLst>
          </p:cNvPr>
          <p:cNvSpPr txBox="1"/>
          <p:nvPr/>
        </p:nvSpPr>
        <p:spPr>
          <a:xfrm>
            <a:off x="334345" y="2644168"/>
            <a:ext cx="408381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4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How Much Bible to Listen to (Read) in One or Two Years?</a:t>
            </a:r>
            <a:endParaRPr lang="en-US" sz="3400" b="1" dirty="0">
              <a:solidFill>
                <a:srgbClr val="FFB600"/>
              </a:solidFill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63302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35673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AE37C-6B18-082A-116D-09CE25A6D07C}"/>
              </a:ext>
            </a:extLst>
          </p:cNvPr>
          <p:cNvSpPr txBox="1"/>
          <p:nvPr/>
        </p:nvSpPr>
        <p:spPr>
          <a:xfrm>
            <a:off x="0" y="237292"/>
            <a:ext cx="12192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Why Balance OT &amp; NT and Pray Psalms Often?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012805"/>
            <a:ext cx="5729137" cy="314806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2" y="4252794"/>
            <a:ext cx="5729137" cy="219585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9AC3E6F-5730-383B-F92D-4390B91897F2}"/>
              </a:ext>
            </a:extLst>
          </p:cNvPr>
          <p:cNvSpPr/>
          <p:nvPr/>
        </p:nvSpPr>
        <p:spPr>
          <a:xfrm>
            <a:off x="6174773" y="1012805"/>
            <a:ext cx="5729137" cy="203292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0A49F67-6897-F9A4-5331-488BE530A637}"/>
              </a:ext>
            </a:extLst>
          </p:cNvPr>
          <p:cNvSpPr/>
          <p:nvPr/>
        </p:nvSpPr>
        <p:spPr>
          <a:xfrm>
            <a:off x="6174773" y="4798602"/>
            <a:ext cx="5729137" cy="1650052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798B4-03A1-A552-9A73-4907321C4796}"/>
              </a:ext>
            </a:extLst>
          </p:cNvPr>
          <p:cNvSpPr txBox="1"/>
          <p:nvPr/>
        </p:nvSpPr>
        <p:spPr>
          <a:xfrm>
            <a:off x="491075" y="1167825"/>
            <a:ext cx="548071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Hebrews 1:1-2a (NIV)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In the past God spoke to our ancestors through the prophets at many times and in various ways,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but in these last days he has spoken to us by his Son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,...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EE272F-F794-237B-45CE-25B8A6ED021C}"/>
              </a:ext>
            </a:extLst>
          </p:cNvPr>
          <p:cNvSpPr txBox="1"/>
          <p:nvPr/>
        </p:nvSpPr>
        <p:spPr>
          <a:xfrm>
            <a:off x="6371422" y="1104725"/>
            <a:ext cx="553248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55:17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Evening and morning and at noon I will pray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and cry aloud, And He shall hear my voice.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27393"/>
            <a:ext cx="528742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9:35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And a voice came out of the cloud, saying, </a:t>
            </a:r>
            <a:r>
              <a:rPr lang="en-US" sz="30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“This is My beloved Son. Hear Him!”</a:t>
            </a:r>
            <a:endParaRPr lang="en-US" sz="3000" b="1" dirty="0">
              <a:solidFill>
                <a:srgbClr val="0000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3B82FA-79A0-6EB2-5FF6-708FA0059815}"/>
              </a:ext>
            </a:extLst>
          </p:cNvPr>
          <p:cNvSpPr txBox="1"/>
          <p:nvPr/>
        </p:nvSpPr>
        <p:spPr>
          <a:xfrm>
            <a:off x="6371422" y="4922117"/>
            <a:ext cx="553248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Luke 21:36a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Watch therefore, and </a:t>
            </a:r>
            <a:r>
              <a:rPr lang="en-US" sz="3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pray always</a:t>
            </a:r>
            <a:r>
              <a:rPr lang="en-US" sz="30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77"/>
              </a:rPr>
              <a:t>…</a:t>
            </a:r>
            <a:endParaRPr lang="en-US" sz="3000" dirty="0"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A009A63-D59A-1799-794B-8040C0CBCA82}"/>
              </a:ext>
            </a:extLst>
          </p:cNvPr>
          <p:cNvSpPr/>
          <p:nvPr/>
        </p:nvSpPr>
        <p:spPr>
          <a:xfrm>
            <a:off x="6168439" y="3137654"/>
            <a:ext cx="5729137" cy="1569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00EA8-CBA0-EA49-C454-3DBAE1B3FC85}"/>
              </a:ext>
            </a:extLst>
          </p:cNvPr>
          <p:cNvSpPr txBox="1"/>
          <p:nvPr/>
        </p:nvSpPr>
        <p:spPr>
          <a:xfrm>
            <a:off x="6371422" y="3234030"/>
            <a:ext cx="528742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>
                <a:solidFill>
                  <a:srgbClr val="FFB600"/>
                </a:solidFill>
                <a:latin typeface="Avenir Next LT Pro" panose="020B0504020202020204" pitchFamily="34" charset="77"/>
              </a:rPr>
              <a:t>Psalm 72:20 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(NKJV)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The </a:t>
            </a:r>
            <a:r>
              <a:rPr lang="en-US" sz="3000" b="1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prayers</a:t>
            </a:r>
            <a:r>
              <a:rPr lang="en-US" sz="300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of David the son of Jesse are ended.</a:t>
            </a:r>
          </a:p>
        </p:txBody>
      </p: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6945</TotalTime>
  <Words>1948</Words>
  <Application>Microsoft Macintosh PowerPoint</Application>
  <PresentationFormat>Widescreen</PresentationFormat>
  <Paragraphs>426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system-ui</vt:lpstr>
      <vt:lpstr>Arial</vt:lpstr>
      <vt:lpstr>Avenir Next LT Pro</vt:lpstr>
      <vt:lpstr>Avenir Next LT Pro Demi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Jenn Kim</cp:lastModifiedBy>
  <cp:revision>584</cp:revision>
  <cp:lastPrinted>2025-06-09T20:33:53Z</cp:lastPrinted>
  <dcterms:created xsi:type="dcterms:W3CDTF">2022-08-02T13:41:17Z</dcterms:created>
  <dcterms:modified xsi:type="dcterms:W3CDTF">2026-04-29T19:58:04Z</dcterms:modified>
</cp:coreProperties>
</file>