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351" r:id="rId2"/>
    <p:sldId id="396" r:id="rId3"/>
    <p:sldId id="368" r:id="rId4"/>
    <p:sldId id="286" r:id="rId5"/>
    <p:sldId id="257" r:id="rId6"/>
    <p:sldId id="388" r:id="rId7"/>
    <p:sldId id="360" r:id="rId8"/>
    <p:sldId id="361" r:id="rId9"/>
    <p:sldId id="379" r:id="rId10"/>
    <p:sldId id="398" r:id="rId11"/>
    <p:sldId id="404" r:id="rId12"/>
    <p:sldId id="384" r:id="rId13"/>
    <p:sldId id="366" r:id="rId14"/>
    <p:sldId id="348" r:id="rId15"/>
    <p:sldId id="372" r:id="rId16"/>
    <p:sldId id="352" r:id="rId17"/>
    <p:sldId id="378" r:id="rId18"/>
    <p:sldId id="345" r:id="rId19"/>
    <p:sldId id="300" r:id="rId20"/>
    <p:sldId id="356" r:id="rId21"/>
    <p:sldId id="382" r:id="rId22"/>
    <p:sldId id="258" r:id="rId23"/>
    <p:sldId id="333" r:id="rId24"/>
    <p:sldId id="367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FFB600"/>
    <a:srgbClr val="FFF1CF"/>
    <a:srgbClr val="FB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32" autoAdjust="0"/>
    <p:restoredTop sz="87363" autoAdjust="0"/>
  </p:normalViewPr>
  <p:slideViewPr>
    <p:cSldViewPr snapToGrid="0" snapToObjects="1">
      <p:cViewPr varScale="1">
        <p:scale>
          <a:sx n="83" d="100"/>
          <a:sy n="83" d="100"/>
        </p:scale>
        <p:origin x="232" y="17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50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6872E-83FE-B544-A2A0-2B3D489BE272}" type="datetimeFigureOut">
              <a:rPr lang="en-US" smtClean="0"/>
              <a:t>6/22/26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9D91-A19A-F04F-8DA8-5C7027E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2BAB9-5AA9-0410-AC07-4A510D65C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9928A4-D12D-366F-B7C6-2EFFB3C3A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79BA84-2679-029C-5DA3-F4214ADF8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0B507-4A71-CEB0-0EEF-C2420A76C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52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7A05-B12D-8655-D40C-25807E29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49538-4103-98F5-6B7D-527266B81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A7161-E1E6-A77B-47AE-F3CC4C1E9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5BD9-8810-AB67-8080-B8DF607D5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Sumber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yang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gunakan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adalah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GRATIS kami,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didalamnya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tersedia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audio drama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terbaik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. Anda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mengunduhnya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mencari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“Public Reading of Scripture”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toko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Anda,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memindai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kode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QR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layar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6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Salah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satu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fitur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unggulan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GEBADA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adalah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fitur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progres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,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membantu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mentracking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melacak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mudah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progres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kemajuan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dalam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AE7B5-2CF4-0BF0-94B3-56AC22E0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863A8-C175-6D5D-2E38-84FE9B46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0EF0B-DC5C-647C-5515-2C4895872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8F361-07FE-1004-DC10-D7D8A3A8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8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87F2D-FE6A-1E92-26E2-01452B3A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5E140-2C81-64A4-E0E2-9C768FD0D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EE0702-4618-473B-97AB-134C2A0C4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1E275-3AFE-6BB9-CEC4-4346F0C2E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03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informasi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lebih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lanjut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silakan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kunjungi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situs kami di prsi.org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hubungi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melalui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chat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tim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support di 0852 8020 5323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melalui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media social GEBADA.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 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Sekarang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mengakhiri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rangkaian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hari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ini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doa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Mazmur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pasal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_____.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Sekarang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,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perlu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145 jam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mendengarkan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seluruh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dalam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Bahasa Indonesia dan Anda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melihat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berapa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lama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waktu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dibutuhkan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membaca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bahasa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lainnya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yang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miliki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GEBADA.</a:t>
            </a:r>
            <a:endParaRPr lang="en-US" altLang="ko-K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3E501-2E08-27AD-8858-DDF4A5ED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984913-E762-20E0-34D7-A94735AD5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E3DED-EFDC-36D7-5A83-512E4AAA5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077DB-F99F-FA15-3C72-18733F40E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4842-4E44-3644-AE7C-48DBFB1873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8102-A5F0-ED4B-91C5-5773AF4BEAA9}" type="datetime1">
              <a:rPr lang="ko-KR" altLang="en-US" smtClean="0"/>
              <a:t>2026. 6. 22.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769C-4BB8-7C4D-B222-4FEE4074F06E}" type="datetime1">
              <a:rPr lang="ko-KR" altLang="en-US" smtClean="0"/>
              <a:t>2026. 6. 22.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74E7-FCEE-9349-9F77-980729DADCA7}" type="datetime1">
              <a:rPr lang="ko-KR" altLang="en-US" smtClean="0"/>
              <a:t>2026. 6. 22.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970D-9D95-114A-AF6C-FE2F0343F06A}" type="datetime1">
              <a:rPr lang="ko-KR" altLang="en-US" smtClean="0"/>
              <a:t>2026. 6. 22.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F65C-9FD5-FD41-A93C-7EE4967D7450}" type="datetime1">
              <a:rPr lang="ko-KR" altLang="en-US" smtClean="0"/>
              <a:t>2026. 6. 22.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721C-CF88-6348-B480-EF3693A482D4}" type="datetime1">
              <a:rPr lang="ko-KR" altLang="en-US" smtClean="0"/>
              <a:t>2026. 6. 22.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79DB-D97F-0E46-8EC9-CDC2127A4B60}" type="datetime1">
              <a:rPr lang="ko-KR" altLang="en-US" smtClean="0"/>
              <a:t>2026. 6. 22.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720F-37D3-804B-83C9-684CC94093FD}" type="datetime1">
              <a:rPr lang="ko-KR" altLang="en-US" smtClean="0"/>
              <a:t>2026. 6. 22.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6276-9B55-D847-877F-A56A4281B655}" type="datetime1">
              <a:rPr lang="ko-KR" altLang="en-US" smtClean="0"/>
              <a:t>2026. 6. 22.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E568-4909-CD4F-A6AE-F42FAA9696F0}" type="datetime1">
              <a:rPr lang="ko-KR" altLang="en-US" smtClean="0"/>
              <a:t>2026. 6. 22.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BAD4-8B33-6649-B249-FBCF495A8B7D}" type="datetime1">
              <a:rPr lang="ko-KR" altLang="en-US" smtClean="0"/>
              <a:t>2026. 6. 22.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4CC88-6E52-D443-9C31-2A57094AFB8E}" type="datetime1">
              <a:rPr lang="ko-KR" altLang="en-US" smtClean="0"/>
              <a:t>2026. 6. 22.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79360" y="647114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2" name="그림 11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3D644BF-D0FA-FBC9-A99C-573F3492F97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081" y="365125"/>
            <a:ext cx="2441827" cy="7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795643" y="1496448"/>
            <a:ext cx="6790958" cy="3862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US" altLang="ko-KR" sz="3600" b="1" u="sng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Bagi</a:t>
            </a:r>
            <a:r>
              <a:rPr lang="en-US" altLang="ko-KR" sz="3600" b="1" u="sng" dirty="0">
                <a:solidFill>
                  <a:srgbClr val="121212"/>
                </a:solidFill>
                <a:latin typeface="Avenir Next LT Pro" panose="020B0504020202020204" pitchFamily="34" charset="77"/>
              </a:rPr>
              <a:t> para </a:t>
            </a:r>
            <a:r>
              <a:rPr lang="en-US" altLang="ko-KR" sz="3600" b="1" u="sng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peserta</a:t>
            </a:r>
            <a:r>
              <a:rPr lang="en-US" altLang="ko-KR" sz="3600" b="1" u="sng" dirty="0">
                <a:solidFill>
                  <a:srgbClr val="121212"/>
                </a:solidFill>
                <a:latin typeface="Avenir Next LT Pro" panose="020B0504020202020204" pitchFamily="34" charset="77"/>
              </a:rPr>
              <a:t> Zoom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, 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mohon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tetap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u="sng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nyalakan</a:t>
            </a:r>
            <a:r>
              <a:rPr lang="en-US" altLang="ko-KR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video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j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i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ka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Anda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bisa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.</a:t>
            </a:r>
          </a:p>
          <a:p>
            <a:pPr>
              <a:spcAft>
                <a:spcPts val="4200"/>
              </a:spcAft>
            </a:pP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Ini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akan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membantu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kita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semua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untuk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fokus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pada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Firman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Tuhan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.</a:t>
            </a:r>
            <a:endParaRPr lang="en-US" altLang="ko-KR" sz="3600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2"/>
            <a:ext cx="685800" cy="64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4986B7-C4E5-6A0A-0254-B78C74FF6357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E82DD-6805-EA47-5D46-F53EC4124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8996C9-1283-D006-6288-8AA329BD0E00}"/>
              </a:ext>
            </a:extLst>
          </p:cNvPr>
          <p:cNvSpPr/>
          <p:nvPr/>
        </p:nvSpPr>
        <p:spPr>
          <a:xfrm>
            <a:off x="-3024" y="0"/>
            <a:ext cx="12192000" cy="639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7F8D5-952D-56D8-AABC-746154196F30}"/>
              </a:ext>
            </a:extLst>
          </p:cNvPr>
          <p:cNvSpPr txBox="1"/>
          <p:nvPr/>
        </p:nvSpPr>
        <p:spPr>
          <a:xfrm>
            <a:off x="231634" y="215631"/>
            <a:ext cx="117226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Waktu yang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dibutuhkan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untuk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mendengarkan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66 Kitab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739917E-8E40-CB12-B6FE-ECBE21D57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04276"/>
              </p:ext>
            </p:extLst>
          </p:nvPr>
        </p:nvGraphicFramePr>
        <p:xfrm>
          <a:off x="1293911" y="843315"/>
          <a:ext cx="4572000" cy="5755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Perjanjian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Lama 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Kejadian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6j 19m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Pengkhotbah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Keluaran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5j 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Kidung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Agung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Imamat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Yesaya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8j 16m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Bilangan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Yeremia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8j 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Ulangan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34m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Ratapan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Yosua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55m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Yehezkiel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Hakim-Hakim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49m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Daniel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14m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Rut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Hosea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Samuel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Yoel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Samuel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31m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Amos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Raja-raja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Obaja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Raja-raja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Yunus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Tawarikh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Mikha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Tawarikh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33m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Nahum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Ezra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Habakuk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Nehemia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Zefanya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Ester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Hagai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Ayub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Zakharia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15m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Mazmur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Maleakhi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Amsal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51m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39 </a:t>
                      </a:r>
                      <a:r>
                        <a:rPr lang="en-US" sz="11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Buku</a:t>
                      </a: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</a:t>
                      </a:r>
                      <a:r>
                        <a:rPr lang="en-US" sz="11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Alkitab</a:t>
                      </a: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Total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113j 20m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0F77E0A-FEBA-29B1-80C0-259DE99B9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526770"/>
              </p:ext>
            </p:extLst>
          </p:nvPr>
        </p:nvGraphicFramePr>
        <p:xfrm>
          <a:off x="6264809" y="843315"/>
          <a:ext cx="4572000" cy="435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554244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731756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Perjanjian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Baru 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Matius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3j 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Timotius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Markus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Timotius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Lukas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3j 41m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Titus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45m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Filemon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Kisah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 Para Rasul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4j 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Ibrani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17m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Roma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45m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Yakobus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Korintus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49m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Petrus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Korintus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11m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Petrus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Galatia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Efesus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Filipi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3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Kolose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Yudas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Tesalonika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Wahyu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Tesalonika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27 </a:t>
                      </a:r>
                      <a:r>
                        <a:rPr lang="en-US" sz="13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Buku</a:t>
                      </a:r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</a:t>
                      </a:r>
                      <a:r>
                        <a:rPr lang="en-US" sz="13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Alkitab</a:t>
                      </a:r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Total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30j 2m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29AEDD-F166-54B3-1625-23C0B39A7F06}"/>
              </a:ext>
            </a:extLst>
          </p:cNvPr>
          <p:cNvSpPr txBox="1"/>
          <p:nvPr/>
        </p:nvSpPr>
        <p:spPr>
          <a:xfrm>
            <a:off x="7763070" y="5311233"/>
            <a:ext cx="30737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Dalam Bahasa Indonesia TB</a:t>
            </a:r>
            <a:b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Suara</a:t>
            </a:r>
            <a:endParaRPr lang="en-US" sz="1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159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42A7E-640B-1848-C0D5-F36B78FB6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5EA252-A55A-62CD-C0AD-8CB97B0E2A4D}"/>
              </a:ext>
            </a:extLst>
          </p:cNvPr>
          <p:cNvSpPr>
            <a:spLocks/>
          </p:cNvSpPr>
          <p:nvPr/>
        </p:nvSpPr>
        <p:spPr>
          <a:xfrm>
            <a:off x="3602420" y="0"/>
            <a:ext cx="858957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19CD40-81F5-A12E-EDFB-005661E2A0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196"/>
          <a:stretch/>
        </p:blipFill>
        <p:spPr>
          <a:xfrm>
            <a:off x="3474720" y="1316476"/>
            <a:ext cx="914645" cy="5541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42E8E-F5CD-C4E7-C9C6-B8237806DA7C}"/>
              </a:ext>
            </a:extLst>
          </p:cNvPr>
          <p:cNvSpPr txBox="1"/>
          <p:nvPr/>
        </p:nvSpPr>
        <p:spPr>
          <a:xfrm>
            <a:off x="4761067" y="323348"/>
            <a:ext cx="665524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1900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Rekomendasi</a:t>
            </a:r>
            <a:r>
              <a:rPr lang="en-US" altLang="ko-KR" sz="1900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kami </a:t>
            </a:r>
            <a:r>
              <a:rPr lang="en-US" altLang="ko-KR" sz="1900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tentang</a:t>
            </a:r>
            <a:r>
              <a:rPr lang="en-US" altLang="ko-KR" sz="1900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Tujuan </a:t>
            </a:r>
            <a:r>
              <a:rPr lang="en-US" altLang="ko-KR" sz="1900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altLang="ko-KR" sz="1900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en-US" altLang="ko-KR" sz="1900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1900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 </a:t>
            </a:r>
            <a:r>
              <a:rPr lang="en-US" altLang="ko-KR" sz="1900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r>
              <a:rPr lang="en-US" altLang="ko-KR" sz="1900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900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secara</a:t>
            </a:r>
            <a:r>
              <a:rPr lang="en-US" altLang="ko-KR" sz="1900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900" b="1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Umum dan </a:t>
            </a:r>
            <a:r>
              <a:rPr lang="en-US" altLang="ko-KR" sz="1900" b="1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Pribadi</a:t>
            </a:r>
            <a:endParaRPr lang="en-US" altLang="ko-KR" sz="1900" b="1" spc="-3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B68C37-0F29-D52B-FF0B-DAE5902DEA81}"/>
              </a:ext>
            </a:extLst>
          </p:cNvPr>
          <p:cNvSpPr txBox="1"/>
          <p:nvPr/>
        </p:nvSpPr>
        <p:spPr>
          <a:xfrm>
            <a:off x="325763" y="1767007"/>
            <a:ext cx="3421498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Berapa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banyak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yang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didengarkan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(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dibaca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)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dalam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satu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atau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dua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tahun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700D6-80B3-7E1D-705F-5E844C792C06}"/>
              </a:ext>
            </a:extLst>
          </p:cNvPr>
          <p:cNvSpPr txBox="1"/>
          <p:nvPr/>
        </p:nvSpPr>
        <p:spPr>
          <a:xfrm>
            <a:off x="4310993" y="6257473"/>
            <a:ext cx="7567448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900" dirty="0" err="1">
                <a:latin typeface="Avenir Next LT Pro" panose="020B0504020202020204" pitchFamily="34" charset="77"/>
              </a:rPr>
              <a:t>Menyeimbangkan</a:t>
            </a:r>
            <a:r>
              <a:rPr lang="en-US" sz="1900" dirty="0">
                <a:latin typeface="Avenir Next LT Pro" panose="020B0504020202020204" pitchFamily="34" charset="77"/>
              </a:rPr>
              <a:t> PL &amp; PB dan Sering Berdoa Kitab </a:t>
            </a:r>
            <a:r>
              <a:rPr lang="en-US" sz="1900" dirty="0" err="1">
                <a:latin typeface="Avenir Next LT Pro" panose="020B0504020202020204" pitchFamily="34" charset="77"/>
              </a:rPr>
              <a:t>Mazmur</a:t>
            </a:r>
            <a:endParaRPr lang="en-US" sz="1900" dirty="0">
              <a:latin typeface="Avenir Next LT Pro" panose="020B0504020202020204" pitchFamily="34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AEBD48C-6CDD-81E7-1B96-92D103AEC129}"/>
              </a:ext>
            </a:extLst>
          </p:cNvPr>
          <p:cNvSpPr>
            <a:spLocks/>
          </p:cNvSpPr>
          <p:nvPr/>
        </p:nvSpPr>
        <p:spPr>
          <a:xfrm>
            <a:off x="3406140" y="0"/>
            <a:ext cx="641218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E87135-341F-A4E3-E9D2-2E3C95B8E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338555"/>
              </p:ext>
            </p:extLst>
          </p:nvPr>
        </p:nvGraphicFramePr>
        <p:xfrm>
          <a:off x="4761069" y="1106029"/>
          <a:ext cx="6655242" cy="44316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6332">
                  <a:extLst>
                    <a:ext uri="{9D8B030D-6E8A-4147-A177-3AD203B41FA5}">
                      <a16:colId xmlns:a16="http://schemas.microsoft.com/office/drawing/2014/main" val="3512562459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3994794977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53298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   PL   –   PB  –  </a:t>
                      </a:r>
                      <a:r>
                        <a:rPr lang="en-US" sz="2000" b="1" u="none" strike="noStrike" dirty="0" err="1">
                          <a:effectLst/>
                          <a:latin typeface="Avenir Next LT Pro" panose="020B0504020202020204" pitchFamily="34" charset="77"/>
                        </a:rPr>
                        <a:t>Mazmur</a:t>
                      </a:r>
                      <a:b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</a:b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Jam Per </a:t>
                      </a:r>
                      <a:r>
                        <a:rPr lang="en-US" sz="1600" b="1" u="none" strike="noStrike" dirty="0" err="1">
                          <a:effectLst/>
                          <a:latin typeface="Avenir Next LT Pro" panose="020B0504020202020204" pitchFamily="34" charset="77"/>
                        </a:rPr>
                        <a:t>Minggu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30626"/>
                  </a:ext>
                </a:extLst>
              </a:tr>
              <a:tr h="382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7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Dua </a:t>
                      </a:r>
                      <a:r>
                        <a:rPr lang="en-US" sz="157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Tahun</a:t>
                      </a:r>
                      <a:endParaRPr lang="en-US" sz="157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70" b="1" u="none" strike="noStrike" dirty="0">
                          <a:effectLst/>
                          <a:latin typeface="Avenir Next LT Pro" panose="020B0504020202020204" pitchFamily="34" charset="77"/>
                        </a:rPr>
                        <a:t>Satu </a:t>
                      </a:r>
                      <a:r>
                        <a:rPr lang="en-US" sz="1570" b="1" u="none" strike="noStrike" dirty="0" err="1">
                          <a:effectLst/>
                          <a:latin typeface="Avenir Next LT Pro" panose="020B0504020202020204" pitchFamily="34" charset="77"/>
                        </a:rPr>
                        <a:t>Tahun</a:t>
                      </a:r>
                      <a:endParaRPr lang="en-US" sz="157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142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j</a:t>
                      </a:r>
                      <a:r>
                        <a:rPr lang="ko-KR" alt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 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00m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2j 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4j 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2j 15m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3j 1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6j 30m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7j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9j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5j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10j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5j 15m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j 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45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m</a:t>
                      </a: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13j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6j 45m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7j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14j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</a:tbl>
          </a:graphicData>
        </a:graphic>
      </p:graphicFrame>
      <p:sp>
        <p:nvSpPr>
          <p:cNvPr id="24" name="object 26">
            <a:extLst>
              <a:ext uri="{FF2B5EF4-FFF2-40B4-BE49-F238E27FC236}">
                <a16:creationId xmlns:a16="http://schemas.microsoft.com/office/drawing/2014/main" id="{E84EB2F4-2B56-AA42-ECF4-2C684520BF95}"/>
              </a:ext>
            </a:extLst>
          </p:cNvPr>
          <p:cNvSpPr txBox="1"/>
          <p:nvPr/>
        </p:nvSpPr>
        <p:spPr>
          <a:xfrm>
            <a:off x="5518557" y="1501841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(113 jam)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6C3F030B-9ACE-3D37-6186-34B370C8A944}"/>
              </a:ext>
            </a:extLst>
          </p:cNvPr>
          <p:cNvSpPr txBox="1"/>
          <p:nvPr/>
        </p:nvSpPr>
        <p:spPr>
          <a:xfrm>
            <a:off x="6336119" y="1501841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(30 jam)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E78D26C1-49A6-0ABA-CD19-F4667E5325F1}"/>
              </a:ext>
            </a:extLst>
          </p:cNvPr>
          <p:cNvSpPr txBox="1"/>
          <p:nvPr/>
        </p:nvSpPr>
        <p:spPr>
          <a:xfrm>
            <a:off x="7241091" y="1501841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(10 jam)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F3F570-7EED-1260-C59D-EF22CF960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263210"/>
              </p:ext>
            </p:extLst>
          </p:nvPr>
        </p:nvGraphicFramePr>
        <p:xfrm>
          <a:off x="5585301" y="1850400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1FE5DB-81B9-67D5-7D0A-9DDA4FE3C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343905"/>
              </p:ext>
            </p:extLst>
          </p:nvPr>
        </p:nvGraphicFramePr>
        <p:xfrm>
          <a:off x="6441335" y="1850400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A69B174-E57D-0BB8-EA05-5763CDBE7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432910"/>
              </p:ext>
            </p:extLst>
          </p:nvPr>
        </p:nvGraphicFramePr>
        <p:xfrm>
          <a:off x="7329794" y="1850400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1A39FE0-81CF-5004-8616-6BC97E1AC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166795"/>
              </p:ext>
            </p:extLst>
          </p:nvPr>
        </p:nvGraphicFramePr>
        <p:xfrm>
          <a:off x="8099517" y="1850400"/>
          <a:ext cx="779081" cy="4022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81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E3D9FC-F738-B78E-2E85-23CF1CF63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248015"/>
              </p:ext>
            </p:extLst>
          </p:nvPr>
        </p:nvGraphicFramePr>
        <p:xfrm>
          <a:off x="6013318" y="1850400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5B48245-3430-9601-C6E8-66CED3318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353842"/>
              </p:ext>
            </p:extLst>
          </p:nvPr>
        </p:nvGraphicFramePr>
        <p:xfrm>
          <a:off x="6901777" y="1850400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1773A5-7ED5-5A2C-07C9-4AA39A3D0434}"/>
              </a:ext>
            </a:extLst>
          </p:cNvPr>
          <p:cNvSpPr txBox="1"/>
          <p:nvPr/>
        </p:nvSpPr>
        <p:spPr>
          <a:xfrm>
            <a:off x="4761067" y="5650187"/>
            <a:ext cx="6655242" cy="494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1450" dirty="0" err="1">
                <a:latin typeface="Avenir Next LT Pro" panose="020B0504020202020204" pitchFamily="34" charset="77"/>
              </a:rPr>
              <a:t>Jumlah</a:t>
            </a:r>
            <a:r>
              <a:rPr lang="en-US" sz="1450" dirty="0">
                <a:latin typeface="Avenir Next LT Pro" panose="020B0504020202020204" pitchFamily="34" charset="77"/>
              </a:rPr>
              <a:t> jam </a:t>
            </a:r>
            <a:r>
              <a:rPr lang="en-US" sz="1450" dirty="0" err="1">
                <a:latin typeface="Avenir Next LT Pro" panose="020B0504020202020204" pitchFamily="34" charset="77"/>
              </a:rPr>
              <a:t>adalah</a:t>
            </a:r>
            <a:r>
              <a:rPr lang="en-US" sz="1450" dirty="0">
                <a:latin typeface="Avenir Next LT Pro" panose="020B0504020202020204" pitchFamily="34" charset="77"/>
              </a:rPr>
              <a:t> </a:t>
            </a:r>
            <a:r>
              <a:rPr lang="en-US" sz="1450" dirty="0" err="1">
                <a:latin typeface="Avenir Next LT Pro" panose="020B0504020202020204" pitchFamily="34" charset="77"/>
              </a:rPr>
              <a:t>estimasi</a:t>
            </a:r>
            <a:r>
              <a:rPr lang="en-US" sz="1450" dirty="0">
                <a:latin typeface="Avenir Next LT Pro" panose="020B0504020202020204" pitchFamily="34" charset="77"/>
              </a:rPr>
              <a:t>, </a:t>
            </a:r>
            <a:r>
              <a:rPr lang="en-US" sz="1450" dirty="0" err="1">
                <a:latin typeface="Avenir Next LT Pro" panose="020B0504020202020204" pitchFamily="34" charset="77"/>
              </a:rPr>
              <a:t>menggunakan</a:t>
            </a:r>
            <a:r>
              <a:rPr lang="en-US" sz="1450" dirty="0">
                <a:latin typeface="Avenir Next LT Pro" panose="020B0504020202020204" pitchFamily="34" charset="77"/>
              </a:rPr>
              <a:t> </a:t>
            </a:r>
            <a:r>
              <a:rPr lang="en-US" sz="1450" dirty="0" err="1">
                <a:latin typeface="Avenir Next LT Pro" panose="020B0504020202020204" pitchFamily="34" charset="77"/>
              </a:rPr>
              <a:t>Alkitab</a:t>
            </a:r>
            <a:r>
              <a:rPr lang="en-US" sz="1450" dirty="0">
                <a:latin typeface="Avenir Next LT Pro" panose="020B0504020202020204" pitchFamily="34" charset="77"/>
              </a:rPr>
              <a:t> Audio Bahasa Indonesia(TB) pada </a:t>
            </a:r>
            <a:r>
              <a:rPr lang="en-US" sz="1450" dirty="0" err="1">
                <a:latin typeface="Avenir Next LT Pro" panose="020B0504020202020204" pitchFamily="34" charset="77"/>
              </a:rPr>
              <a:t>aplikasi</a:t>
            </a:r>
            <a:r>
              <a:rPr lang="en-US" sz="1450" dirty="0">
                <a:latin typeface="Avenir Next LT Pro" panose="020B0504020202020204" pitchFamily="34" charset="77"/>
              </a:rPr>
              <a:t> PRS.</a:t>
            </a:r>
            <a:endParaRPr lang="en-US" sz="1450" spc="-10" dirty="0">
              <a:solidFill>
                <a:srgbClr val="231F20"/>
              </a:solidFill>
              <a:latin typeface="Avenir Next LT Pro" panose="020B0504020202020204" pitchFamily="34" charset="77"/>
              <a:cs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396992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D7CEB-ACB0-FCFA-07EA-92A795EF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EB2BF6-292B-854E-95EE-2400EA8DC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64CCD8-E429-A2FE-2632-4057EE0E91D9}"/>
              </a:ext>
            </a:extLst>
          </p:cNvPr>
          <p:cNvSpPr/>
          <p:nvPr/>
        </p:nvSpPr>
        <p:spPr>
          <a:xfrm>
            <a:off x="288092" y="1167015"/>
            <a:ext cx="5729137" cy="3172510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B9B63D-B5D8-AD70-019F-DDB15C601435}"/>
              </a:ext>
            </a:extLst>
          </p:cNvPr>
          <p:cNvSpPr/>
          <p:nvPr/>
        </p:nvSpPr>
        <p:spPr>
          <a:xfrm>
            <a:off x="288091" y="4457404"/>
            <a:ext cx="5729138" cy="216330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1FE5ABD-1EA6-B112-216A-3044844B0A0A}"/>
              </a:ext>
            </a:extLst>
          </p:cNvPr>
          <p:cNvGrpSpPr/>
          <p:nvPr/>
        </p:nvGrpSpPr>
        <p:grpSpPr>
          <a:xfrm>
            <a:off x="6174773" y="1177345"/>
            <a:ext cx="5729137" cy="2232282"/>
            <a:chOff x="6174773" y="1177345"/>
            <a:chExt cx="5729137" cy="2232282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9AC3E6F-5730-383B-F92D-4390B91897F2}"/>
                </a:ext>
              </a:extLst>
            </p:cNvPr>
            <p:cNvSpPr/>
            <p:nvPr/>
          </p:nvSpPr>
          <p:spPr>
            <a:xfrm>
              <a:off x="6174773" y="1177345"/>
              <a:ext cx="5729137" cy="2232282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EE272F-F794-237B-45CE-25B8A6ED021C}"/>
                </a:ext>
              </a:extLst>
            </p:cNvPr>
            <p:cNvSpPr txBox="1"/>
            <p:nvPr/>
          </p:nvSpPr>
          <p:spPr>
            <a:xfrm>
              <a:off x="6371422" y="1337654"/>
              <a:ext cx="5532486" cy="18774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2900" b="1" dirty="0" err="1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Mazmur</a:t>
              </a:r>
              <a:r>
                <a:rPr lang="en-US" altLang="ko-KR" sz="29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55:17 (FAYH)</a:t>
              </a:r>
              <a:br>
                <a:rPr lang="en-US" altLang="ko-KR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Aku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akan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berdoa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pada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pagi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siang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 </a:t>
              </a:r>
              <a:b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dan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malam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memohon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kepada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Allah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dengan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suara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nyaring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; dan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Ia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akan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mendengar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serta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menjawab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doaku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.</a:t>
              </a:r>
              <a:endParaRPr lang="en-US" altLang="ko-KR" sz="23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1215337-7678-8B8F-8396-5462C2790B6F}"/>
              </a:ext>
            </a:extLst>
          </p:cNvPr>
          <p:cNvSpPr txBox="1"/>
          <p:nvPr/>
        </p:nvSpPr>
        <p:spPr>
          <a:xfrm>
            <a:off x="491075" y="4489382"/>
            <a:ext cx="528742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9:35  (TB) </a:t>
            </a:r>
            <a:br>
              <a:rPr lang="en-US" altLang="ko-KR" sz="36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terdengarlah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suara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awan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berkata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”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Inilah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Anak-Ku yang 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Kupilih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dengarkanlah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Dia.”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BA06FEC1-AECE-8100-90BD-A4F6D0F13FFB}"/>
              </a:ext>
            </a:extLst>
          </p:cNvPr>
          <p:cNvGrpSpPr/>
          <p:nvPr/>
        </p:nvGrpSpPr>
        <p:grpSpPr>
          <a:xfrm>
            <a:off x="6168439" y="3539528"/>
            <a:ext cx="5729137" cy="1329816"/>
            <a:chOff x="6168439" y="3559155"/>
            <a:chExt cx="5729137" cy="1329816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3A009A63-D59A-1799-794B-8040C0CBCA82}"/>
                </a:ext>
              </a:extLst>
            </p:cNvPr>
            <p:cNvSpPr/>
            <p:nvPr/>
          </p:nvSpPr>
          <p:spPr>
            <a:xfrm>
              <a:off x="6168439" y="3559155"/>
              <a:ext cx="5729137" cy="1329816"/>
            </a:xfrm>
            <a:prstGeom prst="roundRect">
              <a:avLst>
                <a:gd name="adj" fmla="val 100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0500EA8-CBA0-EA49-C454-3DBAE1B3FC85}"/>
                </a:ext>
              </a:extLst>
            </p:cNvPr>
            <p:cNvSpPr txBox="1"/>
            <p:nvPr/>
          </p:nvSpPr>
          <p:spPr>
            <a:xfrm>
              <a:off x="6371422" y="3760969"/>
              <a:ext cx="5287425" cy="8463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3000" b="1" dirty="0" err="1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Mazmur</a:t>
              </a:r>
              <a:r>
                <a:rPr lang="en-US" altLang="ko-KR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72:20 (TB) </a:t>
              </a:r>
            </a:p>
            <a:p>
              <a:r>
                <a:rPr lang="en-US" altLang="ko-KR" sz="2500" dirty="0" err="1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Sekianlah</a:t>
              </a:r>
              <a:r>
                <a:rPr lang="en-US" altLang="ko-KR" sz="250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500" b="1" dirty="0" err="1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doa-doa</a:t>
              </a:r>
              <a:r>
                <a:rPr lang="en-US" altLang="ko-KR" sz="2500" b="1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50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Daud bin Isai.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1A2D7E7-BA3E-0C21-30C4-B6C14C72D12C}"/>
              </a:ext>
            </a:extLst>
          </p:cNvPr>
          <p:cNvSpPr txBox="1"/>
          <p:nvPr/>
        </p:nvSpPr>
        <p:spPr>
          <a:xfrm>
            <a:off x="72439" y="106900"/>
            <a:ext cx="12192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740"/>
              </a:lnSpc>
            </a:pP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Mengapa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Menyeimbangkan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PL &amp; PB </a:t>
            </a:r>
            <a:b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dan Sering Berdoa Kitab </a:t>
            </a: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</a:t>
            </a:r>
            <a:endParaRPr lang="en-US" sz="3200" spc="-15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5F7A9-8ECF-0C15-670C-925FC5C7EB32}"/>
              </a:ext>
            </a:extLst>
          </p:cNvPr>
          <p:cNvSpPr txBox="1"/>
          <p:nvPr/>
        </p:nvSpPr>
        <p:spPr>
          <a:xfrm>
            <a:off x="491075" y="1227464"/>
            <a:ext cx="5593885" cy="2993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9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Ibrani</a:t>
            </a:r>
            <a:r>
              <a:rPr lang="en-US" altLang="ko-KR" sz="29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1:1-2a (TB)</a:t>
            </a:r>
            <a:br>
              <a:rPr lang="en-US" altLang="ko-KR" sz="30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Setelah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zaman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dahulu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berulang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kali dan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pelbagai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cara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berbicara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nenek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moyang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perantaraan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nabi-nabi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zaman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akhir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telah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berbicara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perantaraan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Anak-Nya,…</a:t>
            </a:r>
            <a:endParaRPr lang="en-US" sz="2350" b="1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EA4AD70-89E9-3FAD-A7A9-07D47B1FAC96}"/>
              </a:ext>
            </a:extLst>
          </p:cNvPr>
          <p:cNvGrpSpPr/>
          <p:nvPr/>
        </p:nvGrpSpPr>
        <p:grpSpPr>
          <a:xfrm>
            <a:off x="6174775" y="4999245"/>
            <a:ext cx="5729137" cy="1599732"/>
            <a:chOff x="6174775" y="4999245"/>
            <a:chExt cx="5729137" cy="1599732"/>
          </a:xfrm>
        </p:grpSpPr>
        <p:sp>
          <p:nvSpPr>
            <p:cNvPr id="11" name="Rounded Rectangle 15">
              <a:extLst>
                <a:ext uri="{FF2B5EF4-FFF2-40B4-BE49-F238E27FC236}">
                  <a16:creationId xmlns:a16="http://schemas.microsoft.com/office/drawing/2014/main" id="{2DA8EABE-E55E-65EB-146E-0C49FF88061C}"/>
                </a:ext>
              </a:extLst>
            </p:cNvPr>
            <p:cNvSpPr/>
            <p:nvPr/>
          </p:nvSpPr>
          <p:spPr>
            <a:xfrm>
              <a:off x="6174775" y="4999245"/>
              <a:ext cx="5729137" cy="1599732"/>
            </a:xfrm>
            <a:prstGeom prst="roundRect">
              <a:avLst>
                <a:gd name="adj" fmla="val 8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6140C9-4010-F378-20B5-75214FA3B199}"/>
                </a:ext>
              </a:extLst>
            </p:cNvPr>
            <p:cNvSpPr txBox="1"/>
            <p:nvPr/>
          </p:nvSpPr>
          <p:spPr>
            <a:xfrm>
              <a:off x="6371424" y="5187228"/>
              <a:ext cx="5532486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Lukas 21:36a  (TB) </a:t>
              </a:r>
              <a:br>
                <a:rPr lang="en-US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sz="2500" b="0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Berjaga-jagalah</a:t>
              </a:r>
              <a:r>
                <a:rPr lang="en-US" sz="25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500" b="1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senantiasa</a:t>
              </a:r>
              <a:r>
                <a:rPr lang="en-US" sz="25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500" b="1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sambil</a:t>
              </a:r>
              <a:r>
                <a:rPr lang="en-US" sz="25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500" b="1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berdoa</a:t>
              </a:r>
              <a:r>
                <a:rPr lang="en-US" sz="25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22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0" y="220385"/>
            <a:ext cx="1233736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800" b="1" dirty="0" err="1">
                <a:latin typeface="Avenir Next LT Pro" panose="020B0504020202020204" pitchFamily="34" charset="0"/>
              </a:rPr>
              <a:t>Mendengarkan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Alkitab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dengan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Penuh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Perhatian</a:t>
            </a:r>
            <a:endParaRPr lang="en-US" sz="38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518770" y="3959703"/>
            <a:ext cx="5256879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Maleakhi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1:6a (TB)</a:t>
            </a:r>
          </a:p>
          <a:p>
            <a:pPr>
              <a:lnSpc>
                <a:spcPct val="100000"/>
              </a:lnSpc>
            </a:pP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anak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menghormati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bapanya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hamba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menghormati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tuannya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Jika Aku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bapa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di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manakah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hormat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 Jika Aku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tuan, di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manakah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takut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 </a:t>
            </a:r>
            <a:endParaRPr lang="en-US" sz="22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05321" y="1151969"/>
            <a:ext cx="5488356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5:39-40 (TB)</a:t>
            </a:r>
          </a:p>
          <a:p>
            <a:pPr>
              <a:lnSpc>
                <a:spcPct val="1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menyelidiki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menyangka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bahwa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oleh-Nya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mempunyai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kekal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walaupun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memberi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kesaksian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tentang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Aku, 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namun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memperoleh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endParaRPr lang="en-US" sz="2400" b="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456784" y="3959703"/>
            <a:ext cx="5189652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7:26 (TB)</a:t>
            </a:r>
          </a:p>
          <a:p>
            <a:pPr>
              <a:lnSpc>
                <a:spcPct val="100000"/>
              </a:lnSpc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perkataan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melakukannya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yang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bodoh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mendirikan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rumahnya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atas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pasir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400" b="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518770" y="1151969"/>
            <a:ext cx="5361893" cy="2269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6:4-5 (TB) </a:t>
            </a:r>
          </a:p>
          <a:p>
            <a:pPr>
              <a:lnSpc>
                <a:spcPct val="100000"/>
              </a:lnSpc>
            </a:pP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Dengarlah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hai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Israel: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esa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!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Kasihilah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Allahmu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jiwamu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kekuatanmu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35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48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Aplikasi</a:t>
            </a:r>
            <a:r>
              <a:rPr lang="en-US" altLang="ko-KR" sz="48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Public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Reading</a:t>
            </a:r>
            <a:r>
              <a:rPr lang="ko-KR" altLang="en-US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of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Scripture</a:t>
            </a:r>
            <a:endParaRPr lang="en-US" altLang="ko-KR" sz="48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51A75F-6E2C-C75A-7F61-34B0CF43E333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342FB5-90B7-B903-9834-21B022B83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2BD728-C68D-23C7-4A1A-8AF799EF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Picture 8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DE6E7FF7-32DB-CDDF-EB08-D5D214E00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070" y="428996"/>
            <a:ext cx="3160133" cy="6020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8B2A09-1EEC-8FBE-4B42-C02D5255D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3313"/>
          <a:stretch/>
        </p:blipFill>
        <p:spPr>
          <a:xfrm>
            <a:off x="5345363" y="622566"/>
            <a:ext cx="2751549" cy="5571851"/>
          </a:xfrm>
          <a:prstGeom prst="roundRect">
            <a:avLst>
              <a:gd name="adj" fmla="val 9017"/>
            </a:avLst>
          </a:prstGeom>
          <a:effectLst/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19077D5-34BE-3E93-7FAD-D5296959B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633" y="428996"/>
            <a:ext cx="3160133" cy="6020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CAC521-27CF-4D4F-AA71-325E37D108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3313"/>
          <a:stretch/>
        </p:blipFill>
        <p:spPr>
          <a:xfrm>
            <a:off x="8598926" y="622566"/>
            <a:ext cx="2751549" cy="5571851"/>
          </a:xfrm>
          <a:prstGeom prst="roundRect">
            <a:avLst>
              <a:gd name="adj" fmla="val 9438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67796B-A59B-47A3-1E92-306AE55B14A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843" b="75276"/>
          <a:stretch/>
        </p:blipFill>
        <p:spPr>
          <a:xfrm rot="10800000">
            <a:off x="5345362" y="775504"/>
            <a:ext cx="2751549" cy="1245200"/>
          </a:xfrm>
          <a:prstGeom prst="roundRect">
            <a:avLst>
              <a:gd name="adj" fmla="val 9017"/>
            </a:avLst>
          </a:prstGeom>
          <a:effectLst/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A6A7C1D5-6DF9-EECB-B1B1-34CB734CE42A}"/>
              </a:ext>
            </a:extLst>
          </p:cNvPr>
          <p:cNvSpPr/>
          <p:nvPr/>
        </p:nvSpPr>
        <p:spPr>
          <a:xfrm>
            <a:off x="5470525" y="622566"/>
            <a:ext cx="2397125" cy="155309"/>
          </a:xfrm>
          <a:prstGeom prst="rect">
            <a:avLst/>
          </a:prstGeom>
          <a:solidFill>
            <a:srgbClr val="FEFA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86972C4-575F-3BA9-A7AC-4101F521D645}"/>
              </a:ext>
            </a:extLst>
          </p:cNvPr>
          <p:cNvSpPr/>
          <p:nvPr/>
        </p:nvSpPr>
        <p:spPr>
          <a:xfrm rot="20672830">
            <a:off x="3495684" y="463996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</a:rPr>
              <a:t>Semua</a:t>
            </a:r>
            <a:r>
              <a:rPr lang="en-US" sz="2400" b="1" dirty="0">
                <a:latin typeface="Avenir Next LT Pro" panose="020B0504020202020204" pitchFamily="34" charset="0"/>
              </a:rPr>
              <a:t> Gratis!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DAB6E58-BB1C-A243-9749-4F96612376FB}"/>
              </a:ext>
            </a:extLst>
          </p:cNvPr>
          <p:cNvSpPr/>
          <p:nvPr/>
        </p:nvSpPr>
        <p:spPr>
          <a:xfrm>
            <a:off x="8829675" y="622566"/>
            <a:ext cx="237410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90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543300" y="0"/>
            <a:ext cx="86487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33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423752" y="1041996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4628422" y="1174749"/>
            <a:ext cx="3075172" cy="52872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6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Tersedia</a:t>
            </a:r>
            <a:r>
              <a:rPr lang="en-US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6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Sekarang</a:t>
            </a:r>
            <a:r>
              <a:rPr lang="en-US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NKJV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NLT (PB)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Spanyol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Korea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Jepang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Mandarin 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Rusia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Indonesia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NVD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GNA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Prancis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400761" y="314422"/>
            <a:ext cx="6091510" cy="4862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sz="32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Audio Drama Bible </a:t>
            </a:r>
            <a:r>
              <a:rPr lang="en-US" sz="32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Terbaik</a:t>
            </a:r>
            <a:endParaRPr lang="en-US" sz="32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0865C445-1933-EF21-0789-34A17A85A2EE}"/>
              </a:ext>
            </a:extLst>
          </p:cNvPr>
          <p:cNvSpPr/>
          <p:nvPr/>
        </p:nvSpPr>
        <p:spPr>
          <a:xfrm>
            <a:off x="8247529" y="1041995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246E86-3A2D-D8A9-3CF6-0EE5A3DCCC3C}"/>
              </a:ext>
            </a:extLst>
          </p:cNvPr>
          <p:cNvSpPr txBox="1"/>
          <p:nvPr/>
        </p:nvSpPr>
        <p:spPr>
          <a:xfrm>
            <a:off x="594360" y="1446865"/>
            <a:ext cx="3389062" cy="3334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Dalam </a:t>
            </a:r>
            <a:r>
              <a:rPr lang="en-US" altLang="ko-KR" sz="48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Aplikasi</a:t>
            </a:r>
            <a:r>
              <a:rPr lang="en-US" altLang="ko-KR" sz="48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Public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Reading</a:t>
            </a:r>
            <a:r>
              <a:rPr lang="ko-KR" altLang="en-US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of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Scripture</a:t>
            </a:r>
            <a:endParaRPr lang="en-US" altLang="ko-KR" sz="48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931B1FDA-9246-97D6-5D2B-0D647BDE4275}"/>
              </a:ext>
            </a:extLst>
          </p:cNvPr>
          <p:cNvGrpSpPr/>
          <p:nvPr/>
        </p:nvGrpSpPr>
        <p:grpSpPr>
          <a:xfrm>
            <a:off x="592183" y="4973370"/>
            <a:ext cx="2330026" cy="1097280"/>
            <a:chOff x="322020" y="4715464"/>
            <a:chExt cx="2330026" cy="1097280"/>
          </a:xfrm>
        </p:grpSpPr>
        <p:pic>
          <p:nvPicPr>
            <p:cNvPr id="20" name="Picture 21">
              <a:extLst>
                <a:ext uri="{FF2B5EF4-FFF2-40B4-BE49-F238E27FC236}">
                  <a16:creationId xmlns:a16="http://schemas.microsoft.com/office/drawing/2014/main" id="{D5E6E1CD-CFC5-CEDF-2419-3B4882F48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1" name="Picture 22">
              <a:extLst>
                <a:ext uri="{FF2B5EF4-FFF2-40B4-BE49-F238E27FC236}">
                  <a16:creationId xmlns:a16="http://schemas.microsoft.com/office/drawing/2014/main" id="{A95D8357-97A8-02F2-BAF2-FD0DBAEF8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4652F4EE-2B08-35CA-7232-9950BE73640C}"/>
              </a:ext>
            </a:extLst>
          </p:cNvPr>
          <p:cNvSpPr/>
          <p:nvPr/>
        </p:nvSpPr>
        <p:spPr>
          <a:xfrm rot="20672830">
            <a:off x="2920592" y="527978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</a:rPr>
              <a:t>Semua</a:t>
            </a:r>
            <a:r>
              <a:rPr lang="en-US" sz="2400" b="1" dirty="0">
                <a:latin typeface="Avenir Next LT Pro" panose="020B0504020202020204" pitchFamily="34" charset="0"/>
              </a:rPr>
              <a:t> Gratis!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3C6AD-8109-4714-FD66-6DF3AF302F1E}"/>
              </a:ext>
            </a:extLst>
          </p:cNvPr>
          <p:cNvSpPr txBox="1"/>
          <p:nvPr/>
        </p:nvSpPr>
        <p:spPr>
          <a:xfrm>
            <a:off x="8445922" y="1174749"/>
            <a:ext cx="3079118" cy="460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sz="2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Akan Datang:</a:t>
            </a:r>
            <a:endParaRPr lang="en-US" sz="26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705C6D6-0C3D-6667-40FD-9E2163B03842}"/>
              </a:ext>
            </a:extLst>
          </p:cNvPr>
          <p:cNvGrpSpPr/>
          <p:nvPr/>
        </p:nvGrpSpPr>
        <p:grpSpPr>
          <a:xfrm>
            <a:off x="8456553" y="1632475"/>
            <a:ext cx="3421363" cy="1225095"/>
            <a:chOff x="8445920" y="1621842"/>
            <a:chExt cx="3421363" cy="122509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426412-B0CE-EB9C-A182-55FFE21E761C}"/>
                </a:ext>
              </a:extLst>
            </p:cNvPr>
            <p:cNvSpPr txBox="1"/>
            <p:nvPr/>
          </p:nvSpPr>
          <p:spPr>
            <a:xfrm>
              <a:off x="8445920" y="2046718"/>
              <a:ext cx="3421363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ko-KR" sz="260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Portugis</a:t>
              </a:r>
              <a:br>
                <a:rPr lang="en-US" altLang="ko-KR" sz="26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altLang="ko-KR" sz="26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Hindi (PB &amp; </a:t>
              </a:r>
              <a:r>
                <a:rPr lang="en-US" altLang="ko-KR" sz="260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Mazmur</a:t>
              </a:r>
              <a:r>
                <a:rPr lang="en-US" altLang="ko-KR" sz="26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67927A-C972-1D38-E5A7-C1C7405D59AD}"/>
                </a:ext>
              </a:extLst>
            </p:cNvPr>
            <p:cNvSpPr txBox="1"/>
            <p:nvPr/>
          </p:nvSpPr>
          <p:spPr>
            <a:xfrm>
              <a:off x="8445920" y="1621842"/>
              <a:ext cx="3079118" cy="441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800"/>
                </a:lnSpc>
                <a:spcAft>
                  <a:spcPts val="1200"/>
                </a:spcAft>
              </a:pPr>
              <a:r>
                <a:rPr lang="en-US" sz="2400" b="1" dirty="0">
                  <a:solidFill>
                    <a:srgbClr val="FB8500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2026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374A364-4D30-4966-7F71-E1744B4CF591}"/>
              </a:ext>
            </a:extLst>
          </p:cNvPr>
          <p:cNvGrpSpPr/>
          <p:nvPr/>
        </p:nvGrpSpPr>
        <p:grpSpPr>
          <a:xfrm>
            <a:off x="8456553" y="2934516"/>
            <a:ext cx="3314299" cy="2042034"/>
            <a:chOff x="8445920" y="3056942"/>
            <a:chExt cx="3314299" cy="20420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F9D10E-8E0A-A869-816F-C1970719CF53}"/>
                </a:ext>
              </a:extLst>
            </p:cNvPr>
            <p:cNvSpPr txBox="1"/>
            <p:nvPr/>
          </p:nvSpPr>
          <p:spPr>
            <a:xfrm>
              <a:off x="8445920" y="3498538"/>
              <a:ext cx="3314299" cy="16004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ko-KR" sz="260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Inggris</a:t>
              </a:r>
              <a:r>
                <a:rPr lang="en-US" altLang="ko-KR" sz="26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NIV</a:t>
              </a:r>
              <a:br>
                <a:rPr lang="en-US" altLang="ko-KR" sz="26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altLang="ko-KR" sz="2600" spc="-10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Prancis</a:t>
              </a:r>
              <a:r>
                <a:rPr lang="en-US" altLang="ko-KR" sz="2600" spc="-1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(Kanon </a:t>
              </a:r>
              <a:r>
                <a:rPr lang="en-US" altLang="ko-KR" sz="2600" spc="-10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Kedua</a:t>
              </a:r>
              <a:r>
                <a:rPr lang="en-US" altLang="ko-KR" sz="2600" spc="-1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)</a:t>
              </a:r>
              <a:br>
                <a:rPr lang="en-US" altLang="ko-KR" sz="26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altLang="ko-KR" sz="26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Hindi (PL)</a:t>
              </a:r>
              <a:br>
                <a:rPr lang="en-US" altLang="ko-KR" sz="26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altLang="ko-KR" sz="2600" spc="-1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Persia (PB &amp; </a:t>
              </a:r>
              <a:r>
                <a:rPr lang="en-US" altLang="ko-KR" sz="2600" spc="-10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Mazmur</a:t>
              </a:r>
              <a:r>
                <a:rPr lang="en-US" altLang="ko-KR" sz="2600" spc="-1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8C375C-515B-7C9F-188B-00377B57AF3B}"/>
                </a:ext>
              </a:extLst>
            </p:cNvPr>
            <p:cNvSpPr txBox="1"/>
            <p:nvPr/>
          </p:nvSpPr>
          <p:spPr>
            <a:xfrm>
              <a:off x="8445920" y="3056942"/>
              <a:ext cx="2905215" cy="441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800"/>
                </a:lnSpc>
                <a:spcAft>
                  <a:spcPts val="1200"/>
                </a:spcAft>
              </a:pPr>
              <a:r>
                <a:rPr lang="en-US" sz="2400" b="1" dirty="0">
                  <a:solidFill>
                    <a:srgbClr val="FB8500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202</a:t>
              </a:r>
              <a:r>
                <a:rPr lang="en-US" altLang="ko-KR" sz="2400" b="1" dirty="0">
                  <a:solidFill>
                    <a:srgbClr val="FB8500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7</a:t>
              </a:r>
              <a:endPara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20C8491-6E3E-EDFB-E632-5FE91A9F910E}"/>
              </a:ext>
            </a:extLst>
          </p:cNvPr>
          <p:cNvGrpSpPr/>
          <p:nvPr/>
        </p:nvGrpSpPr>
        <p:grpSpPr>
          <a:xfrm>
            <a:off x="8456553" y="5053496"/>
            <a:ext cx="3421363" cy="1239118"/>
            <a:chOff x="8445920" y="5393742"/>
            <a:chExt cx="3421363" cy="123911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D34178-D14D-5A14-6DC2-3FED93CD7C39}"/>
                </a:ext>
              </a:extLst>
            </p:cNvPr>
            <p:cNvSpPr txBox="1"/>
            <p:nvPr/>
          </p:nvSpPr>
          <p:spPr>
            <a:xfrm>
              <a:off x="8445920" y="5393742"/>
              <a:ext cx="3079118" cy="441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800"/>
                </a:lnSpc>
                <a:spcAft>
                  <a:spcPts val="1200"/>
                </a:spcAft>
              </a:pPr>
              <a:r>
                <a:rPr lang="en-US" sz="2400" b="1" dirty="0">
                  <a:solidFill>
                    <a:srgbClr val="FB8500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202</a:t>
              </a:r>
              <a:r>
                <a:rPr lang="en-US" altLang="ko-KR" sz="2400" b="1" dirty="0">
                  <a:solidFill>
                    <a:srgbClr val="FB8500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8</a:t>
              </a:r>
              <a:endPara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B7F936-D894-E3BC-7810-CC5F34C66084}"/>
                </a:ext>
              </a:extLst>
            </p:cNvPr>
            <p:cNvSpPr txBox="1"/>
            <p:nvPr/>
          </p:nvSpPr>
          <p:spPr>
            <a:xfrm>
              <a:off x="8445920" y="5832641"/>
              <a:ext cx="3421363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ko-KR" sz="26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Persia (PL)</a:t>
              </a:r>
              <a:br>
                <a:rPr lang="en-US" altLang="ko-KR" sz="26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altLang="ko-KR" sz="260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Ibrani</a:t>
              </a:r>
              <a:r>
                <a:rPr lang="en-US" altLang="ko-KR" sz="26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(PL)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3950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74739" y="1804786"/>
            <a:ext cx="3977485" cy="2667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Bible</a:t>
            </a:r>
          </a:p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Tracker</a:t>
            </a:r>
            <a:b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di </a:t>
            </a:r>
            <a:r>
              <a:rPr lang="en-US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dalam</a:t>
            </a:r>
            <a: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Aplikasi</a:t>
            </a:r>
            <a:endParaRPr lang="en-US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232485-3220-D693-0BAD-BEF2EEB525E4}"/>
              </a:ext>
            </a:extLst>
          </p:cNvPr>
          <p:cNvSpPr txBox="1"/>
          <p:nvPr/>
        </p:nvSpPr>
        <p:spPr>
          <a:xfrm>
            <a:off x="4787527" y="192401"/>
            <a:ext cx="718674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Lacak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kemajuan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b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didengar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dibaca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)!</a:t>
            </a:r>
          </a:p>
        </p:txBody>
      </p:sp>
      <p:grpSp>
        <p:nvGrpSpPr>
          <p:cNvPr id="12" name="Group 20">
            <a:extLst>
              <a:ext uri="{FF2B5EF4-FFF2-40B4-BE49-F238E27FC236}">
                <a16:creationId xmlns:a16="http://schemas.microsoft.com/office/drawing/2014/main" id="{985A3473-9944-12F5-0889-D97A8411006A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18" name="Picture 21">
              <a:extLst>
                <a:ext uri="{FF2B5EF4-FFF2-40B4-BE49-F238E27FC236}">
                  <a16:creationId xmlns:a16="http://schemas.microsoft.com/office/drawing/2014/main" id="{B1FD87E6-7A05-032C-54CE-407BBBE3C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9" name="Picture 22">
              <a:extLst>
                <a:ext uri="{FF2B5EF4-FFF2-40B4-BE49-F238E27FC236}">
                  <a16:creationId xmlns:a16="http://schemas.microsoft.com/office/drawing/2014/main" id="{300AF584-AFEE-161A-7323-593EAFB63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6" name="Rectangle 2">
            <a:extLst>
              <a:ext uri="{FF2B5EF4-FFF2-40B4-BE49-F238E27FC236}">
                <a16:creationId xmlns:a16="http://schemas.microsoft.com/office/drawing/2014/main" id="{DA467202-94C2-DBB8-3565-F92639C7BF02}"/>
              </a:ext>
            </a:extLst>
          </p:cNvPr>
          <p:cNvSpPr/>
          <p:nvPr/>
        </p:nvSpPr>
        <p:spPr>
          <a:xfrm>
            <a:off x="9546769" y="1314450"/>
            <a:ext cx="553107" cy="18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venir Next LT Pro" panose="020B0504020202020204" pitchFamily="34" charset="0"/>
              </a:rPr>
              <a:t>2026 1st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DE627EB9-4DFE-9DDA-B6EA-4DD8FA01DF1D}"/>
              </a:ext>
            </a:extLst>
          </p:cNvPr>
          <p:cNvGrpSpPr/>
          <p:nvPr/>
        </p:nvGrpSpPr>
        <p:grpSpPr>
          <a:xfrm>
            <a:off x="5297460" y="1032363"/>
            <a:ext cx="2884847" cy="5496028"/>
            <a:chOff x="5297460" y="1032363"/>
            <a:chExt cx="2884847" cy="5496028"/>
          </a:xfrm>
        </p:grpSpPr>
        <p:pic>
          <p:nvPicPr>
            <p:cNvPr id="8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2FE926AD-8F69-6BBA-1C13-767C03B75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97460" y="1032363"/>
              <a:ext cx="2884847" cy="5496028"/>
            </a:xfrm>
            <a:prstGeom prst="rect">
              <a:avLst/>
            </a:prstGeom>
          </p:spPr>
        </p:pic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22CF7C2C-6E53-834A-0E67-882BE95A6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4734" b="1762"/>
            <a:stretch/>
          </p:blipFill>
          <p:spPr>
            <a:xfrm>
              <a:off x="5498097" y="1217141"/>
              <a:ext cx="2483571" cy="5052949"/>
            </a:xfrm>
            <a:prstGeom prst="roundRect">
              <a:avLst>
                <a:gd name="adj" fmla="val 7933"/>
              </a:avLst>
            </a:prstGeom>
          </p:spPr>
        </p:pic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87E6EEFF-B63D-22A7-73BF-0EC51E29251D}"/>
                </a:ext>
              </a:extLst>
            </p:cNvPr>
            <p:cNvSpPr/>
            <p:nvPr/>
          </p:nvSpPr>
          <p:spPr>
            <a:xfrm>
              <a:off x="6220435" y="1844189"/>
              <a:ext cx="553107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</a:t>
              </a:r>
              <a:r>
                <a:rPr lang="en-US" altLang="ko-KR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-</a:t>
              </a:r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1</a:t>
              </a:r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9081E823-4DA0-9114-D775-BBEC8722193E}"/>
                </a:ext>
              </a:extLst>
            </p:cNvPr>
            <p:cNvSpPr/>
            <p:nvPr/>
          </p:nvSpPr>
          <p:spPr>
            <a:xfrm>
              <a:off x="6245149" y="2652673"/>
              <a:ext cx="553107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</a:t>
              </a:r>
              <a:r>
                <a:rPr lang="en-US" altLang="ko-KR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-</a:t>
              </a:r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</a:t>
              </a:r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AD1CC8A9-0B9F-B197-4672-AC2C1668C829}"/>
                </a:ext>
              </a:extLst>
            </p:cNvPr>
            <p:cNvSpPr/>
            <p:nvPr/>
          </p:nvSpPr>
          <p:spPr>
            <a:xfrm>
              <a:off x="6245149" y="3450566"/>
              <a:ext cx="553107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</a:t>
              </a:r>
              <a:r>
                <a:rPr lang="en-US" altLang="ko-KR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-</a:t>
              </a:r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3</a:t>
              </a:r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B9430905-A8D5-E061-B056-96B02C7053C9}"/>
                </a:ext>
              </a:extLst>
            </p:cNvPr>
            <p:cNvSpPr/>
            <p:nvPr/>
          </p:nvSpPr>
          <p:spPr>
            <a:xfrm>
              <a:off x="6245149" y="4251990"/>
              <a:ext cx="553107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2026-4</a:t>
              </a:r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F6AEBA8-FD6D-3177-3309-49F66270A307}"/>
                </a:ext>
              </a:extLst>
            </p:cNvPr>
            <p:cNvSpPr/>
            <p:nvPr/>
          </p:nvSpPr>
          <p:spPr>
            <a:xfrm>
              <a:off x="6245149" y="5046353"/>
              <a:ext cx="1452436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 </a:t>
              </a:r>
              <a:r>
                <a:rPr lang="en-US" sz="900" dirty="0" err="1">
                  <a:solidFill>
                    <a:srgbClr val="474A52"/>
                  </a:solidFill>
                  <a:latin typeface="Avenir Next LT Pro" panose="020B0504020202020204" pitchFamily="34" charset="0"/>
                </a:rPr>
                <a:t>Recana</a:t>
              </a:r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 GEBADA IDN</a:t>
              </a:r>
            </a:p>
          </p:txBody>
        </p:sp>
      </p:grpSp>
      <p:sp>
        <p:nvSpPr>
          <p:cNvPr id="25" name="Rectangle 10">
            <a:extLst>
              <a:ext uri="{FF2B5EF4-FFF2-40B4-BE49-F238E27FC236}">
                <a16:creationId xmlns:a16="http://schemas.microsoft.com/office/drawing/2014/main" id="{A77F36C8-5AD9-2997-A6B1-AA4FF5D7DBC3}"/>
              </a:ext>
            </a:extLst>
          </p:cNvPr>
          <p:cNvSpPr/>
          <p:nvPr/>
        </p:nvSpPr>
        <p:spPr>
          <a:xfrm>
            <a:off x="6246811" y="2070432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788075E8-2EE7-BA74-E0B8-3808CED7E760}"/>
              </a:ext>
            </a:extLst>
          </p:cNvPr>
          <p:cNvSpPr/>
          <p:nvPr/>
        </p:nvSpPr>
        <p:spPr>
          <a:xfrm>
            <a:off x="6246811" y="2866135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AF47E36D-5DE4-72C1-D433-8F845DB4C8ED}"/>
              </a:ext>
            </a:extLst>
          </p:cNvPr>
          <p:cNvSpPr/>
          <p:nvPr/>
        </p:nvSpPr>
        <p:spPr>
          <a:xfrm>
            <a:off x="6246811" y="3661839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5A97161B-680F-6664-B920-E7298B7C08D3}"/>
              </a:ext>
            </a:extLst>
          </p:cNvPr>
          <p:cNvSpPr/>
          <p:nvPr/>
        </p:nvSpPr>
        <p:spPr>
          <a:xfrm>
            <a:off x="6246811" y="4457543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BE0C6FF0-15B6-B9E5-AC1A-B575AB7CDDE9}"/>
              </a:ext>
            </a:extLst>
          </p:cNvPr>
          <p:cNvSpPr/>
          <p:nvPr/>
        </p:nvSpPr>
        <p:spPr>
          <a:xfrm>
            <a:off x="6246811" y="5262039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5E55F3BB-298F-33D9-AAED-E527EFA7DC0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56110" b="12050"/>
          <a:stretch>
            <a:fillRect/>
          </a:stretch>
        </p:blipFill>
        <p:spPr>
          <a:xfrm>
            <a:off x="8581538" y="4374503"/>
            <a:ext cx="2482097" cy="1712316"/>
          </a:xfrm>
          <a:prstGeom prst="roundRect">
            <a:avLst>
              <a:gd name="adj" fmla="val 0"/>
            </a:avLst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A783DE0F-89E1-08F1-3DD5-0B2B09962B59}"/>
              </a:ext>
            </a:extLst>
          </p:cNvPr>
          <p:cNvGrpSpPr/>
          <p:nvPr/>
        </p:nvGrpSpPr>
        <p:grpSpPr>
          <a:xfrm>
            <a:off x="8380901" y="1032363"/>
            <a:ext cx="2884847" cy="5496028"/>
            <a:chOff x="8380901" y="1032363"/>
            <a:chExt cx="2884847" cy="5496028"/>
          </a:xfrm>
        </p:grpSpPr>
        <p:pic>
          <p:nvPicPr>
            <p:cNvPr id="11" name="Picture 13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9F2E6839-3733-12CA-DC18-FCF1E31B9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80901" y="1032363"/>
              <a:ext cx="2884847" cy="5496028"/>
            </a:xfrm>
            <a:prstGeom prst="rect">
              <a:avLst/>
            </a:prstGeom>
          </p:spPr>
        </p:pic>
        <p:pic>
          <p:nvPicPr>
            <p:cNvPr id="13" name="Picture 14">
              <a:extLst>
                <a:ext uri="{FF2B5EF4-FFF2-40B4-BE49-F238E27FC236}">
                  <a16:creationId xmlns:a16="http://schemas.microsoft.com/office/drawing/2014/main" id="{08BE6200-5B25-BC68-DD5A-A8824779C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4540" b="1583"/>
            <a:stretch/>
          </p:blipFill>
          <p:spPr>
            <a:xfrm>
              <a:off x="8581538" y="1217140"/>
              <a:ext cx="2483571" cy="5052950"/>
            </a:xfrm>
            <a:prstGeom prst="roundRect">
              <a:avLst>
                <a:gd name="adj" fmla="val 7933"/>
              </a:avLst>
            </a:prstGeom>
          </p:spPr>
        </p:pic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3AC83EF5-B041-D9A2-5F73-AD5C5B300310}"/>
                </a:ext>
              </a:extLst>
            </p:cNvPr>
            <p:cNvSpPr/>
            <p:nvPr/>
          </p:nvSpPr>
          <p:spPr>
            <a:xfrm>
              <a:off x="8858342" y="3575810"/>
              <a:ext cx="653426" cy="118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spc="-20" dirty="0" err="1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Perjanjian</a:t>
              </a:r>
              <a:r>
                <a:rPr lang="en-US" sz="700" spc="-20" dirty="0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 Lama</a:t>
              </a: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F29EA068-EB9D-8675-CFC3-7E9C072FE6E8}"/>
                </a:ext>
              </a:extLst>
            </p:cNvPr>
            <p:cNvSpPr/>
            <p:nvPr/>
          </p:nvSpPr>
          <p:spPr>
            <a:xfrm>
              <a:off x="10127127" y="3575810"/>
              <a:ext cx="653426" cy="118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700" spc="-20" dirty="0" err="1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Perjanjian</a:t>
              </a:r>
              <a:r>
                <a:rPr lang="en-US" altLang="ko-KR" sz="700" spc="-20" dirty="0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 Baru</a:t>
              </a:r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8CE1DB45-8D83-8D51-4331-9BBB38C7B1C6}"/>
                </a:ext>
              </a:extLst>
            </p:cNvPr>
            <p:cNvSpPr/>
            <p:nvPr/>
          </p:nvSpPr>
          <p:spPr>
            <a:xfrm>
              <a:off x="8661538" y="4163625"/>
              <a:ext cx="762546" cy="118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740" b="1" spc="-20" dirty="0">
                  <a:solidFill>
                    <a:schemeClr val="bg1">
                      <a:lumMod val="50000"/>
                    </a:schemeClr>
                  </a:solidFill>
                  <a:latin typeface="Avenir Next LT Pro Demi" panose="020B0704020202020204" pitchFamily="34" charset="0"/>
                </a:rPr>
                <a:t> </a:t>
              </a:r>
              <a:r>
                <a:rPr lang="en-US" sz="740" b="1" spc="-20" dirty="0" err="1">
                  <a:solidFill>
                    <a:schemeClr val="bg1">
                      <a:lumMod val="50000"/>
                    </a:schemeClr>
                  </a:solidFill>
                  <a:latin typeface="Avenir Next LT Pro Demi" panose="020B0704020202020204" pitchFamily="34" charset="0"/>
                </a:rPr>
                <a:t>Perjanjian</a:t>
              </a:r>
              <a:r>
                <a:rPr lang="en-US" sz="740" b="1" spc="-20" dirty="0">
                  <a:solidFill>
                    <a:schemeClr val="bg1">
                      <a:lumMod val="50000"/>
                    </a:schemeClr>
                  </a:solidFill>
                  <a:latin typeface="Avenir Next LT Pro Demi" panose="020B0704020202020204" pitchFamily="34" charset="0"/>
                </a:rPr>
                <a:t> Lama</a:t>
              </a:r>
            </a:p>
          </p:txBody>
        </p:sp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9410667D-3375-7A1E-594E-4BCC7728735C}"/>
                </a:ext>
              </a:extLst>
            </p:cNvPr>
            <p:cNvSpPr/>
            <p:nvPr/>
          </p:nvSpPr>
          <p:spPr>
            <a:xfrm>
              <a:off x="9459009" y="2219283"/>
              <a:ext cx="742579" cy="118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spc="-20" dirty="0" err="1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Seluruh</a:t>
              </a:r>
              <a:r>
                <a:rPr lang="en-US" sz="700" spc="-20" dirty="0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 </a:t>
              </a:r>
              <a:r>
                <a:rPr lang="en-US" sz="700" spc="-20" dirty="0" err="1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Alkitab</a:t>
              </a:r>
              <a:endParaRPr lang="en-US" sz="700" spc="-20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sp>
        <p:nvSpPr>
          <p:cNvPr id="41" name="Rectangle 2">
            <a:extLst>
              <a:ext uri="{FF2B5EF4-FFF2-40B4-BE49-F238E27FC236}">
                <a16:creationId xmlns:a16="http://schemas.microsoft.com/office/drawing/2014/main" id="{9D4562EF-11B4-4379-16A8-8F08C356F264}"/>
              </a:ext>
            </a:extLst>
          </p:cNvPr>
          <p:cNvSpPr/>
          <p:nvPr/>
        </p:nvSpPr>
        <p:spPr>
          <a:xfrm>
            <a:off x="8818413" y="1355907"/>
            <a:ext cx="375135" cy="11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7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Kembali</a:t>
            </a:r>
          </a:p>
        </p:txBody>
      </p:sp>
    </p:spTree>
    <p:extLst>
      <p:ext uri="{BB962C8B-B14F-4D97-AF65-F5344CB8AC3E}">
        <p14:creationId xmlns:p14="http://schemas.microsoft.com/office/powerpoint/2010/main" val="286000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64516"/>
            <a:ext cx="7482026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200"/>
              </a:lnSpc>
            </a:pP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Tujuan 1-2-3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kami </a:t>
            </a: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sarankan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menyiapkan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4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5 </a:t>
            </a:r>
            <a:r>
              <a:rPr lang="en-US" sz="4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Pelacak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4917686" y="3065064"/>
            <a:ext cx="3170025" cy="1156087"/>
            <a:chOff x="5049539" y="3183707"/>
            <a:chExt cx="3170025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049539" y="3480693"/>
              <a:ext cx="210270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2800" b="1" dirty="0" err="1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Seperti</a:t>
              </a:r>
              <a:r>
                <a:rPr lang="en-US" sz="2800" b="1" dirty="0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800" b="1" dirty="0" err="1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ini</a:t>
              </a:r>
              <a:endParaRPr lang="en-US" sz="2800" b="1" dirty="0">
                <a:solidFill>
                  <a:srgbClr val="FF5F05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50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Unduh</a:t>
            </a:r>
            <a:r>
              <a:rPr lang="en-US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Aplikasi</a:t>
            </a:r>
            <a:r>
              <a:rPr lang="en-US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PRS</a:t>
            </a:r>
          </a:p>
        </p:txBody>
      </p:sp>
      <p:pic>
        <p:nvPicPr>
          <p:cNvPr id="22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1E89B3A3-A666-A2DE-AC28-A531F49DA4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1789" y="311762"/>
            <a:ext cx="3272456" cy="6234476"/>
          </a:xfrm>
          <a:prstGeom prst="rect">
            <a:avLst/>
          </a:prstGeom>
          <a:effectLst>
            <a:outerShdw blurRad="533400" dist="50800" dir="5400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BC170C58-F002-6280-8755-7048D15DF58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859" b="1824"/>
          <a:stretch/>
        </p:blipFill>
        <p:spPr>
          <a:xfrm>
            <a:off x="8409384" y="521367"/>
            <a:ext cx="2817264" cy="5731865"/>
          </a:xfrm>
          <a:prstGeom prst="roundRect">
            <a:avLst>
              <a:gd name="adj" fmla="val 7933"/>
            </a:avLst>
          </a:prstGeom>
        </p:spPr>
      </p:pic>
      <p:sp>
        <p:nvSpPr>
          <p:cNvPr id="24" name="Rectangle 2">
            <a:extLst>
              <a:ext uri="{FF2B5EF4-FFF2-40B4-BE49-F238E27FC236}">
                <a16:creationId xmlns:a16="http://schemas.microsoft.com/office/drawing/2014/main" id="{B26F78AA-5781-4100-4623-A9B1A7CFC83A}"/>
              </a:ext>
            </a:extLst>
          </p:cNvPr>
          <p:cNvSpPr/>
          <p:nvPr/>
        </p:nvSpPr>
        <p:spPr>
          <a:xfrm>
            <a:off x="9256892" y="1216916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1st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25DA872D-ACCF-3518-8205-217EC4577425}"/>
              </a:ext>
            </a:extLst>
          </p:cNvPr>
          <p:cNvSpPr/>
          <p:nvPr/>
        </p:nvSpPr>
        <p:spPr>
          <a:xfrm>
            <a:off x="9256892" y="2115685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2nd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A6B8A287-DE1F-F3F7-D3FA-0451A5CA3835}"/>
              </a:ext>
            </a:extLst>
          </p:cNvPr>
          <p:cNvSpPr/>
          <p:nvPr/>
        </p:nvSpPr>
        <p:spPr>
          <a:xfrm>
            <a:off x="9256892" y="3026959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3rd</a:t>
            </a: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325EB4F8-CD34-0B9B-1A21-5A227DC7BF15}"/>
              </a:ext>
            </a:extLst>
          </p:cNvPr>
          <p:cNvSpPr/>
          <p:nvPr/>
        </p:nvSpPr>
        <p:spPr>
          <a:xfrm>
            <a:off x="9256892" y="3925728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4th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84FB6CC7-3649-F62F-D5B8-6195EF9266E2}"/>
              </a:ext>
            </a:extLst>
          </p:cNvPr>
          <p:cNvSpPr/>
          <p:nvPr/>
        </p:nvSpPr>
        <p:spPr>
          <a:xfrm>
            <a:off x="9226748" y="4850784"/>
            <a:ext cx="1814014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100" spc="-2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</a:t>
            </a:r>
            <a:r>
              <a:rPr lang="en-US" sz="1100" spc="-20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Rencana</a:t>
            </a:r>
            <a:r>
              <a:rPr lang="en-US" sz="1100" spc="-20" dirty="0">
                <a:solidFill>
                  <a:schemeClr val="tx1"/>
                </a:solidFill>
                <a:latin typeface="Avenir Next LT Pro" panose="020B0504020202020204" pitchFamily="34" charset="77"/>
              </a:rPr>
              <a:t> GEBADA IDN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571E4DD2-2D10-2550-B930-5C94F7E32674}"/>
              </a:ext>
            </a:extLst>
          </p:cNvPr>
          <p:cNvSpPr/>
          <p:nvPr/>
        </p:nvSpPr>
        <p:spPr>
          <a:xfrm>
            <a:off x="9256892" y="1474019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F4F217E3-8A4B-4EA0-FD5D-154AADF18993}"/>
              </a:ext>
            </a:extLst>
          </p:cNvPr>
          <p:cNvSpPr/>
          <p:nvPr/>
        </p:nvSpPr>
        <p:spPr>
          <a:xfrm>
            <a:off x="9256892" y="2395583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1EAC60CC-D5CA-D78B-A49A-6BDD7DAEBB73}"/>
              </a:ext>
            </a:extLst>
          </p:cNvPr>
          <p:cNvSpPr/>
          <p:nvPr/>
        </p:nvSpPr>
        <p:spPr>
          <a:xfrm>
            <a:off x="9256892" y="3288138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DF1ED914-1A2A-FE37-08C5-5802607CF4E7}"/>
              </a:ext>
            </a:extLst>
          </p:cNvPr>
          <p:cNvSpPr/>
          <p:nvPr/>
        </p:nvSpPr>
        <p:spPr>
          <a:xfrm>
            <a:off x="9256892" y="4204619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E90D7FCB-D64B-3842-0F40-47D06E6892D4}"/>
              </a:ext>
            </a:extLst>
          </p:cNvPr>
          <p:cNvSpPr/>
          <p:nvPr/>
        </p:nvSpPr>
        <p:spPr>
          <a:xfrm>
            <a:off x="9226748" y="5099297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</p:spTree>
    <p:extLst>
      <p:ext uri="{BB962C8B-B14F-4D97-AF65-F5344CB8AC3E}">
        <p14:creationId xmlns:p14="http://schemas.microsoft.com/office/powerpoint/2010/main" val="164894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1140576" y="298084"/>
            <a:ext cx="9910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Berlatih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Bersama,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Tidak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Mencoba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Sendiri</a:t>
            </a:r>
            <a:endParaRPr lang="en-US" altLang="ko-KR" sz="4000" b="1" spc="-5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62887" y="1184743"/>
            <a:ext cx="11666227" cy="510473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BCA2-2D29-98DF-DC80-E2454A441F7B}"/>
              </a:ext>
            </a:extLst>
          </p:cNvPr>
          <p:cNvSpPr txBox="1"/>
          <p:nvPr/>
        </p:nvSpPr>
        <p:spPr>
          <a:xfrm>
            <a:off x="642880" y="2749925"/>
            <a:ext cx="11128205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ercayakanlah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orang-orang yang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dipercayai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juga </a:t>
            </a:r>
          </a:p>
          <a:p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cakap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lain.</a:t>
            </a:r>
            <a:r>
              <a:rPr lang="ko-KR" altLang="en-US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Ikutlah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menderita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sebagai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prajurit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</a:p>
          <a:p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baik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Kristus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altLang="ko-KR" sz="240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prajurit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sedang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tugas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menyibukkan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dirinya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urusan-urusannya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sendiri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ingin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menyenangkan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panglimanya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sv-SE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sv-SE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olahragawan </a:t>
            </a:r>
            <a:r>
              <a:rPr lang="sv-SE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 akan menjadi juara di dalam suatu pertandingan, kalau ia tidak mentaati peraturan-peraturan.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Petani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bekerja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keras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dialah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pertama-tama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berhak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mendapat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hasil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tanaman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ko-KR" sz="2400" b="1" spc="-20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2400" b="1" spc="-2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sz="2400" b="1" spc="-20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2:2b-6 (TB)</a:t>
            </a:r>
            <a:endParaRPr lang="en-US" altLang="ko-KR" sz="2400" spc="-2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0D3CA-B978-E040-5341-2BB965A379EA}"/>
              </a:ext>
            </a:extLst>
          </p:cNvPr>
          <p:cNvSpPr txBox="1"/>
          <p:nvPr/>
        </p:nvSpPr>
        <p:spPr>
          <a:xfrm>
            <a:off x="633680" y="1430280"/>
            <a:ext cx="1047716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murid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lebih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daripada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gurunya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barangsiapa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</a:p>
          <a:p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telah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tamat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pelajarannya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guru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r>
              <a:rPr lang="en-US" altLang="ko-KR" sz="2400" b="1" spc="-20" dirty="0">
                <a:solidFill>
                  <a:srgbClr val="FFC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6:40 (TB)</a:t>
            </a:r>
          </a:p>
        </p:txBody>
      </p:sp>
    </p:spTree>
    <p:extLst>
      <p:ext uri="{BB962C8B-B14F-4D97-AF65-F5344CB8AC3E}">
        <p14:creationId xmlns:p14="http://schemas.microsoft.com/office/powerpoint/2010/main" val="413752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2711C-3029-379A-0F7B-ED5C064E9216}"/>
              </a:ext>
            </a:extLst>
          </p:cNvPr>
          <p:cNvSpPr txBox="1"/>
          <p:nvPr/>
        </p:nvSpPr>
        <p:spPr>
          <a:xfrm>
            <a:off x="5865309" y="1189924"/>
            <a:ext cx="5212998" cy="4478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5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Mazmur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00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spcAft>
                <a:spcPts val="3000"/>
              </a:spcAft>
            </a:pP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PL 00-00</a:t>
            </a:r>
          </a:p>
          <a:p>
            <a:pPr>
              <a:spcAft>
                <a:spcPts val="3000"/>
              </a:spcAft>
            </a:pPr>
            <a:r>
              <a:rPr lang="en-US" sz="5400" b="1" dirty="0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PB 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00-00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spcAft>
                <a:spcPts val="3000"/>
              </a:spcAft>
            </a:pPr>
            <a:r>
              <a:rPr lang="en-US" sz="5400" b="1" dirty="0" err="1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Mazmur</a:t>
            </a:r>
            <a:r>
              <a:rPr lang="en-US" sz="5400" b="1" dirty="0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00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60" y="1634193"/>
            <a:ext cx="3869422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ko-KR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Lacak</a:t>
            </a:r>
            <a:endParaRPr lang="en-US" altLang="ko-KR" sz="4800" b="1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ts val="5400"/>
              </a:lnSpc>
            </a:pPr>
            <a:r>
              <a:rPr lang="en-US" altLang="ko-KR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Ayat</a:t>
            </a:r>
            <a:r>
              <a:rPr lang="ko-KR" alt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Alkitab</a:t>
            </a:r>
            <a:endParaRPr lang="en-US" altLang="ko-KR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ts val="5400"/>
              </a:lnSpc>
            </a:pPr>
            <a:r>
              <a:rPr lang="en-US" altLang="ko-KR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Hari</a:t>
            </a:r>
            <a:r>
              <a:rPr lang="ko-KR" alt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ini</a:t>
            </a:r>
            <a:endParaRPr lang="en-US" altLang="ko-KR" sz="4800" b="1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64E85-33C0-90AB-F1BE-3F01B4DD2A06}"/>
              </a:ext>
            </a:extLst>
          </p:cNvPr>
          <p:cNvSpPr txBox="1"/>
          <p:nvPr/>
        </p:nvSpPr>
        <p:spPr>
          <a:xfrm>
            <a:off x="588448" y="5118728"/>
            <a:ext cx="2919474" cy="11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Pindai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kode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QR </a:t>
            </a:r>
            <a:b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untuk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mengunduh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b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Aplikasi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GEBADA!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23EC35-D71B-2257-734C-F4233164D0D6}"/>
              </a:ext>
            </a:extLst>
          </p:cNvPr>
          <p:cNvGrpSpPr/>
          <p:nvPr/>
        </p:nvGrpSpPr>
        <p:grpSpPr>
          <a:xfrm>
            <a:off x="592183" y="3866971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FF4F44-0913-8FDF-7D07-86E03C9D5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0B163A-5DB7-CC72-7D7A-587A8A543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79583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6C9D-4A8B-6794-0A78-4E79FBEC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71E76-44EB-200B-A3F6-0F1167450B43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4D6AB-CF6E-D7B0-3F47-4B28BD09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926113-8F64-8634-1556-850F5337AAA1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0E08A-4D20-E1D5-3D71-C97FEBBBABB6}"/>
              </a:ext>
            </a:extLst>
          </p:cNvPr>
          <p:cNvSpPr txBox="1"/>
          <p:nvPr/>
        </p:nvSpPr>
        <p:spPr>
          <a:xfrm>
            <a:off x="4775519" y="820308"/>
            <a:ext cx="6795384" cy="5232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2800" dirty="0" err="1"/>
              <a:t>Untuk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menghormati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penyampaian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Firman</a:t>
            </a:r>
            <a:r>
              <a:rPr lang="en-US" altLang="ko-KR" sz="2800" dirty="0"/>
              <a:t> Tuhan </a:t>
            </a:r>
            <a:r>
              <a:rPr lang="en-US" altLang="ko-KR" sz="2800" dirty="0" err="1"/>
              <a:t>selama</a:t>
            </a:r>
            <a:r>
              <a:rPr lang="en-US" altLang="ko-KR" sz="2800" dirty="0"/>
              <a:t> PRS, </a:t>
            </a:r>
            <a:r>
              <a:rPr lang="en-US" altLang="ko-KR" sz="2800" dirty="0" err="1"/>
              <a:t>mohon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untuk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tidak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melakukan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hal-hal</a:t>
            </a:r>
            <a:r>
              <a:rPr lang="en-US" altLang="ko-KR" sz="2800" dirty="0"/>
              <a:t> </a:t>
            </a:r>
            <a:r>
              <a:rPr lang="en-US" altLang="ko-KR" sz="2800" dirty="0" err="1"/>
              <a:t>berikut</a:t>
            </a:r>
            <a:r>
              <a:rPr lang="en-US" altLang="ko-KR" sz="2800" dirty="0"/>
              <a:t>:</a:t>
            </a:r>
            <a:endParaRPr lang="en-US" sz="2800" dirty="0"/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sz="2800" dirty="0"/>
              <a:t>Makan</a:t>
            </a:r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altLang="ko-KR" sz="2800" dirty="0" err="1"/>
              <a:t>Menggunakan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Ponsel</a:t>
            </a:r>
            <a:r>
              <a:rPr lang="en-US" altLang="ko-KR" sz="2800" dirty="0"/>
              <a:t> (</a:t>
            </a:r>
            <a:r>
              <a:rPr lang="en-US" altLang="ko-KR" sz="2800" dirty="0" err="1"/>
              <a:t>kecuali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untuk</a:t>
            </a:r>
            <a:r>
              <a:rPr lang="en-US" altLang="ko-KR" sz="2800" dirty="0"/>
              <a:t> Bible Tracker)</a:t>
            </a:r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altLang="ko-KR" sz="2800" dirty="0" err="1"/>
              <a:t>Melakukan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aktivitas</a:t>
            </a:r>
            <a:r>
              <a:rPr lang="en-US" altLang="ko-KR" sz="2800" dirty="0"/>
              <a:t> lain </a:t>
            </a:r>
            <a:br>
              <a:rPr lang="en-US" altLang="ko-KR" sz="2800" dirty="0"/>
            </a:br>
            <a:r>
              <a:rPr lang="en-US" altLang="ko-KR" sz="2800" dirty="0"/>
              <a:t>(</a:t>
            </a:r>
            <a:r>
              <a:rPr lang="en-US" altLang="ko-KR" sz="2800" dirty="0" err="1"/>
              <a:t>seperti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berjalan</a:t>
            </a:r>
            <a:r>
              <a:rPr lang="en-US" altLang="ko-KR" sz="2800" dirty="0"/>
              <a:t> di </a:t>
            </a:r>
            <a:r>
              <a:rPr lang="en-US" altLang="ko-KR" sz="2800" dirty="0" err="1"/>
              <a:t>atas</a:t>
            </a:r>
            <a:r>
              <a:rPr lang="en-US" altLang="ko-KR" sz="2800" dirty="0"/>
              <a:t> treadmill)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2800" dirty="0"/>
              <a:t>Saat </a:t>
            </a:r>
            <a:r>
              <a:rPr lang="en-US" altLang="ko-KR" sz="2800" dirty="0" err="1"/>
              <a:t>datang</a:t>
            </a:r>
            <a:r>
              <a:rPr lang="en-US" altLang="ko-KR" sz="2800" dirty="0"/>
              <a:t> </a:t>
            </a:r>
            <a:r>
              <a:rPr lang="en-US" altLang="ko-KR" sz="2800" dirty="0" err="1"/>
              <a:t>ke</a:t>
            </a:r>
            <a:r>
              <a:rPr lang="en-US" altLang="ko-KR" sz="2800" dirty="0"/>
              <a:t> </a:t>
            </a:r>
            <a:r>
              <a:rPr lang="en-US" altLang="ko-KR" sz="2800" dirty="0" err="1"/>
              <a:t>kantor</a:t>
            </a:r>
            <a:r>
              <a:rPr lang="en-US" altLang="ko-KR" sz="2800" dirty="0"/>
              <a:t> GEBADA, </a:t>
            </a:r>
            <a:r>
              <a:rPr lang="en-US" altLang="ko-KR" sz="2800" dirty="0" err="1"/>
              <a:t>harap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menggunakan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pakaian</a:t>
            </a:r>
            <a:r>
              <a:rPr lang="en-US" altLang="ko-KR" sz="2800" dirty="0"/>
              <a:t> </a:t>
            </a:r>
            <a:r>
              <a:rPr lang="en-US" altLang="ko-KR" sz="2800" u="sng" dirty="0"/>
              <a:t>yang </a:t>
            </a:r>
            <a:r>
              <a:rPr lang="en-US" altLang="ko-KR" sz="2800" u="sng" dirty="0" err="1"/>
              <a:t>rapi</a:t>
            </a:r>
            <a:r>
              <a:rPr lang="en-US" altLang="ko-KR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33F29-7E7C-9174-D56E-31DFF68A9380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54B5D060-4DFE-5A6C-516B-6EE0539E8E82}"/>
              </a:ext>
            </a:extLst>
          </p:cNvPr>
          <p:cNvSpPr/>
          <p:nvPr/>
        </p:nvSpPr>
        <p:spPr>
          <a:xfrm>
            <a:off x="1" y="6215742"/>
            <a:ext cx="685800" cy="64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0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3881266" y="0"/>
            <a:ext cx="831073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288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405292" y="1899221"/>
            <a:ext cx="3427880" cy="3416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kumimoji="0" lang="en-US" altLang="ko-KR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3</a:t>
            </a:r>
            <a:r>
              <a:rPr kumimoji="0" lang="ko-KR" altLang="en-US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kumimoji="0" lang="en-US" altLang="ko-KR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Langkah</a:t>
            </a:r>
            <a:br>
              <a:rPr lang="en-US" altLang="ko-KR" sz="3700" spc="-5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altLang="ko-KR" sz="3700" spc="-5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untuk</a:t>
            </a:r>
            <a:r>
              <a:rPr lang="ko-KR" altLang="en-US" sz="3700" spc="-5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Mendengarkan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endParaRPr lang="en-US" altLang="ko-KR" sz="3700" spc="-50" dirty="0">
              <a:solidFill>
                <a:prstClr val="black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ko-KR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(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Membaca</a:t>
            </a:r>
            <a:r>
              <a:rPr lang="en-US" altLang="ko-KR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)</a:t>
            </a:r>
          </a:p>
          <a:p>
            <a:pPr>
              <a:lnSpc>
                <a:spcPct val="100000"/>
              </a:lnSpc>
              <a:defRPr/>
            </a:pP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Alkitab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endParaRPr lang="en-US" altLang="ko-KR" sz="3700" spc="-50" dirty="0">
              <a:solidFill>
                <a:prstClr val="black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dengan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Sukses</a:t>
            </a:r>
            <a:endParaRPr kumimoji="0" lang="en-US" altLang="ko-KR" sz="370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B6870ED-749C-9D3C-FD65-7860988A3C5A}"/>
              </a:ext>
            </a:extLst>
          </p:cNvPr>
          <p:cNvGrpSpPr/>
          <p:nvPr/>
        </p:nvGrpSpPr>
        <p:grpSpPr>
          <a:xfrm>
            <a:off x="4460666" y="541611"/>
            <a:ext cx="7461817" cy="1775654"/>
            <a:chOff x="4460666" y="514716"/>
            <a:chExt cx="7461817" cy="17756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977005-6B31-74D0-6864-0A113CE28076}"/>
                </a:ext>
              </a:extLst>
            </p:cNvPr>
            <p:cNvSpPr txBox="1"/>
            <p:nvPr/>
          </p:nvSpPr>
          <p:spPr>
            <a:xfrm>
              <a:off x="6031728" y="514716"/>
              <a:ext cx="5890755" cy="13080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Menjadi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bagian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dari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Grup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GEBADA,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dengan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1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atau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2 Teman</a:t>
              </a:r>
              <a:endParaRPr kumimoji="0" lang="en-US" altLang="ko-KR" sz="3000" b="1" u="none" strike="noStrike" kern="1200" cap="none" spc="-5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43E59-A20F-64AE-D553-23A38E0FBD59}"/>
                </a:ext>
              </a:extLst>
            </p:cNvPr>
            <p:cNvSpPr txBox="1"/>
            <p:nvPr/>
          </p:nvSpPr>
          <p:spPr>
            <a:xfrm>
              <a:off x="6160273" y="1876218"/>
              <a:ext cx="5480099" cy="4141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400"/>
                </a:lnSpc>
                <a:spcAft>
                  <a:spcPts val="600"/>
                </a:spcAft>
                <a:defRPr sz="2800">
                  <a:effectLst/>
                  <a:latin typeface="Avenir Next LT Pro" panose="020B0504020202020204" pitchFamily="34" charset="77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700" spc="-110" dirty="0" err="1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Pengkhotbah</a:t>
              </a:r>
              <a:r>
                <a:rPr kumimoji="0" lang="en-US" altLang="ko-KR" sz="2700" u="none" strike="noStrike" kern="1200" cap="none" spc="-110" normalizeH="0" noProof="0" dirty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4:12, Lukas 4:16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2CBAA90-05B6-7A85-04E5-B3EB300BA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460666" y="533183"/>
              <a:ext cx="1366038" cy="1366038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FDF6CD5D-F5F9-83D7-C949-FB6DB6B7CE1B}"/>
              </a:ext>
            </a:extLst>
          </p:cNvPr>
          <p:cNvGrpSpPr/>
          <p:nvPr/>
        </p:nvGrpSpPr>
        <p:grpSpPr>
          <a:xfrm>
            <a:off x="4605166" y="2746654"/>
            <a:ext cx="7445862" cy="1570110"/>
            <a:chOff x="4605166" y="2768106"/>
            <a:chExt cx="7445862" cy="15701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FFB514-79B6-049D-10AA-445C35313CE8}"/>
                </a:ext>
              </a:extLst>
            </p:cNvPr>
            <p:cNvSpPr txBox="1"/>
            <p:nvPr/>
          </p:nvSpPr>
          <p:spPr>
            <a:xfrm>
              <a:off x="6160273" y="2992983"/>
              <a:ext cx="5890755" cy="8720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Menetapkan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Tujuan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dalam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</a:t>
              </a:r>
              <a:b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</a:b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Satu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atau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Dua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Tahun</a:t>
              </a:r>
              <a:endParaRPr kumimoji="0" lang="en-US" altLang="ko-KR" sz="3000" b="1" u="none" strike="noStrike" kern="1200" cap="none" spc="-5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8C57F4-BA01-700E-A4C6-5517C0AF271B}"/>
                </a:ext>
              </a:extLst>
            </p:cNvPr>
            <p:cNvSpPr txBox="1"/>
            <p:nvPr/>
          </p:nvSpPr>
          <p:spPr>
            <a:xfrm>
              <a:off x="6160273" y="3925539"/>
              <a:ext cx="5480099" cy="4126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400"/>
                </a:lnSpc>
                <a:spcAft>
                  <a:spcPts val="600"/>
                </a:spcAft>
                <a:defRPr sz="2800">
                  <a:effectLst/>
                  <a:latin typeface="Avenir Next LT Pro" panose="020B0504020202020204" pitchFamily="34" charset="77"/>
                </a:defRPr>
              </a:lvl1pPr>
            </a:lstStyle>
            <a:p>
              <a:pPr>
                <a:defRPr/>
              </a:pPr>
              <a:r>
                <a:rPr kumimoji="0" lang="en-US" altLang="ko-KR" sz="2700" u="none" strike="noStrike" kern="1200" cap="none" spc="-110" normalizeH="0" noProof="0" dirty="0" err="1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Ulangan</a:t>
              </a:r>
              <a:r>
                <a:rPr kumimoji="0" lang="en-US" altLang="ko-KR" sz="2700" u="none" strike="noStrike" kern="1200" cap="none" spc="-110" normalizeH="0" noProof="0" dirty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8:3, Matius 4:4</a:t>
              </a:r>
              <a:endParaRPr lang="en-US" altLang="ko-KR" sz="2700" dirty="0">
                <a:latin typeface="Avenir Next LT Pro" panose="020B05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91F3AE3-D441-BA7A-F78C-1B410A029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605166" y="2768106"/>
              <a:ext cx="1366039" cy="1366039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1A5B0E2-E3A9-95F0-4603-F963543DF85B}"/>
              </a:ext>
            </a:extLst>
          </p:cNvPr>
          <p:cNvGrpSpPr/>
          <p:nvPr/>
        </p:nvGrpSpPr>
        <p:grpSpPr>
          <a:xfrm>
            <a:off x="4605167" y="4746154"/>
            <a:ext cx="7035205" cy="1366040"/>
            <a:chOff x="4605167" y="4746154"/>
            <a:chExt cx="7035205" cy="136604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05F0E6-F740-A408-A3A5-66544E65F457}"/>
                </a:ext>
              </a:extLst>
            </p:cNvPr>
            <p:cNvSpPr txBox="1"/>
            <p:nvPr/>
          </p:nvSpPr>
          <p:spPr>
            <a:xfrm>
              <a:off x="6160273" y="5035235"/>
              <a:ext cx="5480099" cy="4360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000" b="1" u="none" strike="noStrike" kern="1200" cap="none" spc="-50" normalizeH="0" baseline="0" noProof="0" dirty="0" err="1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Melacak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dan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Membagikannya</a:t>
              </a:r>
              <a:endParaRPr kumimoji="0" lang="en-US" altLang="ko-KR" sz="3000" b="1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AF2CC9-0DAE-F016-2483-6A9C72DDA0C0}"/>
                </a:ext>
              </a:extLst>
            </p:cNvPr>
            <p:cNvSpPr txBox="1"/>
            <p:nvPr/>
          </p:nvSpPr>
          <p:spPr>
            <a:xfrm>
              <a:off x="6160273" y="5608975"/>
              <a:ext cx="5480099" cy="426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400"/>
                </a:lnSpc>
                <a:spcAft>
                  <a:spcPts val="600"/>
                </a:spcAft>
                <a:defRPr sz="2800">
                  <a:effectLst/>
                  <a:latin typeface="Avenir Next LT Pro" panose="020B0504020202020204" pitchFamily="34" charset="77"/>
                </a:defRPr>
              </a:lvl1pPr>
            </a:lstStyle>
            <a:p>
              <a:r>
                <a:rPr lang="en-US" altLang="ko-KR" sz="2700" spc="-110" dirty="0" err="1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Amsal</a:t>
              </a:r>
              <a:r>
                <a:rPr lang="en-US" altLang="ko-KR" sz="2700" spc="-110" dirty="0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27:17, 1</a:t>
              </a:r>
              <a:r>
                <a:rPr lang="ko-KR" altLang="en-US" sz="2700" spc="-110" dirty="0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</a:t>
              </a:r>
              <a:r>
                <a:rPr lang="en-US" altLang="ko-KR" sz="2700" spc="-110" dirty="0" err="1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Timotius</a:t>
              </a:r>
              <a:r>
                <a:rPr lang="en-US" altLang="ko-KR" sz="2700" spc="-110" dirty="0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4:15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65CFDB-8181-4414-3FA2-8CB983C99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4605167" y="4746154"/>
              <a:ext cx="1366040" cy="1366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295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26E06-B5A7-612C-F010-790C33DBB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E4486C-03F8-5093-12C5-4FE8B8D393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2EC9764-A995-76CD-47FA-6EA8F9C173F9}"/>
              </a:ext>
            </a:extLst>
          </p:cNvPr>
          <p:cNvSpPr/>
          <p:nvPr/>
        </p:nvSpPr>
        <p:spPr>
          <a:xfrm>
            <a:off x="289069" y="222910"/>
            <a:ext cx="11613862" cy="213623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38765-B6C5-EFB1-902B-0FF904EE0BDB}"/>
              </a:ext>
            </a:extLst>
          </p:cNvPr>
          <p:cNvSpPr txBox="1"/>
          <p:nvPr/>
        </p:nvSpPr>
        <p:spPr>
          <a:xfrm>
            <a:off x="1178415" y="877988"/>
            <a:ext cx="56341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Pengkhotbah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4:12 (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ct val="100000"/>
              </a:lnSpc>
            </a:pP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Dan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bilamana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dialahkan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dua orang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bertahan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Tali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tiga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lembar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tak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mudah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diputuskan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4480002-E76C-61D7-A393-5AA1C8971E5E}"/>
              </a:ext>
            </a:extLst>
          </p:cNvPr>
          <p:cNvSpPr/>
          <p:nvPr/>
        </p:nvSpPr>
        <p:spPr>
          <a:xfrm>
            <a:off x="289069" y="2487823"/>
            <a:ext cx="11613862" cy="240497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530E63-8789-6793-D371-37B812F7BF61}"/>
              </a:ext>
            </a:extLst>
          </p:cNvPr>
          <p:cNvSpPr txBox="1"/>
          <p:nvPr/>
        </p:nvSpPr>
        <p:spPr>
          <a:xfrm>
            <a:off x="7251782" y="861937"/>
            <a:ext cx="438688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4:16 (TB)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/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Nazaret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tempat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Ia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dibesarkan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</a:t>
            </a:r>
            <a:r>
              <a:rPr lang="en-US" altLang="ko-KR" b="1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menurut</a:t>
            </a:r>
            <a:r>
              <a:rPr lang="en-US" altLang="ko-KR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kebiasaan</a:t>
            </a:r>
            <a:r>
              <a:rPr lang="en-US" altLang="ko-KR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-Nya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Sabat Ia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masuk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rumah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ibadat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lalu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berdiri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hendak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ko-KR" alt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866EC-AD9A-640E-2D80-C52279B32B3B}"/>
              </a:ext>
            </a:extLst>
          </p:cNvPr>
          <p:cNvSpPr txBox="1"/>
          <p:nvPr/>
        </p:nvSpPr>
        <p:spPr>
          <a:xfrm>
            <a:off x="7251782" y="3241653"/>
            <a:ext cx="422547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 4:4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spcAft>
                <a:spcPts val="600"/>
              </a:spcAft>
            </a:pP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”Ada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altLang="ko-KR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altLang="ko-KR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keluar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mulut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Allah.”</a:t>
            </a:r>
            <a:endParaRPr lang="en-US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A4F24-7905-75C1-D2A3-05397B474773}"/>
              </a:ext>
            </a:extLst>
          </p:cNvPr>
          <p:cNvSpPr/>
          <p:nvPr/>
        </p:nvSpPr>
        <p:spPr>
          <a:xfrm>
            <a:off x="289069" y="5021475"/>
            <a:ext cx="11613862" cy="161513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5C2EA7-3E76-EB10-DF21-81797310DC45}"/>
              </a:ext>
            </a:extLst>
          </p:cNvPr>
          <p:cNvSpPr txBox="1"/>
          <p:nvPr/>
        </p:nvSpPr>
        <p:spPr>
          <a:xfrm>
            <a:off x="1178415" y="5608208"/>
            <a:ext cx="575655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Amsal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27:17 (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>
              <a:lnSpc>
                <a:spcPct val="100000"/>
              </a:lnSpc>
            </a:pP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Besi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menajamkan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besi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orang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menajamkan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sesamanya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D06C9-887A-370C-141C-6D261EEF872E}"/>
              </a:ext>
            </a:extLst>
          </p:cNvPr>
          <p:cNvSpPr txBox="1"/>
          <p:nvPr/>
        </p:nvSpPr>
        <p:spPr>
          <a:xfrm>
            <a:off x="7251782" y="5398098"/>
            <a:ext cx="4464377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4:15 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(TB)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/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Perhatikanlah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semuanya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7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hiduplah</a:t>
            </a:r>
            <a:r>
              <a:rPr lang="en-US" altLang="ko-KR" sz="17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altLang="ko-KR" sz="17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dalamnya</a:t>
            </a:r>
            <a:r>
              <a:rPr lang="en-US" altLang="ko-KR" sz="17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supaya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kemajuanmu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nyata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semua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orang.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91637-C278-5B42-2117-4150F83C36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13585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D7BBB8-10E2-7FE6-FFDD-0782CCA970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9222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18DF9B-4FF9-D164-E6C6-DBCAB8739A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5125964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5CAF5A-A275-E825-7BD0-133CF5EF9D4D}"/>
              </a:ext>
            </a:extLst>
          </p:cNvPr>
          <p:cNvSpPr txBox="1"/>
          <p:nvPr/>
        </p:nvSpPr>
        <p:spPr>
          <a:xfrm>
            <a:off x="1210736" y="5125964"/>
            <a:ext cx="6443830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Langkah 3. </a:t>
            </a:r>
            <a:r>
              <a:rPr kumimoji="0" lang="en-US" altLang="ko-KR" sz="24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Melacak</a:t>
            </a:r>
            <a:r>
              <a:rPr kumimoji="0" lang="en-US" altLang="ko-KR" sz="24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dan </a:t>
            </a:r>
            <a:r>
              <a:rPr lang="en-US" altLang="ko-KR" sz="2400" b="1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</a:t>
            </a:r>
            <a:r>
              <a:rPr kumimoji="0" lang="en-US" altLang="ko-KR" sz="24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embagikannya</a:t>
            </a:r>
            <a:endParaRPr kumimoji="0" lang="en-US" altLang="ko-KR" sz="2400" b="1" u="none" strike="noStrike" kern="1200" cap="none" spc="-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59940B-3E7E-A379-21A2-DFFDBC26B271}"/>
              </a:ext>
            </a:extLst>
          </p:cNvPr>
          <p:cNvSpPr txBox="1"/>
          <p:nvPr/>
        </p:nvSpPr>
        <p:spPr>
          <a:xfrm>
            <a:off x="1210736" y="2649376"/>
            <a:ext cx="10150684" cy="4158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Langkah 2. </a:t>
            </a:r>
            <a:r>
              <a:rPr kumimoji="0" lang="en-US" altLang="ko-KR" sz="2600" b="1" u="none" strike="noStrike" kern="1200" cap="none" spc="1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Menetapkan</a:t>
            </a: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Tujuan </a:t>
            </a:r>
            <a:r>
              <a:rPr kumimoji="0" lang="en-US" altLang="ko-KR" sz="2600" b="1" u="none" strike="noStrike" kern="1200" cap="none" spc="1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dalam</a:t>
            </a: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Satu </a:t>
            </a:r>
            <a:r>
              <a:rPr kumimoji="0" lang="en-US" altLang="ko-KR" sz="2600" b="1" u="none" strike="noStrike" kern="1200" cap="none" spc="1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atau</a:t>
            </a: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Dua </a:t>
            </a:r>
            <a:r>
              <a:rPr lang="en-US" altLang="ko-KR" sz="2600" b="1" spc="1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Tahun</a:t>
            </a:r>
            <a:endParaRPr kumimoji="0" lang="en-US" altLang="ko-KR" sz="2600" b="1" u="none" strike="noStrike" kern="1200" cap="none" spc="1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E60CF2-8EAE-405F-78C9-7F2DFA26A702}"/>
              </a:ext>
            </a:extLst>
          </p:cNvPr>
          <p:cNvSpPr txBox="1"/>
          <p:nvPr/>
        </p:nvSpPr>
        <p:spPr>
          <a:xfrm>
            <a:off x="1210737" y="380533"/>
            <a:ext cx="10692194" cy="406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Langkah 1. Menjadi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bagian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dari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Grup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GEBADA,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dengan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1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atau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2 Teman</a:t>
            </a:r>
            <a:endParaRPr kumimoji="0" lang="en-US" altLang="ko-KR" sz="2500" b="1" u="none" strike="noStrike" kern="1200" cap="none" spc="-50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AD1DB-C548-8BA4-8C7F-9D0B6A1B2816}"/>
              </a:ext>
            </a:extLst>
          </p:cNvPr>
          <p:cNvSpPr txBox="1"/>
          <p:nvPr/>
        </p:nvSpPr>
        <p:spPr>
          <a:xfrm>
            <a:off x="1178415" y="3160933"/>
            <a:ext cx="6095727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8:3 (TB)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>
              <a:lnSpc>
                <a:spcPct val="100000"/>
              </a:lnSpc>
            </a:pP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Jadi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merendahkan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hatimu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membiarkan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lapar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memberi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manna, yang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kaukenal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yang juga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dikenal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oleh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nenek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moyangmu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membuat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mengerti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bahwa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segala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diucapkan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r>
              <a:rPr lang="en-US" altLang="ko-KR" sz="1600" b="1" cap="small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16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6236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6D508-FBC0-2D94-E579-75CE239BD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07719B-34C1-78CF-516F-284E69BADA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0D4199-1B80-B6EC-DBA7-97C2746E2726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31CA13-ECCD-03E9-7013-5BDF8D262D53}"/>
              </a:ext>
            </a:extLst>
          </p:cNvPr>
          <p:cNvSpPr/>
          <p:nvPr/>
        </p:nvSpPr>
        <p:spPr>
          <a:xfrm>
            <a:off x="2152426" y="1192518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3368073-B109-620C-28F5-F96BC62089AC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E27661F-A8C3-803B-7CBE-4FB1A8345ABA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24E8FB-EA3E-10FF-C708-ABA84642EC10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D41E19-F57C-9B42-4052-CD965CFA2A31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65D215-06D6-2815-3C89-88C0E7D5F9A7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F87622F-B70F-B316-5FFC-BBC0EB3A6D47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AE27ACA-620B-1E70-C9C5-268BCC72F49B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D50855-C7B6-DD84-EAE2-B8552C20F3C3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2E1FF10-5E9A-B2C2-0F17-0D6D113E72E4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7482A09-BFEE-064F-1C56-22FADAC884E9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E04474C2-4157-1730-9800-9337248F8903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BC426090-B7E7-4F9D-5A09-4A2F9690090C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903E266E-3FEB-92E6-5EDD-1CF92B670265}"/>
              </a:ext>
            </a:extLst>
          </p:cNvPr>
          <p:cNvSpPr/>
          <p:nvPr/>
        </p:nvSpPr>
        <p:spPr>
          <a:xfrm>
            <a:off x="4158757" y="114858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EF419B86-0E9C-3B52-B6FE-1A445B8BBB02}"/>
              </a:ext>
            </a:extLst>
          </p:cNvPr>
          <p:cNvSpPr/>
          <p:nvPr/>
        </p:nvSpPr>
        <p:spPr>
          <a:xfrm>
            <a:off x="6173027" y="1174783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7C8E5961-7292-3DCB-E016-CC0401261536}"/>
              </a:ext>
            </a:extLst>
          </p:cNvPr>
          <p:cNvSpPr/>
          <p:nvPr/>
        </p:nvSpPr>
        <p:spPr>
          <a:xfrm>
            <a:off x="8179352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282C0169-60F4-FF71-20C8-8820CC7A0913}"/>
              </a:ext>
            </a:extLst>
          </p:cNvPr>
          <p:cNvSpPr/>
          <p:nvPr/>
        </p:nvSpPr>
        <p:spPr>
          <a:xfrm>
            <a:off x="10185676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6CF8F248-35BD-97AE-BB4C-8B96460FCE74}"/>
              </a:ext>
            </a:extLst>
          </p:cNvPr>
          <p:cNvSpPr/>
          <p:nvPr/>
        </p:nvSpPr>
        <p:spPr>
          <a:xfrm>
            <a:off x="163311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876BE112-BD8F-BE58-5B53-71043B11EA2E}"/>
              </a:ext>
            </a:extLst>
          </p:cNvPr>
          <p:cNvSpPr/>
          <p:nvPr/>
        </p:nvSpPr>
        <p:spPr>
          <a:xfrm>
            <a:off x="2150986" y="3980685"/>
            <a:ext cx="1866294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D0977999-FB4D-0F66-779B-57524FCFDB5C}"/>
              </a:ext>
            </a:extLst>
          </p:cNvPr>
          <p:cNvSpPr/>
          <p:nvPr/>
        </p:nvSpPr>
        <p:spPr>
          <a:xfrm>
            <a:off x="4166693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Round Same Side Corner Rectangle 26">
            <a:extLst>
              <a:ext uri="{FF2B5EF4-FFF2-40B4-BE49-F238E27FC236}">
                <a16:creationId xmlns:a16="http://schemas.microsoft.com/office/drawing/2014/main" id="{67CE12DE-D9C7-3527-EF22-7A3C541E1B2B}"/>
              </a:ext>
            </a:extLst>
          </p:cNvPr>
          <p:cNvSpPr/>
          <p:nvPr/>
        </p:nvSpPr>
        <p:spPr>
          <a:xfrm>
            <a:off x="6173027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80F337CD-B09F-6866-0339-AD2AAFE1D39D}"/>
              </a:ext>
            </a:extLst>
          </p:cNvPr>
          <p:cNvSpPr/>
          <p:nvPr/>
        </p:nvSpPr>
        <p:spPr>
          <a:xfrm>
            <a:off x="8183310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0637BA91-6C6D-3CC4-C1E1-77602CC07D5F}"/>
              </a:ext>
            </a:extLst>
          </p:cNvPr>
          <p:cNvSpPr/>
          <p:nvPr/>
        </p:nvSpPr>
        <p:spPr>
          <a:xfrm>
            <a:off x="10183097" y="3993322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30C554-DE59-D892-C3E0-5CF4E4FBB3EB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Januari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5426F9-48B2-532F-47BA-AE3B160F1204}"/>
              </a:ext>
            </a:extLst>
          </p:cNvPr>
          <p:cNvSpPr txBox="1"/>
          <p:nvPr/>
        </p:nvSpPr>
        <p:spPr>
          <a:xfrm>
            <a:off x="2130854" y="1270240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Februari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0F3F1E-270C-A4E4-4C69-B373DCAF2398}"/>
              </a:ext>
            </a:extLst>
          </p:cNvPr>
          <p:cNvSpPr txBox="1"/>
          <p:nvPr/>
        </p:nvSpPr>
        <p:spPr>
          <a:xfrm>
            <a:off x="4120819" y="1242234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Maret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47E9F0-92C7-BE8F-144B-285110846B06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April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062380-2B09-DE31-7A67-C2BF5901BEB7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FB4325-A699-E9B8-AFB6-659E31E61D8A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Juni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A47929-052B-B288-4459-83103737D7B8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Juli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4BFED3-3B83-EAD8-919E-DC84855F17E1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Agustus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24471B-095A-5D19-E6B9-1F4D5BFF0FAF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September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061DC6-AD11-527C-C8F2-1B3AE6C7F80A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Oktober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921572-288E-C7A1-AE2C-36D46D7E1C02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November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3AFD35-3B86-097C-9A91-EEE49811244E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Desember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FA3E49-AB5F-D12A-86B7-C336C1E45285}"/>
              </a:ext>
            </a:extLst>
          </p:cNvPr>
          <p:cNvSpPr txBox="1"/>
          <p:nvPr/>
        </p:nvSpPr>
        <p:spPr>
          <a:xfrm>
            <a:off x="231634" y="330896"/>
            <a:ext cx="1172268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Rencana</a:t>
            </a:r>
            <a:r>
              <a:rPr lang="en-US" sz="42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GEBADA Hari Rabu G&amp;M U.S.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22F2F8-5D57-FB53-0B4A-CE4CEAA05E40}"/>
              </a:ext>
            </a:extLst>
          </p:cNvPr>
          <p:cNvSpPr txBox="1"/>
          <p:nvPr/>
        </p:nvSpPr>
        <p:spPr>
          <a:xfrm>
            <a:off x="168409" y="1744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CC4A6-C608-CA1D-7341-C2CE8FEBACC9}"/>
              </a:ext>
            </a:extLst>
          </p:cNvPr>
          <p:cNvSpPr txBox="1"/>
          <p:nvPr/>
        </p:nvSpPr>
        <p:spPr>
          <a:xfrm>
            <a:off x="6170466" y="1744846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Markus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Roma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3E1F9-D01C-BBC9-A0D4-BF6165A89C9C}"/>
              </a:ext>
            </a:extLst>
          </p:cNvPr>
          <p:cNvSpPr txBox="1"/>
          <p:nvPr/>
        </p:nvSpPr>
        <p:spPr>
          <a:xfrm>
            <a:off x="2170090" y="1744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Markus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D9666E-8ADC-15C8-AECB-CE9FD4350E04}"/>
              </a:ext>
            </a:extLst>
          </p:cNvPr>
          <p:cNvSpPr txBox="1"/>
          <p:nvPr/>
        </p:nvSpPr>
        <p:spPr>
          <a:xfrm>
            <a:off x="4174361" y="1744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Markus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C8166E-36A1-1533-E131-B2873901AE0A}"/>
              </a:ext>
            </a:extLst>
          </p:cNvPr>
          <p:cNvSpPr txBox="1"/>
          <p:nvPr/>
        </p:nvSpPr>
        <p:spPr>
          <a:xfrm>
            <a:off x="8166571" y="1744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6A8384-D532-E9E2-E755-F33D93E927AA}"/>
              </a:ext>
            </a:extLst>
          </p:cNvPr>
          <p:cNvSpPr txBox="1"/>
          <p:nvPr/>
        </p:nvSpPr>
        <p:spPr>
          <a:xfrm>
            <a:off x="10167798" y="1744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69B247-D14A-A03A-3FE3-DA88D32286E1}"/>
              </a:ext>
            </a:extLst>
          </p:cNvPr>
          <p:cNvSpPr txBox="1"/>
          <p:nvPr/>
        </p:nvSpPr>
        <p:spPr>
          <a:xfrm>
            <a:off x="149422" y="4562730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Filipi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Kolose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C0F92D-0F2F-F1D5-DC97-4E6D6DA6A75C}"/>
              </a:ext>
            </a:extLst>
          </p:cNvPr>
          <p:cNvSpPr txBox="1"/>
          <p:nvPr/>
        </p:nvSpPr>
        <p:spPr>
          <a:xfrm>
            <a:off x="2151117" y="4543494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Ezra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Ibrani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Petrus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7D0218-2B31-AA4D-9D1F-2B9A491F0970}"/>
              </a:ext>
            </a:extLst>
          </p:cNvPr>
          <p:cNvSpPr txBox="1"/>
          <p:nvPr/>
        </p:nvSpPr>
        <p:spPr>
          <a:xfrm>
            <a:off x="4143085" y="4525759"/>
            <a:ext cx="1847175" cy="206210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Ezra, Yoel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Kidung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Agung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Petrus, </a:t>
            </a:r>
            <a:r>
              <a:rPr lang="en-US" altLang="ko-KR" sz="1700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Yakobus</a:t>
            </a:r>
            <a:endParaRPr lang="en-US" altLang="ko-KR" sz="1700" spc="-15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1, 2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1, 2, 3, Yohanes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4963E6-B494-0CCD-8594-95E2C22D8359}"/>
              </a:ext>
            </a:extLst>
          </p:cNvPr>
          <p:cNvSpPr txBox="1"/>
          <p:nvPr/>
        </p:nvSpPr>
        <p:spPr>
          <a:xfrm>
            <a:off x="6168397" y="4472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indent="0">
              <a:spcAft>
                <a:spcPts val="300"/>
              </a:spcAft>
              <a:buFont typeface="Arial" panose="020B0604020202020204" pitchFamily="34" charset="0"/>
              <a:buNone/>
              <a:defRPr sz="1700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Galatia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1F0DED-76A8-E545-1033-6DFE902CA2FF}"/>
              </a:ext>
            </a:extLst>
          </p:cNvPr>
          <p:cNvSpPr txBox="1"/>
          <p:nvPr/>
        </p:nvSpPr>
        <p:spPr>
          <a:xfrm>
            <a:off x="8188408" y="4543494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5109D1-7F5E-5376-59E7-C11EA93B2D6A}"/>
              </a:ext>
            </a:extLst>
          </p:cNvPr>
          <p:cNvSpPr txBox="1"/>
          <p:nvPr/>
        </p:nvSpPr>
        <p:spPr>
          <a:xfrm>
            <a:off x="10167797" y="4525249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Pengkhotbah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</a:t>
            </a:r>
          </a:p>
        </p:txBody>
      </p:sp>
      <p:sp>
        <p:nvSpPr>
          <p:cNvPr id="53" name="Rounded Rectangle 51">
            <a:extLst>
              <a:ext uri="{FF2B5EF4-FFF2-40B4-BE49-F238E27FC236}">
                <a16:creationId xmlns:a16="http://schemas.microsoft.com/office/drawing/2014/main" id="{92D17CA4-51B5-C741-ED39-E1668FC73024}"/>
              </a:ext>
            </a:extLst>
          </p:cNvPr>
          <p:cNvSpPr/>
          <p:nvPr/>
        </p:nvSpPr>
        <p:spPr>
          <a:xfrm>
            <a:off x="10171318" y="1191150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89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89119" y="0"/>
            <a:ext cx="8502882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67AF90B0-0B0E-2217-117D-5ABA6E2A0CF5}"/>
              </a:ext>
            </a:extLst>
          </p:cNvPr>
          <p:cNvSpPr/>
          <p:nvPr/>
        </p:nvSpPr>
        <p:spPr>
          <a:xfrm>
            <a:off x="4250724" y="354249"/>
            <a:ext cx="7587049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272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60434" y="2158862"/>
            <a:ext cx="3247812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spc="-150" dirty="0" err="1">
                <a:solidFill>
                  <a:srgbClr val="FFB6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Pembelajaran</a:t>
            </a:r>
            <a:r>
              <a:rPr lang="en-US" sz="4000" b="1" spc="-150" dirty="0">
                <a:solidFill>
                  <a:srgbClr val="FFB6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 </a:t>
            </a:r>
            <a:r>
              <a:rPr lang="en-US" sz="4000" b="1" spc="-150" dirty="0" err="1">
                <a:solidFill>
                  <a:srgbClr val="FFB6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Yudeo</a:t>
            </a:r>
            <a:r>
              <a:rPr lang="en-US" sz="4000" b="1" spc="-150" dirty="0">
                <a:solidFill>
                  <a:srgbClr val="FFB6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-Kristen yang </a:t>
            </a:r>
            <a:r>
              <a:rPr lang="en-US" sz="4000" b="1" spc="-150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Komprehensif</a:t>
            </a:r>
            <a:endParaRPr lang="en-US" sz="4000" b="1" spc="-150" dirty="0">
              <a:latin typeface="Avenir Next LT Pro" panose="020B0504020202020204" pitchFamily="34" charset="0"/>
              <a:ea typeface="DIN 2014 Bold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659079" y="640616"/>
            <a:ext cx="6789582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ko-KR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 </a:t>
            </a:r>
            <a:r>
              <a:rPr lang="en-US" altLang="ko-KR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Timotius</a:t>
            </a:r>
            <a:r>
              <a:rPr lang="en-US" altLang="ko-KR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4:13 (TB)</a:t>
            </a:r>
            <a:br>
              <a:rPr lang="en-US" altLang="ko-KR" b="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Sementara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sampai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bertekunlah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Kitab-kitab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membangun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3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508698" y="3395327"/>
            <a:ext cx="71482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Men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Publik &amp;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Pribadi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CE9C37-807C-71A0-11CD-EFF9609451EE}"/>
              </a:ext>
            </a:extLst>
          </p:cNvPr>
          <p:cNvSpPr txBox="1"/>
          <p:nvPr/>
        </p:nvSpPr>
        <p:spPr>
          <a:xfrm>
            <a:off x="4508698" y="4070945"/>
            <a:ext cx="725720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spc="-150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spc="-150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Mem</a:t>
            </a:r>
            <a:r>
              <a:rPr lang="en-US" altLang="ko-KR" sz="3000" b="1" spc="-1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bangun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spc="-10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Pemberitaan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3000" b="1" spc="-15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Firman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Tuhan</a:t>
            </a:r>
            <a:endParaRPr lang="en-US" altLang="ko-KR" sz="3000" b="1" spc="-150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AA282-C181-BA50-0B94-D12433C7F2CA}"/>
              </a:ext>
            </a:extLst>
          </p:cNvPr>
          <p:cNvSpPr txBox="1"/>
          <p:nvPr/>
        </p:nvSpPr>
        <p:spPr>
          <a:xfrm>
            <a:off x="4485557" y="4746564"/>
            <a:ext cx="717134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Meng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ajar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Buku</a:t>
            </a:r>
            <a:b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		     (JSU Klub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Buku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&amp;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Pribadi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b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		    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Pendalaman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Alkitab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1995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6247420"/>
            <a:ext cx="689495" cy="61058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22" name="Rectangle 38">
            <a:extLst>
              <a:ext uri="{FF2B5EF4-FFF2-40B4-BE49-F238E27FC236}">
                <a16:creationId xmlns:a16="http://schemas.microsoft.com/office/drawing/2014/main" id="{E048B7CB-33A3-2940-B070-A690A732507F}"/>
              </a:ext>
            </a:extLst>
          </p:cNvPr>
          <p:cNvSpPr/>
          <p:nvPr/>
        </p:nvSpPr>
        <p:spPr>
          <a:xfrm>
            <a:off x="4346597" y="2445913"/>
            <a:ext cx="3534767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D77CF-5731-22D5-5E00-F7AD8F83EBB5}"/>
              </a:ext>
            </a:extLst>
          </p:cNvPr>
          <p:cNvSpPr/>
          <p:nvPr/>
        </p:nvSpPr>
        <p:spPr>
          <a:xfrm>
            <a:off x="533082" y="2440016"/>
            <a:ext cx="3534767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610580"/>
            <a:ext cx="1172268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Jadwal </a:t>
            </a:r>
            <a:r>
              <a:rPr lang="en-US" sz="4400" b="1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Mingguan</a:t>
            </a:r>
            <a:endParaRPr lang="en-US" sz="4400" b="1" dirty="0">
              <a:latin typeface="Avenir Next LT Pro" panose="020B0504020202020204" pitchFamily="34" charset="0"/>
              <a:ea typeface="DIN 2014 Bold" panose="020B0504020202020204" pitchFamily="34" charset="77"/>
            </a:endParaRPr>
          </a:p>
          <a:p>
            <a:pPr algn="ctr"/>
            <a:r>
              <a:rPr lang="en-US" sz="44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GEBADA Indonesia</a:t>
            </a:r>
            <a:endParaRPr lang="en-US" sz="4400" dirty="0">
              <a:latin typeface="Avenir Next LT Pro" panose="020B0504020202020204" pitchFamily="34" charset="0"/>
              <a:ea typeface="DIN 2014" panose="020B0504020202020204" pitchFamily="34" charset="7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4346597" y="2440016"/>
            <a:ext cx="3534767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533082" y="2428985"/>
            <a:ext cx="3534767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533082" y="2534161"/>
            <a:ext cx="3534766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Senin</a:t>
            </a:r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Pagi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4350626" y="2533160"/>
            <a:ext cx="3527181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Rabu Siang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F168E-DAAC-8AA0-30E5-D3A39C66BE42}"/>
              </a:ext>
            </a:extLst>
          </p:cNvPr>
          <p:cNvSpPr txBox="1"/>
          <p:nvPr/>
        </p:nvSpPr>
        <p:spPr>
          <a:xfrm>
            <a:off x="1553804" y="3569341"/>
            <a:ext cx="198406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8:30 WIB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DBA6B-F737-A479-29FA-0E85D9073292}"/>
              </a:ext>
            </a:extLst>
          </p:cNvPr>
          <p:cNvSpPr txBox="1"/>
          <p:nvPr/>
        </p:nvSpPr>
        <p:spPr>
          <a:xfrm>
            <a:off x="5415980" y="3568340"/>
            <a:ext cx="204369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11:00 WIB</a:t>
            </a:r>
          </a:p>
        </p:txBody>
      </p:sp>
      <p:pic>
        <p:nvPicPr>
          <p:cNvPr id="7" name="그림 6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DC87493-743A-B118-DC0E-A24288071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27" y="3703923"/>
            <a:ext cx="506452" cy="500276"/>
          </a:xfrm>
          <a:prstGeom prst="rect">
            <a:avLst/>
          </a:prstGeom>
        </p:spPr>
      </p:pic>
      <p:pic>
        <p:nvPicPr>
          <p:cNvPr id="10" name="그림 9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79DF3B7-809C-73B3-D99C-232282C57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892" y="3702922"/>
            <a:ext cx="506452" cy="500276"/>
          </a:xfrm>
          <a:prstGeom prst="rect">
            <a:avLst/>
          </a:prstGeom>
        </p:spPr>
      </p:pic>
      <p:sp>
        <p:nvSpPr>
          <p:cNvPr id="3" name="Rectangle 38">
            <a:extLst>
              <a:ext uri="{FF2B5EF4-FFF2-40B4-BE49-F238E27FC236}">
                <a16:creationId xmlns:a16="http://schemas.microsoft.com/office/drawing/2014/main" id="{99C10CF6-CC39-021C-6F3B-5DE94A4D97F1}"/>
              </a:ext>
            </a:extLst>
          </p:cNvPr>
          <p:cNvSpPr/>
          <p:nvPr/>
        </p:nvSpPr>
        <p:spPr>
          <a:xfrm>
            <a:off x="8142822" y="2445913"/>
            <a:ext cx="3534767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4" name="Round Same Side Corner Rectangle 11">
            <a:extLst>
              <a:ext uri="{FF2B5EF4-FFF2-40B4-BE49-F238E27FC236}">
                <a16:creationId xmlns:a16="http://schemas.microsoft.com/office/drawing/2014/main" id="{5363CF2E-2E8E-EA8F-9A3B-8E0009D935AE}"/>
              </a:ext>
            </a:extLst>
          </p:cNvPr>
          <p:cNvSpPr/>
          <p:nvPr/>
        </p:nvSpPr>
        <p:spPr>
          <a:xfrm>
            <a:off x="8142822" y="2440016"/>
            <a:ext cx="3534767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D29EC-F7E1-DB83-F133-6F6F2D705EFC}"/>
              </a:ext>
            </a:extLst>
          </p:cNvPr>
          <p:cNvSpPr txBox="1"/>
          <p:nvPr/>
        </p:nvSpPr>
        <p:spPr>
          <a:xfrm>
            <a:off x="8146851" y="2533160"/>
            <a:ext cx="3527181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Rabu Siang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546896-3D29-5E30-9766-FBD92A321BB1}"/>
              </a:ext>
            </a:extLst>
          </p:cNvPr>
          <p:cNvSpPr txBox="1"/>
          <p:nvPr/>
        </p:nvSpPr>
        <p:spPr>
          <a:xfrm>
            <a:off x="9212205" y="3568340"/>
            <a:ext cx="204369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11:00 WIB</a:t>
            </a:r>
          </a:p>
        </p:txBody>
      </p:sp>
      <p:pic>
        <p:nvPicPr>
          <p:cNvPr id="8" name="그림 7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D599917-E134-5AF4-6685-CA79C5C0A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117" y="3702922"/>
            <a:ext cx="506452" cy="5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19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70364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909110" y="1539730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Informasi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Lebih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Lanjut</a:t>
            </a:r>
            <a:endParaRPr lang="en-US" sz="40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909111" y="1539730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31634" y="1749753"/>
            <a:ext cx="638898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altLang="ko-KR" sz="24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www.prsi.org</a:t>
            </a:r>
            <a:r>
              <a:rPr lang="en-US" altLang="ko-KR" sz="24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/id</a:t>
            </a:r>
            <a:endParaRPr lang="en-US" altLang="ko-KR" sz="24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D5AEF363-D9BD-26BD-FE57-51C22906BD50}"/>
              </a:ext>
            </a:extLst>
          </p:cNvPr>
          <p:cNvSpPr/>
          <p:nvPr/>
        </p:nvSpPr>
        <p:spPr>
          <a:xfrm>
            <a:off x="6242812" y="1539730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" name="Round Same Side Corner Rectangle 35">
            <a:extLst>
              <a:ext uri="{FF2B5EF4-FFF2-40B4-BE49-F238E27FC236}">
                <a16:creationId xmlns:a16="http://schemas.microsoft.com/office/drawing/2014/main" id="{A8CC749C-CBB8-DB9D-2FB6-353BEFF284E9}"/>
              </a:ext>
            </a:extLst>
          </p:cNvPr>
          <p:cNvSpPr/>
          <p:nvPr/>
        </p:nvSpPr>
        <p:spPr>
          <a:xfrm>
            <a:off x="6242813" y="1539730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34C85-BB40-AC4A-1370-BBA701BA1BE8}"/>
              </a:ext>
            </a:extLst>
          </p:cNvPr>
          <p:cNvSpPr txBox="1"/>
          <p:nvPr/>
        </p:nvSpPr>
        <p:spPr>
          <a:xfrm>
            <a:off x="5565336" y="1749753"/>
            <a:ext cx="638898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Hubungi</a:t>
            </a:r>
            <a:r>
              <a:rPr lang="en-US" sz="24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Kami</a:t>
            </a:r>
            <a:endParaRPr lang="en-US" sz="24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DF3EA-371E-1BA6-2D9C-37182C06DF43}"/>
              </a:ext>
            </a:extLst>
          </p:cNvPr>
          <p:cNvSpPr txBox="1"/>
          <p:nvPr/>
        </p:nvSpPr>
        <p:spPr>
          <a:xfrm>
            <a:off x="6365812" y="3020289"/>
            <a:ext cx="4788032" cy="2154436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 Support GEBADA </a:t>
            </a:r>
          </a:p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0852 8020 5323</a:t>
            </a:r>
            <a:b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0812 9227 7930</a:t>
            </a:r>
          </a:p>
          <a:p>
            <a:pPr algn="ctr"/>
            <a:endParaRPr lang="en-US" sz="28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IG: @gebadaindonesia</a:t>
            </a:r>
          </a:p>
        </p:txBody>
      </p:sp>
      <p:pic>
        <p:nvPicPr>
          <p:cNvPr id="3" name="그림 2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3626EE9-7F18-1F65-C9E7-E0808CFC9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81" y="3368808"/>
            <a:ext cx="4069999" cy="13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8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4890932" y="1286427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Kami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Merekomendasikan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: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BF0498C-CF9B-1BDA-BDC1-15C619D43715}"/>
              </a:ext>
            </a:extLst>
          </p:cNvPr>
          <p:cNvGrpSpPr/>
          <p:nvPr/>
        </p:nvGrpSpPr>
        <p:grpSpPr>
          <a:xfrm>
            <a:off x="4924142" y="2180710"/>
            <a:ext cx="6218060" cy="3462486"/>
            <a:chOff x="5057955" y="2180710"/>
            <a:chExt cx="6218060" cy="34624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BAB2D8-971E-25AD-5E21-728592945B94}"/>
                </a:ext>
              </a:extLst>
            </p:cNvPr>
            <p:cNvSpPr txBox="1"/>
            <p:nvPr/>
          </p:nvSpPr>
          <p:spPr>
            <a:xfrm>
              <a:off x="5057955" y="2180710"/>
              <a:ext cx="6218060" cy="34624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742950" indent="-742950">
                <a:spcAft>
                  <a:spcPts val="5400"/>
                </a:spcAft>
                <a:buFont typeface="+mj-lt"/>
                <a:buAutoNum type="arabicPeriod"/>
              </a:pP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Hanya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Mendengarkan</a:t>
              </a:r>
              <a:endPara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endParaRPr>
            </a:p>
            <a:p>
              <a:pPr marL="742950" indent="-742950">
                <a:spcAft>
                  <a:spcPts val="5400"/>
                </a:spcAft>
                <a:buFont typeface="+mj-lt"/>
                <a:buAutoNum type="arabicPeriod"/>
              </a:pP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Mendengarkan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dan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Mengikuti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Alkitab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di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Layar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atau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dalam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Bentuk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Cetak</a:t>
              </a:r>
              <a:endPara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F95806-72F7-0456-B1C0-1FBA11285702}"/>
                </a:ext>
              </a:extLst>
            </p:cNvPr>
            <p:cNvSpPr txBox="1"/>
            <p:nvPr/>
          </p:nvSpPr>
          <p:spPr>
            <a:xfrm>
              <a:off x="5806298" y="2778751"/>
              <a:ext cx="167723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solidFill>
                    <a:srgbClr val="121212"/>
                  </a:solidFill>
                  <a:latin typeface="Avenir Next LT Pro" panose="020B0504020202020204" pitchFamily="34" charset="77"/>
                </a:rPr>
                <a:t>atau</a:t>
              </a:r>
              <a:endPara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CBE04C9-A860-EDBD-F520-D166911A0654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0" name="Rectangle 32">
            <a:extLst>
              <a:ext uri="{FF2B5EF4-FFF2-40B4-BE49-F238E27FC236}">
                <a16:creationId xmlns:a16="http://schemas.microsoft.com/office/drawing/2014/main" id="{D8B2AB9B-D241-34BF-E48D-B9C906EB0B44}"/>
              </a:ext>
            </a:extLst>
          </p:cNvPr>
          <p:cNvSpPr/>
          <p:nvPr/>
        </p:nvSpPr>
        <p:spPr>
          <a:xfrm>
            <a:off x="1" y="6215742"/>
            <a:ext cx="685800" cy="64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그림 12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B91FE51-13BB-3562-583A-537B45446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470" y="1792277"/>
            <a:ext cx="9445775" cy="30608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FE07D1-217A-5031-C298-4E830E05C3A3}"/>
              </a:ext>
            </a:extLst>
          </p:cNvPr>
          <p:cNvSpPr txBox="1"/>
          <p:nvPr/>
        </p:nvSpPr>
        <p:spPr>
          <a:xfrm>
            <a:off x="1074820" y="5942028"/>
            <a:ext cx="104121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Juni </a:t>
            </a:r>
            <a:r>
              <a:rPr lang="en-US" altLang="ko-KR" sz="2000" dirty="0">
                <a:latin typeface="Avenir Next LT Pro" panose="020B0504020202020204" pitchFamily="34" charset="0"/>
              </a:rPr>
              <a:t>2026</a:t>
            </a:r>
            <a:endParaRPr lang="en-US" sz="2000" dirty="0">
              <a:latin typeface="Avenir Next LT Pro" panose="020B0504020202020204" pitchFamily="34" charset="0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2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56746" y="1711599"/>
            <a:ext cx="5216740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GERAKAN BACA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 ALKITAB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(GEBADA) </a:t>
            </a:r>
            <a:r>
              <a:rPr lang="en-US" altLang="ko-KR" sz="40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adalah</a:t>
            </a: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Praktik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Alkitabiah</a:t>
            </a:r>
            <a:endParaRPr lang="en-US" altLang="ko-KR" sz="40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Mendengarkan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Bersama-</a:t>
            </a: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sama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.</a:t>
            </a:r>
            <a:endParaRPr lang="en-US" altLang="ko-KR" sz="40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27B22-22F5-F7B0-28EC-95F31C61304B}"/>
              </a:ext>
            </a:extLst>
          </p:cNvPr>
          <p:cNvSpPr txBox="1"/>
          <p:nvPr/>
        </p:nvSpPr>
        <p:spPr>
          <a:xfrm>
            <a:off x="6278435" y="252085"/>
            <a:ext cx="56212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altLang="ko-KR" sz="4000" b="1" spc="-50" dirty="0">
                <a:latin typeface="Avenir Next LT Pro" panose="020B0504020202020204" pitchFamily="34" charset="0"/>
                <a:ea typeface="Pretendard Black" panose="02000A03000000020004" pitchFamily="2" charset="-127"/>
                <a:cs typeface="Pretendard Black" panose="02000A03000000020004" pitchFamily="2" charset="-127"/>
              </a:rPr>
              <a:t>Lima Pilar GEBADA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A9B1951-A554-4431-84B9-23E279C1072F}"/>
              </a:ext>
            </a:extLst>
          </p:cNvPr>
          <p:cNvGrpSpPr/>
          <p:nvPr/>
        </p:nvGrpSpPr>
        <p:grpSpPr>
          <a:xfrm>
            <a:off x="6628403" y="2226700"/>
            <a:ext cx="5096277" cy="923330"/>
            <a:chOff x="6628403" y="2156276"/>
            <a:chExt cx="5096277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A1F022-E572-88D9-E05A-2DE640072D45}"/>
                </a:ext>
              </a:extLst>
            </p:cNvPr>
            <p:cNvSpPr txBox="1"/>
            <p:nvPr/>
          </p:nvSpPr>
          <p:spPr>
            <a:xfrm>
              <a:off x="7942238" y="2156276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Mendengarkan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Wahyu 1:3</a:t>
              </a:r>
            </a:p>
          </p:txBody>
        </p:sp>
        <p:pic>
          <p:nvPicPr>
            <p:cNvPr id="7" name="Picture 5" descr="Icon&#10;&#10;Description automatically generated">
              <a:extLst>
                <a:ext uri="{FF2B5EF4-FFF2-40B4-BE49-F238E27FC236}">
                  <a16:creationId xmlns:a16="http://schemas.microsoft.com/office/drawing/2014/main" id="{B4928625-56CC-F76F-0A8F-5EC30B7F0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8403" y="2156276"/>
              <a:ext cx="923330" cy="92333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6396B59A-0850-39BC-9B58-3EEC016E6931}"/>
              </a:ext>
            </a:extLst>
          </p:cNvPr>
          <p:cNvGrpSpPr/>
          <p:nvPr/>
        </p:nvGrpSpPr>
        <p:grpSpPr>
          <a:xfrm>
            <a:off x="6628402" y="1091376"/>
            <a:ext cx="5271309" cy="923331"/>
            <a:chOff x="6628402" y="1091376"/>
            <a:chExt cx="5271309" cy="923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A2D84C-D7FE-8AA2-099C-6D59755163C0}"/>
                </a:ext>
              </a:extLst>
            </p:cNvPr>
            <p:cNvSpPr txBox="1"/>
            <p:nvPr/>
          </p:nvSpPr>
          <p:spPr>
            <a:xfrm>
              <a:off x="7938043" y="1091377"/>
              <a:ext cx="3961668" cy="882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altLang="ko-KR" sz="3600" b="1" spc="-5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Komunitas</a:t>
              </a:r>
              <a:endParaRPr lang="en-US" altLang="ko-KR" sz="3600" b="1" spc="-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  <a:p>
              <a:pPr>
                <a:lnSpc>
                  <a:spcPts val="3600"/>
                </a:lnSpc>
              </a:pPr>
              <a:r>
                <a:rPr lang="en-US" altLang="ko-KR" sz="2400" spc="-5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1 </a:t>
              </a:r>
              <a:r>
                <a:rPr lang="en-US" altLang="ko-KR" sz="2400" spc="-5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Timotius</a:t>
              </a:r>
              <a:r>
                <a:rPr lang="en-US" altLang="ko-KR" sz="2400" spc="-5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4:13</a:t>
              </a:r>
            </a:p>
          </p:txBody>
        </p:sp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1BBCEC3E-2DD0-95CC-4EFF-680CFB4ED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628402" y="1091376"/>
              <a:ext cx="923331" cy="923331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833EB78-FA6B-01B9-F4DC-5BA48580EDA8}"/>
              </a:ext>
            </a:extLst>
          </p:cNvPr>
          <p:cNvGrpSpPr/>
          <p:nvPr/>
        </p:nvGrpSpPr>
        <p:grpSpPr>
          <a:xfrm>
            <a:off x="6630500" y="4497346"/>
            <a:ext cx="5096277" cy="923331"/>
            <a:chOff x="6630500" y="4477184"/>
            <a:chExt cx="5096277" cy="923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63DE53-0B0A-FD50-D6A2-5963BFC60AB7}"/>
                </a:ext>
              </a:extLst>
            </p:cNvPr>
            <p:cNvSpPr txBox="1"/>
            <p:nvPr/>
          </p:nvSpPr>
          <p:spPr>
            <a:xfrm>
              <a:off x="7944335" y="4477184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Secara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Teratur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 err="1">
                  <a:latin typeface="Avenir Next LT Pro" panose="020B0504020202020204" pitchFamily="34" charset="77"/>
                  <a:ea typeface="DIN 2014" panose="020B0504020202020204" pitchFamily="34" charset="77"/>
                </a:rPr>
                <a:t>Mazmur</a:t>
              </a:r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 1:2</a:t>
              </a:r>
            </a:p>
          </p:txBody>
        </p:sp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8ABA80AF-52EB-96CB-2A57-7D73EA459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630500" y="4477184"/>
              <a:ext cx="923331" cy="923331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90F65A6F-EC1B-874B-BC7B-CA32972737DD}"/>
              </a:ext>
            </a:extLst>
          </p:cNvPr>
          <p:cNvGrpSpPr/>
          <p:nvPr/>
        </p:nvGrpSpPr>
        <p:grpSpPr>
          <a:xfrm>
            <a:off x="6628403" y="3362023"/>
            <a:ext cx="5096277" cy="923330"/>
            <a:chOff x="6628403" y="3316730"/>
            <a:chExt cx="5096277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270569-7BF2-6930-A539-88120A43E0D2}"/>
                </a:ext>
              </a:extLst>
            </p:cNvPr>
            <p:cNvSpPr txBox="1"/>
            <p:nvPr/>
          </p:nvSpPr>
          <p:spPr>
            <a:xfrm>
              <a:off x="7942239" y="3316730"/>
              <a:ext cx="3782441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Seluruh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Alkitab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Matius 4:4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55C702BC-A2E1-F118-60E2-C76A10F4C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628403" y="3316730"/>
              <a:ext cx="923330" cy="923330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5233AE-95BD-E2E5-D61A-FCF4D4C14473}"/>
              </a:ext>
            </a:extLst>
          </p:cNvPr>
          <p:cNvGrpSpPr/>
          <p:nvPr/>
        </p:nvGrpSpPr>
        <p:grpSpPr>
          <a:xfrm>
            <a:off x="6630500" y="5632668"/>
            <a:ext cx="5096277" cy="923331"/>
            <a:chOff x="6630500" y="5632668"/>
            <a:chExt cx="5096277" cy="923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30F0F0-1A94-DBD3-D454-FD901B643487}"/>
                </a:ext>
              </a:extLst>
            </p:cNvPr>
            <p:cNvSpPr txBox="1"/>
            <p:nvPr/>
          </p:nvSpPr>
          <p:spPr>
            <a:xfrm>
              <a:off x="7944335" y="5632668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Kualitas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Tinggi</a:t>
              </a: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Nehemia 8:9</a:t>
              </a:r>
            </a:p>
          </p:txBody>
        </p:sp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6FABB839-FE83-5E18-1233-D96DE37F0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630500" y="5632668"/>
              <a:ext cx="923331" cy="923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860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41303" y="245563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Komunitas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24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4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:13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485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609280" y="202352"/>
            <a:ext cx="728523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Sementara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sampai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bertekunlah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2000" b="1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Kitab-kitab </a:t>
            </a:r>
            <a:r>
              <a:rPr lang="en-US" altLang="ko-KR" sz="200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altLang="ko-KR" sz="20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(Public Reading of Scripture)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membangun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241303" y="155543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</a:rPr>
            </a:b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1:3 (</a:t>
            </a: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609278" y="1506050"/>
            <a:ext cx="728523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Berbahagia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lah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membacakan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mereka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b="1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altLang="ko-KR" sz="2000" b="1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kata-kata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nubuat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menuruti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ada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dalamnya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waktunya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dekat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7485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241303" y="303490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Seluruh</a:t>
            </a:r>
            <a:r>
              <a:rPr lang="en-US" altLang="ko-KR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4:4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609279" y="289318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”Ada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keluar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mulut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Allah.”</a:t>
            </a:r>
            <a:endParaRPr lang="en-US" altLang="ko-KR" sz="24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8084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241303" y="4333680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Secara</a:t>
            </a:r>
            <a:r>
              <a:rPr lang="en-US" altLang="ko-KR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Teratur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1:2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609279" y="4371258"/>
            <a:ext cx="7285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kesukaannya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ialah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Taurat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r>
              <a:rPr lang="en-US" altLang="ko-KR" sz="24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merenungkan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Taurat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siang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malam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5084" y="4333680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241303" y="5621527"/>
            <a:ext cx="3300297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err="1">
                <a:latin typeface="Avenir Next LT Pro" panose="020B0504020202020204" pitchFamily="34" charset="77"/>
              </a:rPr>
              <a:t>Kualitas</a:t>
            </a:r>
            <a:r>
              <a:rPr lang="en-US" sz="2800" b="1" dirty="0">
                <a:latin typeface="Avenir Next LT Pro" panose="020B0504020202020204" pitchFamily="34" charset="77"/>
              </a:rPr>
              <a:t> Tinggi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Nehemia 8:9 (TB)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609279" y="5479812"/>
            <a:ext cx="7285235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Bagian-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bagian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dari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pada kitab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itu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yakni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Taurat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Allah,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dibacakan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dengan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jelas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dengan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diberi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keterangan-keterangan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sehingga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pembacaan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dimengerti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.</a:t>
            </a:r>
            <a:endParaRPr lang="en-US" sz="23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606046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8A82277-F913-6471-680E-E988C9C01F1F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3EA671-6830-3FFB-ACE0-ED19BC859A0E}"/>
              </a:ext>
            </a:extLst>
          </p:cNvPr>
          <p:cNvSpPr txBox="1"/>
          <p:nvPr/>
        </p:nvSpPr>
        <p:spPr>
          <a:xfrm>
            <a:off x="231634" y="296667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Contoh-contoh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GEBADA </a:t>
            </a:r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dalam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Perjanjian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Lama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81AA7AD3-FA8D-BB3A-EEA4-837B52236E4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59D06066-1841-BA63-5FBC-F72210A9EE34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94F0E78E-B516-236E-74EE-87B6D7376B93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F6ED0-0694-A098-E655-AF4DA6D13FFD}"/>
              </a:ext>
            </a:extLst>
          </p:cNvPr>
          <p:cNvSpPr txBox="1"/>
          <p:nvPr/>
        </p:nvSpPr>
        <p:spPr>
          <a:xfrm>
            <a:off x="495932" y="1286370"/>
            <a:ext cx="5332165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err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Keluaran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 17:14a (TB)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L="0" marR="0">
              <a:spcAft>
                <a:spcPts val="800"/>
              </a:spcAft>
            </a:pP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Kemudian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berfirmanlah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Tuhan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kepada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Musa: ”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Tuliskanlah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semuanya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ini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dalam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sebuah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kitab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sebagai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tanda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peringatan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, dan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ingatkanlah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telinga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Yosua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50ED0C03-9572-D211-CDB0-9EA7D15F1AD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DF567-0C4D-C03D-6D63-ADDA1F41BFC8}"/>
              </a:ext>
            </a:extLst>
          </p:cNvPr>
          <p:cNvSpPr txBox="1"/>
          <p:nvPr/>
        </p:nvSpPr>
        <p:spPr>
          <a:xfrm>
            <a:off x="6407950" y="1289537"/>
            <a:ext cx="5262781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3000" b="1" dirty="0" err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Keluaran</a:t>
            </a:r>
            <a:r>
              <a:rPr lang="en-US" sz="3000" dirty="0"/>
              <a:t> 24:7a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Diambilnyalah</a:t>
            </a:r>
            <a:r>
              <a:rPr lang="en-US" sz="2400" b="0" dirty="0">
                <a:solidFill>
                  <a:schemeClr val="tx1"/>
                </a:solidFill>
              </a:rPr>
              <a:t> kitab </a:t>
            </a:r>
            <a:r>
              <a:rPr lang="en-US" sz="2400" b="0" dirty="0" err="1">
                <a:solidFill>
                  <a:schemeClr val="tx1"/>
                </a:solidFill>
              </a:rPr>
              <a:t>perjanjian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lalu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dibacakannya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didengar</a:t>
            </a:r>
            <a:r>
              <a:rPr lang="en-US" sz="2400" b="0" dirty="0">
                <a:solidFill>
                  <a:schemeClr val="tx1"/>
                </a:solidFill>
              </a:rPr>
              <a:t> oleh </a:t>
            </a:r>
            <a:r>
              <a:rPr lang="en-US" sz="2400" b="0" dirty="0" err="1">
                <a:solidFill>
                  <a:schemeClr val="tx1"/>
                </a:solidFill>
              </a:rPr>
              <a:t>bangsa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4938AB-1218-3275-B81A-441F6370DD4D}"/>
              </a:ext>
            </a:extLst>
          </p:cNvPr>
          <p:cNvSpPr txBox="1"/>
          <p:nvPr/>
        </p:nvSpPr>
        <p:spPr>
          <a:xfrm>
            <a:off x="495932" y="4039394"/>
            <a:ext cx="5119830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Ulangan</a:t>
            </a:r>
            <a:r>
              <a:rPr lang="en-US" sz="3000" dirty="0"/>
              <a:t> 31:11b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Maka </a:t>
            </a:r>
            <a:r>
              <a:rPr lang="en-US" sz="2400" b="0" dirty="0" err="1">
                <a:solidFill>
                  <a:schemeClr val="tx1"/>
                </a:solidFill>
              </a:rPr>
              <a:t>haruslah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engkau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membacakan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Taurat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depan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seluruh</a:t>
            </a:r>
            <a:r>
              <a:rPr lang="en-US" sz="2400" b="0" dirty="0">
                <a:solidFill>
                  <a:schemeClr val="tx1"/>
                </a:solidFill>
              </a:rPr>
              <a:t> orang Israel.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386D3E-2CEF-3077-618E-96F7E71A455A}"/>
              </a:ext>
            </a:extLst>
          </p:cNvPr>
          <p:cNvSpPr txBox="1"/>
          <p:nvPr/>
        </p:nvSpPr>
        <p:spPr>
          <a:xfrm>
            <a:off x="6407950" y="4015079"/>
            <a:ext cx="537765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Yeremia</a:t>
            </a:r>
            <a:r>
              <a:rPr lang="en-US" sz="3000" dirty="0"/>
              <a:t> 36:6b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Membacakan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perkataan-perkataan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kepada</a:t>
            </a:r>
            <a:r>
              <a:rPr lang="en-US" sz="2400" b="0" dirty="0">
                <a:solidFill>
                  <a:schemeClr val="tx1"/>
                </a:solidFill>
              </a:rPr>
              <a:t> orang </a:t>
            </a:r>
            <a:r>
              <a:rPr lang="en-US" sz="2400" b="0" dirty="0" err="1">
                <a:solidFill>
                  <a:schemeClr val="tx1"/>
                </a:solidFill>
              </a:rPr>
              <a:t>banyak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gulungan</a:t>
            </a:r>
            <a:r>
              <a:rPr lang="en-US" sz="2400" b="0" dirty="0">
                <a:solidFill>
                  <a:schemeClr val="tx1"/>
                </a:solidFill>
              </a:rPr>
              <a:t> yang </a:t>
            </a:r>
            <a:r>
              <a:rPr lang="en-US" sz="2400" b="0" dirty="0" err="1">
                <a:solidFill>
                  <a:schemeClr val="tx1"/>
                </a:solidFill>
              </a:rPr>
              <a:t>kautuliskan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langsung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mulutku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Contoh-contoh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GEBADA </a:t>
            </a:r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dalam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Perjanjian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Baru</a:t>
            </a:r>
            <a:endParaRPr lang="en-US" altLang="ko-KR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49668"/>
            <a:ext cx="5422759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Lukas 4:16b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Dan </a:t>
            </a:r>
            <a:r>
              <a:rPr lang="en-US" sz="2400" b="0" dirty="0" err="1">
                <a:solidFill>
                  <a:schemeClr val="tx1"/>
                </a:solidFill>
              </a:rPr>
              <a:t>menurut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kebiasaan</a:t>
            </a:r>
            <a:r>
              <a:rPr lang="en-US" sz="2400" b="0" dirty="0">
                <a:solidFill>
                  <a:schemeClr val="tx1"/>
                </a:solidFill>
              </a:rPr>
              <a:t>-Nya pada </a:t>
            </a:r>
            <a:r>
              <a:rPr lang="en-US" sz="2400" b="0" dirty="0" err="1">
                <a:solidFill>
                  <a:schemeClr val="tx1"/>
                </a:solidFill>
              </a:rPr>
              <a:t>hari</a:t>
            </a:r>
            <a:r>
              <a:rPr lang="en-US" sz="2400" b="0" dirty="0">
                <a:solidFill>
                  <a:schemeClr val="tx1"/>
                </a:solidFill>
              </a:rPr>
              <a:t> Sabat </a:t>
            </a:r>
            <a:r>
              <a:rPr lang="en-US" sz="2400" b="0" dirty="0" err="1">
                <a:solidFill>
                  <a:schemeClr val="tx1"/>
                </a:solidFill>
              </a:rPr>
              <a:t>Ia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masuk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ibadat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lalu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berdiri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hendak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membaca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Alkitab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53124"/>
            <a:ext cx="553772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Kisah</a:t>
            </a:r>
            <a:r>
              <a:rPr lang="en-US" sz="3000" dirty="0"/>
              <a:t> Para Rasul 15:21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Sebab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sejak</a:t>
            </a:r>
            <a:r>
              <a:rPr lang="en-US" sz="2400" b="0" dirty="0">
                <a:solidFill>
                  <a:schemeClr val="tx1"/>
                </a:solidFill>
              </a:rPr>
              <a:t> zaman </a:t>
            </a:r>
            <a:r>
              <a:rPr lang="en-US" sz="2400" b="0" dirty="0" err="1">
                <a:solidFill>
                  <a:schemeClr val="tx1"/>
                </a:solidFill>
              </a:rPr>
              <a:t>dahulu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Musa </a:t>
            </a:r>
            <a:r>
              <a:rPr lang="en-US" sz="2400" b="0" dirty="0" err="1">
                <a:solidFill>
                  <a:schemeClr val="tx1"/>
                </a:solidFill>
              </a:rPr>
              <a:t>diberitakan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tiap-tiap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kota</a:t>
            </a:r>
            <a:r>
              <a:rPr lang="en-US" sz="2400" b="0" dirty="0">
                <a:solidFill>
                  <a:schemeClr val="tx1"/>
                </a:solidFill>
              </a:rPr>
              <a:t>, dan </a:t>
            </a:r>
            <a:r>
              <a:rPr lang="en-US" sz="2400" b="0" dirty="0" err="1">
                <a:solidFill>
                  <a:schemeClr val="tx1"/>
                </a:solidFill>
              </a:rPr>
              <a:t>sampai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sekarang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tiap-tiap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hari</a:t>
            </a:r>
            <a:r>
              <a:rPr lang="en-US" sz="2400" b="0" dirty="0">
                <a:solidFill>
                  <a:schemeClr val="tx1"/>
                </a:solidFill>
              </a:rPr>
              <a:t> Sabat di </a:t>
            </a:r>
            <a:r>
              <a:rPr lang="en-US" sz="2400" b="0" dirty="0" err="1">
                <a:solidFill>
                  <a:schemeClr val="tx1"/>
                </a:solidFill>
              </a:rPr>
              <a:t>rumah-rumah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ibadat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11802"/>
            <a:ext cx="5292952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Kolose</a:t>
            </a:r>
            <a:r>
              <a:rPr lang="en-US" sz="3000" dirty="0"/>
              <a:t> 4:16a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Dan </a:t>
            </a:r>
            <a:r>
              <a:rPr lang="en-US" sz="2400" b="0" dirty="0" err="1">
                <a:solidFill>
                  <a:schemeClr val="tx1"/>
                </a:solidFill>
              </a:rPr>
              <a:t>bilamana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telah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antara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kamu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usahakanlah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supaya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juga di </a:t>
            </a:r>
            <a:r>
              <a:rPr lang="en-US" sz="2400" b="0" dirty="0" err="1">
                <a:solidFill>
                  <a:schemeClr val="tx1"/>
                </a:solidFill>
              </a:rPr>
              <a:t>jemaat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Laodikia</a:t>
            </a:r>
            <a:r>
              <a:rPr lang="en-US" sz="2400" b="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11802"/>
            <a:ext cx="5361893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1 </a:t>
            </a:r>
            <a:r>
              <a:rPr lang="en-US" sz="3000" dirty="0" err="1"/>
              <a:t>Tesalonika</a:t>
            </a:r>
            <a:r>
              <a:rPr lang="en-US" sz="3000" dirty="0"/>
              <a:t> 5:27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Demi nama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aku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minta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sangat </a:t>
            </a:r>
            <a:r>
              <a:rPr lang="en-US" sz="2400" b="0" dirty="0" err="1">
                <a:solidFill>
                  <a:schemeClr val="tx1"/>
                </a:solidFill>
              </a:rPr>
              <a:t>kepadamu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supaya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kepada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semua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saudara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738260" y="0"/>
            <a:ext cx="745373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492143" y="5266654"/>
            <a:ext cx="1984610" cy="168257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562344" y="507999"/>
            <a:ext cx="6122975" cy="5654406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B1DDF-2B81-146A-12D1-33310E7C489E}"/>
              </a:ext>
            </a:extLst>
          </p:cNvPr>
          <p:cNvSpPr txBox="1"/>
          <p:nvPr/>
        </p:nvSpPr>
        <p:spPr>
          <a:xfrm>
            <a:off x="8892578" y="712235"/>
            <a:ext cx="2195543" cy="5275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143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90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  <a:endParaRPr lang="en-US" sz="3600" b="1" spc="-1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118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85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100 jam</a:t>
            </a:r>
          </a:p>
          <a:p>
            <a:pPr algn="r">
              <a:lnSpc>
                <a:spcPts val="4620"/>
              </a:lnSpc>
            </a:pPr>
            <a:r>
              <a:rPr lang="en-US" altLang="ko-KR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106 jam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94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52A10-093E-A580-48F0-942B82497269}"/>
              </a:ext>
            </a:extLst>
          </p:cNvPr>
          <p:cNvSpPr txBox="1"/>
          <p:nvPr/>
        </p:nvSpPr>
        <p:spPr>
          <a:xfrm>
            <a:off x="5676009" y="6208459"/>
            <a:ext cx="6122974" cy="402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* </a:t>
            </a:r>
            <a:r>
              <a:rPr lang="en-US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Audio Drama Bible di </a:t>
            </a:r>
            <a:r>
              <a:rPr lang="en-US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Aplikasi</a:t>
            </a: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GEBADA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314A3-4795-03C6-19AD-A9A1CA79CAE1}"/>
              </a:ext>
            </a:extLst>
          </p:cNvPr>
          <p:cNvSpPr txBox="1"/>
          <p:nvPr/>
        </p:nvSpPr>
        <p:spPr>
          <a:xfrm>
            <a:off x="6168814" y="712235"/>
            <a:ext cx="2723764" cy="5275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Indonesia:</a:t>
            </a: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Arab:</a:t>
            </a: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4620"/>
              </a:lnSpc>
            </a:pPr>
            <a:r>
              <a:rPr lang="id-ID" altLang="ko-KR" sz="3600" b="1" dirty="0">
                <a:latin typeface="Avenir Next LT Pro" panose="020B0504020202020204" pitchFamily="34" charset="0"/>
              </a:rPr>
              <a:t>Perancis</a:t>
            </a:r>
            <a:r>
              <a:rPr lang="en-US" altLang="ko-KR" sz="3600" b="1" dirty="0">
                <a:latin typeface="Avenir Next LT Pro" panose="020B0504020202020204" pitchFamily="34" charset="0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Jepang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Korea: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Mandarin: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Rusia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Spanyol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492142" y="1501817"/>
            <a:ext cx="4428902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4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Berapa</a:t>
            </a:r>
            <a:r>
              <a:rPr lang="en-US" sz="44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lama</a:t>
            </a:r>
            <a:br>
              <a:rPr lang="en-US" sz="44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waktu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yang </a:t>
            </a: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dibutuhkan</a:t>
            </a:r>
            <a:endParaRPr lang="en-US" sz="44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untuk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mendengarkan</a:t>
            </a:r>
            <a:endParaRPr lang="en-US" sz="44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seluruh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3319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17007</TotalTime>
  <Words>2202</Words>
  <Application>Microsoft Macintosh PowerPoint</Application>
  <PresentationFormat>와이드스크린</PresentationFormat>
  <Paragraphs>554</Paragraphs>
  <Slides>25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5" baseType="lpstr">
      <vt:lpstr>Pretendard</vt:lpstr>
      <vt:lpstr>Pretendard Medium</vt:lpstr>
      <vt:lpstr>Arial</vt:lpstr>
      <vt:lpstr>Avenir Next LT Pro</vt:lpstr>
      <vt:lpstr>Avenir Next LT Pro Demi</vt:lpstr>
      <vt:lpstr>Calibri</vt:lpstr>
      <vt:lpstr>Calibri Light</vt:lpstr>
      <vt:lpstr>Symbol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615</cp:revision>
  <cp:lastPrinted>2024-03-26T13:54:42Z</cp:lastPrinted>
  <dcterms:created xsi:type="dcterms:W3CDTF">2022-08-02T13:41:17Z</dcterms:created>
  <dcterms:modified xsi:type="dcterms:W3CDTF">2026-06-22T04:57:58Z</dcterms:modified>
</cp:coreProperties>
</file>