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autoCompressPictures="0">
  <p:sldMasterIdLst>
    <p:sldMasterId id="2147483648" r:id="rId1"/>
  </p:sldMasterIdLst>
  <p:notesMasterIdLst>
    <p:notesMasterId r:id="rId21"/>
  </p:notesMasterIdLst>
  <p:sldIdLst>
    <p:sldId id="286" r:id="rId2"/>
    <p:sldId id="388" r:id="rId3"/>
    <p:sldId id="389" r:id="rId4"/>
    <p:sldId id="343" r:id="rId5"/>
    <p:sldId id="361" r:id="rId6"/>
    <p:sldId id="393" r:id="rId7"/>
    <p:sldId id="399" r:id="rId8"/>
    <p:sldId id="406" r:id="rId9"/>
    <p:sldId id="380" r:id="rId10"/>
    <p:sldId id="362" r:id="rId11"/>
    <p:sldId id="372" r:id="rId12"/>
    <p:sldId id="409" r:id="rId13"/>
    <p:sldId id="407" r:id="rId14"/>
    <p:sldId id="402" r:id="rId15"/>
    <p:sldId id="345" r:id="rId16"/>
    <p:sldId id="405" r:id="rId17"/>
    <p:sldId id="340" r:id="rId18"/>
    <p:sldId id="411" r:id="rId19"/>
    <p:sldId id="29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BEB"/>
    <a:srgbClr val="FB8500"/>
    <a:srgbClr val="FFB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36"/>
    <p:restoredTop sz="95020"/>
  </p:normalViewPr>
  <p:slideViewPr>
    <p:cSldViewPr snapToGrid="0" snapToObjects="1">
      <p:cViewPr varScale="1">
        <p:scale>
          <a:sx n="207" d="100"/>
          <a:sy n="207" d="100"/>
        </p:scale>
        <p:origin x="184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6872E-83FE-B544-A2A0-2B3D489BE27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49D91-A19A-F04F-8DA8-5C7027E60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95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30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A0D67-425A-F5AE-4BFE-B76FB6E95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F53866-BBC0-AA76-0918-12B2E0B03E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65CCA7-66AF-1837-87A3-30B786FC84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1208419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152D2-DF81-FC46-B2AE-EF54F440B0F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75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67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823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5386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8061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AB50A-3E42-A449-4AC2-3CB9298FC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C31EDC-556C-7529-91A1-E37EC4C7F0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B14E11-738B-6259-E707-E82A5E304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i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1BF0C-B51D-1BD7-9A48-260E2D78CB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757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929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5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77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56EC7-0BE9-E3A2-DD70-EA39E1465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40A95E-4744-9FF1-931B-5D91444B4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FF3E85-624E-87E6-1647-1E5A2443B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65D44-A9FD-90B7-172D-CFD7E485B9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84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39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3E501-2E08-27AD-8858-DDF4A5ED3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984913-E762-20E0-34D7-A94735AD5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4E3DED-EFDC-36D7-5A83-512E4AAA5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077DB-F99F-FA15-3C72-18733F40E2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154842-4E44-3644-AE7C-48DBFB18739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68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E50D2-F811-7737-29AE-4B4B2E929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DD2F18-3CCB-45A7-E529-692AE48119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0B15A8-B9B1-32FB-9B3A-98CDB3638E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4031867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27A05-B12D-8655-D40C-25807E290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249538-4103-98F5-6B7D-527266B81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6A7161-E1E6-A77B-47AE-F3CC4C1E9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F5BD9-8810-AB67-8080-B8DF607D57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4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7491-863D-690B-FE43-7DD74702F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97610D-57B7-98D8-CE9C-99F5FD70F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803CC1-CBCE-A880-FC55-5EC04C99A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528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3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4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0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5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6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3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6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9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4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3B8F-BD3A-E343-ADEB-B97FF08DD815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B6EB17-B428-DCD2-25E6-7EF614C2BF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266700" y="320040"/>
            <a:ext cx="2131698" cy="81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6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4.png"/><Relationship Id="rId4" Type="http://schemas.openxmlformats.org/officeDocument/2006/relationships/image" Target="../media/image23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106979A-00CC-7E3D-3E16-80BA606E471A}"/>
              </a:ext>
            </a:extLst>
          </p:cNvPr>
          <p:cNvGrpSpPr/>
          <p:nvPr/>
        </p:nvGrpSpPr>
        <p:grpSpPr>
          <a:xfrm>
            <a:off x="0" y="-20548"/>
            <a:ext cx="12192000" cy="6899096"/>
            <a:chOff x="0" y="-20548"/>
            <a:chExt cx="12192000" cy="689909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1DC3B1D-8157-F076-81D0-4074078A932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36CC87D-AC57-9546-7B29-0D92E8012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5734051" y="3087598"/>
              <a:ext cx="723900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1F48D85-9785-BE6F-D8EB-51C9BB45F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5734051" y="-3087598"/>
              <a:ext cx="723900" cy="68580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55B7CC8-46F2-C636-E473-047AF660ED1D}"/>
                </a:ext>
              </a:extLst>
            </p:cNvPr>
            <p:cNvSpPr/>
            <p:nvPr/>
          </p:nvSpPr>
          <p:spPr>
            <a:xfrm>
              <a:off x="0" y="0"/>
              <a:ext cx="12192000" cy="43151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1E8144-D1AA-8308-2CE5-B0C6D665F362}"/>
                </a:ext>
              </a:extLst>
            </p:cNvPr>
            <p:cNvSpPr/>
            <p:nvPr/>
          </p:nvSpPr>
          <p:spPr>
            <a:xfrm>
              <a:off x="0" y="6426485"/>
              <a:ext cx="12192000" cy="43151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872363-FA6B-B56B-2310-EA01D339D7B2}"/>
                </a:ext>
              </a:extLst>
            </p:cNvPr>
            <p:cNvSpPr/>
            <p:nvPr/>
          </p:nvSpPr>
          <p:spPr>
            <a:xfrm>
              <a:off x="0" y="0"/>
              <a:ext cx="472611" cy="6858000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141377-2CB0-1A7F-F0FF-901EBD990454}"/>
                </a:ext>
              </a:extLst>
            </p:cNvPr>
            <p:cNvSpPr/>
            <p:nvPr/>
          </p:nvSpPr>
          <p:spPr>
            <a:xfrm>
              <a:off x="11719388" y="1"/>
              <a:ext cx="472612" cy="6858000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BE7A512-A5B8-ECE6-ED38-39372C3FA8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32601" y="1792277"/>
            <a:ext cx="8526798" cy="327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0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0D6BE-7778-8F01-F12B-A255CFC57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10EEB9-206B-F4BE-3ED1-902D6670332E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E5272D-9A4F-1258-8DA3-07E9789C4BF5}"/>
              </a:ext>
            </a:extLst>
          </p:cNvPr>
          <p:cNvSpPr txBox="1"/>
          <p:nvPr/>
        </p:nvSpPr>
        <p:spPr>
          <a:xfrm>
            <a:off x="231634" y="199454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b="1" i="0" u="none" strike="noStrike" dirty="0">
                <a:solidFill>
                  <a:srgbClr val="212121"/>
                </a:solidFill>
                <a:effectLst/>
                <a:latin typeface="Avenir Next LT Pro" panose="020B0504020202020204" pitchFamily="34" charset="77"/>
              </a:rPr>
              <a:t>Cautions When </a:t>
            </a:r>
            <a:r>
              <a:rPr lang="en-US" sz="44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L</a:t>
            </a:r>
            <a:r>
              <a:rPr lang="en-US" sz="4400" b="1" i="0" u="none" strike="noStrike" dirty="0">
                <a:solidFill>
                  <a:srgbClr val="212121"/>
                </a:solidFill>
                <a:effectLst/>
                <a:latin typeface="Avenir Next LT Pro" panose="020B0504020202020204" pitchFamily="34" charset="77"/>
              </a:rPr>
              <a:t>istening to the Bible</a:t>
            </a:r>
            <a:endParaRPr lang="en-US" sz="44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3639760-24F8-BFC2-B0F6-A3B677F17992}"/>
              </a:ext>
            </a:extLst>
          </p:cNvPr>
          <p:cNvSpPr/>
          <p:nvPr/>
        </p:nvSpPr>
        <p:spPr>
          <a:xfrm>
            <a:off x="288092" y="1025544"/>
            <a:ext cx="5729137" cy="265867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2CCFBD4-443B-2840-4A99-313BCEB7475B}"/>
              </a:ext>
            </a:extLst>
          </p:cNvPr>
          <p:cNvSpPr/>
          <p:nvPr/>
        </p:nvSpPr>
        <p:spPr>
          <a:xfrm>
            <a:off x="288092" y="3832269"/>
            <a:ext cx="5729137" cy="265867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64E2CE5-37AA-7158-EFB1-F440E69C8949}"/>
              </a:ext>
            </a:extLst>
          </p:cNvPr>
          <p:cNvSpPr/>
          <p:nvPr/>
        </p:nvSpPr>
        <p:spPr>
          <a:xfrm>
            <a:off x="6174773" y="1025544"/>
            <a:ext cx="5729137" cy="265867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CD5643-8C1A-51F5-40F3-AA218D3714F0}"/>
              </a:ext>
            </a:extLst>
          </p:cNvPr>
          <p:cNvSpPr/>
          <p:nvPr/>
        </p:nvSpPr>
        <p:spPr>
          <a:xfrm>
            <a:off x="6174773" y="3832268"/>
            <a:ext cx="5729137" cy="2658675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5AE456-5D09-B706-119B-F27FA3FC97FE}"/>
              </a:ext>
            </a:extLst>
          </p:cNvPr>
          <p:cNvSpPr txBox="1"/>
          <p:nvPr/>
        </p:nvSpPr>
        <p:spPr>
          <a:xfrm>
            <a:off x="450426" y="4008562"/>
            <a:ext cx="5087345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Malachi 1:6a (ESV)</a:t>
            </a:r>
          </a:p>
          <a:p>
            <a:pPr>
              <a:lnSpc>
                <a:spcPct val="100000"/>
              </a:lnSpc>
            </a:pPr>
            <a:r>
              <a:rPr lang="en-US" sz="2600" b="0" dirty="0">
                <a:solidFill>
                  <a:schemeClr val="tx1"/>
                </a:solidFill>
              </a:rPr>
              <a:t>“A son honors his father, and a servant his master. If then I am a father, where is my honor? And if I am a master, where is my fear? says the Lord of hosts to you.”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86F2CD-949D-4B18-BE3C-60716A952D97}"/>
              </a:ext>
            </a:extLst>
          </p:cNvPr>
          <p:cNvSpPr txBox="1"/>
          <p:nvPr/>
        </p:nvSpPr>
        <p:spPr>
          <a:xfrm>
            <a:off x="6366183" y="1156887"/>
            <a:ext cx="5695271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John 5:39-40 (NIV)</a:t>
            </a:r>
          </a:p>
          <a:p>
            <a:pPr>
              <a:lnSpc>
                <a:spcPct val="100000"/>
              </a:lnSpc>
            </a:pPr>
            <a:r>
              <a:rPr lang="en-US" sz="2400" b="0" i="0" dirty="0">
                <a:solidFill>
                  <a:srgbClr val="000000"/>
                </a:solidFill>
                <a:effectLst/>
              </a:rPr>
              <a:t>You study the Scriptures diligently because you think that in them you </a:t>
            </a:r>
            <a:br>
              <a:rPr lang="en-US" sz="2400" b="0" i="0" dirty="0">
                <a:solidFill>
                  <a:srgbClr val="000000"/>
                </a:solidFill>
                <a:effectLst/>
              </a:rPr>
            </a:br>
            <a:r>
              <a:rPr lang="en-US" sz="2400" b="0" i="0" dirty="0">
                <a:solidFill>
                  <a:srgbClr val="000000"/>
                </a:solidFill>
                <a:effectLst/>
              </a:rPr>
              <a:t>have eternal life. These are the very Scriptures that testify about me, yet </a:t>
            </a:r>
            <a:br>
              <a:rPr lang="en-US" sz="2400" b="0" i="0" dirty="0">
                <a:solidFill>
                  <a:srgbClr val="000000"/>
                </a:solidFill>
                <a:effectLst/>
              </a:rPr>
            </a:br>
            <a:r>
              <a:rPr lang="en-US" sz="2400" i="0" dirty="0">
                <a:solidFill>
                  <a:srgbClr val="000000"/>
                </a:solidFill>
                <a:effectLst/>
              </a:rPr>
              <a:t>you refuse to come to me to have life</a:t>
            </a:r>
            <a:r>
              <a:rPr lang="en-US" sz="2400" b="0" i="0" dirty="0">
                <a:solidFill>
                  <a:srgbClr val="000000"/>
                </a:solidFill>
                <a:effectLst/>
              </a:rPr>
              <a:t>. </a:t>
            </a:r>
            <a:endParaRPr lang="en-US" sz="2400" b="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7DDA2-64B9-FC5A-C2AE-32514EB51801}"/>
              </a:ext>
            </a:extLst>
          </p:cNvPr>
          <p:cNvSpPr txBox="1"/>
          <p:nvPr/>
        </p:nvSpPr>
        <p:spPr>
          <a:xfrm>
            <a:off x="6366183" y="4002958"/>
            <a:ext cx="5361893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Matthew 7:26 (ESV)</a:t>
            </a:r>
          </a:p>
          <a:p>
            <a:pPr>
              <a:lnSpc>
                <a:spcPct val="100000"/>
              </a:lnSpc>
            </a:pPr>
            <a:r>
              <a:rPr lang="en-US" sz="2500" b="0" i="0" dirty="0">
                <a:solidFill>
                  <a:srgbClr val="000000"/>
                </a:solidFill>
                <a:effectLst/>
              </a:rPr>
              <a:t>And everyone who hears these words of mine and </a:t>
            </a:r>
            <a:r>
              <a:rPr lang="en-US" sz="2500" i="0" dirty="0">
                <a:solidFill>
                  <a:srgbClr val="000000"/>
                </a:solidFill>
                <a:effectLst/>
              </a:rPr>
              <a:t>does not do them will be like a foolish man </a:t>
            </a:r>
            <a:r>
              <a:rPr lang="en-US" sz="2500" b="0" i="0" dirty="0">
                <a:solidFill>
                  <a:srgbClr val="000000"/>
                </a:solidFill>
                <a:effectLst/>
              </a:rPr>
              <a:t>who built his house on the sand.</a:t>
            </a:r>
            <a:endParaRPr lang="en-US" sz="2500" b="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D354B8-EC34-C6BB-81E8-519FB280ED11}"/>
              </a:ext>
            </a:extLst>
          </p:cNvPr>
          <p:cNvSpPr txBox="1"/>
          <p:nvPr/>
        </p:nvSpPr>
        <p:spPr>
          <a:xfrm>
            <a:off x="450425" y="1156887"/>
            <a:ext cx="5361893" cy="23852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Deuteronomy 6:4-5 (ESV) </a:t>
            </a:r>
          </a:p>
          <a:p>
            <a:pPr>
              <a:lnSpc>
                <a:spcPct val="100000"/>
              </a:lnSpc>
            </a:pPr>
            <a:r>
              <a:rPr lang="en-US" sz="2500" b="0" i="0" dirty="0">
                <a:solidFill>
                  <a:srgbClr val="000000"/>
                </a:solidFill>
                <a:effectLst/>
              </a:rPr>
              <a:t>“Hear, O Israel: The LORD our God, the LORD is one. You shall love the LORD your God with </a:t>
            </a:r>
            <a:r>
              <a:rPr lang="en-US" sz="2500" i="0" dirty="0">
                <a:solidFill>
                  <a:srgbClr val="000000"/>
                </a:solidFill>
                <a:effectLst/>
              </a:rPr>
              <a:t>all your heart and with all your soul and with all your might</a:t>
            </a:r>
            <a:r>
              <a:rPr lang="en-US" sz="2500" b="0" i="0" dirty="0">
                <a:solidFill>
                  <a:srgbClr val="000000"/>
                </a:solidFill>
                <a:effectLst/>
              </a:rPr>
              <a:t>. </a:t>
            </a:r>
            <a:endParaRPr lang="en-US" sz="2500" b="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103006-209D-664B-12A8-D875305C225D}"/>
              </a:ext>
            </a:extLst>
          </p:cNvPr>
          <p:cNvSpPr/>
          <p:nvPr/>
        </p:nvSpPr>
        <p:spPr>
          <a:xfrm>
            <a:off x="41844" y="6525173"/>
            <a:ext cx="685800" cy="302212"/>
          </a:xfrm>
          <a:prstGeom prst="rect">
            <a:avLst/>
          </a:prstGeom>
          <a:solidFill>
            <a:srgbClr val="EBEBEB"/>
          </a:solidFill>
          <a:ln>
            <a:solidFill>
              <a:srgbClr val="EBEB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85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934E1-4A8B-11D6-956D-0AF10F4E16B1}"/>
              </a:ext>
            </a:extLst>
          </p:cNvPr>
          <p:cNvSpPr txBox="1"/>
          <p:nvPr/>
        </p:nvSpPr>
        <p:spPr>
          <a:xfrm>
            <a:off x="594360" y="1786832"/>
            <a:ext cx="3389062" cy="2685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Public Reading of Scripture</a:t>
            </a:r>
            <a:b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48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App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132" y="0"/>
            <a:ext cx="723900" cy="68580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451A75F-6E2C-C75A-7F61-34B0CF43E333}"/>
              </a:ext>
            </a:extLst>
          </p:cNvPr>
          <p:cNvGrpSpPr/>
          <p:nvPr/>
        </p:nvGrpSpPr>
        <p:grpSpPr>
          <a:xfrm>
            <a:off x="592183" y="4715464"/>
            <a:ext cx="2330026" cy="1097280"/>
            <a:chOff x="322020" y="4715464"/>
            <a:chExt cx="2330026" cy="109728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0342FB5-90B7-B903-9834-21B022B83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C2BD728-C68D-23C7-4A1A-8AF799EFF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pic>
        <p:nvPicPr>
          <p:cNvPr id="9" name="Picture 8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DE6E7FF7-32DB-CDDF-EB08-D5D214E00A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1070" y="428996"/>
            <a:ext cx="3160133" cy="6020485"/>
          </a:xfrm>
          <a:prstGeom prst="rect">
            <a:avLst/>
          </a:prstGeom>
        </p:spPr>
      </p:pic>
      <p:pic>
        <p:nvPicPr>
          <p:cNvPr id="10" name="Picture 9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19077D5-34BE-3E93-7FAD-D5296959B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633" y="428996"/>
            <a:ext cx="3160133" cy="60204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CAC521-27CF-4D4F-AA71-325E37D1083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843" b="2721"/>
          <a:stretch/>
        </p:blipFill>
        <p:spPr>
          <a:xfrm>
            <a:off x="8598926" y="622566"/>
            <a:ext cx="2751549" cy="5571851"/>
          </a:xfrm>
          <a:prstGeom prst="roundRect">
            <a:avLst>
              <a:gd name="adj" fmla="val 9438"/>
            </a:avLst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2EDAD6-050B-B2FA-6AF8-A3C594F4C4F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589" b="2975"/>
          <a:stretch/>
        </p:blipFill>
        <p:spPr>
          <a:xfrm>
            <a:off x="5345363" y="622566"/>
            <a:ext cx="2751549" cy="5571851"/>
          </a:xfrm>
          <a:prstGeom prst="roundRect">
            <a:avLst>
              <a:gd name="adj" fmla="val 9017"/>
            </a:avLst>
          </a:prstGeom>
          <a:effec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6227F5-CED4-DDAE-2970-1CB558754B4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3843" b="75276"/>
          <a:stretch/>
        </p:blipFill>
        <p:spPr>
          <a:xfrm rot="10800000">
            <a:off x="5345362" y="775504"/>
            <a:ext cx="2751549" cy="1245200"/>
          </a:xfrm>
          <a:prstGeom prst="roundRect">
            <a:avLst>
              <a:gd name="adj" fmla="val 9017"/>
            </a:avLst>
          </a:prstGeom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C671BA0-866B-13E3-49F1-95DB09D4EA76}"/>
              </a:ext>
            </a:extLst>
          </p:cNvPr>
          <p:cNvGrpSpPr/>
          <p:nvPr/>
        </p:nvGrpSpPr>
        <p:grpSpPr>
          <a:xfrm>
            <a:off x="3495684" y="414058"/>
            <a:ext cx="2479082" cy="627031"/>
            <a:chOff x="3495684" y="414058"/>
            <a:chExt cx="2479082" cy="627031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286972C4-575F-3BA9-A7AC-4101F521D645}"/>
                </a:ext>
              </a:extLst>
            </p:cNvPr>
            <p:cNvSpPr/>
            <p:nvPr/>
          </p:nvSpPr>
          <p:spPr>
            <a:xfrm rot="20672830">
              <a:off x="3495684" y="463996"/>
              <a:ext cx="2479082" cy="545335"/>
            </a:xfrm>
            <a:prstGeom prst="roundRect">
              <a:avLst>
                <a:gd name="adj" fmla="val 50000"/>
              </a:avLst>
            </a:prstGeom>
            <a:solidFill>
              <a:srgbClr val="FB85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525E2B-231B-9E1D-E655-5735F54F37C2}"/>
                </a:ext>
              </a:extLst>
            </p:cNvPr>
            <p:cNvSpPr txBox="1"/>
            <p:nvPr/>
          </p:nvSpPr>
          <p:spPr>
            <a:xfrm rot="20672830">
              <a:off x="3502013" y="414058"/>
              <a:ext cx="2398039" cy="6270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5200"/>
                </a:lnSpc>
              </a:pPr>
              <a:r>
                <a:rPr lang="en-US" sz="4000" b="1" dirty="0">
                  <a:solidFill>
                    <a:schemeClr val="bg1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All Free!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2315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C9AA0-7220-D226-9C2E-24FBBC25D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7494C1-32B3-00B6-B24C-E8EE1A4B9002}"/>
              </a:ext>
            </a:extLst>
          </p:cNvPr>
          <p:cNvSpPr/>
          <p:nvPr/>
        </p:nvSpPr>
        <p:spPr>
          <a:xfrm>
            <a:off x="3543300" y="0"/>
            <a:ext cx="86487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281EDB-3B82-CA93-DFC9-2B6C81484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233" y="0"/>
            <a:ext cx="7239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0176413-4A25-461E-5023-BCE33321C634}"/>
              </a:ext>
            </a:extLst>
          </p:cNvPr>
          <p:cNvGrpSpPr/>
          <p:nvPr/>
        </p:nvGrpSpPr>
        <p:grpSpPr>
          <a:xfrm>
            <a:off x="322020" y="4715464"/>
            <a:ext cx="2330026" cy="1097280"/>
            <a:chOff x="322020" y="4715464"/>
            <a:chExt cx="2330026" cy="109728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A72C317-88AB-EFB3-F579-27C9BA543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C227D45-5E0C-79FD-4A17-276F888A0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FC2634B-B9AF-0F9D-6EFE-C04C0F109A93}"/>
              </a:ext>
            </a:extLst>
          </p:cNvPr>
          <p:cNvSpPr/>
          <p:nvPr/>
        </p:nvSpPr>
        <p:spPr>
          <a:xfrm>
            <a:off x="4423752" y="1041996"/>
            <a:ext cx="3512690" cy="550158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63500"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51EA64-AE3B-47AA-0463-17F748EF21DE}"/>
              </a:ext>
            </a:extLst>
          </p:cNvPr>
          <p:cNvSpPr txBox="1"/>
          <p:nvPr/>
        </p:nvSpPr>
        <p:spPr>
          <a:xfrm>
            <a:off x="4628422" y="1174749"/>
            <a:ext cx="3075172" cy="52949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600"/>
              </a:spcAft>
            </a:pPr>
            <a:r>
              <a:rPr lang="en-US" sz="2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Available Now:</a:t>
            </a:r>
          </a:p>
          <a:p>
            <a:pPr>
              <a:lnSpc>
                <a:spcPts val="3400"/>
              </a:lnSpc>
            </a:pPr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English NKJV</a:t>
            </a:r>
            <a:b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English NLT </a:t>
            </a:r>
            <a:r>
              <a:rPr lang="en-US" sz="2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(NT)</a:t>
            </a:r>
            <a:br>
              <a:rPr lang="en-US" sz="2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Spanish </a:t>
            </a:r>
            <a:b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Korean </a:t>
            </a:r>
            <a:b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Japanese Mandarin</a:t>
            </a:r>
            <a:b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Russian</a:t>
            </a:r>
            <a:b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Indonesian</a:t>
            </a:r>
            <a:b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Arabic NVD</a:t>
            </a:r>
          </a:p>
          <a:p>
            <a:pPr>
              <a:lnSpc>
                <a:spcPts val="3400"/>
              </a:lnSpc>
            </a:pPr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Arabic GNA</a:t>
            </a:r>
          </a:p>
          <a:p>
            <a:pPr>
              <a:lnSpc>
                <a:spcPts val="3400"/>
              </a:lnSpc>
            </a:pPr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French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67FCBF-4AB1-EA82-8C4A-B8ED8ED5D8A7}"/>
              </a:ext>
            </a:extLst>
          </p:cNvPr>
          <p:cNvSpPr txBox="1"/>
          <p:nvPr/>
        </p:nvSpPr>
        <p:spPr>
          <a:xfrm>
            <a:off x="5400761" y="314422"/>
            <a:ext cx="6091510" cy="486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000"/>
              </a:lnSpc>
              <a:spcAft>
                <a:spcPts val="1200"/>
              </a:spcAft>
            </a:pPr>
            <a:r>
              <a:rPr lang="en-US" sz="32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Best Audio Drama Bibles</a:t>
            </a:r>
            <a:endParaRPr lang="en-US" sz="3200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B9380AC-8843-B8F7-C4DA-198D8B5A4BBC}"/>
              </a:ext>
            </a:extLst>
          </p:cNvPr>
          <p:cNvSpPr/>
          <p:nvPr/>
        </p:nvSpPr>
        <p:spPr>
          <a:xfrm>
            <a:off x="8247529" y="1041995"/>
            <a:ext cx="3512690" cy="550158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63500"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CF082A-8036-917C-BD5A-A4B666ADFF9B}"/>
              </a:ext>
            </a:extLst>
          </p:cNvPr>
          <p:cNvSpPr txBox="1"/>
          <p:nvPr/>
        </p:nvSpPr>
        <p:spPr>
          <a:xfrm>
            <a:off x="8401097" y="1174749"/>
            <a:ext cx="3079118" cy="4606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800"/>
              </a:lnSpc>
              <a:spcAft>
                <a:spcPts val="1200"/>
              </a:spcAft>
            </a:pPr>
            <a:r>
              <a:rPr lang="en-US" sz="3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Coming Soon: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2E0A3B8-F6A6-F11B-C6F7-9520E4122381}"/>
              </a:ext>
            </a:extLst>
          </p:cNvPr>
          <p:cNvGrpSpPr/>
          <p:nvPr/>
        </p:nvGrpSpPr>
        <p:grpSpPr>
          <a:xfrm>
            <a:off x="2896988" y="414058"/>
            <a:ext cx="2479082" cy="627031"/>
            <a:chOff x="3495684" y="414058"/>
            <a:chExt cx="2479082" cy="627031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1DAF8428-2C9B-B43A-C074-6C0B82BDD852}"/>
                </a:ext>
              </a:extLst>
            </p:cNvPr>
            <p:cNvSpPr/>
            <p:nvPr/>
          </p:nvSpPr>
          <p:spPr>
            <a:xfrm rot="20672830">
              <a:off x="3495684" y="463996"/>
              <a:ext cx="2479082" cy="545335"/>
            </a:xfrm>
            <a:prstGeom prst="roundRect">
              <a:avLst>
                <a:gd name="adj" fmla="val 50000"/>
              </a:avLst>
            </a:prstGeom>
            <a:solidFill>
              <a:srgbClr val="FB85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EEB13F2-B0DA-D803-FD18-EDDA8AC26364}"/>
                </a:ext>
              </a:extLst>
            </p:cNvPr>
            <p:cNvSpPr txBox="1"/>
            <p:nvPr/>
          </p:nvSpPr>
          <p:spPr>
            <a:xfrm rot="20672830">
              <a:off x="3502013" y="414058"/>
              <a:ext cx="2398039" cy="6270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5200"/>
                </a:lnSpc>
              </a:pPr>
              <a:r>
                <a:rPr lang="en-US" sz="4000" b="1" dirty="0">
                  <a:solidFill>
                    <a:schemeClr val="bg1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All Free!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B4088F5-18DC-80E2-5328-0916F8FF67A5}"/>
              </a:ext>
            </a:extLst>
          </p:cNvPr>
          <p:cNvSpPr txBox="1"/>
          <p:nvPr/>
        </p:nvSpPr>
        <p:spPr>
          <a:xfrm>
            <a:off x="388703" y="1786832"/>
            <a:ext cx="3389062" cy="26853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In Public Reading of Scripture</a:t>
            </a:r>
            <a:b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48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App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5A0405-9DCA-7A8B-363F-E89DC264DC29}"/>
              </a:ext>
            </a:extLst>
          </p:cNvPr>
          <p:cNvSpPr txBox="1"/>
          <p:nvPr/>
        </p:nvSpPr>
        <p:spPr>
          <a:xfrm>
            <a:off x="8401097" y="1677847"/>
            <a:ext cx="335737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FB85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2026</a:t>
            </a:r>
            <a:endParaRPr lang="en-US" sz="2400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Portuguese</a:t>
            </a:r>
          </a:p>
          <a:p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Hindi </a:t>
            </a:r>
            <a:r>
              <a:rPr lang="en-US" sz="2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(NT &amp; Psalms)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112311-BA1B-F4E8-F05F-F680955DF948}"/>
              </a:ext>
            </a:extLst>
          </p:cNvPr>
          <p:cNvSpPr txBox="1"/>
          <p:nvPr/>
        </p:nvSpPr>
        <p:spPr>
          <a:xfrm>
            <a:off x="8401097" y="3003573"/>
            <a:ext cx="3314297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FB85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2027</a:t>
            </a:r>
            <a:endParaRPr lang="en-US" sz="2400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English NIV</a:t>
            </a:r>
          </a:p>
          <a:p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French </a:t>
            </a:r>
            <a:r>
              <a:rPr lang="en-US" sz="2400" spc="-1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(Second Canon)</a:t>
            </a:r>
          </a:p>
          <a:p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Hindi </a:t>
            </a:r>
            <a:r>
              <a:rPr lang="en-US" sz="2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(OT)</a:t>
            </a:r>
          </a:p>
          <a:p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Persian </a:t>
            </a:r>
            <a:r>
              <a:rPr lang="en-US" sz="2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(NT &amp; Psalms)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901E38-BE3E-9501-82EC-E6CCFE3CAFF6}"/>
              </a:ext>
            </a:extLst>
          </p:cNvPr>
          <p:cNvSpPr txBox="1"/>
          <p:nvPr/>
        </p:nvSpPr>
        <p:spPr>
          <a:xfrm>
            <a:off x="8401096" y="5197191"/>
            <a:ext cx="331429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FB85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2028</a:t>
            </a:r>
            <a:endParaRPr lang="en-US" sz="2400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Persian </a:t>
            </a:r>
            <a:r>
              <a:rPr lang="en-US" sz="2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(OT)</a:t>
            </a:r>
          </a:p>
          <a:p>
            <a:r>
              <a:rPr lang="en-US" sz="28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Hebrew </a:t>
            </a:r>
            <a:r>
              <a:rPr lang="en-US" sz="2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(OT)</a:t>
            </a:r>
          </a:p>
        </p:txBody>
      </p:sp>
    </p:spTree>
    <p:extLst>
      <p:ext uri="{BB962C8B-B14F-4D97-AF65-F5344CB8AC3E}">
        <p14:creationId xmlns:p14="http://schemas.microsoft.com/office/powerpoint/2010/main" val="3105402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934E1-4A8B-11D6-956D-0AF10F4E16B1}"/>
              </a:ext>
            </a:extLst>
          </p:cNvPr>
          <p:cNvSpPr txBox="1"/>
          <p:nvPr/>
        </p:nvSpPr>
        <p:spPr>
          <a:xfrm>
            <a:off x="594360" y="2002121"/>
            <a:ext cx="3389062" cy="20185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sz="48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Bible Tracker</a:t>
            </a:r>
            <a:br>
              <a:rPr lang="en-US" sz="48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in the App</a:t>
            </a:r>
            <a:endParaRPr lang="en-US" sz="48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132" y="0"/>
            <a:ext cx="723900" cy="6858000"/>
          </a:xfrm>
          <a:prstGeom prst="rect">
            <a:avLst/>
          </a:prstGeom>
        </p:spPr>
      </p:pic>
      <p:pic>
        <p:nvPicPr>
          <p:cNvPr id="10" name="Picture 9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73B139C-75B4-D6BA-0476-BD54407EB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7460" y="1032363"/>
            <a:ext cx="2884847" cy="54960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550926-70EA-D3A2-F641-094F6AC88E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514" b="1610"/>
          <a:stretch>
            <a:fillRect/>
          </a:stretch>
        </p:blipFill>
        <p:spPr>
          <a:xfrm>
            <a:off x="5498097" y="1217141"/>
            <a:ext cx="2483571" cy="5052949"/>
          </a:xfrm>
          <a:prstGeom prst="roundRect">
            <a:avLst>
              <a:gd name="adj" fmla="val 7933"/>
            </a:avLst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F9D6F8B-1213-C852-A446-390E76AD29AD}"/>
              </a:ext>
            </a:extLst>
          </p:cNvPr>
          <p:cNvGrpSpPr/>
          <p:nvPr/>
        </p:nvGrpSpPr>
        <p:grpSpPr>
          <a:xfrm>
            <a:off x="592183" y="4247864"/>
            <a:ext cx="2330026" cy="1097280"/>
            <a:chOff x="322020" y="4715464"/>
            <a:chExt cx="2330026" cy="109728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8C75764-6D96-1E36-F128-A85C20500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1A23246-3705-E907-B6B5-9F8108130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pic>
        <p:nvPicPr>
          <p:cNvPr id="14" name="Picture 13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B0A64847-A75A-4DB1-48EB-E07C40959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0901" y="1032363"/>
            <a:ext cx="2884847" cy="54960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31699C-8230-C515-265C-43156420D9A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4502" b="1622"/>
          <a:stretch>
            <a:fillRect/>
          </a:stretch>
        </p:blipFill>
        <p:spPr>
          <a:xfrm>
            <a:off x="8581538" y="1217140"/>
            <a:ext cx="2483571" cy="5052949"/>
          </a:xfrm>
          <a:prstGeom prst="roundRect">
            <a:avLst>
              <a:gd name="adj" fmla="val 7933"/>
            </a:avLst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718C04-59BC-7269-7391-18C9889F5D29}"/>
              </a:ext>
            </a:extLst>
          </p:cNvPr>
          <p:cNvSpPr txBox="1"/>
          <p:nvPr/>
        </p:nvSpPr>
        <p:spPr>
          <a:xfrm>
            <a:off x="4879818" y="366516"/>
            <a:ext cx="6851625" cy="486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000"/>
              </a:lnSpc>
              <a:spcAft>
                <a:spcPts val="1200"/>
              </a:spcAft>
              <a:defRPr sz="3200" b="1"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algn="ctr"/>
            <a:r>
              <a:rPr lang="en-US" dirty="0">
                <a:latin typeface="Avenir Next LT Pro" panose="020B0504020202020204" pitchFamily="34" charset="77"/>
              </a:rPr>
              <a:t>Track Bible Listening (Reading)!</a:t>
            </a:r>
          </a:p>
        </p:txBody>
      </p:sp>
    </p:spTree>
    <p:extLst>
      <p:ext uri="{BB962C8B-B14F-4D97-AF65-F5344CB8AC3E}">
        <p14:creationId xmlns:p14="http://schemas.microsoft.com/office/powerpoint/2010/main" val="1649168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1F9E20-DEC3-A7B3-68BA-E0B4CDF37F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18EA01-BDD2-1E8E-887C-7425E225F1F3}"/>
              </a:ext>
            </a:extLst>
          </p:cNvPr>
          <p:cNvSpPr txBox="1"/>
          <p:nvPr/>
        </p:nvSpPr>
        <p:spPr>
          <a:xfrm>
            <a:off x="699763" y="876071"/>
            <a:ext cx="7549520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000"/>
              </a:lnSpc>
              <a:spcAft>
                <a:spcPts val="1200"/>
              </a:spcAft>
              <a:defRPr sz="3200" b="1"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>
              <a:lnSpc>
                <a:spcPts val="5200"/>
              </a:lnSpc>
            </a:pPr>
            <a:r>
              <a:rPr lang="en-US" sz="4400" b="0" dirty="0">
                <a:latin typeface="Avenir Next LT Pro" panose="020B0504020202020204" pitchFamily="34" charset="77"/>
              </a:rPr>
              <a:t>For </a:t>
            </a:r>
            <a:r>
              <a:rPr lang="en-US" sz="4400" dirty="0">
                <a:latin typeface="Avenir Next LT Pro" panose="020B0504020202020204" pitchFamily="34" charset="77"/>
              </a:rPr>
              <a:t>1-2-3 Goal</a:t>
            </a:r>
            <a:r>
              <a:rPr lang="en-US" sz="4400" b="0" dirty="0">
                <a:latin typeface="Avenir Next LT Pro" panose="020B0504020202020204" pitchFamily="34" charset="77"/>
              </a:rPr>
              <a:t>, </a:t>
            </a:r>
            <a:br>
              <a:rPr lang="en-US" sz="4400" b="0" dirty="0">
                <a:latin typeface="Avenir Next LT Pro" panose="020B0504020202020204" pitchFamily="34" charset="77"/>
              </a:rPr>
            </a:br>
            <a:r>
              <a:rPr lang="en-US" sz="4400" b="0" dirty="0">
                <a:latin typeface="Avenir Next LT Pro" panose="020B0504020202020204" pitchFamily="34" charset="77"/>
              </a:rPr>
              <a:t>we recommend setting up </a:t>
            </a:r>
            <a:br>
              <a:rPr lang="en-US" sz="4400" b="0" dirty="0">
                <a:latin typeface="Avenir Next LT Pro" panose="020B0504020202020204" pitchFamily="34" charset="77"/>
              </a:rPr>
            </a:br>
            <a:r>
              <a:rPr lang="en-US" sz="4400" dirty="0">
                <a:latin typeface="Avenir Next LT Pro" panose="020B0504020202020204" pitchFamily="34" charset="77"/>
              </a:rPr>
              <a:t>5 Trackers</a:t>
            </a:r>
            <a:r>
              <a:rPr lang="en-US" sz="4400" b="0" dirty="0">
                <a:latin typeface="Avenir Next LT Pro" panose="020B0504020202020204" pitchFamily="34" charset="77"/>
              </a:rPr>
              <a:t>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980315C-71A0-B4AB-9DEF-1DEDB3750A1D}"/>
              </a:ext>
            </a:extLst>
          </p:cNvPr>
          <p:cNvGrpSpPr/>
          <p:nvPr/>
        </p:nvGrpSpPr>
        <p:grpSpPr>
          <a:xfrm>
            <a:off x="5335311" y="3065064"/>
            <a:ext cx="2752400" cy="1156087"/>
            <a:chOff x="5467164" y="3183707"/>
            <a:chExt cx="2752400" cy="115608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3C01B3-9084-951C-6F63-2F67FD059929}"/>
                </a:ext>
              </a:extLst>
            </p:cNvPr>
            <p:cNvSpPr txBox="1"/>
            <p:nvPr/>
          </p:nvSpPr>
          <p:spPr>
            <a:xfrm>
              <a:off x="5467164" y="3480693"/>
              <a:ext cx="1697552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en-US" sz="2800" b="1" dirty="0">
                  <a:solidFill>
                    <a:srgbClr val="FF5F05"/>
                  </a:solidFill>
                  <a:latin typeface="Avenir Next LT Pro" panose="020B0504020202020204" pitchFamily="34" charset="77"/>
                  <a:ea typeface="DIN 2014 Bold" panose="020B0504020202020204" pitchFamily="34" charset="77"/>
                </a:rPr>
                <a:t>Like this</a:t>
              </a:r>
            </a:p>
          </p:txBody>
        </p:sp>
        <p:pic>
          <p:nvPicPr>
            <p:cNvPr id="20" name="Picture 19" descr="An orange arrow pointing upwards&#10;&#10;Description automatically generated">
              <a:extLst>
                <a:ext uri="{FF2B5EF4-FFF2-40B4-BE49-F238E27FC236}">
                  <a16:creationId xmlns:a16="http://schemas.microsoft.com/office/drawing/2014/main" id="{DEE777B7-1EF7-C020-1A65-FDDE799E3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412593" flipH="1">
              <a:off x="7063477" y="3183707"/>
              <a:ext cx="1156087" cy="1156087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8BBE4E9-4A0F-7B6A-4F28-5229A8B898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870876" y="4810362"/>
            <a:ext cx="1024471" cy="1024471"/>
          </a:xfrm>
          <a:prstGeom prst="roundRect">
            <a:avLst>
              <a:gd name="adj" fmla="val 6667"/>
            </a:avLst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7F97F4-60FE-1ADA-8D42-25D9FF24F1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03499" y="4810364"/>
            <a:ext cx="1024470" cy="1024470"/>
          </a:xfrm>
          <a:prstGeom prst="roundRect">
            <a:avLst>
              <a:gd name="adj" fmla="val 23334"/>
            </a:avLst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962476F-5B92-8965-7A81-21A9ECC03B7F}"/>
              </a:ext>
            </a:extLst>
          </p:cNvPr>
          <p:cNvSpPr txBox="1"/>
          <p:nvPr/>
        </p:nvSpPr>
        <p:spPr>
          <a:xfrm>
            <a:off x="699763" y="5888580"/>
            <a:ext cx="3181895" cy="3646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spcAft>
                <a:spcPts val="1800"/>
              </a:spcAft>
            </a:pPr>
            <a:r>
              <a:rPr lang="en-US" sz="20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Download PRS App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90756B1-D3CB-0B88-A944-301694026330}"/>
              </a:ext>
            </a:extLst>
          </p:cNvPr>
          <p:cNvGrpSpPr/>
          <p:nvPr/>
        </p:nvGrpSpPr>
        <p:grpSpPr>
          <a:xfrm>
            <a:off x="8181789" y="311762"/>
            <a:ext cx="3272456" cy="6189777"/>
            <a:chOff x="8181789" y="311762"/>
            <a:chExt cx="3272456" cy="6189777"/>
          </a:xfrm>
        </p:grpSpPr>
        <p:pic>
          <p:nvPicPr>
            <p:cNvPr id="10" name="Picture 9" descr="A picture containing text, monitor, electronics, screen&#10;&#10;Description automatically generated">
              <a:extLst>
                <a:ext uri="{FF2B5EF4-FFF2-40B4-BE49-F238E27FC236}">
                  <a16:creationId xmlns:a16="http://schemas.microsoft.com/office/drawing/2014/main" id="{773B139C-75B4-D6BA-0476-BD54407EB3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81789" y="311762"/>
              <a:ext cx="3272456" cy="6189777"/>
            </a:xfrm>
            <a:prstGeom prst="rect">
              <a:avLst/>
            </a:prstGeom>
            <a:effectLst>
              <a:outerShdw blurRad="533400" dist="50800" dir="5400000" algn="ctr" rotWithShape="0">
                <a:srgbClr val="000000">
                  <a:alpha val="15000"/>
                </a:srgbClr>
              </a:outerShdw>
            </a:effec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5D1AB5A-374B-7864-DC96-9835EBEB91DC}"/>
                </a:ext>
              </a:extLst>
            </p:cNvPr>
            <p:cNvGrpSpPr/>
            <p:nvPr/>
          </p:nvGrpSpPr>
          <p:grpSpPr>
            <a:xfrm>
              <a:off x="8409384" y="521368"/>
              <a:ext cx="2817264" cy="5670206"/>
              <a:chOff x="8409384" y="521368"/>
              <a:chExt cx="2817264" cy="5670206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10550926-70EA-D3A2-F641-094F6AC88E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t="4887" b="2246"/>
              <a:stretch>
                <a:fillRect/>
              </a:stretch>
            </p:blipFill>
            <p:spPr>
              <a:xfrm>
                <a:off x="8409384" y="521368"/>
                <a:ext cx="2817264" cy="5670206"/>
              </a:xfrm>
              <a:prstGeom prst="roundRect">
                <a:avLst>
                  <a:gd name="adj" fmla="val 7933"/>
                </a:avLst>
              </a:prstGeom>
            </p:spPr>
          </p:pic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F98E3F0-79E3-7931-EDF2-432B806BA146}"/>
                  </a:ext>
                </a:extLst>
              </p:cNvPr>
              <p:cNvSpPr/>
              <p:nvPr/>
            </p:nvSpPr>
            <p:spPr>
              <a:xfrm>
                <a:off x="9252963" y="1216916"/>
                <a:ext cx="1699516" cy="2488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r>
                  <a:rPr lang="en-US" sz="1400" dirty="0">
                    <a:solidFill>
                      <a:schemeClr val="tx1"/>
                    </a:solidFill>
                    <a:latin typeface="Avenir Next LT Pro" panose="020B0504020202020204" pitchFamily="34" charset="77"/>
                  </a:rPr>
                  <a:t>2026 1st</a:t>
                </a: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A8E8586-DBF8-DA00-D925-08475CEFC61F}"/>
                  </a:ext>
                </a:extLst>
              </p:cNvPr>
              <p:cNvSpPr/>
              <p:nvPr/>
            </p:nvSpPr>
            <p:spPr>
              <a:xfrm>
                <a:off x="9252963" y="2115685"/>
                <a:ext cx="1699516" cy="2488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r>
                  <a:rPr lang="en-US" sz="1400" dirty="0">
                    <a:solidFill>
                      <a:schemeClr val="tx1"/>
                    </a:solidFill>
                    <a:latin typeface="Avenir Next LT Pro" panose="020B0504020202020204" pitchFamily="34" charset="77"/>
                  </a:rPr>
                  <a:t>2026 2nd</a:t>
                </a: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D677EFC-C309-5179-BF6C-56D295A0C742}"/>
                  </a:ext>
                </a:extLst>
              </p:cNvPr>
              <p:cNvSpPr/>
              <p:nvPr/>
            </p:nvSpPr>
            <p:spPr>
              <a:xfrm>
                <a:off x="9252963" y="3026959"/>
                <a:ext cx="1699516" cy="2488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r>
                  <a:rPr lang="en-US" sz="1400" dirty="0">
                    <a:solidFill>
                      <a:schemeClr val="tx1"/>
                    </a:solidFill>
                    <a:latin typeface="Avenir Next LT Pro" panose="020B0504020202020204" pitchFamily="34" charset="77"/>
                  </a:rPr>
                  <a:t>2026 3rd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64A932E-55D4-5B53-95F2-8D08993D3507}"/>
                  </a:ext>
                </a:extLst>
              </p:cNvPr>
              <p:cNvSpPr/>
              <p:nvPr/>
            </p:nvSpPr>
            <p:spPr>
              <a:xfrm>
                <a:off x="9252963" y="3925728"/>
                <a:ext cx="1699516" cy="2488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r>
                  <a:rPr lang="en-US" sz="1400" dirty="0">
                    <a:solidFill>
                      <a:schemeClr val="tx1"/>
                    </a:solidFill>
                    <a:latin typeface="Avenir Next LT Pro" panose="020B0504020202020204" pitchFamily="34" charset="77"/>
                  </a:rPr>
                  <a:t>2026 4th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B1A25E8-9B5B-54A9-16C9-F74797B7BB70}"/>
                  </a:ext>
                </a:extLst>
              </p:cNvPr>
              <p:cNvSpPr/>
              <p:nvPr/>
            </p:nvSpPr>
            <p:spPr>
              <a:xfrm>
                <a:off x="9252963" y="4721011"/>
                <a:ext cx="1699516" cy="3821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r>
                  <a:rPr lang="en-US" sz="1300" dirty="0">
                    <a:solidFill>
                      <a:schemeClr val="tx1"/>
                    </a:solidFill>
                    <a:latin typeface="Avenir Next LT Pro" panose="020B0504020202020204" pitchFamily="34" charset="77"/>
                  </a:rPr>
                  <a:t>2026 NYC Wednesday PRS Plan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6745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0"/>
            <a:ext cx="12192000" cy="6289482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6B1F05-5030-2F33-F611-69FB53C6FD27}"/>
              </a:ext>
            </a:extLst>
          </p:cNvPr>
          <p:cNvSpPr txBox="1"/>
          <p:nvPr/>
        </p:nvSpPr>
        <p:spPr>
          <a:xfrm>
            <a:off x="231634" y="237292"/>
            <a:ext cx="11722685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51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Training Together, Not Trying Alone.</a:t>
            </a:r>
            <a:endParaRPr lang="en-US" sz="51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F30C3D-A26E-8AC9-DAEB-7A7FA5FB4635}"/>
              </a:ext>
            </a:extLst>
          </p:cNvPr>
          <p:cNvSpPr/>
          <p:nvPr/>
        </p:nvSpPr>
        <p:spPr>
          <a:xfrm>
            <a:off x="288092" y="1184743"/>
            <a:ext cx="11666227" cy="5104739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BABCA2-2D29-98DF-DC80-E2454A441F7B}"/>
              </a:ext>
            </a:extLst>
          </p:cNvPr>
          <p:cNvSpPr txBox="1"/>
          <p:nvPr/>
        </p:nvSpPr>
        <p:spPr>
          <a:xfrm>
            <a:off x="471095" y="2730777"/>
            <a:ext cx="11348650" cy="32050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600"/>
              </a:lnSpc>
              <a:spcAft>
                <a:spcPts val="1200"/>
              </a:spcAft>
            </a:pPr>
            <a:r>
              <a:rPr lang="en-US" sz="2700" b="1" dirty="0">
                <a:latin typeface="Avenir Next LT Pro" panose="020B0504020202020204" pitchFamily="34" charset="77"/>
              </a:rPr>
              <a:t>Commit these to faithful men who will be able to teach others also.</a:t>
            </a:r>
            <a:r>
              <a:rPr lang="en-US" sz="2700" b="1" baseline="30000" dirty="0">
                <a:latin typeface="Avenir Next LT Pro" panose="020B0504020202020204" pitchFamily="34" charset="77"/>
              </a:rPr>
              <a:t> </a:t>
            </a:r>
            <a:br>
              <a:rPr lang="en-US" sz="2700" b="1" baseline="30000" dirty="0">
                <a:latin typeface="Avenir Next LT Pro" panose="020B0504020202020204" pitchFamily="34" charset="77"/>
              </a:rPr>
            </a:br>
            <a:r>
              <a:rPr lang="en-US" sz="2700" dirty="0">
                <a:latin typeface="Avenir Next LT Pro" panose="020B0504020202020204" pitchFamily="34" charset="77"/>
              </a:rPr>
              <a:t>You therefore must endure hardship as a </a:t>
            </a:r>
            <a:r>
              <a:rPr lang="en-US" sz="2700" b="1" dirty="0">
                <a:latin typeface="Avenir Next LT Pro" panose="020B0504020202020204" pitchFamily="34" charset="77"/>
              </a:rPr>
              <a:t>good soldier of Jesus Christ</a:t>
            </a:r>
            <a:r>
              <a:rPr lang="en-US" sz="2700" dirty="0">
                <a:latin typeface="Avenir Next LT Pro" panose="020B0504020202020204" pitchFamily="34" charset="77"/>
              </a:rPr>
              <a:t>. No one engaged in warfare entangles himself with the affairs of </a:t>
            </a:r>
            <a:r>
              <a:rPr lang="en-US" sz="2700" i="1" dirty="0">
                <a:latin typeface="Avenir Next LT Pro" panose="020B0504020202020204" pitchFamily="34" charset="77"/>
              </a:rPr>
              <a:t>this</a:t>
            </a:r>
            <a:r>
              <a:rPr lang="en-US" sz="2700" dirty="0">
                <a:latin typeface="Avenir Next LT Pro" panose="020B0504020202020204" pitchFamily="34" charset="77"/>
              </a:rPr>
              <a:t> life, that he may please him who enlisted him as a </a:t>
            </a:r>
            <a:r>
              <a:rPr lang="en-US" sz="2700" b="1" dirty="0">
                <a:latin typeface="Avenir Next LT Pro" panose="020B0504020202020204" pitchFamily="34" charset="77"/>
              </a:rPr>
              <a:t>soldier</a:t>
            </a:r>
            <a:r>
              <a:rPr lang="en-US" sz="2700" dirty="0">
                <a:latin typeface="Avenir Next LT Pro" panose="020B0504020202020204" pitchFamily="34" charset="77"/>
              </a:rPr>
              <a:t>.</a:t>
            </a:r>
            <a:r>
              <a:rPr lang="en-US" sz="2700" b="1" baseline="30000" dirty="0">
                <a:latin typeface="Avenir Next LT Pro" panose="020B0504020202020204" pitchFamily="34" charset="77"/>
              </a:rPr>
              <a:t> </a:t>
            </a:r>
            <a:r>
              <a:rPr lang="en-US" sz="2700" dirty="0">
                <a:latin typeface="Avenir Next LT Pro" panose="020B0504020202020204" pitchFamily="34" charset="77"/>
              </a:rPr>
              <a:t>And also if </a:t>
            </a:r>
            <a:br>
              <a:rPr lang="en-US" sz="2700" dirty="0">
                <a:latin typeface="Avenir Next LT Pro" panose="020B0504020202020204" pitchFamily="34" charset="77"/>
              </a:rPr>
            </a:br>
            <a:r>
              <a:rPr lang="en-US" sz="2700" dirty="0">
                <a:latin typeface="Avenir Next LT Pro" panose="020B0504020202020204" pitchFamily="34" charset="77"/>
              </a:rPr>
              <a:t>anyone competes in </a:t>
            </a:r>
            <a:r>
              <a:rPr lang="en-US" sz="2700" b="1" dirty="0">
                <a:latin typeface="Avenir Next LT Pro" panose="020B0504020202020204" pitchFamily="34" charset="77"/>
              </a:rPr>
              <a:t>athletics</a:t>
            </a:r>
            <a:r>
              <a:rPr lang="en-US" sz="2700" dirty="0">
                <a:latin typeface="Avenir Next LT Pro" panose="020B0504020202020204" pitchFamily="34" charset="77"/>
              </a:rPr>
              <a:t>, he is not crowned unless he competes according to the rules.</a:t>
            </a:r>
            <a:r>
              <a:rPr lang="en-US" sz="2700" b="1" baseline="30000" dirty="0">
                <a:latin typeface="Avenir Next LT Pro" panose="020B0504020202020204" pitchFamily="34" charset="77"/>
              </a:rPr>
              <a:t> </a:t>
            </a:r>
            <a:r>
              <a:rPr lang="en-US" sz="2700" dirty="0">
                <a:latin typeface="Avenir Next LT Pro" panose="020B0504020202020204" pitchFamily="34" charset="77"/>
              </a:rPr>
              <a:t>The </a:t>
            </a:r>
            <a:r>
              <a:rPr lang="en-US" sz="2700" b="1" dirty="0">
                <a:latin typeface="Avenir Next LT Pro" panose="020B0504020202020204" pitchFamily="34" charset="77"/>
              </a:rPr>
              <a:t>hardworking farmer</a:t>
            </a:r>
            <a:r>
              <a:rPr lang="en-US" sz="2700" dirty="0">
                <a:latin typeface="Avenir Next LT Pro" panose="020B0504020202020204" pitchFamily="34" charset="77"/>
              </a:rPr>
              <a:t> must be first to partake of the crops. </a:t>
            </a:r>
            <a:r>
              <a:rPr lang="en-US" sz="27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2 Timothy 2:2b-6 (NKJV)</a:t>
            </a:r>
            <a:endParaRPr lang="en-US" sz="2700" dirty="0"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20D3CA-B978-E040-5341-2BB965A379EA}"/>
              </a:ext>
            </a:extLst>
          </p:cNvPr>
          <p:cNvSpPr txBox="1"/>
          <p:nvPr/>
        </p:nvSpPr>
        <p:spPr>
          <a:xfrm>
            <a:off x="471095" y="1526873"/>
            <a:ext cx="11285477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A </a:t>
            </a:r>
            <a:r>
              <a:rPr lang="en-US" sz="2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disciple</a:t>
            </a:r>
            <a:r>
              <a:rPr lang="en-US" sz="2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 is not above his teacher, but everyone when he is </a:t>
            </a:r>
            <a:r>
              <a:rPr lang="en-US" sz="2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fully</a:t>
            </a:r>
            <a:r>
              <a:rPr lang="en-US" sz="2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 </a:t>
            </a:r>
            <a:r>
              <a:rPr lang="en-US" sz="2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trained</a:t>
            </a:r>
            <a:r>
              <a:rPr lang="en-US" sz="2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 will be like his </a:t>
            </a:r>
            <a:r>
              <a:rPr lang="en-US" sz="2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teacher</a:t>
            </a:r>
            <a:r>
              <a:rPr lang="en-US" sz="2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. </a:t>
            </a:r>
            <a:r>
              <a:rPr lang="en-US" sz="28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Luke 6:40 (ESV)</a:t>
            </a:r>
            <a:r>
              <a:rPr lang="en-US" sz="2800" dirty="0">
                <a:solidFill>
                  <a:srgbClr val="000000"/>
                </a:solidFill>
                <a:highlight>
                  <a:srgbClr val="FFFFFF"/>
                </a:highlight>
                <a:latin typeface="Avenir Next LT Pro" panose="020B0504020202020204" pitchFamily="34" charset="77"/>
              </a:rPr>
              <a:t> </a:t>
            </a:r>
            <a:endParaRPr lang="en-US" sz="2800" dirty="0">
              <a:effectLst/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2667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3881266" y="0"/>
            <a:ext cx="8310735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0288" y="0"/>
            <a:ext cx="7239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BB1C5A-4A1A-2454-6752-E701B3006EEE}"/>
              </a:ext>
            </a:extLst>
          </p:cNvPr>
          <p:cNvSpPr txBox="1"/>
          <p:nvPr/>
        </p:nvSpPr>
        <p:spPr>
          <a:xfrm>
            <a:off x="405292" y="2321004"/>
            <a:ext cx="3475974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5400"/>
              </a:lnSpc>
              <a:defRPr sz="4800" b="1">
                <a:latin typeface="Avenir Next LT Pro" panose="020B0504020202020204" pitchFamily="34" charset="77"/>
                <a:ea typeface="DIN 2014 Bold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B600"/>
                </a:solidFill>
              </a:rPr>
              <a:t>3 Steps</a:t>
            </a:r>
            <a:r>
              <a:rPr lang="en-US" sz="3600" dirty="0"/>
              <a:t> for Successful </a:t>
            </a:r>
            <a:br>
              <a:rPr lang="en-US" sz="3600" dirty="0"/>
            </a:br>
            <a:r>
              <a:rPr lang="en-US" sz="3600" dirty="0"/>
              <a:t>Bible Listening (Reading)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977005-6B31-74D0-6864-0A113CE28076}"/>
              </a:ext>
            </a:extLst>
          </p:cNvPr>
          <p:cNvSpPr txBox="1"/>
          <p:nvPr/>
        </p:nvSpPr>
        <p:spPr>
          <a:xfrm>
            <a:off x="6160273" y="514716"/>
            <a:ext cx="5890755" cy="8720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600"/>
              </a:spcAft>
            </a:pPr>
            <a:r>
              <a:rPr lang="en-US" sz="3200" b="1" dirty="0">
                <a:latin typeface="Avenir Next LT Pro"/>
              </a:rPr>
              <a:t>Belong to a PRS Group, Preferably with 1 or 2 Friends</a:t>
            </a:r>
            <a:endParaRPr lang="en-US" sz="3200" b="1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843E59-A20F-64AE-D553-23A38E0FBD59}"/>
              </a:ext>
            </a:extLst>
          </p:cNvPr>
          <p:cNvSpPr txBox="1"/>
          <p:nvPr/>
        </p:nvSpPr>
        <p:spPr>
          <a:xfrm>
            <a:off x="6160273" y="1514620"/>
            <a:ext cx="548009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400"/>
              </a:lnSpc>
              <a:spcAft>
                <a:spcPts val="600"/>
              </a:spcAft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r>
              <a:rPr lang="en-US" dirty="0"/>
              <a:t>Ecclesiastes 4:12, Luke 4:16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FFB514-79B6-049D-10AA-445C35313CE8}"/>
              </a:ext>
            </a:extLst>
          </p:cNvPr>
          <p:cNvSpPr txBox="1"/>
          <p:nvPr/>
        </p:nvSpPr>
        <p:spPr>
          <a:xfrm>
            <a:off x="6160273" y="2891811"/>
            <a:ext cx="5480099" cy="4360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600"/>
              </a:spcAft>
            </a:pPr>
            <a:r>
              <a:rPr lang="en-US" sz="3200" b="1" dirty="0">
                <a:latin typeface="Avenir Next LT Pro"/>
              </a:rPr>
              <a:t>Set a One or Two-Year Goal</a:t>
            </a:r>
            <a:endParaRPr lang="en-US" sz="3200" b="1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8C57F4-BA01-700E-A4C6-5517C0AF271B}"/>
              </a:ext>
            </a:extLst>
          </p:cNvPr>
          <p:cNvSpPr txBox="1"/>
          <p:nvPr/>
        </p:nvSpPr>
        <p:spPr>
          <a:xfrm>
            <a:off x="6160273" y="3465551"/>
            <a:ext cx="5480099" cy="426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400"/>
              </a:lnSpc>
              <a:spcAft>
                <a:spcPts val="600"/>
              </a:spcAft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r>
              <a:rPr lang="en-US" dirty="0"/>
              <a:t>Deuteronomy 8:3, Matthew 4:4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05F0E6-F740-A408-A3A5-66544E65F457}"/>
              </a:ext>
            </a:extLst>
          </p:cNvPr>
          <p:cNvSpPr txBox="1"/>
          <p:nvPr/>
        </p:nvSpPr>
        <p:spPr>
          <a:xfrm>
            <a:off x="6160273" y="5096744"/>
            <a:ext cx="5480099" cy="441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600"/>
              </a:spcAft>
            </a:pPr>
            <a:r>
              <a:rPr lang="en-US" sz="3200" b="1" dirty="0">
                <a:latin typeface="Avenir Next LT Pro"/>
              </a:rPr>
              <a:t>Track and Share It</a:t>
            </a:r>
            <a:endParaRPr lang="en-US" sz="3200" b="1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AF2CC9-0DAE-F016-2483-6A9C72DDA0C0}"/>
              </a:ext>
            </a:extLst>
          </p:cNvPr>
          <p:cNvSpPr txBox="1"/>
          <p:nvPr/>
        </p:nvSpPr>
        <p:spPr>
          <a:xfrm>
            <a:off x="6160273" y="5670484"/>
            <a:ext cx="5480099" cy="426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400"/>
              </a:lnSpc>
              <a:spcAft>
                <a:spcPts val="600"/>
              </a:spcAft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r>
              <a:rPr lang="en-US" dirty="0"/>
              <a:t>Proverbs 27:17, 1 Timothy 4:15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CBAA90-05B6-7A85-04E5-B3EB300BA9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605167" y="514716"/>
            <a:ext cx="1366038" cy="13660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F3AE3-D441-BA7A-F78C-1B410A0294D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605166" y="2666934"/>
            <a:ext cx="1366039" cy="13660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65CFDB-8181-4414-3FA2-8CB983C99A1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605167" y="4807663"/>
            <a:ext cx="1366040" cy="136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74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F30C3D-A26E-8AC9-DAEB-7A7FA5FB4635}"/>
              </a:ext>
            </a:extLst>
          </p:cNvPr>
          <p:cNvSpPr/>
          <p:nvPr/>
        </p:nvSpPr>
        <p:spPr>
          <a:xfrm>
            <a:off x="289069" y="222910"/>
            <a:ext cx="11613862" cy="213623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57578F-0C2E-26F2-E86F-85ACBCA65D51}"/>
              </a:ext>
            </a:extLst>
          </p:cNvPr>
          <p:cNvSpPr txBox="1"/>
          <p:nvPr/>
        </p:nvSpPr>
        <p:spPr>
          <a:xfrm>
            <a:off x="1217872" y="866787"/>
            <a:ext cx="563419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Ecclesiastes 4:12 (NKJV)</a:t>
            </a:r>
            <a:endParaRPr lang="en-US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pPr marR="5080">
              <a:lnSpc>
                <a:spcPct val="10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Though one may be overpowered by another, two can withstand him. And </a:t>
            </a:r>
            <a:r>
              <a:rPr lang="en-US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a threefold cord is not quickly broken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.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3523E32-1C4B-1952-E924-70895C07C45B}"/>
              </a:ext>
            </a:extLst>
          </p:cNvPr>
          <p:cNvSpPr/>
          <p:nvPr/>
        </p:nvSpPr>
        <p:spPr>
          <a:xfrm>
            <a:off x="289069" y="2487823"/>
            <a:ext cx="11613862" cy="2404976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5454CE-CF0F-2C71-E388-F21C2A6DCAA4}"/>
              </a:ext>
            </a:extLst>
          </p:cNvPr>
          <p:cNvSpPr txBox="1"/>
          <p:nvPr/>
        </p:nvSpPr>
        <p:spPr>
          <a:xfrm>
            <a:off x="7393679" y="853076"/>
            <a:ext cx="4116476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Luke 4:16 (NKJV)</a:t>
            </a:r>
            <a:endParaRPr lang="en-US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pPr marR="5080"/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So He came to Nazareth, where He had been brought up. And </a:t>
            </a:r>
            <a:r>
              <a:rPr lang="en-US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as His custom was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, He went into the synagogue on the Sabbath day, and stood up to read.</a:t>
            </a:r>
            <a:endParaRPr lang="en-US" dirty="0">
              <a:latin typeface="Avenir Next LT Pro" panose="020B0504020202020204" pitchFamily="34" charset="77"/>
              <a:cs typeface="Avenir Nex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C66176-8047-BEDB-8758-6FFEA53343B4}"/>
              </a:ext>
            </a:extLst>
          </p:cNvPr>
          <p:cNvSpPr txBox="1"/>
          <p:nvPr/>
        </p:nvSpPr>
        <p:spPr>
          <a:xfrm>
            <a:off x="7393676" y="3127352"/>
            <a:ext cx="4225477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FFB600"/>
                </a:solidFill>
                <a:latin typeface="Avenir Next LT Pro" panose="020B0504020202020204" pitchFamily="34" charset="77"/>
              </a:rPr>
              <a:t>Matthew 4:4 </a:t>
            </a: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(NKJV)</a:t>
            </a:r>
            <a:endParaRPr lang="en-US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But He answered and said, “It is written, </a:t>
            </a:r>
            <a:br>
              <a:rPr lang="en-US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</a:br>
            <a:r>
              <a:rPr lang="en-US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‘Man shall not live by bread alone, but by </a:t>
            </a:r>
            <a:r>
              <a:rPr lang="en-US" b="1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every word </a:t>
            </a:r>
            <a:r>
              <a:rPr lang="en-US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that proceeds from the mouth of God.’ ”</a:t>
            </a:r>
            <a:endParaRPr lang="en-US" dirty="0"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42EA3AC-8B48-2313-273A-90108776C406}"/>
              </a:ext>
            </a:extLst>
          </p:cNvPr>
          <p:cNvSpPr/>
          <p:nvPr/>
        </p:nvSpPr>
        <p:spPr>
          <a:xfrm>
            <a:off x="289069" y="5021475"/>
            <a:ext cx="11613862" cy="1615135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8B19F3-149A-E10C-96D5-90C851159F69}"/>
              </a:ext>
            </a:extLst>
          </p:cNvPr>
          <p:cNvSpPr txBox="1"/>
          <p:nvPr/>
        </p:nvSpPr>
        <p:spPr>
          <a:xfrm>
            <a:off x="1217870" y="5676059"/>
            <a:ext cx="593393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Proverbs 27:17 (NIV)</a:t>
            </a:r>
            <a:endParaRPr lang="en-US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pPr marR="5080">
              <a:lnSpc>
                <a:spcPct val="10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As iron sharpens iron, so </a:t>
            </a:r>
            <a:r>
              <a:rPr lang="en-US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one person sharpens another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.</a:t>
            </a:r>
            <a:endParaRPr lang="en-US" dirty="0">
              <a:latin typeface="Avenir Next LT Pro" panose="020B0504020202020204" pitchFamily="34" charset="77"/>
              <a:cs typeface="Avenir Nex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319E9E-6ACD-D44A-F806-27C78244EC4D}"/>
              </a:ext>
            </a:extLst>
          </p:cNvPr>
          <p:cNvSpPr txBox="1"/>
          <p:nvPr/>
        </p:nvSpPr>
        <p:spPr>
          <a:xfrm>
            <a:off x="7393676" y="5647677"/>
            <a:ext cx="4509255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FFB600"/>
                </a:solidFill>
                <a:latin typeface="Avenir Next LT Pro" panose="020B0504020202020204" pitchFamily="34" charset="77"/>
              </a:rPr>
              <a:t>1 Timothy 4:15 </a:t>
            </a: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(</a:t>
            </a:r>
            <a:r>
              <a:rPr lang="en-US" b="1" dirty="0">
                <a:solidFill>
                  <a:srgbClr val="FFB600"/>
                </a:solidFill>
                <a:latin typeface="Avenir Next LT Pro" panose="020B0504020202020204" pitchFamily="34" charset="77"/>
              </a:rPr>
              <a:t>ESV</a:t>
            </a: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)</a:t>
            </a:r>
            <a:endParaRPr lang="en-US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pPr marR="5080"/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Practice these things, immerse yourself in them, so that </a:t>
            </a:r>
            <a:r>
              <a:rPr lang="en-US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all may see your progress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.</a:t>
            </a:r>
            <a:endParaRPr lang="en-US" dirty="0">
              <a:latin typeface="Avenir Next LT Pro" panose="020B0504020202020204" pitchFamily="34" charset="77"/>
              <a:cs typeface="Avenir Nex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9E0D28-0E6D-C939-D260-016EAD03FF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1437" y="338077"/>
            <a:ext cx="644638" cy="644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73E17E-5B33-20FD-B9CB-A2B740CDBC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16691" y="2592226"/>
            <a:ext cx="641023" cy="6410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3BD20C-889E-1E1B-9020-72B434DFA6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7270" y="5125964"/>
            <a:ext cx="639864" cy="6398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35D243-164A-4908-8011-4B50093B72BA}"/>
              </a:ext>
            </a:extLst>
          </p:cNvPr>
          <p:cNvSpPr txBox="1"/>
          <p:nvPr/>
        </p:nvSpPr>
        <p:spPr>
          <a:xfrm>
            <a:off x="1210735" y="5125964"/>
            <a:ext cx="10299419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600" b="1" dirty="0">
                <a:latin typeface="Avenir Next LT Pro" panose="020B0504020202020204" pitchFamily="34" charset="77"/>
              </a:rPr>
              <a:t>Step 3. Track and Share It</a:t>
            </a:r>
            <a:endParaRPr lang="en-US" sz="2600" b="1" dirty="0">
              <a:solidFill>
                <a:srgbClr val="FFB6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95B2F6-3C9E-405A-7451-E7C3C89A94E4}"/>
              </a:ext>
            </a:extLst>
          </p:cNvPr>
          <p:cNvSpPr txBox="1"/>
          <p:nvPr/>
        </p:nvSpPr>
        <p:spPr>
          <a:xfrm>
            <a:off x="1210736" y="2592226"/>
            <a:ext cx="10299419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600" b="1" dirty="0">
                <a:latin typeface="Avenir Next LT Pro" panose="020B0504020202020204" pitchFamily="34" charset="77"/>
              </a:rPr>
              <a:t>Step 2. Set a One or Two-Year Goal</a:t>
            </a:r>
            <a:endParaRPr lang="en-US" sz="2600" b="1" dirty="0">
              <a:solidFill>
                <a:srgbClr val="FFB6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CE5B51-EF21-E228-D300-4F94EF368918}"/>
              </a:ext>
            </a:extLst>
          </p:cNvPr>
          <p:cNvSpPr txBox="1"/>
          <p:nvPr/>
        </p:nvSpPr>
        <p:spPr>
          <a:xfrm>
            <a:off x="1210737" y="338077"/>
            <a:ext cx="10299418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600" b="1" dirty="0">
                <a:latin typeface="Avenir Next LT Pro" panose="020B0504020202020204" pitchFamily="34" charset="77"/>
              </a:rPr>
              <a:t>Step 1. Belong to a PRS Group, </a:t>
            </a:r>
            <a:r>
              <a:rPr lang="en-US" sz="2600" b="1" dirty="0">
                <a:latin typeface="Avenir Next LT Pro"/>
              </a:rPr>
              <a:t>Preferably with 1 or 2 Friends</a:t>
            </a:r>
            <a:endParaRPr lang="en-US" sz="2600" b="1" dirty="0">
              <a:solidFill>
                <a:srgbClr val="FFB6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214F9A-C3C1-AD82-4D8A-6E91032F0D8C}"/>
              </a:ext>
            </a:extLst>
          </p:cNvPr>
          <p:cNvSpPr txBox="1"/>
          <p:nvPr/>
        </p:nvSpPr>
        <p:spPr>
          <a:xfrm>
            <a:off x="1217869" y="3127352"/>
            <a:ext cx="5933933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Deuteronomy 8:3 (NKJV)</a:t>
            </a:r>
            <a:endParaRPr lang="en-US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pPr marR="5080">
              <a:lnSpc>
                <a:spcPct val="10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So He humbled you, allowed you to hunger, and fed you with manna which you did not know nor did your fathers know, that He might make you know that </a:t>
            </a:r>
            <a:r>
              <a:rPr lang="en-US" b="1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man shall not live by bread alone; but man lives by every </a:t>
            </a:r>
            <a:r>
              <a:rPr lang="en-US" b="1" i="1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word</a:t>
            </a:r>
            <a:r>
              <a:rPr lang="en-US" b="1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 that proceeds from the mouth of the </a:t>
            </a:r>
            <a:r>
              <a:rPr lang="en-US" b="1" i="0" cap="small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Lord</a:t>
            </a:r>
            <a:r>
              <a:rPr lang="en-US" b="0" i="0" dirty="0">
                <a:solidFill>
                  <a:srgbClr val="000000"/>
                </a:solidFill>
                <a:effectLst/>
                <a:latin typeface="system-ui"/>
              </a:rPr>
              <a:t>.</a:t>
            </a:r>
            <a:endParaRPr lang="en-US" dirty="0">
              <a:latin typeface="Avenir Next LT Pro" panose="020B0504020202020204" pitchFamily="34" charset="77"/>
              <a:cs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987631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A4CEB-5EFE-9A83-6C79-8B83B4E58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E5CECA-B16B-BC89-56BD-E89326A8ADE0}"/>
              </a:ext>
            </a:extLst>
          </p:cNvPr>
          <p:cNvSpPr/>
          <p:nvPr/>
        </p:nvSpPr>
        <p:spPr>
          <a:xfrm>
            <a:off x="3393713" y="0"/>
            <a:ext cx="8798287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53B7CD0-EEF4-DD40-1089-2F3CA5206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929" y="0"/>
            <a:ext cx="7239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7BA917A-C2DF-838C-7C2C-49E37327FE46}"/>
              </a:ext>
            </a:extLst>
          </p:cNvPr>
          <p:cNvSpPr txBox="1"/>
          <p:nvPr/>
        </p:nvSpPr>
        <p:spPr>
          <a:xfrm>
            <a:off x="320040" y="2117102"/>
            <a:ext cx="3343751" cy="25237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Comprehensive</a:t>
            </a:r>
            <a:br>
              <a:rPr lang="en-US" sz="32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4400" b="1" dirty="0">
                <a:solidFill>
                  <a:srgbClr val="FFB600"/>
                </a:solidFill>
                <a:latin typeface="Avenir Next LT Pro" panose="020B0504020202020204" pitchFamily="34" charset="77"/>
              </a:rPr>
              <a:t>Judeo-Christian Learning</a:t>
            </a:r>
            <a:endParaRPr lang="en-US" sz="44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96C5AD-FEDF-6649-F7AA-E8193D059B4A}"/>
              </a:ext>
            </a:extLst>
          </p:cNvPr>
          <p:cNvSpPr/>
          <p:nvPr/>
        </p:nvSpPr>
        <p:spPr>
          <a:xfrm>
            <a:off x="3965849" y="354249"/>
            <a:ext cx="8068637" cy="6149501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BFA912-4497-FFFF-9BB3-ED3F0264F0A5}"/>
              </a:ext>
            </a:extLst>
          </p:cNvPr>
          <p:cNvSpPr txBox="1"/>
          <p:nvPr/>
        </p:nvSpPr>
        <p:spPr>
          <a:xfrm>
            <a:off x="4467203" y="1998197"/>
            <a:ext cx="7065923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r>
              <a:rPr lang="en-US" sz="2400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1 Timothy 4:13 (NIV)</a:t>
            </a:r>
            <a:br>
              <a:rPr lang="en-US" sz="2400" b="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2400" b="0" dirty="0">
                <a:latin typeface="Avenir Next LT Pro" panose="020B0504020202020204" pitchFamily="34" charset="77"/>
              </a:rPr>
              <a:t>Until I come, devote yourself to </a:t>
            </a:r>
            <a:br>
              <a:rPr lang="en-US" sz="2400" b="0" dirty="0">
                <a:latin typeface="Avenir Next LT Pro" panose="020B0504020202020204" pitchFamily="34" charset="77"/>
              </a:rPr>
            </a:br>
            <a:r>
              <a:rPr lang="en-US" sz="2400" b="0" dirty="0">
                <a:latin typeface="Avenir Next LT Pro" panose="020B0504020202020204" pitchFamily="34" charset="77"/>
              </a:rPr>
              <a:t>the </a:t>
            </a:r>
            <a:r>
              <a:rPr lang="en-US" sz="2400" dirty="0">
                <a:latin typeface="Avenir Next LT Pro" panose="020B0504020202020204" pitchFamily="34" charset="77"/>
              </a:rPr>
              <a:t>public reading of Scripture</a:t>
            </a:r>
            <a:r>
              <a:rPr lang="en-US" sz="2400" b="0" dirty="0">
                <a:latin typeface="Avenir Next LT Pro" panose="020B0504020202020204" pitchFamily="34" charset="77"/>
              </a:rPr>
              <a:t>, </a:t>
            </a:r>
            <a:br>
              <a:rPr lang="en-US" sz="2400" b="0" dirty="0">
                <a:latin typeface="Avenir Next LT Pro" panose="020B0504020202020204" pitchFamily="34" charset="77"/>
              </a:rPr>
            </a:br>
            <a:r>
              <a:rPr lang="en-US" sz="2400" b="0" dirty="0">
                <a:latin typeface="Avenir Next LT Pro" panose="020B0504020202020204" pitchFamily="34" charset="77"/>
              </a:rPr>
              <a:t>to </a:t>
            </a:r>
            <a:r>
              <a:rPr lang="en-US" sz="2400" dirty="0">
                <a:latin typeface="Avenir Next LT Pro" panose="020B0504020202020204" pitchFamily="34" charset="77"/>
              </a:rPr>
              <a:t>preaching</a:t>
            </a:r>
            <a:r>
              <a:rPr lang="en-US" sz="2400" b="0" dirty="0">
                <a:latin typeface="Avenir Next LT Pro" panose="020B0504020202020204" pitchFamily="34" charset="77"/>
              </a:rPr>
              <a:t> and to </a:t>
            </a:r>
            <a:r>
              <a:rPr lang="en-US" sz="2400" dirty="0">
                <a:latin typeface="Avenir Next LT Pro" panose="020B0504020202020204" pitchFamily="34" charset="77"/>
              </a:rPr>
              <a:t>teaching</a:t>
            </a:r>
            <a:r>
              <a:rPr lang="en-US" sz="2400" b="0" dirty="0">
                <a:latin typeface="Avenir Next LT Pro" panose="020B0504020202020204" pitchFamily="34" charset="77"/>
              </a:rPr>
              <a:t>.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886860A2-3ECC-2145-1EA0-76706E66DDA2}"/>
              </a:ext>
            </a:extLst>
          </p:cNvPr>
          <p:cNvSpPr txBox="1">
            <a:spLocks/>
          </p:cNvSpPr>
          <p:nvPr/>
        </p:nvSpPr>
        <p:spPr>
          <a:xfrm>
            <a:off x="5048698" y="3712007"/>
            <a:ext cx="5997432" cy="2523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3203" b="0" i="0">
                <a:solidFill>
                  <a:srgbClr val="231F20"/>
                </a:solidFill>
                <a:latin typeface="Avenir Next LT Pro" panose="020B0504020202020204" pitchFamily="34" charset="77"/>
                <a:ea typeface="+mj-ea"/>
                <a:cs typeface="Avenir Next LT Pro" panose="020B0504020202020204" pitchFamily="34" charset="77"/>
              </a:defRPr>
            </a:lvl1pPr>
          </a:lstStyle>
          <a:p>
            <a:pPr marL="194310" indent="-19431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Public Reading of Scripture: </a:t>
            </a:r>
            <a:br>
              <a:rPr lang="en-US" sz="2400" b="1" dirty="0"/>
            </a:br>
            <a:r>
              <a:rPr lang="en-US" sz="2400" dirty="0"/>
              <a:t>Listening to Scripture Together</a:t>
            </a:r>
          </a:p>
          <a:p>
            <a:pPr marL="194310" indent="-19431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Preaching: </a:t>
            </a:r>
            <a:r>
              <a:rPr lang="en-US" sz="2400" dirty="0"/>
              <a:t>Hearing Biblical Preaching</a:t>
            </a:r>
          </a:p>
          <a:p>
            <a:pPr marL="194310" indent="-19431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Teaching: </a:t>
            </a:r>
            <a:br>
              <a:rPr lang="en-US" sz="2400" b="1" dirty="0"/>
            </a:br>
            <a:r>
              <a:rPr lang="en-US" sz="2400" dirty="0"/>
              <a:t>Reading Books (JSU Book Club &amp; Private) </a:t>
            </a:r>
            <a:br>
              <a:rPr lang="en-US" sz="2400" dirty="0"/>
            </a:br>
            <a:r>
              <a:rPr lang="en-US" sz="2400" dirty="0"/>
              <a:t>&amp; Studying the Bible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69B052-A3DF-6579-6360-FE6B85672AB4}"/>
              </a:ext>
            </a:extLst>
          </p:cNvPr>
          <p:cNvSpPr txBox="1"/>
          <p:nvPr/>
        </p:nvSpPr>
        <p:spPr>
          <a:xfrm>
            <a:off x="4167310" y="622225"/>
            <a:ext cx="766571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r>
              <a:rPr lang="en-US" sz="2400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Proverbs 9:10 (NKJV &amp; NIV)</a:t>
            </a:r>
            <a:br>
              <a:rPr lang="en-US" sz="2400" b="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2400" b="0" dirty="0">
                <a:latin typeface="Avenir Next LT Pro" panose="020B0504020202020204" pitchFamily="34" charset="77"/>
              </a:rPr>
              <a:t>The fear of the </a:t>
            </a:r>
            <a:r>
              <a:rPr lang="en-US" sz="2400" b="0" cap="small" dirty="0">
                <a:latin typeface="Avenir Next LT Pro" panose="020B0504020202020204" pitchFamily="34" charset="77"/>
              </a:rPr>
              <a:t>Lord</a:t>
            </a:r>
            <a:r>
              <a:rPr lang="en-US" sz="2400" b="0" dirty="0">
                <a:latin typeface="Avenir Next LT Pro" panose="020B0504020202020204" pitchFamily="34" charset="77"/>
              </a:rPr>
              <a:t> is the beginning of wisdom, </a:t>
            </a:r>
            <a:br>
              <a:rPr lang="en-US" sz="2400" b="0" dirty="0">
                <a:latin typeface="Avenir Next LT Pro" panose="020B0504020202020204" pitchFamily="34" charset="77"/>
              </a:rPr>
            </a:br>
            <a:r>
              <a:rPr lang="en-US" sz="2400" b="0" dirty="0">
                <a:latin typeface="Avenir Next LT Pro" panose="020B0504020202020204" pitchFamily="34" charset="77"/>
              </a:rPr>
              <a:t>and knowledge of the Holy One is understanding</a:t>
            </a:r>
            <a:r>
              <a:rPr lang="en-US" sz="2400" b="0" dirty="0"/>
              <a:t>.</a:t>
            </a:r>
            <a:endParaRPr lang="en-US" sz="2400" b="0" dirty="0"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45940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703947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231634" y="519784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For more information, check out</a:t>
            </a:r>
            <a:endParaRPr lang="en-US" sz="44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E1C0B7D-8EF8-02B1-CF8E-A4CB5513F5DD}"/>
              </a:ext>
            </a:extLst>
          </p:cNvPr>
          <p:cNvSpPr/>
          <p:nvPr/>
        </p:nvSpPr>
        <p:spPr>
          <a:xfrm>
            <a:off x="6447974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FD184FA-3970-7A09-4A77-5976D82EA0E6}"/>
              </a:ext>
            </a:extLst>
          </p:cNvPr>
          <p:cNvSpPr/>
          <p:nvPr/>
        </p:nvSpPr>
        <p:spPr>
          <a:xfrm>
            <a:off x="6447974" y="1551529"/>
            <a:ext cx="5038063" cy="789378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703948" y="1551529"/>
            <a:ext cx="5040079" cy="789378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241B19-A6AB-E930-248E-00839EABB300}"/>
              </a:ext>
            </a:extLst>
          </p:cNvPr>
          <p:cNvSpPr txBox="1"/>
          <p:nvPr/>
        </p:nvSpPr>
        <p:spPr>
          <a:xfrm>
            <a:off x="705963" y="1771415"/>
            <a:ext cx="5038064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www.prsi.org</a:t>
            </a:r>
            <a:endParaRPr lang="en-US" sz="28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BC79FF-75EC-6520-F4CB-0F2D6EC6363E}"/>
              </a:ext>
            </a:extLst>
          </p:cNvPr>
          <p:cNvSpPr txBox="1"/>
          <p:nvPr/>
        </p:nvSpPr>
        <p:spPr>
          <a:xfrm>
            <a:off x="6449987" y="1771415"/>
            <a:ext cx="5036050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www.justshowup.club</a:t>
            </a:r>
            <a:endParaRPr lang="en-US" sz="28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C4CBFD-789F-D20A-2EDA-8C4FD41C77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23336" y="3491680"/>
            <a:ext cx="3401302" cy="13057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B82C0A-9708-1D45-5022-56893B2079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70047" y="3359428"/>
            <a:ext cx="2593915" cy="17434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6D6FFA3-1EBD-C3A7-7DB4-72C0557089BF}"/>
              </a:ext>
            </a:extLst>
          </p:cNvPr>
          <p:cNvSpPr/>
          <p:nvPr/>
        </p:nvSpPr>
        <p:spPr>
          <a:xfrm>
            <a:off x="45720" y="6261682"/>
            <a:ext cx="640080" cy="545518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9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5453743" y="0"/>
            <a:ext cx="6738257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634" y="0"/>
            <a:ext cx="7239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4C2E9F-9548-CD44-B4A7-64F52EA47E42}"/>
              </a:ext>
            </a:extLst>
          </p:cNvPr>
          <p:cNvSpPr txBox="1"/>
          <p:nvPr/>
        </p:nvSpPr>
        <p:spPr>
          <a:xfrm>
            <a:off x="7942238" y="2156276"/>
            <a:ext cx="378244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Listening</a:t>
            </a:r>
          </a:p>
          <a:p>
            <a:r>
              <a:rPr lang="en-US" sz="2400" dirty="0">
                <a:latin typeface="Avenir Next LT Pro" panose="020B0504020202020204" pitchFamily="34" charset="77"/>
                <a:ea typeface="DIN 2014" panose="020B0504020202020204" pitchFamily="34" charset="77"/>
              </a:rPr>
              <a:t>Revelation 1:3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1A515BD-62E1-256D-3E37-7148B08C5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8403" y="2156276"/>
            <a:ext cx="923330" cy="9233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0E5B21-0E79-56DF-EF17-57F288CDFA4C}"/>
              </a:ext>
            </a:extLst>
          </p:cNvPr>
          <p:cNvSpPr txBox="1"/>
          <p:nvPr/>
        </p:nvSpPr>
        <p:spPr>
          <a:xfrm>
            <a:off x="7938043" y="1001437"/>
            <a:ext cx="396166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In Community</a:t>
            </a:r>
          </a:p>
          <a:p>
            <a:r>
              <a:rPr lang="en-US" sz="2400" dirty="0">
                <a:latin typeface="Avenir Next LT Pro" panose="020B0504020202020204" pitchFamily="34" charset="77"/>
                <a:ea typeface="DIN 2014" panose="020B0504020202020204" pitchFamily="34" charset="77"/>
              </a:rPr>
              <a:t>1 Timothy 4:13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EF94A5-88CA-53C0-A53C-E65457DFB0B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28402" y="1001436"/>
            <a:ext cx="923331" cy="9233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D7A48B-AAB3-DE60-6511-2B1F84747FCF}"/>
              </a:ext>
            </a:extLst>
          </p:cNvPr>
          <p:cNvSpPr txBox="1"/>
          <p:nvPr/>
        </p:nvSpPr>
        <p:spPr>
          <a:xfrm>
            <a:off x="7944335" y="4477184"/>
            <a:ext cx="378244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Regularly</a:t>
            </a:r>
          </a:p>
          <a:p>
            <a:r>
              <a:rPr lang="en-US" sz="2400" dirty="0">
                <a:latin typeface="Avenir Next LT Pro" panose="020B0504020202020204" pitchFamily="34" charset="77"/>
                <a:ea typeface="DIN 2014" panose="020B0504020202020204" pitchFamily="34" charset="77"/>
              </a:rPr>
              <a:t>Psalm 1:2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9E1C84-D77E-CC40-F598-A5271392DB3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630500" y="4477184"/>
            <a:ext cx="923331" cy="9233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5940A5-1D8B-F73B-2D75-791085678B29}"/>
              </a:ext>
            </a:extLst>
          </p:cNvPr>
          <p:cNvSpPr txBox="1"/>
          <p:nvPr/>
        </p:nvSpPr>
        <p:spPr>
          <a:xfrm>
            <a:off x="7942239" y="3316730"/>
            <a:ext cx="378244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Whole Bible</a:t>
            </a:r>
          </a:p>
          <a:p>
            <a:r>
              <a:rPr lang="en-US" sz="2400" dirty="0">
                <a:latin typeface="Avenir Next LT Pro" panose="020B0504020202020204" pitchFamily="34" charset="77"/>
                <a:ea typeface="DIN 2014" panose="020B0504020202020204" pitchFamily="34" charset="77"/>
              </a:rPr>
              <a:t>Matthew 4:4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A0ADEAB-329A-C32A-8538-B4B995CE99B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628403" y="3316730"/>
            <a:ext cx="923330" cy="92333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356746" y="2067199"/>
            <a:ext cx="5216740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800"/>
              </a:lnSpc>
            </a:pPr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Public Reading of Scripture (PRS) is the </a:t>
            </a:r>
            <a:r>
              <a:rPr lang="en-US" sz="40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Biblical Practice of Listening to the Bible Together.</a:t>
            </a:r>
            <a:endParaRPr lang="en-US" sz="40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827B22-22F5-F7B0-28EC-95F31C61304B}"/>
              </a:ext>
            </a:extLst>
          </p:cNvPr>
          <p:cNvSpPr txBox="1"/>
          <p:nvPr/>
        </p:nvSpPr>
        <p:spPr>
          <a:xfrm>
            <a:off x="6628402" y="214344"/>
            <a:ext cx="4921342" cy="5758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Five Pillars of PRS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D0B228-3876-DFA5-54F0-51F602F2FB74}"/>
              </a:ext>
            </a:extLst>
          </p:cNvPr>
          <p:cNvSpPr txBox="1"/>
          <p:nvPr/>
        </p:nvSpPr>
        <p:spPr>
          <a:xfrm>
            <a:off x="7944335" y="5632668"/>
            <a:ext cx="378244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High Quality</a:t>
            </a:r>
          </a:p>
          <a:p>
            <a:r>
              <a:rPr lang="en-US" sz="2400" dirty="0">
                <a:latin typeface="Avenir Next LT Pro" panose="020B0504020202020204" pitchFamily="34" charset="77"/>
                <a:ea typeface="DIN 2014" panose="020B0504020202020204" pitchFamily="34" charset="77"/>
              </a:rPr>
              <a:t>Nehemiah 8:8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552664-1E1B-906B-0018-763CF872820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630500" y="5632668"/>
            <a:ext cx="923331" cy="92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25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F30C3D-A26E-8AC9-DAEB-7A7FA5FB4635}"/>
              </a:ext>
            </a:extLst>
          </p:cNvPr>
          <p:cNvSpPr/>
          <p:nvPr/>
        </p:nvSpPr>
        <p:spPr>
          <a:xfrm>
            <a:off x="170146" y="133054"/>
            <a:ext cx="11851708" cy="1053026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57578F-0C2E-26F2-E86F-85ACBCA65D51}"/>
              </a:ext>
            </a:extLst>
          </p:cNvPr>
          <p:cNvSpPr txBox="1"/>
          <p:nvPr/>
        </p:nvSpPr>
        <p:spPr>
          <a:xfrm>
            <a:off x="1226313" y="245563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Avenir Next LT Pro" panose="020B0504020202020204" pitchFamily="34" charset="77"/>
              </a:rPr>
              <a:t>In Community</a:t>
            </a:r>
            <a:br>
              <a:rPr lang="en-US" sz="32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</a:br>
            <a:r>
              <a:rPr lang="en-US" sz="24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1 Timothy </a:t>
            </a:r>
            <a:r>
              <a:rPr lang="en-US" sz="2400" b="1" dirty="0">
                <a:solidFill>
                  <a:srgbClr val="FFB600"/>
                </a:solidFill>
                <a:latin typeface="Avenir Next LT Pro" panose="020B0504020202020204" pitchFamily="34" charset="77"/>
              </a:rPr>
              <a:t>4</a:t>
            </a:r>
            <a:r>
              <a:rPr lang="en-US" sz="24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:13 (NIV)</a:t>
            </a:r>
            <a:endParaRPr lang="en-US" sz="24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7957A6-4873-F7B0-D037-C38A12A237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7485" y="247113"/>
            <a:ext cx="824908" cy="8249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819201D-5C7A-86AA-1C83-85D50EDD1FF2}"/>
              </a:ext>
            </a:extLst>
          </p:cNvPr>
          <p:cNvSpPr txBox="1"/>
          <p:nvPr/>
        </p:nvSpPr>
        <p:spPr>
          <a:xfrm>
            <a:off x="4609280" y="276341"/>
            <a:ext cx="728523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Until I come, devote yourself to the </a:t>
            </a:r>
            <a:r>
              <a:rPr lang="en-US" sz="2400" b="1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public reading </a:t>
            </a:r>
            <a:r>
              <a:rPr lang="en-US" sz="24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of Scripture, to preaching and to teaching.</a:t>
            </a:r>
            <a:endParaRPr lang="en-US" sz="2400" dirty="0"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CC9087F-69C6-176F-8287-E5F473717F8A}"/>
              </a:ext>
            </a:extLst>
          </p:cNvPr>
          <p:cNvSpPr/>
          <p:nvPr/>
        </p:nvSpPr>
        <p:spPr>
          <a:xfrm>
            <a:off x="170146" y="1270429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B39AD8-B076-988A-708C-02B8FC4A96E9}"/>
              </a:ext>
            </a:extLst>
          </p:cNvPr>
          <p:cNvSpPr txBox="1"/>
          <p:nvPr/>
        </p:nvSpPr>
        <p:spPr>
          <a:xfrm>
            <a:off x="1226313" y="1555432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Avenir Next LT Pro" panose="020B0504020202020204" pitchFamily="34" charset="77"/>
              </a:rPr>
              <a:t>Listening</a:t>
            </a:r>
            <a:br>
              <a:rPr lang="en-US" sz="32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</a:br>
            <a:r>
              <a:rPr lang="en-US" sz="24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Revelation 1:3 (ESV)</a:t>
            </a:r>
            <a:endParaRPr lang="en-US" sz="24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0B5B4B-ACEF-103C-64AF-BA152D009404}"/>
              </a:ext>
            </a:extLst>
          </p:cNvPr>
          <p:cNvSpPr txBox="1"/>
          <p:nvPr/>
        </p:nvSpPr>
        <p:spPr>
          <a:xfrm>
            <a:off x="4609279" y="1413717"/>
            <a:ext cx="728523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Blessed is the one who reads aloud the words of this prophecy, and blessed are those who </a:t>
            </a:r>
            <a:r>
              <a:rPr lang="en-US" sz="2400" b="1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hear</a:t>
            </a:r>
            <a:r>
              <a:rPr lang="en-US" sz="24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, and who keep what is written in it, for the time is near.</a:t>
            </a:r>
            <a:endParaRPr lang="en-US" sz="2400" dirty="0">
              <a:effectLst/>
              <a:latin typeface="Avenir Next LT Pro" panose="020B0504020202020204" pitchFamily="34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B0BC37-2906-DE40-7097-13CD064384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7485" y="1555432"/>
            <a:ext cx="824566" cy="824566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B420F8B-E0AE-D33D-B756-9BA517A44CA9}"/>
              </a:ext>
            </a:extLst>
          </p:cNvPr>
          <p:cNvSpPr/>
          <p:nvPr/>
        </p:nvSpPr>
        <p:spPr>
          <a:xfrm>
            <a:off x="170146" y="2749899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67FBD6-2C89-0E72-4CFF-279911C5B554}"/>
              </a:ext>
            </a:extLst>
          </p:cNvPr>
          <p:cNvSpPr txBox="1"/>
          <p:nvPr/>
        </p:nvSpPr>
        <p:spPr>
          <a:xfrm>
            <a:off x="1226313" y="3034902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Avenir Next LT Pro" panose="020B0504020202020204" pitchFamily="34" charset="77"/>
              </a:rPr>
              <a:t>Whole Bible</a:t>
            </a:r>
            <a:br>
              <a:rPr lang="en-US" sz="32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</a:br>
            <a:r>
              <a:rPr lang="en-US" sz="24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Matthew 4:4 (NKJV)</a:t>
            </a:r>
            <a:endParaRPr lang="en-US" sz="24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9FA488-34B0-6BDC-0223-E04D4B962F62}"/>
              </a:ext>
            </a:extLst>
          </p:cNvPr>
          <p:cNvSpPr txBox="1"/>
          <p:nvPr/>
        </p:nvSpPr>
        <p:spPr>
          <a:xfrm>
            <a:off x="4609279" y="2893187"/>
            <a:ext cx="728523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But He answered and said, “It is written, ‘Man shall not live by bread alone, but by </a:t>
            </a:r>
            <a:r>
              <a:rPr lang="en-US" sz="2400" b="1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every word </a:t>
            </a:r>
            <a:r>
              <a:rPr lang="en-US" sz="24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that proceeds from the mouth of God.’ ”</a:t>
            </a:r>
            <a:endParaRPr lang="en-US" sz="2400" dirty="0">
              <a:effectLst/>
              <a:latin typeface="Avenir Next LT Pro" panose="020B0504020202020204" pitchFamily="34" charset="7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985409-2E14-2023-3748-92658C5E32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98084" y="3034902"/>
            <a:ext cx="823967" cy="823967"/>
          </a:xfrm>
          <a:prstGeom prst="rect">
            <a:avLst/>
          </a:prstGeo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DC3C012-1F2E-16A6-2F28-CA29A4A78B35}"/>
              </a:ext>
            </a:extLst>
          </p:cNvPr>
          <p:cNvSpPr/>
          <p:nvPr/>
        </p:nvSpPr>
        <p:spPr>
          <a:xfrm>
            <a:off x="170146" y="4227971"/>
            <a:ext cx="11851708" cy="1026698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3815C8-94E5-070B-DC6A-8C86FF7D0B0A}"/>
              </a:ext>
            </a:extLst>
          </p:cNvPr>
          <p:cNvSpPr txBox="1"/>
          <p:nvPr/>
        </p:nvSpPr>
        <p:spPr>
          <a:xfrm>
            <a:off x="1226313" y="4333680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Avenir Next LT Pro" panose="020B0504020202020204" pitchFamily="34" charset="77"/>
              </a:rPr>
              <a:t>Regularly</a:t>
            </a:r>
            <a:br>
              <a:rPr lang="en-US" sz="32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</a:br>
            <a:r>
              <a:rPr lang="en-US" sz="24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Psalm 1:2 (NKJV)</a:t>
            </a:r>
            <a:endParaRPr lang="en-US" sz="24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AC1A78-EECB-766E-30E8-F8F68603F2B2}"/>
              </a:ext>
            </a:extLst>
          </p:cNvPr>
          <p:cNvSpPr txBox="1"/>
          <p:nvPr/>
        </p:nvSpPr>
        <p:spPr>
          <a:xfrm>
            <a:off x="4609279" y="4371258"/>
            <a:ext cx="728523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But his delight is in the law of the </a:t>
            </a:r>
            <a:r>
              <a:rPr lang="en-US" sz="2400" cap="small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Lord</a:t>
            </a:r>
            <a:r>
              <a:rPr lang="en-US" sz="24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, And in His law he meditates </a:t>
            </a:r>
            <a:r>
              <a:rPr lang="en-US" sz="2400" b="1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day and night</a:t>
            </a:r>
            <a:r>
              <a:rPr lang="en-US" sz="24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.</a:t>
            </a:r>
            <a:endParaRPr lang="en-US" sz="2400" dirty="0">
              <a:effectLst/>
              <a:latin typeface="Avenir Next LT Pro" panose="020B0504020202020204" pitchFamily="34" charset="7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3612A1-84B8-E1E8-89AC-9DBEF4C3A2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5084" y="4333680"/>
            <a:ext cx="826967" cy="826967"/>
          </a:xfrm>
          <a:prstGeom prst="rect">
            <a:avLst/>
          </a:prstGeom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198C45D-23A9-6ECE-8FD6-A5ED938EB85D}"/>
              </a:ext>
            </a:extLst>
          </p:cNvPr>
          <p:cNvSpPr/>
          <p:nvPr/>
        </p:nvSpPr>
        <p:spPr>
          <a:xfrm>
            <a:off x="170146" y="5336524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8346BC-96C1-4A2E-8974-4809768937E0}"/>
              </a:ext>
            </a:extLst>
          </p:cNvPr>
          <p:cNvSpPr txBox="1"/>
          <p:nvPr/>
        </p:nvSpPr>
        <p:spPr>
          <a:xfrm>
            <a:off x="1226313" y="5621527"/>
            <a:ext cx="3300297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Avenir Next LT Pro" panose="020B0504020202020204" pitchFamily="34" charset="77"/>
              </a:rPr>
              <a:t>High Quality</a:t>
            </a:r>
            <a:br>
              <a:rPr lang="en-US" sz="32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</a:br>
            <a:r>
              <a:rPr lang="en-US" sz="24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Nehemiah 8:8 (NKJV)</a:t>
            </a:r>
            <a:endParaRPr lang="en-US" sz="24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9CD0FB-C85A-0133-063A-760159A106A8}"/>
              </a:ext>
            </a:extLst>
          </p:cNvPr>
          <p:cNvSpPr txBox="1"/>
          <p:nvPr/>
        </p:nvSpPr>
        <p:spPr>
          <a:xfrm>
            <a:off x="4609279" y="5479812"/>
            <a:ext cx="728523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So they 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read distinctly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from the book, in the Law of God; and they gave the sense, and helped </a:t>
            </a:r>
            <a:r>
              <a:rPr lang="en-US" sz="2400" b="0" i="1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them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 to understand the reading.</a:t>
            </a:r>
            <a:endParaRPr lang="en-US" sz="2400" dirty="0">
              <a:effectLst/>
              <a:latin typeface="Avenir Next LT Pro" panose="020B0504020202020204" pitchFamily="34" charset="7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BE1166-9BC9-ACB3-94F3-79ABFD72BA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94436" y="5606046"/>
            <a:ext cx="826967" cy="82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668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1"/>
            <a:ext cx="12192000" cy="63245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6B1F05-5030-2F33-F611-69FB53C6FD27}"/>
              </a:ext>
            </a:extLst>
          </p:cNvPr>
          <p:cNvSpPr txBox="1"/>
          <p:nvPr/>
        </p:nvSpPr>
        <p:spPr>
          <a:xfrm>
            <a:off x="231634" y="296667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Examples in the Old Testament</a:t>
            </a:r>
            <a:endParaRPr lang="en-US" sz="44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A64BDD7-EE1D-C59D-CCFD-48D7C6A3822C}"/>
              </a:ext>
            </a:extLst>
          </p:cNvPr>
          <p:cNvSpPr/>
          <p:nvPr/>
        </p:nvSpPr>
        <p:spPr>
          <a:xfrm>
            <a:off x="288092" y="1120543"/>
            <a:ext cx="5729137" cy="26259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68DF79B-13E1-0F2B-EEF9-8BC3E5575BA7}"/>
              </a:ext>
            </a:extLst>
          </p:cNvPr>
          <p:cNvSpPr/>
          <p:nvPr/>
        </p:nvSpPr>
        <p:spPr>
          <a:xfrm>
            <a:off x="288092" y="3873816"/>
            <a:ext cx="5729137" cy="23872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15AB6F6-A693-8FF9-9518-73054B25F8CA}"/>
              </a:ext>
            </a:extLst>
          </p:cNvPr>
          <p:cNvSpPr/>
          <p:nvPr/>
        </p:nvSpPr>
        <p:spPr>
          <a:xfrm>
            <a:off x="6174773" y="1120543"/>
            <a:ext cx="5729137" cy="26259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51D9B0-1C0A-0B6F-022A-B275B76BA12A}"/>
              </a:ext>
            </a:extLst>
          </p:cNvPr>
          <p:cNvSpPr txBox="1"/>
          <p:nvPr/>
        </p:nvSpPr>
        <p:spPr>
          <a:xfrm>
            <a:off x="495932" y="1286370"/>
            <a:ext cx="5332165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Exodus 17:14a (ESV)</a:t>
            </a:r>
            <a:endParaRPr lang="en-US" sz="30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pPr marL="0" marR="0">
              <a:spcAft>
                <a:spcPts val="800"/>
              </a:spcAft>
            </a:pPr>
            <a:r>
              <a:rPr lang="en-US" sz="3000" kern="100" dirty="0">
                <a:effectLst/>
                <a:latin typeface="Avenir Next LT Pro" panose="020B0504020202020204" pitchFamily="34" charset="77"/>
                <a:ea typeface="Malgun Gothic" panose="020B0503020000020004" pitchFamily="34" charset="-127"/>
                <a:cs typeface="Times New Roman" panose="02020603050405020304" pitchFamily="18" charset="0"/>
              </a:rPr>
              <a:t>Then the Lord said to Moses, “Write this as a memorial in a book and recite it in the ears of Joshua,…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9E1457F-B965-1D16-ED85-E9360000E912}"/>
              </a:ext>
            </a:extLst>
          </p:cNvPr>
          <p:cNvSpPr/>
          <p:nvPr/>
        </p:nvSpPr>
        <p:spPr>
          <a:xfrm>
            <a:off x="6174773" y="3873816"/>
            <a:ext cx="5729137" cy="23872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E37AD02-30BD-85C3-8E2F-30646308DA3F}"/>
              </a:ext>
            </a:extLst>
          </p:cNvPr>
          <p:cNvSpPr txBox="1"/>
          <p:nvPr/>
        </p:nvSpPr>
        <p:spPr>
          <a:xfrm>
            <a:off x="6407950" y="1289537"/>
            <a:ext cx="5262781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Exodus 24:7a (ESV)</a:t>
            </a:r>
          </a:p>
          <a:p>
            <a:pPr>
              <a:lnSpc>
                <a:spcPct val="100000"/>
              </a:lnSpc>
            </a:pPr>
            <a:r>
              <a:rPr lang="en-US" sz="3000" b="0" dirty="0">
                <a:solidFill>
                  <a:schemeClr val="tx1"/>
                </a:solidFill>
              </a:rPr>
              <a:t>Then he took the Book of the Covenant and read it in the hearing of the people.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F0A38C-1ABC-77EF-614D-4165B76F5682}"/>
              </a:ext>
            </a:extLst>
          </p:cNvPr>
          <p:cNvSpPr txBox="1"/>
          <p:nvPr/>
        </p:nvSpPr>
        <p:spPr>
          <a:xfrm>
            <a:off x="495932" y="4039394"/>
            <a:ext cx="511983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Deuteronomy 31:11b (ESV)</a:t>
            </a:r>
          </a:p>
          <a:p>
            <a:pPr>
              <a:lnSpc>
                <a:spcPct val="100000"/>
              </a:lnSpc>
            </a:pPr>
            <a:r>
              <a:rPr lang="en-US" sz="3000" b="0" dirty="0">
                <a:solidFill>
                  <a:schemeClr val="tx1"/>
                </a:solidFill>
              </a:rPr>
              <a:t>You shall read this law before all Israel in their hearing.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B0CE07-2FC6-BA20-E214-A713CA617D1C}"/>
              </a:ext>
            </a:extLst>
          </p:cNvPr>
          <p:cNvSpPr txBox="1"/>
          <p:nvPr/>
        </p:nvSpPr>
        <p:spPr>
          <a:xfrm>
            <a:off x="6407950" y="4015079"/>
            <a:ext cx="537765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Jeremiah 36:6b (NIV)</a:t>
            </a:r>
          </a:p>
          <a:p>
            <a:pPr>
              <a:lnSpc>
                <a:spcPct val="100000"/>
              </a:lnSpc>
            </a:pPr>
            <a:r>
              <a:rPr lang="en-US" sz="3000" b="0" dirty="0">
                <a:solidFill>
                  <a:schemeClr val="tx1"/>
                </a:solidFill>
              </a:rPr>
              <a:t>Read to the people from the scroll the words of the Lord that you wrote as I dictated. </a:t>
            </a:r>
          </a:p>
        </p:txBody>
      </p:sp>
    </p:spTree>
    <p:extLst>
      <p:ext uri="{BB962C8B-B14F-4D97-AF65-F5344CB8AC3E}">
        <p14:creationId xmlns:p14="http://schemas.microsoft.com/office/powerpoint/2010/main" val="770160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583DD-89B8-EFCE-C1A0-8C9AE32A3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46C9A0-FBB1-DD0A-B138-9DD0A7000601}"/>
              </a:ext>
            </a:extLst>
          </p:cNvPr>
          <p:cNvSpPr/>
          <p:nvPr/>
        </p:nvSpPr>
        <p:spPr>
          <a:xfrm>
            <a:off x="0" y="1"/>
            <a:ext cx="12192000" cy="63245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7228E-3E82-6D95-AF72-0C7966785A25}"/>
              </a:ext>
            </a:extLst>
          </p:cNvPr>
          <p:cNvSpPr txBox="1"/>
          <p:nvPr/>
        </p:nvSpPr>
        <p:spPr>
          <a:xfrm>
            <a:off x="231634" y="296667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Examples in the New Testament</a:t>
            </a:r>
            <a:endParaRPr lang="en-US" sz="44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DFF4F4-7A97-FBB5-FF3C-3755E244EEAD}"/>
              </a:ext>
            </a:extLst>
          </p:cNvPr>
          <p:cNvSpPr/>
          <p:nvPr/>
        </p:nvSpPr>
        <p:spPr>
          <a:xfrm>
            <a:off x="288092" y="1120543"/>
            <a:ext cx="5729137" cy="25497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0649EE6-AB92-0623-C6DA-C9609C0842A9}"/>
              </a:ext>
            </a:extLst>
          </p:cNvPr>
          <p:cNvSpPr/>
          <p:nvPr/>
        </p:nvSpPr>
        <p:spPr>
          <a:xfrm>
            <a:off x="288092" y="3817068"/>
            <a:ext cx="5729137" cy="245078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542CCA0-D1B0-CF24-BBE5-D7C570B2FAD5}"/>
              </a:ext>
            </a:extLst>
          </p:cNvPr>
          <p:cNvSpPr/>
          <p:nvPr/>
        </p:nvSpPr>
        <p:spPr>
          <a:xfrm>
            <a:off x="6174773" y="1120543"/>
            <a:ext cx="5729137" cy="25497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DEDBF0-5D8A-712F-1312-457464F59133}"/>
              </a:ext>
            </a:extLst>
          </p:cNvPr>
          <p:cNvSpPr/>
          <p:nvPr/>
        </p:nvSpPr>
        <p:spPr>
          <a:xfrm>
            <a:off x="6174773" y="3817068"/>
            <a:ext cx="5729137" cy="245078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EB7B61-18F5-CE83-1E1B-2413E6360C52}"/>
              </a:ext>
            </a:extLst>
          </p:cNvPr>
          <p:cNvSpPr txBox="1"/>
          <p:nvPr/>
        </p:nvSpPr>
        <p:spPr>
          <a:xfrm>
            <a:off x="463924" y="1249668"/>
            <a:ext cx="5422759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Luke 4:16b (NKJV)</a:t>
            </a:r>
          </a:p>
          <a:p>
            <a:pPr>
              <a:lnSpc>
                <a:spcPct val="100000"/>
              </a:lnSpc>
            </a:pPr>
            <a:r>
              <a:rPr lang="en-US" sz="3000" b="0" dirty="0">
                <a:solidFill>
                  <a:schemeClr val="tx1"/>
                </a:solidFill>
              </a:rPr>
              <a:t>And as His custom was, He went into the synagogue on the Sabbath day, and stood up to read.</a:t>
            </a:r>
            <a:endParaRPr lang="en-US" sz="3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9984B7-3513-797C-58D6-7F2BAE11A7E0}"/>
              </a:ext>
            </a:extLst>
          </p:cNvPr>
          <p:cNvSpPr txBox="1"/>
          <p:nvPr/>
        </p:nvSpPr>
        <p:spPr>
          <a:xfrm>
            <a:off x="6366183" y="1253124"/>
            <a:ext cx="5537725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Acts 15:21 (NIV)</a:t>
            </a:r>
          </a:p>
          <a:p>
            <a:pPr>
              <a:lnSpc>
                <a:spcPct val="100000"/>
              </a:lnSpc>
            </a:pPr>
            <a:r>
              <a:rPr lang="en-US" sz="3000" b="0" dirty="0">
                <a:solidFill>
                  <a:schemeClr val="tx1"/>
                </a:solidFill>
              </a:rPr>
              <a:t>For the law of Moses has been preached in every city from the earliest times and is read in the synagogues on every Sabbath.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20CBAB-43AD-2C13-1974-3B10E3925463}"/>
              </a:ext>
            </a:extLst>
          </p:cNvPr>
          <p:cNvSpPr txBox="1"/>
          <p:nvPr/>
        </p:nvSpPr>
        <p:spPr>
          <a:xfrm>
            <a:off x="463924" y="3911802"/>
            <a:ext cx="5292952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Colossians 4:16a (ESV)</a:t>
            </a:r>
          </a:p>
          <a:p>
            <a:pPr>
              <a:lnSpc>
                <a:spcPct val="100000"/>
              </a:lnSpc>
            </a:pPr>
            <a:r>
              <a:rPr lang="en-US" sz="3000" b="0" dirty="0">
                <a:solidFill>
                  <a:schemeClr val="tx1"/>
                </a:solidFill>
              </a:rPr>
              <a:t>And when this letter has been read among you, have it also read in the church of the Laodiceans;...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468E3A-246C-7BB6-89E6-BD4C03D7BC89}"/>
              </a:ext>
            </a:extLst>
          </p:cNvPr>
          <p:cNvSpPr txBox="1"/>
          <p:nvPr/>
        </p:nvSpPr>
        <p:spPr>
          <a:xfrm>
            <a:off x="6366182" y="3911802"/>
            <a:ext cx="5361893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dirty="0"/>
              <a:t>1 Thessalonians 5:27 (ESV)</a:t>
            </a:r>
          </a:p>
          <a:p>
            <a:pPr>
              <a:lnSpc>
                <a:spcPct val="100000"/>
              </a:lnSpc>
            </a:pPr>
            <a:r>
              <a:rPr lang="en-US" sz="3000" b="0" dirty="0">
                <a:solidFill>
                  <a:schemeClr val="tx1"/>
                </a:solidFill>
              </a:rPr>
              <a:t>I put you under oath before the Lord to have this letter read to all the brothers.</a:t>
            </a:r>
          </a:p>
        </p:txBody>
      </p:sp>
    </p:spTree>
    <p:extLst>
      <p:ext uri="{BB962C8B-B14F-4D97-AF65-F5344CB8AC3E}">
        <p14:creationId xmlns:p14="http://schemas.microsoft.com/office/powerpoint/2010/main" val="3383420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4738260" y="0"/>
            <a:ext cx="7453739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C6669C-BCA0-2FFC-4A0E-23BD473C9FB1}"/>
              </a:ext>
            </a:extLst>
          </p:cNvPr>
          <p:cNvSpPr/>
          <p:nvPr/>
        </p:nvSpPr>
        <p:spPr>
          <a:xfrm>
            <a:off x="312114" y="4518289"/>
            <a:ext cx="1958798" cy="13716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938697A-5B4D-082E-DA27-884BD0A8F1E8}"/>
              </a:ext>
            </a:extLst>
          </p:cNvPr>
          <p:cNvSpPr/>
          <p:nvPr/>
        </p:nvSpPr>
        <p:spPr>
          <a:xfrm>
            <a:off x="5562344" y="273235"/>
            <a:ext cx="6122975" cy="5959566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DB1DDF-2B81-146A-12D1-33310E7C489E}"/>
              </a:ext>
            </a:extLst>
          </p:cNvPr>
          <p:cNvSpPr txBox="1"/>
          <p:nvPr/>
        </p:nvSpPr>
        <p:spPr>
          <a:xfrm>
            <a:off x="8892578" y="420533"/>
            <a:ext cx="2195543" cy="56798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5600"/>
              </a:lnSpc>
            </a:pPr>
            <a:r>
              <a:rPr lang="en-US" sz="36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98 </a:t>
            </a:r>
            <a:r>
              <a:rPr lang="en-US" sz="3600" b="1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hrs</a:t>
            </a:r>
            <a:endParaRPr lang="en-US" sz="36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 algn="r">
              <a:lnSpc>
                <a:spcPts val="5600"/>
              </a:lnSpc>
            </a:pPr>
            <a:r>
              <a:rPr lang="en-US" sz="36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90 </a:t>
            </a:r>
            <a:r>
              <a:rPr lang="en-US" sz="3600" b="1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hrs</a:t>
            </a:r>
            <a:endParaRPr lang="en-US" sz="36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 algn="r">
              <a:lnSpc>
                <a:spcPts val="5600"/>
              </a:lnSpc>
            </a:pPr>
            <a:r>
              <a:rPr lang="en-US" sz="36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98 </a:t>
            </a:r>
            <a:r>
              <a:rPr lang="en-US" sz="3600" b="1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hrs</a:t>
            </a:r>
            <a:endParaRPr lang="en-US" sz="36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 algn="r">
              <a:lnSpc>
                <a:spcPts val="5600"/>
              </a:lnSpc>
            </a:pPr>
            <a:r>
              <a:rPr lang="en-US" sz="36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118 </a:t>
            </a:r>
            <a:r>
              <a:rPr lang="en-US" sz="3600" b="1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hrs</a:t>
            </a:r>
            <a:endParaRPr lang="en-US" sz="36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 algn="r">
              <a:lnSpc>
                <a:spcPts val="5600"/>
              </a:lnSpc>
            </a:pPr>
            <a:r>
              <a:rPr lang="en-US" sz="36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85 </a:t>
            </a:r>
            <a:r>
              <a:rPr lang="en-US" sz="3600" b="1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hrs</a:t>
            </a:r>
            <a:endParaRPr lang="en-US" sz="36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 algn="r">
              <a:lnSpc>
                <a:spcPts val="5600"/>
              </a:lnSpc>
            </a:pPr>
            <a:r>
              <a:rPr lang="en-US" sz="36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100 </a:t>
            </a:r>
            <a:r>
              <a:rPr lang="en-US" sz="3600" b="1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hrs</a:t>
            </a:r>
            <a:endParaRPr lang="en-US" sz="36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 algn="r">
              <a:lnSpc>
                <a:spcPts val="5600"/>
              </a:lnSpc>
            </a:pPr>
            <a:r>
              <a:rPr lang="en-US" sz="36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98 </a:t>
            </a:r>
            <a:r>
              <a:rPr lang="en-US" sz="3600" b="1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hrs</a:t>
            </a:r>
            <a:endParaRPr lang="en-US" sz="36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 algn="r">
              <a:lnSpc>
                <a:spcPts val="5600"/>
              </a:lnSpc>
            </a:pPr>
            <a:r>
              <a:rPr lang="en-US" sz="36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106 </a:t>
            </a:r>
            <a:r>
              <a:rPr lang="en-US" sz="3600" b="1" dirty="0" err="1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hrs</a:t>
            </a:r>
            <a:endParaRPr lang="en-US" sz="36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094" y="0"/>
            <a:ext cx="7239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E52A10-093E-A580-48F0-942B82497269}"/>
              </a:ext>
            </a:extLst>
          </p:cNvPr>
          <p:cNvSpPr txBox="1"/>
          <p:nvPr/>
        </p:nvSpPr>
        <p:spPr>
          <a:xfrm>
            <a:off x="5562344" y="6232801"/>
            <a:ext cx="6122975" cy="422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600"/>
              </a:lnSpc>
              <a:spcAft>
                <a:spcPts val="1800"/>
              </a:spcAft>
            </a:pPr>
            <a:r>
              <a:rPr lang="en-US" sz="20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Listening to Audio Drama Bibles in the PRS App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6314A3-4795-03C6-19AD-A9A1CA79CAE1}"/>
              </a:ext>
            </a:extLst>
          </p:cNvPr>
          <p:cNvSpPr txBox="1"/>
          <p:nvPr/>
        </p:nvSpPr>
        <p:spPr>
          <a:xfrm>
            <a:off x="6168814" y="420533"/>
            <a:ext cx="2723764" cy="56798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600"/>
              </a:lnSpc>
            </a:pPr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English:</a:t>
            </a:r>
          </a:p>
          <a:p>
            <a:pPr>
              <a:lnSpc>
                <a:spcPts val="5600"/>
              </a:lnSpc>
            </a:pPr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Arabic:</a:t>
            </a:r>
          </a:p>
          <a:p>
            <a:pPr>
              <a:lnSpc>
                <a:spcPts val="5600"/>
              </a:lnSpc>
            </a:pPr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French:</a:t>
            </a:r>
          </a:p>
          <a:p>
            <a:pPr>
              <a:lnSpc>
                <a:spcPts val="5600"/>
              </a:lnSpc>
            </a:pPr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Japanese:</a:t>
            </a:r>
          </a:p>
          <a:p>
            <a:pPr>
              <a:lnSpc>
                <a:spcPts val="5600"/>
              </a:lnSpc>
            </a:pPr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Korean:</a:t>
            </a:r>
            <a:endParaRPr lang="en-US" sz="36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5600"/>
              </a:lnSpc>
            </a:pPr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Mandarin:</a:t>
            </a:r>
            <a:endParaRPr lang="en-US" sz="36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5600"/>
              </a:lnSpc>
            </a:pPr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Russian:</a:t>
            </a:r>
            <a:endParaRPr lang="en-US" sz="36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5600"/>
              </a:lnSpc>
            </a:pPr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Spanish:</a:t>
            </a:r>
            <a:endParaRPr lang="en-US" sz="36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35FF0E-C4FC-E815-4258-40AC6D681DB8}"/>
              </a:ext>
            </a:extLst>
          </p:cNvPr>
          <p:cNvSpPr txBox="1"/>
          <p:nvPr/>
        </p:nvSpPr>
        <p:spPr>
          <a:xfrm>
            <a:off x="309359" y="2110074"/>
            <a:ext cx="4428902" cy="26673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sz="48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How Long </a:t>
            </a: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Does It Take </a:t>
            </a:r>
            <a:b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to Listen to the Whole Bible?</a:t>
            </a:r>
          </a:p>
        </p:txBody>
      </p:sp>
    </p:spTree>
    <p:extLst>
      <p:ext uri="{BB962C8B-B14F-4D97-AF65-F5344CB8AC3E}">
        <p14:creationId xmlns:p14="http://schemas.microsoft.com/office/powerpoint/2010/main" val="1309776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E82DD-6805-EA47-5D46-F53EC4124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88996C9-1283-D006-6288-8AA329BD0E00}"/>
              </a:ext>
            </a:extLst>
          </p:cNvPr>
          <p:cNvSpPr/>
          <p:nvPr/>
        </p:nvSpPr>
        <p:spPr>
          <a:xfrm>
            <a:off x="0" y="374"/>
            <a:ext cx="12192000" cy="6397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F7F8D5-952D-56D8-AABC-746154196F30}"/>
              </a:ext>
            </a:extLst>
          </p:cNvPr>
          <p:cNvSpPr txBox="1"/>
          <p:nvPr/>
        </p:nvSpPr>
        <p:spPr>
          <a:xfrm>
            <a:off x="231634" y="290278"/>
            <a:ext cx="1172268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Listening Time for Each of 66 Books of the Bible</a:t>
            </a:r>
            <a:endParaRPr lang="en-US" sz="36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E739917E-8E40-CB12-B6FE-ECBE21D57896}"/>
              </a:ext>
            </a:extLst>
          </p:cNvPr>
          <p:cNvGraphicFramePr>
            <a:graphicFrameLocks noGrp="1"/>
          </p:cNvGraphicFramePr>
          <p:nvPr/>
        </p:nvGraphicFramePr>
        <p:xfrm>
          <a:off x="1293911" y="927294"/>
          <a:ext cx="4572000" cy="5760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728015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8570325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7746102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522044110"/>
                    </a:ext>
                  </a:extLst>
                </a:gridCol>
              </a:tblGrid>
              <a:tr h="27432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77"/>
                        </a:rPr>
                        <a:t>Old Testament</a:t>
                      </a:r>
                    </a:p>
                  </a:txBody>
                  <a:tcPr marT="0" marB="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39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Genesis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4h 49m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Ecclesiastes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42m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33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Exodus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4h 1m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Song of Songs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23m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84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Leviticus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2h 43m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Isaiah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4h 32m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6068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Numbers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3h 48m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Jeremiah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5h 3m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18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Deuteronomy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4h 38m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Lamentations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31m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918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Joshua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2h 21m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Ezekiel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4h 57m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3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Judges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2h 17m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Daniel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1h 30m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009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Ruth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17m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Hosea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41m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55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1 Samuel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2h 59m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Joel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14m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68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2 Samuel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2h 29m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Amos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32m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855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1 Kings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2h 58m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Obadiah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502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2 Kings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2h 45m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Jonah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12m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424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1 Chronicles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2h 47m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Micah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28m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60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2 Chronicles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3h 8m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Nahum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9m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2736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Ezra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54m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Habakkuk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11m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5142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Nehemiah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1h 12m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Zephaniah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12m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6770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Esther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43m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Haggai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502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Job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2h 19m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Zechariah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45m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7945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Psalms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6h 2m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Malachi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13m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4812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Proverbs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2h 4m</a:t>
                      </a:r>
                    </a:p>
                  </a:txBody>
                  <a:tcPr marL="0"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39 Books Total</a:t>
                      </a:r>
                    </a:p>
                  </a:txBody>
                  <a:tcPr marT="0" marB="0" anchor="ctr"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76h 58m</a:t>
                      </a:r>
                    </a:p>
                  </a:txBody>
                  <a:tcPr marT="0" marB="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987361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0F77E0A-FEBA-29B1-80C0-259DE99B9655}"/>
              </a:ext>
            </a:extLst>
          </p:cNvPr>
          <p:cNvGraphicFramePr>
            <a:graphicFrameLocks noGrp="1"/>
          </p:cNvGraphicFramePr>
          <p:nvPr/>
        </p:nvGraphicFramePr>
        <p:xfrm>
          <a:off x="6264809" y="927294"/>
          <a:ext cx="4572000" cy="5760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728015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8570325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7746102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522044110"/>
                    </a:ext>
                  </a:extLst>
                </a:gridCol>
              </a:tblGrid>
              <a:tr h="27432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venir Next LT Pro" panose="020B0504020202020204" pitchFamily="34" charset="77"/>
                        </a:rPr>
                        <a:t>New Testament</a:t>
                      </a:r>
                    </a:p>
                  </a:txBody>
                  <a:tcPr marT="0" marB="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39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Matthew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2h 49m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Timothy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16m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33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Mark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1h 43m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Timothy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12m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84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Luke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2h 54m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Titus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7m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6068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John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2h 14m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Philemon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3m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18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Acts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2h 45m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Hebrews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53m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918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Romans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1h 9m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James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15m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3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Corinthians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1h 2m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Peter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16m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009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Corinthians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40m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Peter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10m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55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Galatians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21m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John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17m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68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Ephesians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21m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John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855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Philippians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15m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3 John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502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Colossians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14m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Jude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4m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424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1 Thessalonians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13m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Revelation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1h 16m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60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  <a:ea typeface="+mn-ea"/>
                          <a:cs typeface="+mn-cs"/>
                        </a:rPr>
                        <a:t>2 Thessalonians</a:t>
                      </a:r>
                    </a:p>
                  </a:txBody>
                  <a:tcPr marT="0" marB="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7m</a:t>
                      </a:r>
                    </a:p>
                  </a:txBody>
                  <a:tcPr marT="0" marB="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 Demi" panose="020B0504020202020204" pitchFamily="34" charset="77"/>
                        </a:rPr>
                        <a:t>27 Books Total</a:t>
                      </a:r>
                    </a:p>
                  </a:txBody>
                  <a:tcPr marT="0" marB="0" anchor="ctr"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20h 50m</a:t>
                      </a:r>
                    </a:p>
                  </a:txBody>
                  <a:tcPr marT="0" marB="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2736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endParaRPr lang="en-US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5142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endParaRPr lang="en-US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6770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endParaRPr lang="en-US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502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endParaRPr lang="en-US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7945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endParaRPr lang="en-US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4812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endParaRPr lang="en-U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777240" rtl="0" eaLnBrk="1" fontAlgn="ctr" latinLnBrk="0" hangingPunct="1"/>
                      <a:endParaRPr lang="en-US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  <a:ea typeface="+mn-ea"/>
                        <a:cs typeface="+mn-cs"/>
                      </a:endParaRPr>
                    </a:p>
                  </a:txBody>
                  <a:tcPr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 Demi" panose="020B0504020202020204" pitchFamily="34" charset="77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98736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429AEDD-F166-54B3-1625-23C0B39A7F06}"/>
              </a:ext>
            </a:extLst>
          </p:cNvPr>
          <p:cNvSpPr txBox="1"/>
          <p:nvPr/>
        </p:nvSpPr>
        <p:spPr>
          <a:xfrm>
            <a:off x="8100050" y="5169210"/>
            <a:ext cx="2736759" cy="493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2000"/>
              </a:lnSpc>
              <a:spcAft>
                <a:spcPts val="1200"/>
              </a:spcAft>
            </a:pPr>
            <a:r>
              <a:rPr lang="en-US" sz="16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In English NKJV</a:t>
            </a:r>
            <a:br>
              <a:rPr lang="en-US" sz="160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1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The Word of Promise Audio Bible</a:t>
            </a:r>
          </a:p>
        </p:txBody>
      </p:sp>
    </p:spTree>
    <p:extLst>
      <p:ext uri="{BB962C8B-B14F-4D97-AF65-F5344CB8AC3E}">
        <p14:creationId xmlns:p14="http://schemas.microsoft.com/office/powerpoint/2010/main" val="4141597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D8733-376D-EF0F-D036-7C0566289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779C5C6-4122-319F-CC1E-E005FDF13B78}"/>
              </a:ext>
            </a:extLst>
          </p:cNvPr>
          <p:cNvSpPr>
            <a:spLocks/>
          </p:cNvSpPr>
          <p:nvPr/>
        </p:nvSpPr>
        <p:spPr>
          <a:xfrm>
            <a:off x="4432115" y="0"/>
            <a:ext cx="7759884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EA863-D55C-5A8E-A5C7-0FD9BA255AAD}"/>
              </a:ext>
            </a:extLst>
          </p:cNvPr>
          <p:cNvSpPr txBox="1"/>
          <p:nvPr/>
        </p:nvSpPr>
        <p:spPr>
          <a:xfrm>
            <a:off x="5056900" y="316454"/>
            <a:ext cx="665524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Our Recommendation for </a:t>
            </a:r>
            <a:r>
              <a:rPr lang="en-US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Public and Private</a:t>
            </a:r>
            <a:r>
              <a:rPr lang="en-US" sz="24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Bible Listening (Reading) Goals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09D094-04F6-A0F8-2A7B-B2B0C2B33F18}"/>
              </a:ext>
            </a:extLst>
          </p:cNvPr>
          <p:cNvSpPr txBox="1"/>
          <p:nvPr/>
        </p:nvSpPr>
        <p:spPr>
          <a:xfrm>
            <a:off x="5056900" y="6168619"/>
            <a:ext cx="665524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600"/>
              </a:lnSpc>
              <a:spcAft>
                <a:spcPts val="1800"/>
              </a:spcAft>
              <a:defRPr sz="2400">
                <a:latin typeface="AvenirNext LT Pro Regular" panose="020B0504020202020204" pitchFamily="34" charset="0"/>
                <a:ea typeface="DIN 2014 Bold" panose="020B0504020202020204" pitchFamily="34" charset="77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dirty="0">
                <a:latin typeface="Avenir Next LT Pro" panose="020B0504020202020204" pitchFamily="34" charset="77"/>
              </a:rPr>
              <a:t>Balancing OT &amp; NT and Praying Psalms Often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9FF7D8E-A3A1-C8E1-FEC0-45EA1BF24524}"/>
              </a:ext>
            </a:extLst>
          </p:cNvPr>
          <p:cNvSpPr>
            <a:spLocks/>
          </p:cNvSpPr>
          <p:nvPr/>
        </p:nvSpPr>
        <p:spPr>
          <a:xfrm>
            <a:off x="3522462" y="0"/>
            <a:ext cx="284866" cy="1316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4A811-BF84-E40E-3988-604BC715DE8F}"/>
              </a:ext>
            </a:extLst>
          </p:cNvPr>
          <p:cNvSpPr txBox="1"/>
          <p:nvPr/>
        </p:nvSpPr>
        <p:spPr>
          <a:xfrm>
            <a:off x="5329347" y="5583266"/>
            <a:ext cx="612648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Avenir Next LT Pro" panose="020B0504020202020204" pitchFamily="34" charset="77"/>
              </a:rPr>
              <a:t>Hours are approximate, using English (NKJV) Audio Bible in the PRS App.</a:t>
            </a:r>
            <a:endParaRPr lang="en-US" sz="1400" spc="-10" dirty="0">
              <a:solidFill>
                <a:srgbClr val="231F20"/>
              </a:solidFill>
              <a:latin typeface="Avenir Next LT Pro" panose="020B0504020202020204" pitchFamily="34" charset="77"/>
              <a:cs typeface="Avenir Nex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E01D01-C092-5351-3D26-FB02D519B2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t="19196"/>
          <a:stretch/>
        </p:blipFill>
        <p:spPr>
          <a:xfrm>
            <a:off x="4128222" y="1316477"/>
            <a:ext cx="723900" cy="554152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5C153D6-464A-65E4-B6FB-35C8EC5543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3829" y="1"/>
            <a:ext cx="284866" cy="1316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5844F1-BAFC-1260-4431-BBD0B3C5674C}"/>
              </a:ext>
            </a:extLst>
          </p:cNvPr>
          <p:cNvSpPr txBox="1"/>
          <p:nvPr/>
        </p:nvSpPr>
        <p:spPr>
          <a:xfrm>
            <a:off x="334345" y="2644168"/>
            <a:ext cx="4083810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How Much Bible to Listen to (Read) in One or Two Years?</a:t>
            </a:r>
            <a:endParaRPr lang="en-US" sz="3400" b="1" dirty="0">
              <a:solidFill>
                <a:srgbClr val="FFB60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F52E1E-96E0-A4A7-4BC9-F0353C675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011534"/>
              </p:ext>
            </p:extLst>
          </p:nvPr>
        </p:nvGraphicFramePr>
        <p:xfrm>
          <a:off x="5329347" y="1417318"/>
          <a:ext cx="6126480" cy="4023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3512562459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994794977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7407" marR="117407" marT="58704" marB="58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venir Next LT Pro" panose="020B0504020202020204" pitchFamily="34" charset="77"/>
                        </a:rPr>
                        <a:t>Hours Per Week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7407" marR="117407" marT="58704" marB="58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53062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venir Next LT Pro" panose="020B0504020202020204" pitchFamily="34" charset="77"/>
                        </a:rPr>
                        <a:t>12 – 24 Months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01429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2h00m – 1h00m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2h30m – 1h15m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3h00m – 1h30m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4h30m – 2h15m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5h00m – 2h30m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venir Next LT Pro" panose="020B0504020202020204" pitchFamily="34" charset="77"/>
                          <a:ea typeface="+mn-ea"/>
                          <a:cs typeface="+mn-cs"/>
                        </a:rPr>
                        <a:t>6h00m – 3h00m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F937596-6940-8389-DCFD-48319DD3E7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101665"/>
              </p:ext>
            </p:extLst>
          </p:nvPr>
        </p:nvGraphicFramePr>
        <p:xfrm>
          <a:off x="8835004" y="2160714"/>
          <a:ext cx="449083" cy="329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9083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Times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Times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Times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Times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Times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Times</a:t>
                      </a: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3CA629C-9E92-976C-5791-5F1D3DB5F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061614"/>
              </p:ext>
            </p:extLst>
          </p:nvPr>
        </p:nvGraphicFramePr>
        <p:xfrm>
          <a:off x="5807218" y="2160714"/>
          <a:ext cx="586004" cy="329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B559FBCE-7C2C-FD7D-6A4D-805AF1759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273692"/>
              </p:ext>
            </p:extLst>
          </p:nvPr>
        </p:nvGraphicFramePr>
        <p:xfrm>
          <a:off x="7030374" y="2160714"/>
          <a:ext cx="586004" cy="329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EF429EF-B30E-DE34-7BC2-2DF55D99A2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018349"/>
              </p:ext>
            </p:extLst>
          </p:nvPr>
        </p:nvGraphicFramePr>
        <p:xfrm>
          <a:off x="8105803" y="2160714"/>
          <a:ext cx="586004" cy="329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5AFA7B9F-B99B-BA32-37F5-CEB674B2DC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83737"/>
              </p:ext>
            </p:extLst>
          </p:nvPr>
        </p:nvGraphicFramePr>
        <p:xfrm>
          <a:off x="6524894" y="2160714"/>
          <a:ext cx="360479" cy="329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479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0915585E-4125-57EB-F933-24698948FB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751160"/>
              </p:ext>
            </p:extLst>
          </p:nvPr>
        </p:nvGraphicFramePr>
        <p:xfrm>
          <a:off x="7729140" y="2160714"/>
          <a:ext cx="360479" cy="329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479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sp>
        <p:nvSpPr>
          <p:cNvPr id="23" name="object 26">
            <a:extLst>
              <a:ext uri="{FF2B5EF4-FFF2-40B4-BE49-F238E27FC236}">
                <a16:creationId xmlns:a16="http://schemas.microsoft.com/office/drawing/2014/main" id="{3883D357-00C2-BC5D-DC92-D79FA1EE3C86}"/>
              </a:ext>
            </a:extLst>
          </p:cNvPr>
          <p:cNvSpPr txBox="1"/>
          <p:nvPr/>
        </p:nvSpPr>
        <p:spPr>
          <a:xfrm>
            <a:off x="5521126" y="1436509"/>
            <a:ext cx="1072374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venir Next LT Pro" panose="020B0504020202020204" pitchFamily="34" charset="77"/>
                <a:cs typeface="Avenir Next"/>
              </a:rPr>
              <a:t>Old Testament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venir Next LT Pro" panose="020B0504020202020204" pitchFamily="34" charset="77"/>
                <a:cs typeface="Avenir Next"/>
              </a:rPr>
              <a:t>77 </a:t>
            </a:r>
            <a:r>
              <a:rPr lang="en-US" sz="1600" b="1" dirty="0" err="1">
                <a:solidFill>
                  <a:schemeClr val="tx1"/>
                </a:solidFill>
                <a:latin typeface="Avenir Next LT Pro" panose="020B0504020202020204" pitchFamily="34" charset="77"/>
                <a:cs typeface="Avenir Next"/>
              </a:rPr>
              <a:t>hrs</a:t>
            </a:r>
            <a:endParaRPr sz="1600" b="1" dirty="0">
              <a:solidFill>
                <a:schemeClr val="tx1"/>
              </a:solidFill>
              <a:latin typeface="Avenir Next LT Pro" panose="020B0504020202020204" pitchFamily="34" charset="77"/>
              <a:cs typeface="Avenir Next"/>
            </a:endParaRPr>
          </a:p>
        </p:txBody>
      </p:sp>
      <p:sp>
        <p:nvSpPr>
          <p:cNvPr id="27" name="object 26">
            <a:extLst>
              <a:ext uri="{FF2B5EF4-FFF2-40B4-BE49-F238E27FC236}">
                <a16:creationId xmlns:a16="http://schemas.microsoft.com/office/drawing/2014/main" id="{F23FD105-EC63-329D-0F16-421F553F8B15}"/>
              </a:ext>
            </a:extLst>
          </p:cNvPr>
          <p:cNvSpPr txBox="1"/>
          <p:nvPr/>
        </p:nvSpPr>
        <p:spPr>
          <a:xfrm>
            <a:off x="6784924" y="1436509"/>
            <a:ext cx="1072374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venir Next LT Pro" panose="020B0504020202020204" pitchFamily="34" charset="77"/>
                <a:cs typeface="Avenir Next"/>
              </a:rPr>
              <a:t>New Testament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venir Next LT Pro" panose="020B0504020202020204" pitchFamily="34" charset="77"/>
                <a:cs typeface="Avenir Next"/>
              </a:rPr>
              <a:t>21 </a:t>
            </a:r>
            <a:r>
              <a:rPr lang="en-US" sz="1600" b="1" dirty="0" err="1">
                <a:solidFill>
                  <a:schemeClr val="tx1"/>
                </a:solidFill>
                <a:latin typeface="Avenir Next LT Pro" panose="020B0504020202020204" pitchFamily="34" charset="77"/>
                <a:cs typeface="Avenir Next"/>
              </a:rPr>
              <a:t>hrs</a:t>
            </a:r>
            <a:endParaRPr sz="1600" b="1" dirty="0">
              <a:solidFill>
                <a:schemeClr val="tx1"/>
              </a:solidFill>
              <a:latin typeface="Avenir Next LT Pro" panose="020B0504020202020204" pitchFamily="34" charset="77"/>
              <a:cs typeface="Avenir Next"/>
            </a:endParaRPr>
          </a:p>
        </p:txBody>
      </p:sp>
      <p:sp>
        <p:nvSpPr>
          <p:cNvPr id="28" name="object 26">
            <a:extLst>
              <a:ext uri="{FF2B5EF4-FFF2-40B4-BE49-F238E27FC236}">
                <a16:creationId xmlns:a16="http://schemas.microsoft.com/office/drawing/2014/main" id="{E8C0AA52-E613-EE19-739E-6DEFF0FA89EF}"/>
              </a:ext>
            </a:extLst>
          </p:cNvPr>
          <p:cNvSpPr txBox="1"/>
          <p:nvPr/>
        </p:nvSpPr>
        <p:spPr>
          <a:xfrm>
            <a:off x="8053607" y="1668270"/>
            <a:ext cx="88625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venir Next LT Pro" panose="020B0504020202020204" pitchFamily="34" charset="77"/>
                <a:cs typeface="Avenir Next"/>
              </a:rPr>
              <a:t>(Psalms)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venir Next LT Pro" panose="020B0504020202020204" pitchFamily="34" charset="77"/>
                <a:cs typeface="Avenir Next"/>
              </a:rPr>
              <a:t>6 </a:t>
            </a:r>
            <a:r>
              <a:rPr lang="en-US" sz="1600" b="1" dirty="0" err="1">
                <a:solidFill>
                  <a:schemeClr val="tx1"/>
                </a:solidFill>
                <a:latin typeface="Avenir Next LT Pro" panose="020B0504020202020204" pitchFamily="34" charset="77"/>
                <a:cs typeface="Avenir Next"/>
              </a:rPr>
              <a:t>hrs</a:t>
            </a:r>
            <a:endParaRPr sz="1600" b="1" dirty="0">
              <a:solidFill>
                <a:schemeClr val="tx1"/>
              </a:solidFill>
              <a:latin typeface="Avenir Next LT Pro" panose="020B0504020202020204" pitchFamily="34" charset="77"/>
              <a:cs typeface="Avenir Next"/>
            </a:endParaRPr>
          </a:p>
        </p:txBody>
      </p:sp>
      <p:sp>
        <p:nvSpPr>
          <p:cNvPr id="29" name="object 26">
            <a:extLst>
              <a:ext uri="{FF2B5EF4-FFF2-40B4-BE49-F238E27FC236}">
                <a16:creationId xmlns:a16="http://schemas.microsoft.com/office/drawing/2014/main" id="{32D8CC75-A0B0-1F47-8353-4E07B9365AE8}"/>
              </a:ext>
            </a:extLst>
          </p:cNvPr>
          <p:cNvSpPr txBox="1"/>
          <p:nvPr/>
        </p:nvSpPr>
        <p:spPr>
          <a:xfrm>
            <a:off x="6461091" y="1708261"/>
            <a:ext cx="488087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200" b="1" dirty="0">
                <a:solidFill>
                  <a:schemeClr val="tx1"/>
                </a:solidFill>
                <a:latin typeface="Avenir Next LT Pro" panose="020B0504020202020204" pitchFamily="34" charset="77"/>
                <a:cs typeface="Avenir Next"/>
              </a:rPr>
              <a:t>—</a:t>
            </a:r>
          </a:p>
        </p:txBody>
      </p:sp>
      <p:sp>
        <p:nvSpPr>
          <p:cNvPr id="30" name="object 26">
            <a:extLst>
              <a:ext uri="{FF2B5EF4-FFF2-40B4-BE49-F238E27FC236}">
                <a16:creationId xmlns:a16="http://schemas.microsoft.com/office/drawing/2014/main" id="{832AF640-B2EE-D2F9-D25D-F367FD16DB8E}"/>
              </a:ext>
            </a:extLst>
          </p:cNvPr>
          <p:cNvSpPr txBox="1"/>
          <p:nvPr/>
        </p:nvSpPr>
        <p:spPr>
          <a:xfrm>
            <a:off x="7740421" y="1708261"/>
            <a:ext cx="488087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200" b="1" dirty="0">
                <a:solidFill>
                  <a:schemeClr val="tx1"/>
                </a:solidFill>
                <a:latin typeface="Avenir Next LT Pro" panose="020B0504020202020204" pitchFamily="34" charset="77"/>
                <a:cs typeface="Avenir Next"/>
              </a:rPr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2263302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5D7CEB-ACB0-FCFA-07EA-92A795EFD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7EB2BF6-292B-854E-95EE-2400EA8DC93C}"/>
              </a:ext>
            </a:extLst>
          </p:cNvPr>
          <p:cNvSpPr/>
          <p:nvPr/>
        </p:nvSpPr>
        <p:spPr>
          <a:xfrm>
            <a:off x="0" y="0"/>
            <a:ext cx="12192000" cy="635673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2AE37C-6B18-082A-116D-09CE25A6D07C}"/>
              </a:ext>
            </a:extLst>
          </p:cNvPr>
          <p:cNvSpPr txBox="1"/>
          <p:nvPr/>
        </p:nvSpPr>
        <p:spPr>
          <a:xfrm>
            <a:off x="0" y="237292"/>
            <a:ext cx="121920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Why Balance OT &amp; NT and Pray Psalms Often?</a:t>
            </a:r>
            <a:endParaRPr lang="en-US" sz="40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964CCD8-E429-A2FE-2632-4057EE0E91D9}"/>
              </a:ext>
            </a:extLst>
          </p:cNvPr>
          <p:cNvSpPr/>
          <p:nvPr/>
        </p:nvSpPr>
        <p:spPr>
          <a:xfrm>
            <a:off x="288092" y="1012805"/>
            <a:ext cx="5729137" cy="3148069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5B9B63D-B5D8-AD70-019F-DDB15C601435}"/>
              </a:ext>
            </a:extLst>
          </p:cNvPr>
          <p:cNvSpPr/>
          <p:nvPr/>
        </p:nvSpPr>
        <p:spPr>
          <a:xfrm>
            <a:off x="288092" y="4252794"/>
            <a:ext cx="5729137" cy="2195859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9AC3E6F-5730-383B-F92D-4390B91897F2}"/>
              </a:ext>
            </a:extLst>
          </p:cNvPr>
          <p:cNvSpPr/>
          <p:nvPr/>
        </p:nvSpPr>
        <p:spPr>
          <a:xfrm>
            <a:off x="6174773" y="1012805"/>
            <a:ext cx="5729137" cy="2032928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0A49F67-6897-F9A4-5331-488BE530A637}"/>
              </a:ext>
            </a:extLst>
          </p:cNvPr>
          <p:cNvSpPr/>
          <p:nvPr/>
        </p:nvSpPr>
        <p:spPr>
          <a:xfrm>
            <a:off x="6174773" y="4798602"/>
            <a:ext cx="5729137" cy="1650052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1798B4-03A1-A552-9A73-4907321C4796}"/>
              </a:ext>
            </a:extLst>
          </p:cNvPr>
          <p:cNvSpPr txBox="1"/>
          <p:nvPr/>
        </p:nvSpPr>
        <p:spPr>
          <a:xfrm>
            <a:off x="491075" y="1167825"/>
            <a:ext cx="5480714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Hebrews 1:1-2a (NIV)</a:t>
            </a:r>
            <a:endParaRPr lang="en-US" sz="30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r>
              <a:rPr lang="en-US" sz="30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In the past God spoke to our ancestors through the prophets at many times and in various ways, </a:t>
            </a:r>
            <a:r>
              <a:rPr lang="en-US" sz="3000" b="1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but in these last days he has spoken to us by his Son</a:t>
            </a:r>
            <a:r>
              <a:rPr lang="en-US" sz="30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,...</a:t>
            </a:r>
            <a:endParaRPr lang="en-US" sz="3000" dirty="0"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EE272F-F794-237B-45CE-25B8A6ED021C}"/>
              </a:ext>
            </a:extLst>
          </p:cNvPr>
          <p:cNvSpPr txBox="1"/>
          <p:nvPr/>
        </p:nvSpPr>
        <p:spPr>
          <a:xfrm>
            <a:off x="6371422" y="1104725"/>
            <a:ext cx="5532486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>
                <a:solidFill>
                  <a:srgbClr val="FFB600"/>
                </a:solidFill>
                <a:latin typeface="Avenir Next LT Pro" panose="020B0504020202020204" pitchFamily="34" charset="77"/>
              </a:rPr>
              <a:t>Psalm 55:17 </a:t>
            </a:r>
            <a:r>
              <a:rPr lang="en-US" sz="30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(NKJV)</a:t>
            </a:r>
            <a:endParaRPr lang="en-US" sz="30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r>
              <a:rPr lang="en-US" sz="3000" b="1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Evening and morning and at noon I will pray</a:t>
            </a:r>
            <a:r>
              <a:rPr lang="en-US" sz="30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, and cry aloud, And He shall hear my voice.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215337-7678-8B8F-8396-5462C2790B6F}"/>
              </a:ext>
            </a:extLst>
          </p:cNvPr>
          <p:cNvSpPr txBox="1"/>
          <p:nvPr/>
        </p:nvSpPr>
        <p:spPr>
          <a:xfrm>
            <a:off x="491075" y="4427393"/>
            <a:ext cx="5287425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>
                <a:solidFill>
                  <a:srgbClr val="FFB600"/>
                </a:solidFill>
                <a:latin typeface="Avenir Next LT Pro" panose="020B0504020202020204" pitchFamily="34" charset="77"/>
              </a:rPr>
              <a:t>Luke 9:35 </a:t>
            </a:r>
            <a:r>
              <a:rPr lang="en-US" sz="30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(NKJV)</a:t>
            </a:r>
            <a:endParaRPr lang="en-US" sz="30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r>
              <a:rPr lang="en-US" sz="3000" b="0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And a voice came out of the cloud, saying, 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“This is My beloved Son. Hear Him!”</a:t>
            </a:r>
            <a:endParaRPr lang="en-US" sz="3000" b="1" dirty="0">
              <a:solidFill>
                <a:srgbClr val="000000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3B82FA-79A0-6EB2-5FF6-708FA0059815}"/>
              </a:ext>
            </a:extLst>
          </p:cNvPr>
          <p:cNvSpPr txBox="1"/>
          <p:nvPr/>
        </p:nvSpPr>
        <p:spPr>
          <a:xfrm>
            <a:off x="6371422" y="4922117"/>
            <a:ext cx="5532486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>
                <a:solidFill>
                  <a:srgbClr val="FFB600"/>
                </a:solidFill>
                <a:latin typeface="Avenir Next LT Pro" panose="020B0504020202020204" pitchFamily="34" charset="77"/>
              </a:rPr>
              <a:t>Luke 21:36a </a:t>
            </a:r>
            <a:r>
              <a:rPr lang="en-US" sz="30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(NKJV)</a:t>
            </a:r>
            <a:endParaRPr lang="en-US" sz="30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r>
              <a:rPr lang="en-US" sz="30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Watch therefore, and </a:t>
            </a:r>
            <a:r>
              <a:rPr lang="en-US" sz="30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pray always</a:t>
            </a:r>
            <a:r>
              <a:rPr lang="en-US" sz="30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venir Next LT Pro" panose="020B0504020202020204" pitchFamily="34" charset="77"/>
              </a:rPr>
              <a:t>…</a:t>
            </a:r>
            <a:endParaRPr lang="en-US" sz="3000" dirty="0"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A009A63-D59A-1799-794B-8040C0CBCA82}"/>
              </a:ext>
            </a:extLst>
          </p:cNvPr>
          <p:cNvSpPr/>
          <p:nvPr/>
        </p:nvSpPr>
        <p:spPr>
          <a:xfrm>
            <a:off x="6168439" y="3137654"/>
            <a:ext cx="5729137" cy="1569026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500EA8-CBA0-EA49-C454-3DBAE1B3FC85}"/>
              </a:ext>
            </a:extLst>
          </p:cNvPr>
          <p:cNvSpPr txBox="1"/>
          <p:nvPr/>
        </p:nvSpPr>
        <p:spPr>
          <a:xfrm>
            <a:off x="6371422" y="3234030"/>
            <a:ext cx="5287425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>
                <a:solidFill>
                  <a:srgbClr val="FFB600"/>
                </a:solidFill>
                <a:latin typeface="Avenir Next LT Pro" panose="020B0504020202020204" pitchFamily="34" charset="77"/>
              </a:rPr>
              <a:t>Psalm 72:20 </a:t>
            </a:r>
            <a:r>
              <a:rPr lang="en-US" sz="3000" b="1" dirty="0">
                <a:solidFill>
                  <a:srgbClr val="FFB600"/>
                </a:solidFill>
                <a:effectLst/>
                <a:latin typeface="Avenir Next LT Pro" panose="020B0504020202020204" pitchFamily="34" charset="77"/>
              </a:rPr>
              <a:t>(NKJV)</a:t>
            </a:r>
            <a:endParaRPr lang="en-US" sz="3000" dirty="0">
              <a:solidFill>
                <a:srgbClr val="FFB600"/>
              </a:solidFill>
              <a:effectLst/>
              <a:latin typeface="Avenir Next LT Pro" panose="020B0504020202020204" pitchFamily="34" charset="77"/>
            </a:endParaRPr>
          </a:p>
          <a:p>
            <a:r>
              <a:rPr lang="en-US" sz="30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The </a:t>
            </a:r>
            <a:r>
              <a:rPr lang="en-US" sz="3000" b="1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prayers</a:t>
            </a:r>
            <a:r>
              <a:rPr lang="en-US" sz="3000" dirty="0">
                <a:solidFill>
                  <a:srgbClr val="000000"/>
                </a:solidFill>
                <a:effectLst/>
                <a:latin typeface="Avenir Next LT Pro" panose="020B0504020202020204" pitchFamily="34" charset="77"/>
              </a:rPr>
              <a:t> of David the son of Jesse are ended.</a:t>
            </a:r>
          </a:p>
        </p:txBody>
      </p:sp>
    </p:spTree>
    <p:extLst>
      <p:ext uri="{BB962C8B-B14F-4D97-AF65-F5344CB8AC3E}">
        <p14:creationId xmlns:p14="http://schemas.microsoft.com/office/powerpoint/2010/main" val="186220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8435</TotalTime>
  <Words>1793</Words>
  <Application>Microsoft Macintosh PowerPoint</Application>
  <PresentationFormat>Widescreen</PresentationFormat>
  <Paragraphs>353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system-ui</vt:lpstr>
      <vt:lpstr>Arial</vt:lpstr>
      <vt:lpstr>Avenir Next LT Pro</vt:lpstr>
      <vt:lpstr>Avenir Next LT Pro Demi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Kim</dc:creator>
  <cp:lastModifiedBy>Jenn Kim</cp:lastModifiedBy>
  <cp:revision>605</cp:revision>
  <cp:lastPrinted>2026-07-13T20:59:41Z</cp:lastPrinted>
  <dcterms:created xsi:type="dcterms:W3CDTF">2022-08-02T13:41:17Z</dcterms:created>
  <dcterms:modified xsi:type="dcterms:W3CDTF">2026-07-14T20:50:18Z</dcterms:modified>
</cp:coreProperties>
</file>