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autoCompressPictures="0">
  <p:sldMasterIdLst>
    <p:sldMasterId id="2147483648" r:id="rId1"/>
  </p:sldMasterIdLst>
  <p:notesMasterIdLst>
    <p:notesMasterId r:id="rId10"/>
  </p:notesMasterIdLst>
  <p:sldIdLst>
    <p:sldId id="339" r:id="rId2"/>
    <p:sldId id="396" r:id="rId3"/>
    <p:sldId id="391" r:id="rId4"/>
    <p:sldId id="318" r:id="rId5"/>
    <p:sldId id="348" r:id="rId6"/>
    <p:sldId id="411" r:id="rId7"/>
    <p:sldId id="372" r:id="rId8"/>
    <p:sldId id="296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17F41"/>
    <a:srgbClr val="65A55E"/>
    <a:srgbClr val="EBEBEB"/>
    <a:srgbClr val="FFB600"/>
    <a:srgbClr val="FB85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5266"/>
    <p:restoredTop sz="94799"/>
  </p:normalViewPr>
  <p:slideViewPr>
    <p:cSldViewPr snapToGrid="0" snapToObjects="1">
      <p:cViewPr varScale="1">
        <p:scale>
          <a:sx n="106" d="100"/>
          <a:sy n="106" d="100"/>
        </p:scale>
        <p:origin x="904" y="1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 snapToGrid="0" snapToObjects="1">
      <p:cViewPr varScale="1">
        <p:scale>
          <a:sx n="156" d="100"/>
          <a:sy n="156" d="100"/>
        </p:scale>
        <p:origin x="5568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91931B2-32AA-6B40-B82D-7AF436A7987F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C206CAE-D254-7140-BE8A-6A49AC10BD9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9126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323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808852F-F40D-A7EE-28F8-E5BEA06096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1560556-134A-BEF3-413E-C3D2F0A6324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2246AF76-3498-7AA9-113C-B13AA00D773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3B9F6B-7A4F-A6F6-AF06-7491857AEBD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95068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841323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3643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0AB50A-3E42-A449-4AC2-3CB9298FC2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DC31EDC-556C-7529-91A1-E37EC4C7F03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2B14E11-738B-6259-E707-E82A5E304F8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sz="1800" i="0" dirty="0"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C91BF0C-B51D-1BD7-9A48-260E2D78CB9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0A49D91-A19A-F04F-8DA8-5C7027E60750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347572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C206CAE-D254-7140-BE8A-6A49AC10BD9D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41500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82FC27-5358-3B94-B5D3-40E70A26B1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12652CC-27EE-A54D-AE9C-BA19B678F56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1698CF-CEF3-F473-7FA3-3907870724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8FFC4FA-1FB6-F78A-F2AC-99D8E8D4B5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51F9089-544D-2B3B-F97E-AFDE7FF00C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5321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9D2E439-D936-A2F5-5003-0809A2FBB5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9166605-9477-0AB9-1023-81C52AEC25C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CEE838E-0F34-6A74-2A05-0BFC1EA7A3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F76F34C-623C-FD01-C4C6-F38E2B4214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C984F15-C52B-B69B-355E-D7E3343911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54477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A9BD3F-7666-184E-7144-56128461BED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C2E8E20-560D-F6D9-829F-5506C26443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18EE56-3F6C-3369-A7CD-32ED8A4683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1B8613-610C-5F15-2230-8A41DE9535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EDE5FE-6DDA-DDD6-9BEC-252AB30F0A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806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A7CEC4-ADED-12FE-996B-02CA4A618D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FF69C18-A3D4-B9F5-5AE3-5C15E74B4E2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B0412D-33F8-23B9-8DFB-D7B78AC2EB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C1D1020-1386-2AA6-B43F-0EADD4192B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0BB8ED-6213-F5A6-7839-C86D34B837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3557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332D-AE51-E669-B862-E6C1EED4A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CF161DB-3240-0EF9-C474-D54F3F13204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34FA561-6B56-3AD1-06C6-F4E9C7F843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DBA9F-157A-B23A-281C-26CC834C5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553C8EC-60A8-8D60-5FC4-B25B73D9B1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04546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683C03-9CFA-A364-8E6B-7B49E9C997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110106-E48F-DDAB-CC4E-F640064AF50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7D71C3-5DF9-5E9F-589C-32B2659BE2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37CEB6-CCB9-F718-5EF5-956BF6435D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1E4E64-D1F3-DA95-2447-854E1BB7A4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B154D12-DB0B-EA93-B1AD-08D3FAE8F3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562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1A4242-D6C2-9335-6622-FEE8ED8837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C0E2EC2-AC55-19C7-BB30-4EC2A38301F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377DDA1-F258-4346-DA80-0AB9D617CBF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C0CC658-CAC4-E681-E31A-D968C2704DF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73B554D-DA1B-B64A-A0CC-7EA16957DE9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EAEA064-91B2-A2CE-ECFA-194104A51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BB65095-04F7-E525-3722-4ECB5AEADB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9423864-9007-11E0-55C1-CD156AC405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832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2EE81D-4DE1-CD2E-EE3D-BA118361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4B3FE7F-448D-8DE6-B60F-9712047683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1C822DD-007D-EC53-5E31-873CA99DA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0182115-8884-5519-596E-B4AD0D5949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576394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0F2F5D9-D37C-80DF-D226-3C855AB75B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7275AB8-3947-8784-FB04-F6C0F088D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B18B5DB-2295-3DBB-3D65-6C07E2129A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90995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F9DC4F-13FD-8BD1-02C6-C5EACDC178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7E0B96-6029-519E-ED09-0E0E41BB00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F579FA9-03DD-7B80-3652-68B9399EB1F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94F3542-FB90-15BF-D6A2-DD2F1A8B8A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36B9F8-4BA1-50AB-7225-93CF10AFBF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A81CC02-472B-822F-5966-0959BAACF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6714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28528D-8E9C-6189-D979-CF9046C357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E58232F7-0108-A5A2-6B72-C4D0642F139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519FFC-94CF-28A6-690C-22441E09D2D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EDD340C-6C24-72BF-08EA-048FE20DA9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E350CE1-2805-2EB8-5777-4CCF610D5C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A8BF27-FD69-7DF0-3F56-4C209A1AC9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E9C67B-1D66-3C47-9DD3-554C55D8A6C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76441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CBF9B8A-3D34-9497-9FD8-2CB77454E4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F967737-BF3C-7324-83D3-642D09EC7FB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F58D227-64C3-61DA-D868-1ABDCA89B3E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E73B8F-BD3A-E343-ADEB-B97FF08DD815}" type="datetimeFigureOut">
              <a:rPr lang="en-US" smtClean="0"/>
              <a:t>7/21/26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DB2C41-8593-9366-DC0D-55E85D9AFB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B9C7-19E9-2365-D725-ABF5BC8D037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3C54F1-F256-8641-997A-CFFDAA3B2EA5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60F1E1CF-1634-57FE-2445-BFA65D2AFD12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rcRect/>
          <a:stretch/>
        </p:blipFill>
        <p:spPr>
          <a:xfrm>
            <a:off x="320040" y="282408"/>
            <a:ext cx="1403227" cy="943153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ACB9EBB0-349B-DC9C-D95E-061BEEFC73B5}"/>
              </a:ext>
            </a:extLst>
          </p:cNvPr>
          <p:cNvSpPr txBox="1"/>
          <p:nvPr userDrawn="1"/>
        </p:nvSpPr>
        <p:spPr>
          <a:xfrm>
            <a:off x="320040" y="6400800"/>
            <a:ext cx="1016000" cy="307777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>
              <a:spcAft>
                <a:spcPts val="2400"/>
              </a:spcAft>
            </a:pPr>
            <a:fld id="{DF0BB7A1-71DF-D74E-8BA4-56D1F44F168F}" type="slidenum">
              <a:rPr lang="en-US" sz="2000" b="0" i="0" smtClean="0">
                <a:effectLst/>
                <a:latin typeface="Avenir Next LT Pro" panose="020B0504020202020204" pitchFamily="34" charset="77"/>
              </a:rPr>
              <a:t>‹#›</a:t>
            </a:fld>
            <a:endParaRPr lang="en-US" sz="2000" b="0" i="0" dirty="0"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3687607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microsoft.com/office/2007/relationships/hdphoto" Target="../media/hdphoto3.wdp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B348C1-2F90-D587-23EE-FB133AC229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8EB318-4D38-7D0E-D5FD-0462EA2321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020" y="457200"/>
            <a:ext cx="11109958" cy="5940298"/>
          </a:xfrm>
          <a:prstGeom prst="rect">
            <a:avLst/>
          </a:prstGeom>
          <a:solidFill>
            <a:srgbClr val="D9EDCC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A40D74-88A7-579B-9D30-24DD268B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116122" y="1446679"/>
            <a:ext cx="5959755" cy="4005737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EB0360D-85C4-C3F9-F7D3-412DB1785969}"/>
              </a:ext>
            </a:extLst>
          </p:cNvPr>
          <p:cNvSpPr txBox="1"/>
          <p:nvPr/>
        </p:nvSpPr>
        <p:spPr>
          <a:xfrm>
            <a:off x="889907" y="5954546"/>
            <a:ext cx="10412186" cy="3077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/>
            <a:r>
              <a:rPr lang="en-US" sz="2000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July 2026</a:t>
            </a:r>
            <a:endParaRPr lang="en-US" sz="2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4257399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28CE05-DCAA-5F38-08D4-F69BAAC980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9644443B-5091-FC94-E04A-25C689DA1863}"/>
              </a:ext>
            </a:extLst>
          </p:cNvPr>
          <p:cNvSpPr/>
          <p:nvPr/>
        </p:nvSpPr>
        <p:spPr>
          <a:xfrm>
            <a:off x="3346263" y="0"/>
            <a:ext cx="8845737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DAEA6BEB-C0CE-1A26-5EB1-FB652FDD6D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0271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BEE5293E-AE14-5CA1-A79E-DEA331BAA869}"/>
              </a:ext>
            </a:extLst>
          </p:cNvPr>
          <p:cNvSpPr txBox="1"/>
          <p:nvPr/>
        </p:nvSpPr>
        <p:spPr>
          <a:xfrm>
            <a:off x="293758" y="3070957"/>
            <a:ext cx="3568931" cy="135165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8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Book Club </a:t>
            </a:r>
            <a:r>
              <a:rPr lang="en-US" sz="4800" b="1" dirty="0">
                <a:solidFill>
                  <a:srgbClr val="01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Guidelines</a:t>
            </a:r>
            <a:r>
              <a:rPr lang="en-US" sz="4800" b="1" dirty="0">
                <a:solidFill>
                  <a:srgbClr val="FFB6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 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7868C702-98B4-4346-3747-AAAB06F7F57B}"/>
              </a:ext>
            </a:extLst>
          </p:cNvPr>
          <p:cNvSpPr/>
          <p:nvPr/>
        </p:nvSpPr>
        <p:spPr>
          <a:xfrm>
            <a:off x="4169664" y="319648"/>
            <a:ext cx="7728578" cy="6218704"/>
          </a:xfrm>
          <a:prstGeom prst="roundRect">
            <a:avLst>
              <a:gd name="adj" fmla="val 3415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52C3CF3-153B-5046-2A86-B1ED97225098}"/>
              </a:ext>
            </a:extLst>
          </p:cNvPr>
          <p:cNvSpPr txBox="1"/>
          <p:nvPr/>
        </p:nvSpPr>
        <p:spPr>
          <a:xfrm>
            <a:off x="293758" y="1871507"/>
            <a:ext cx="3568931" cy="112851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4400"/>
              </a:lnSpc>
            </a:pPr>
            <a:b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36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Just Show Up</a:t>
            </a:r>
            <a:endParaRPr lang="en-US" sz="4800" b="1" dirty="0"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9A159CD2-EE81-490E-D69D-9AA1ACFA5DEB}"/>
              </a:ext>
            </a:extLst>
          </p:cNvPr>
          <p:cNvSpPr txBox="1"/>
          <p:nvPr/>
        </p:nvSpPr>
        <p:spPr>
          <a:xfrm>
            <a:off x="4761299" y="510259"/>
            <a:ext cx="7136943" cy="588879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spcAft>
                <a:spcPts val="1400"/>
              </a:spcAft>
            </a:pPr>
            <a:r>
              <a:rPr lang="en-US" sz="2400" dirty="0">
                <a:effectLst/>
                <a:latin typeface="Avenir Next LT Pro" panose="020B0504020202020204" pitchFamily="34" charset="77"/>
              </a:rPr>
              <a:t>Mention your name and where you are from.</a:t>
            </a:r>
          </a:p>
          <a:p>
            <a:pPr>
              <a:spcAft>
                <a:spcPts val="1400"/>
              </a:spcAft>
            </a:pPr>
            <a:r>
              <a:rPr lang="en-US" sz="2400" dirty="0">
                <a:effectLst/>
                <a:latin typeface="Avenir Next LT Pro" panose="020B0504020202020204" pitchFamily="34" charset="77"/>
              </a:rPr>
              <a:t>Everyone speaks same amount of time </a:t>
            </a:r>
            <a:br>
              <a:rPr lang="en-US" sz="2400" dirty="0">
                <a:effectLst/>
                <a:latin typeface="Avenir Next LT Pro" panose="020B0504020202020204" pitchFamily="34" charset="77"/>
              </a:rPr>
            </a:br>
            <a:r>
              <a:rPr lang="en-US" sz="2400" dirty="0">
                <a:effectLst/>
                <a:latin typeface="Avenir Next LT Pro" panose="020B0504020202020204" pitchFamily="34" charset="77"/>
              </a:rPr>
              <a:t>(~1 min, use timer) or you can skip.</a:t>
            </a:r>
          </a:p>
          <a:p>
            <a:pPr>
              <a:spcAft>
                <a:spcPts val="1400"/>
              </a:spcAft>
            </a:pPr>
            <a:r>
              <a:rPr lang="en-US" sz="2400" u="sng" dirty="0">
                <a:latin typeface="Avenir Next LT Pro" panose="020B0504020202020204" pitchFamily="34" charset="77"/>
              </a:rPr>
              <a:t>Reference specific pages</a:t>
            </a:r>
            <a:r>
              <a:rPr lang="en-US" sz="2400" dirty="0">
                <a:latin typeface="Avenir Next LT Pro" panose="020B0504020202020204" pitchFamily="34" charset="77"/>
              </a:rPr>
              <a:t> when possible.</a:t>
            </a:r>
            <a:br>
              <a:rPr lang="en-US" sz="2400" dirty="0">
                <a:latin typeface="Avenir Next LT Pro" panose="020B0504020202020204" pitchFamily="34" charset="77"/>
              </a:rPr>
            </a:br>
            <a:r>
              <a:rPr lang="en-US" sz="2400" spc="-60" dirty="0">
                <a:latin typeface="Avenir Next LT Pro" panose="020B0504020202020204" pitchFamily="34" charset="77"/>
              </a:rPr>
              <a:t>Focus on sharing what you </a:t>
            </a:r>
            <a:r>
              <a:rPr lang="en-US" sz="2400" u="sng" spc="-60" dirty="0">
                <a:latin typeface="Avenir Next LT Pro" panose="020B0504020202020204" pitchFamily="34" charset="77"/>
              </a:rPr>
              <a:t>learned or disagreed with</a:t>
            </a:r>
            <a:r>
              <a:rPr lang="en-US" sz="2400" spc="-60" dirty="0">
                <a:latin typeface="Avenir Next LT Pro" panose="020B0504020202020204" pitchFamily="34" charset="77"/>
              </a:rPr>
              <a:t>. If you have a question, mention it and discuss </a:t>
            </a:r>
            <a:br>
              <a:rPr lang="en-US" sz="2400" spc="-60" dirty="0">
                <a:latin typeface="Avenir Next LT Pro" panose="020B0504020202020204" pitchFamily="34" charset="77"/>
              </a:rPr>
            </a:br>
            <a:r>
              <a:rPr lang="en-US" sz="2400" spc="-60" dirty="0">
                <a:latin typeface="Avenir Next LT Pro" panose="020B0504020202020204" pitchFamily="34" charset="77"/>
              </a:rPr>
              <a:t>privately afterwards.</a:t>
            </a:r>
          </a:p>
          <a:p>
            <a:pPr>
              <a:spcAft>
                <a:spcPts val="1400"/>
              </a:spcAft>
            </a:pPr>
            <a:r>
              <a:rPr lang="en-US" sz="2400" dirty="0">
                <a:latin typeface="Avenir Next LT Pro" panose="020B0504020202020204" pitchFamily="34" charset="77"/>
              </a:rPr>
              <a:t>When sharing, </a:t>
            </a:r>
            <a:r>
              <a:rPr lang="en-US" sz="2400" u="sng" dirty="0">
                <a:latin typeface="Avenir Next LT Pro" panose="020B0504020202020204" pitchFamily="34" charset="77"/>
              </a:rPr>
              <a:t>use “I” not “we” or “you.”</a:t>
            </a:r>
            <a:r>
              <a:rPr lang="en-US" sz="2400" dirty="0">
                <a:latin typeface="Avenir Next LT Pro" panose="020B0504020202020204" pitchFamily="34" charset="77"/>
              </a:rPr>
              <a:t> </a:t>
            </a:r>
            <a:br>
              <a:rPr lang="en-US" sz="2400" dirty="0">
                <a:latin typeface="Avenir Next LT Pro" panose="020B0504020202020204" pitchFamily="34" charset="77"/>
              </a:rPr>
            </a:br>
            <a:r>
              <a:rPr lang="en-US" sz="2400" dirty="0">
                <a:latin typeface="Avenir Next LT Pro" panose="020B0504020202020204" pitchFamily="34" charset="77"/>
              </a:rPr>
              <a:t>This helps each person learn and share independently. Facilitator will correct you </a:t>
            </a:r>
            <a:br>
              <a:rPr lang="en-US" sz="2400" dirty="0">
                <a:latin typeface="Avenir Next LT Pro" panose="020B0504020202020204" pitchFamily="34" charset="77"/>
              </a:rPr>
            </a:br>
            <a:r>
              <a:rPr lang="en-US" sz="2400" dirty="0">
                <a:latin typeface="Avenir Next LT Pro" panose="020B0504020202020204" pitchFamily="34" charset="77"/>
              </a:rPr>
              <a:t>when mistakes are made.</a:t>
            </a:r>
          </a:p>
          <a:p>
            <a:pPr>
              <a:spcAft>
                <a:spcPts val="1400"/>
              </a:spcAft>
            </a:pPr>
            <a:r>
              <a:rPr lang="en-US" sz="2400" spc="-60" dirty="0">
                <a:latin typeface="Avenir Next LT Pro" panose="020B0504020202020204" pitchFamily="34" charset="77"/>
              </a:rPr>
              <a:t>Members who </a:t>
            </a:r>
            <a:r>
              <a:rPr lang="en-US" sz="2400" u="sng" spc="-60" dirty="0">
                <a:latin typeface="Avenir Next LT Pro" panose="020B0504020202020204" pitchFamily="34" charset="77"/>
              </a:rPr>
              <a:t>repeatedly and carelessly</a:t>
            </a:r>
            <a:r>
              <a:rPr lang="en-US" sz="2400" spc="-60" dirty="0">
                <a:latin typeface="Avenir Next LT Pro" panose="020B0504020202020204" pitchFamily="34" charset="77"/>
              </a:rPr>
              <a:t> disregard </a:t>
            </a:r>
            <a:br>
              <a:rPr lang="en-US" sz="2400" spc="-60" dirty="0">
                <a:latin typeface="Avenir Next LT Pro" panose="020B0504020202020204" pitchFamily="34" charset="77"/>
              </a:rPr>
            </a:br>
            <a:r>
              <a:rPr lang="en-US" sz="2400" spc="-60" dirty="0">
                <a:latin typeface="Avenir Next LT Pro" panose="020B0504020202020204" pitchFamily="34" charset="77"/>
              </a:rPr>
              <a:t>the guidelines should expect to be disinvited. </a:t>
            </a:r>
            <a:br>
              <a:rPr lang="en-US" sz="2400" spc="-60" dirty="0">
                <a:latin typeface="Avenir Next LT Pro" panose="020B0504020202020204" pitchFamily="34" charset="77"/>
              </a:rPr>
            </a:br>
            <a:r>
              <a:rPr lang="en-US" sz="2400" spc="-60" dirty="0">
                <a:latin typeface="Avenir Next LT Pro" panose="020B0504020202020204" pitchFamily="34" charset="77"/>
              </a:rPr>
              <a:t>It is because we are training the trainers.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DD2FE9AC-D852-A1FC-925E-FD9E70217EAC}"/>
              </a:ext>
            </a:extLst>
          </p:cNvPr>
          <p:cNvSpPr txBox="1"/>
          <p:nvPr/>
        </p:nvSpPr>
        <p:spPr>
          <a:xfrm>
            <a:off x="4169664" y="510259"/>
            <a:ext cx="479655" cy="51501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r">
              <a:spcAft>
                <a:spcPts val="1400"/>
              </a:spcAft>
            </a:pPr>
            <a: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1.</a:t>
            </a:r>
          </a:p>
          <a:p>
            <a:pPr algn="r">
              <a:spcAft>
                <a:spcPts val="1400"/>
              </a:spcAft>
            </a:pPr>
            <a: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  <a:t>2.</a:t>
            </a:r>
            <a:b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</a:br>
            <a:endParaRPr lang="en-US" sz="2400" b="1" dirty="0">
              <a:solidFill>
                <a:srgbClr val="017F41"/>
              </a:solidFill>
              <a:latin typeface="Avenir Next LT Pro" panose="020B0504020202020204" pitchFamily="34" charset="77"/>
            </a:endParaRPr>
          </a:p>
          <a:p>
            <a:pPr algn="r">
              <a:spcAft>
                <a:spcPts val="1400"/>
              </a:spcAft>
            </a:pPr>
            <a: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3.</a:t>
            </a:r>
            <a:b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</a:br>
            <a:b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</a:br>
            <a:b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</a:br>
            <a:endParaRPr lang="en-US" sz="2400" b="1" dirty="0">
              <a:solidFill>
                <a:srgbClr val="017F41"/>
              </a:solidFill>
              <a:latin typeface="Avenir Next LT Pro" panose="020B0504020202020204" pitchFamily="34" charset="77"/>
            </a:endParaRPr>
          </a:p>
          <a:p>
            <a:pPr algn="r">
              <a:spcAft>
                <a:spcPts val="1400"/>
              </a:spcAft>
            </a:pPr>
            <a: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4.</a:t>
            </a:r>
            <a:b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</a:br>
            <a:b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</a:br>
            <a:br>
              <a:rPr lang="en-US" sz="2400" b="1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</a:br>
            <a:endParaRPr lang="en-US" sz="2400" b="1" dirty="0">
              <a:solidFill>
                <a:srgbClr val="017F41"/>
              </a:solidFill>
              <a:effectLst/>
              <a:latin typeface="Avenir Next LT Pro" panose="020B0504020202020204" pitchFamily="34" charset="77"/>
            </a:endParaRPr>
          </a:p>
          <a:p>
            <a:pPr algn="r">
              <a:spcAft>
                <a:spcPts val="1400"/>
              </a:spcAft>
            </a:pPr>
            <a:r>
              <a:rPr lang="en-US" sz="2400" b="1" dirty="0">
                <a:solidFill>
                  <a:srgbClr val="017F41"/>
                </a:solidFill>
                <a:latin typeface="Avenir Next LT Pro" panose="020B0504020202020204" pitchFamily="34" charset="77"/>
              </a:rPr>
              <a:t>5.</a:t>
            </a:r>
            <a:endParaRPr lang="en-US" sz="2400" b="1" dirty="0">
              <a:solidFill>
                <a:srgbClr val="017F41"/>
              </a:solidFill>
              <a:effectLst/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7433744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5B348C1-2F90-D587-23EE-FB133AC2293F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D9EDC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878EB318-4D38-7D0E-D5FD-0462EA2321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267225" y="280996"/>
            <a:ext cx="11657551" cy="6296009"/>
          </a:xfrm>
          <a:prstGeom prst="rect">
            <a:avLst/>
          </a:prstGeom>
          <a:solidFill>
            <a:srgbClr val="D9EDCC"/>
          </a:solidFill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BBA40D74-88A7-579B-9D30-24DD268B67A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485681" y="506359"/>
            <a:ext cx="1116292" cy="750294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A2C61D0A-20AA-1771-03C1-6F1764EF6208}"/>
              </a:ext>
            </a:extLst>
          </p:cNvPr>
          <p:cNvSpPr txBox="1"/>
          <p:nvPr/>
        </p:nvSpPr>
        <p:spPr>
          <a:xfrm>
            <a:off x="1912471" y="2397344"/>
            <a:ext cx="8367059" cy="328295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365760" indent="-36576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venir Next LT Pro Demi" panose="020B0704020202020204" pitchFamily="34" charset="77"/>
              </a:rPr>
              <a:t>Your </a:t>
            </a:r>
            <a:r>
              <a:rPr lang="en-US" sz="3600" b="1" u="sng" dirty="0">
                <a:latin typeface="Avenir Next LT Pro Demi" panose="020B0704020202020204" pitchFamily="34" charset="77"/>
              </a:rPr>
              <a:t>first</a:t>
            </a:r>
            <a:r>
              <a:rPr lang="en-US" sz="3600" b="1" dirty="0">
                <a:latin typeface="Avenir Next LT Pro Demi" panose="020B0704020202020204" pitchFamily="34" charset="77"/>
              </a:rPr>
              <a:t> JSU Book Club book is a gift. </a:t>
            </a:r>
          </a:p>
          <a:p>
            <a:pPr marL="365760" indent="-36576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venir Next LT Pro Demi" panose="020B0704020202020204" pitchFamily="34" charset="77"/>
              </a:rPr>
              <a:t>To purchase this book at $10, </a:t>
            </a:r>
            <a:br>
              <a:rPr lang="en-US" sz="3600" b="1" dirty="0">
                <a:latin typeface="Avenir Next LT Pro Demi" panose="020B0704020202020204" pitchFamily="34" charset="77"/>
              </a:rPr>
            </a:br>
            <a:r>
              <a:rPr lang="en-US" sz="3600" b="1" dirty="0">
                <a:latin typeface="Avenir Next LT Pro Demi" panose="020B0704020202020204" pitchFamily="34" charset="77"/>
              </a:rPr>
              <a:t>please see the facilitator.</a:t>
            </a:r>
          </a:p>
          <a:p>
            <a:pPr marL="365760" indent="-365760">
              <a:spcAft>
                <a:spcPts val="2000"/>
              </a:spcAft>
              <a:buFont typeface="Arial" panose="020B0604020202020204" pitchFamily="34" charset="0"/>
              <a:buChar char="•"/>
            </a:pPr>
            <a:r>
              <a:rPr lang="en-US" sz="3600" b="1" dirty="0">
                <a:latin typeface="Avenir Next LT Pro Demi" panose="020B0704020202020204" pitchFamily="34" charset="77"/>
              </a:rPr>
              <a:t>Otherwise, kindly leave the book on the table after you read them.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38419EC5-B24A-140F-24A1-D6EADD3A9FB5}"/>
              </a:ext>
            </a:extLst>
          </p:cNvPr>
          <p:cNvSpPr txBox="1"/>
          <p:nvPr/>
        </p:nvSpPr>
        <p:spPr>
          <a:xfrm>
            <a:off x="948776" y="1256653"/>
            <a:ext cx="10294447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spc="-50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JSU Book Club </a:t>
            </a:r>
            <a:r>
              <a:rPr lang="en-US" sz="4000" b="1" u="sng" spc="-50" dirty="0">
                <a:solidFill>
                  <a:srgbClr val="017F41"/>
                </a:solidFill>
                <a:effectLst/>
                <a:latin typeface="Avenir Next LT Pro" panose="020B0504020202020204" pitchFamily="34" charset="77"/>
              </a:rPr>
              <a:t>Books </a:t>
            </a:r>
          </a:p>
        </p:txBody>
      </p:sp>
    </p:spTree>
    <p:extLst>
      <p:ext uri="{BB962C8B-B14F-4D97-AF65-F5344CB8AC3E}">
        <p14:creationId xmlns:p14="http://schemas.microsoft.com/office/powerpoint/2010/main" val="277279663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2912758" y="0"/>
            <a:ext cx="9279242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8322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3904583" y="854756"/>
            <a:ext cx="8019438" cy="566308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marL="342900" indent="-342900">
              <a:lnSpc>
                <a:spcPct val="100000"/>
              </a:lnSpc>
              <a:spcAft>
                <a:spcPts val="1200"/>
              </a:spcAft>
              <a:buFont typeface="Arial" panose="020B0604020202020204" pitchFamily="34" charset="0"/>
              <a:buChar char="•"/>
              <a:defRPr sz="2800">
                <a:effectLst/>
                <a:latin typeface="Avenir Next LT Pro" panose="020B0504020202020204" pitchFamily="34" charset="77"/>
              </a:defRPr>
            </a:lvl1pPr>
          </a:lstStyle>
          <a:p>
            <a:pPr>
              <a:spcAft>
                <a:spcPts val="1800"/>
              </a:spcAft>
            </a:pPr>
            <a:r>
              <a:rPr lang="en-US" dirty="0"/>
              <a:t>An American theologian, pastor, Bible teacher, and author.</a:t>
            </a:r>
          </a:p>
          <a:p>
            <a:pPr>
              <a:spcAft>
                <a:spcPts val="1800"/>
              </a:spcAft>
            </a:pPr>
            <a:r>
              <a:rPr lang="en-US" dirty="0"/>
              <a:t>Studied at Harvard University, Princeton Theological Seminary, and University of Basel. </a:t>
            </a:r>
          </a:p>
          <a:p>
            <a:pPr>
              <a:spcAft>
                <a:spcPts val="1800"/>
              </a:spcAft>
            </a:pPr>
            <a:r>
              <a:rPr lang="en-US" dirty="0"/>
              <a:t>Served as a Senior pastor at Tenth Presbyterian Church in Philadelphia for 32 years.</a:t>
            </a:r>
          </a:p>
          <a:p>
            <a:pPr>
              <a:spcAft>
                <a:spcPts val="1800"/>
              </a:spcAft>
            </a:pPr>
            <a:r>
              <a:rPr lang="en-US" dirty="0"/>
              <a:t>Hosted </a:t>
            </a:r>
            <a:r>
              <a:rPr lang="en-US" i="1" dirty="0"/>
              <a:t>The Bible Study Hour</a:t>
            </a:r>
            <a:r>
              <a:rPr lang="en-US" dirty="0"/>
              <a:t> radio broadcast for over 30 years. </a:t>
            </a:r>
          </a:p>
          <a:p>
            <a:pPr>
              <a:spcAft>
                <a:spcPts val="1800"/>
              </a:spcAft>
            </a:pPr>
            <a:r>
              <a:rPr lang="en-US" dirty="0"/>
              <a:t>Wrote 50+ books, including </a:t>
            </a:r>
            <a:r>
              <a:rPr lang="en-US" i="1" dirty="0"/>
              <a:t>Foundations of the Christian Faith</a:t>
            </a:r>
            <a:r>
              <a:rPr lang="en-US" dirty="0"/>
              <a:t> and extensive expositional commentary series.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3904583" y="222214"/>
            <a:ext cx="796505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latin typeface="Avenir Next LT Pro" panose="020B0504020202020204" pitchFamily="34" charset="77"/>
              </a:rPr>
              <a:t>James Montgomery Boice </a:t>
            </a:r>
            <a:r>
              <a:rPr lang="en-US" sz="2400" b="1" dirty="0">
                <a:effectLst/>
                <a:latin typeface="Avenir Next LT Pro" panose="020B0504020202020204" pitchFamily="34" charset="77"/>
              </a:rPr>
              <a:t>(1938—2000):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932B3AC1-FFB6-7ADF-E07B-D5B295D0FC8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 l="2718" r="2718"/>
          <a:stretch/>
        </p:blipFill>
        <p:spPr bwMode="auto">
          <a:xfrm>
            <a:off x="545597" y="2286664"/>
            <a:ext cx="2283109" cy="2286000"/>
          </a:xfrm>
          <a:prstGeom prst="ellipse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713087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C046EBFE-4EBA-DDB9-11B5-B006B01EB8F8}"/>
              </a:ext>
            </a:extLst>
          </p:cNvPr>
          <p:cNvSpPr/>
          <p:nvPr/>
        </p:nvSpPr>
        <p:spPr>
          <a:xfrm>
            <a:off x="3704734" y="0"/>
            <a:ext cx="8487266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09F29D70-6245-46C6-B1F1-F18545CDA0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7356" y="0"/>
            <a:ext cx="723900" cy="6858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3D4C2E9F-9548-CD44-B4A7-64F52EA47E42}"/>
              </a:ext>
            </a:extLst>
          </p:cNvPr>
          <p:cNvSpPr txBox="1"/>
          <p:nvPr/>
        </p:nvSpPr>
        <p:spPr>
          <a:xfrm>
            <a:off x="4554071" y="868633"/>
            <a:ext cx="7226251" cy="5878532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Avenir Next LT Pro" panose="020B0504020202020204" pitchFamily="34" charset="77"/>
              </a:rPr>
              <a:t>Finishing books by just showing up.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Avenir Next LT Pro" panose="020B0504020202020204" pitchFamily="34" charset="77"/>
              </a:rPr>
              <a:t>No (or optional) homework!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spc="-50" dirty="0">
                <a:effectLst/>
                <a:latin typeface="Avenir Next LT Pro" panose="020B0504020202020204" pitchFamily="34" charset="77"/>
              </a:rPr>
              <a:t>Learning from authors &amp; participants.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venir Next LT Pro" panose="020B0504020202020204" pitchFamily="34" charset="77"/>
              </a:rPr>
              <a:t>Building learning communities of all subjects: Theology, History, Investing, Management, Hobbies, Science, etc.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Avenir Next LT Pro" panose="020B0504020202020204" pitchFamily="34" charset="77"/>
              </a:rPr>
              <a:t>Reading together increases private reading.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effectLst/>
                <a:latin typeface="Avenir Next LT Pro" panose="020B0504020202020204" pitchFamily="34" charset="77"/>
              </a:rPr>
              <a:t>Reading &amp; listening simultaneously helps focus on the content.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venir Next LT Pro" panose="020B0504020202020204" pitchFamily="34" charset="77"/>
              </a:rPr>
              <a:t>Enhances understanding &amp; knowledge.</a:t>
            </a:r>
          </a:p>
          <a:p>
            <a:pPr marL="297180" indent="-29718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600" dirty="0">
                <a:latin typeface="Avenir Next LT Pro" panose="020B0504020202020204" pitchFamily="34" charset="77"/>
              </a:rPr>
              <a:t>Doable in many settings such as family, </a:t>
            </a:r>
            <a:br>
              <a:rPr lang="en-US" sz="2600" dirty="0">
                <a:latin typeface="Avenir Next LT Pro" panose="020B0504020202020204" pitchFamily="34" charset="77"/>
              </a:rPr>
            </a:br>
            <a:r>
              <a:rPr lang="en-US" sz="2600" dirty="0">
                <a:latin typeface="Avenir Next LT Pro" panose="020B0504020202020204" pitchFamily="34" charset="77"/>
              </a:rPr>
              <a:t>office, church, schools, etc.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808DF4A5-93BE-8FF9-F1A0-5CAF1EE4454B}"/>
              </a:ext>
            </a:extLst>
          </p:cNvPr>
          <p:cNvSpPr txBox="1"/>
          <p:nvPr/>
        </p:nvSpPr>
        <p:spPr>
          <a:xfrm>
            <a:off x="253240" y="2696748"/>
            <a:ext cx="3568931" cy="146450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600"/>
              </a:lnSpc>
            </a:pP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Just Show Up </a:t>
            </a:r>
            <a:r>
              <a:rPr lang="en-US" sz="5400" b="1" dirty="0">
                <a:solidFill>
                  <a:srgbClr val="01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Book Club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4699C179-44E1-6BC8-01B2-D45109286435}"/>
              </a:ext>
            </a:extLst>
          </p:cNvPr>
          <p:cNvSpPr/>
          <p:nvPr/>
        </p:nvSpPr>
        <p:spPr>
          <a:xfrm>
            <a:off x="4834129" y="546265"/>
            <a:ext cx="2212754" cy="144800"/>
          </a:xfrm>
          <a:prstGeom prst="rect">
            <a:avLst/>
          </a:prstGeom>
          <a:solidFill>
            <a:srgbClr val="65A55E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0023F5F-6AE9-9436-3841-1301F8B56277}"/>
              </a:ext>
            </a:extLst>
          </p:cNvPr>
          <p:cNvSpPr txBox="1"/>
          <p:nvPr/>
        </p:nvSpPr>
        <p:spPr>
          <a:xfrm>
            <a:off x="4855901" y="99659"/>
            <a:ext cx="6450045" cy="6270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5200"/>
              </a:lnSpc>
            </a:pPr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Benefits: </a:t>
            </a:r>
          </a:p>
        </p:txBody>
      </p:sp>
    </p:spTree>
    <p:extLst>
      <p:ext uri="{BB962C8B-B14F-4D97-AF65-F5344CB8AC3E}">
        <p14:creationId xmlns:p14="http://schemas.microsoft.com/office/powerpoint/2010/main" val="11908322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BA4CEB-5EFE-9A83-6C79-8B83B4E58A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31E5CECA-B16B-BC89-56BD-E89326A8ADE0}"/>
              </a:ext>
            </a:extLst>
          </p:cNvPr>
          <p:cNvSpPr/>
          <p:nvPr/>
        </p:nvSpPr>
        <p:spPr>
          <a:xfrm>
            <a:off x="3393713" y="0"/>
            <a:ext cx="8798287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53B7CD0-EEF4-DD40-1089-2F3CA5206F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78929" y="0"/>
            <a:ext cx="723900" cy="6858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D7BA917A-C2DF-838C-7C2C-49E37327FE46}"/>
              </a:ext>
            </a:extLst>
          </p:cNvPr>
          <p:cNvSpPr txBox="1"/>
          <p:nvPr/>
        </p:nvSpPr>
        <p:spPr>
          <a:xfrm>
            <a:off x="320040" y="2117102"/>
            <a:ext cx="3343751" cy="252376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sz="32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Comprehensive</a:t>
            </a:r>
            <a:br>
              <a:rPr lang="en-US" sz="32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4400" b="1" dirty="0">
                <a:solidFill>
                  <a:srgbClr val="017F41"/>
                </a:solidFill>
                <a:latin typeface="Avenir Next LT Pro" panose="020B0504020202020204" pitchFamily="34" charset="77"/>
              </a:rPr>
              <a:t>Judeo-Christian Learning</a:t>
            </a:r>
            <a:endParaRPr lang="en-US" sz="4400" b="1" dirty="0">
              <a:solidFill>
                <a:srgbClr val="017F41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CD96C5AD-FEDF-6649-F7AA-E8193D059B4A}"/>
              </a:ext>
            </a:extLst>
          </p:cNvPr>
          <p:cNvSpPr/>
          <p:nvPr/>
        </p:nvSpPr>
        <p:spPr>
          <a:xfrm>
            <a:off x="3965849" y="354249"/>
            <a:ext cx="8068637" cy="6149501"/>
          </a:xfrm>
          <a:prstGeom prst="roundRect">
            <a:avLst>
              <a:gd name="adj" fmla="val 28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5BFA912-4497-FFFF-9BB3-ED3F0264F0A5}"/>
              </a:ext>
            </a:extLst>
          </p:cNvPr>
          <p:cNvSpPr txBox="1"/>
          <p:nvPr/>
        </p:nvSpPr>
        <p:spPr>
          <a:xfrm>
            <a:off x="4467203" y="1998197"/>
            <a:ext cx="7065923" cy="147732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en-US" sz="2400" dirty="0">
                <a:solidFill>
                  <a:srgbClr val="01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1 Timothy 4:13 (NIV)</a:t>
            </a:r>
            <a:br>
              <a:rPr lang="en-US" sz="24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Until I come, devote yourself to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the </a:t>
            </a:r>
            <a:r>
              <a:rPr lang="en-US" sz="2400" dirty="0">
                <a:latin typeface="Avenir Next LT Pro" panose="020B0504020202020204" pitchFamily="34" charset="77"/>
              </a:rPr>
              <a:t>public reading of Scripture</a:t>
            </a:r>
            <a:r>
              <a:rPr lang="en-US" sz="2400" b="0" dirty="0">
                <a:latin typeface="Avenir Next LT Pro" panose="020B0504020202020204" pitchFamily="34" charset="77"/>
              </a:rPr>
              <a:t>,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to </a:t>
            </a:r>
            <a:r>
              <a:rPr lang="en-US" sz="2400" dirty="0">
                <a:latin typeface="Avenir Next LT Pro" panose="020B0504020202020204" pitchFamily="34" charset="77"/>
              </a:rPr>
              <a:t>preaching</a:t>
            </a:r>
            <a:r>
              <a:rPr lang="en-US" sz="2400" b="0" dirty="0">
                <a:latin typeface="Avenir Next LT Pro" panose="020B0504020202020204" pitchFamily="34" charset="77"/>
              </a:rPr>
              <a:t> and to </a:t>
            </a:r>
            <a:r>
              <a:rPr lang="en-US" sz="2400" dirty="0">
                <a:latin typeface="Avenir Next LT Pro" panose="020B0504020202020204" pitchFamily="34" charset="77"/>
              </a:rPr>
              <a:t>teaching</a:t>
            </a:r>
            <a:r>
              <a:rPr lang="en-US" sz="2400" b="0" dirty="0">
                <a:latin typeface="Avenir Next LT Pro" panose="020B0504020202020204" pitchFamily="34" charset="77"/>
              </a:rPr>
              <a:t>.</a:t>
            </a:r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886860A2-3ECC-2145-1EA0-76706E66DDA2}"/>
              </a:ext>
            </a:extLst>
          </p:cNvPr>
          <p:cNvSpPr txBox="1">
            <a:spLocks/>
          </p:cNvSpPr>
          <p:nvPr/>
        </p:nvSpPr>
        <p:spPr>
          <a:xfrm>
            <a:off x="5048698" y="3712007"/>
            <a:ext cx="5997432" cy="2523768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>
            <a:lvl1pPr>
              <a:defRPr sz="3203" b="0" i="0">
                <a:solidFill>
                  <a:srgbClr val="231F20"/>
                </a:solidFill>
                <a:latin typeface="Avenir Next LT Pro" panose="020B0504020202020204" pitchFamily="34" charset="77"/>
                <a:ea typeface="+mj-ea"/>
                <a:cs typeface="Avenir Next LT Pro" panose="020B0504020202020204" pitchFamily="34" charset="77"/>
              </a:defRPr>
            </a:lvl1pPr>
          </a:lstStyle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Public Reading of Scripture: </a:t>
            </a:r>
            <a:br>
              <a:rPr lang="en-US" sz="2400" b="1" dirty="0"/>
            </a:br>
            <a:r>
              <a:rPr lang="en-US" sz="2400" dirty="0"/>
              <a:t>Listening to Scripture Together</a:t>
            </a:r>
          </a:p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Preaching: </a:t>
            </a:r>
            <a:r>
              <a:rPr lang="en-US" sz="2400" dirty="0"/>
              <a:t>Hearing Biblical Preaching</a:t>
            </a:r>
          </a:p>
          <a:p>
            <a:pPr marL="194310" indent="-194310" algn="l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400" b="1" dirty="0"/>
              <a:t>Teaching: </a:t>
            </a:r>
            <a:br>
              <a:rPr lang="en-US" sz="2400" b="1" dirty="0"/>
            </a:br>
            <a:r>
              <a:rPr lang="en-US" sz="2400" dirty="0"/>
              <a:t>Reading Books (JSU Book Club &amp; Private) </a:t>
            </a:r>
            <a:br>
              <a:rPr lang="en-US" sz="2400" dirty="0"/>
            </a:br>
            <a:r>
              <a:rPr lang="en-US" sz="2400" dirty="0"/>
              <a:t>&amp; Studying the Bible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469B052-A3DF-6579-6360-FE6B85672AB4}"/>
              </a:ext>
            </a:extLst>
          </p:cNvPr>
          <p:cNvSpPr txBox="1"/>
          <p:nvPr/>
        </p:nvSpPr>
        <p:spPr>
          <a:xfrm>
            <a:off x="4167310" y="622225"/>
            <a:ext cx="7665711" cy="1107996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>
            <a:defPPr>
              <a:defRPr lang="en-US"/>
            </a:defPPr>
            <a:lvl1pPr algn="ctr">
              <a:spcAft>
                <a:spcPts val="1200"/>
              </a:spcAft>
              <a:defRPr sz="3200" b="1">
                <a:effectLst/>
                <a:latin typeface="Avenir Next" panose="020B0503020202020204" pitchFamily="34" charset="0"/>
              </a:defRPr>
            </a:lvl1pPr>
          </a:lstStyle>
          <a:p>
            <a:r>
              <a:rPr lang="en-US" sz="2400" dirty="0">
                <a:solidFill>
                  <a:srgbClr val="017F4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Proverbs 9:10 (NKJV &amp; NIV)</a:t>
            </a:r>
            <a:br>
              <a:rPr lang="en-US" sz="2400" b="0" dirty="0"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The fear of the </a:t>
            </a:r>
            <a:r>
              <a:rPr lang="en-US" sz="2400" b="0" cap="small" dirty="0">
                <a:latin typeface="Avenir Next LT Pro" panose="020B0504020202020204" pitchFamily="34" charset="77"/>
              </a:rPr>
              <a:t>Lord</a:t>
            </a:r>
            <a:r>
              <a:rPr lang="en-US" sz="2400" b="0" dirty="0">
                <a:latin typeface="Avenir Next LT Pro" panose="020B0504020202020204" pitchFamily="34" charset="77"/>
              </a:rPr>
              <a:t> is the beginning of wisdom, </a:t>
            </a:r>
            <a:br>
              <a:rPr lang="en-US" sz="2400" b="0" dirty="0">
                <a:latin typeface="Avenir Next LT Pro" panose="020B0504020202020204" pitchFamily="34" charset="77"/>
              </a:rPr>
            </a:br>
            <a:r>
              <a:rPr lang="en-US" sz="2400" b="0" dirty="0">
                <a:latin typeface="Avenir Next LT Pro" panose="020B0504020202020204" pitchFamily="34" charset="77"/>
              </a:rPr>
              <a:t>and knowledge of the Holy One is understanding</a:t>
            </a:r>
            <a:r>
              <a:rPr lang="en-US" sz="2400" b="0" dirty="0"/>
              <a:t>.</a:t>
            </a:r>
            <a:endParaRPr lang="en-US" sz="2400" b="0" dirty="0">
              <a:latin typeface="Avenir Next LT Pro" panose="020B0504020202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14594065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-293914"/>
            <a:ext cx="12192000" cy="7151914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237679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183523"/>
            <a:ext cx="11722685" cy="61555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0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G&amp;M U.S. Weekly English PRS &amp; JSU Schedules</a:t>
            </a:r>
            <a:endParaRPr lang="en-US" sz="40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4222453" y="996570"/>
            <a:ext cx="3747094" cy="5677907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ounded Rectangle 23">
            <a:extLst>
              <a:ext uri="{FF2B5EF4-FFF2-40B4-BE49-F238E27FC236}">
                <a16:creationId xmlns:a16="http://schemas.microsoft.com/office/drawing/2014/main" id="{86B61DD6-4967-F6BA-ACED-6A4E5AB0475D}"/>
              </a:ext>
            </a:extLst>
          </p:cNvPr>
          <p:cNvSpPr/>
          <p:nvPr/>
        </p:nvSpPr>
        <p:spPr>
          <a:xfrm>
            <a:off x="8207225" y="1029288"/>
            <a:ext cx="3747094" cy="5645189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BE9BEFE-D98F-FA7D-8EDC-F971B78B64CB}"/>
              </a:ext>
            </a:extLst>
          </p:cNvPr>
          <p:cNvSpPr txBox="1"/>
          <p:nvPr/>
        </p:nvSpPr>
        <p:spPr>
          <a:xfrm>
            <a:off x="8209241" y="2916337"/>
            <a:ext cx="3753137" cy="2872581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400"/>
              </a:lnSpc>
            </a:pPr>
            <a:r>
              <a:rPr lang="en-US" sz="2000" b="1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Current Book</a:t>
            </a:r>
          </a:p>
          <a:p>
            <a:pPr>
              <a:lnSpc>
                <a:spcPts val="2200"/>
              </a:lnSpc>
            </a:pPr>
            <a:r>
              <a:rPr lang="en-US" sz="2000" b="1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Pro Rege (For the King)</a:t>
            </a:r>
            <a:br>
              <a:rPr lang="en-US" sz="2000" b="1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000" b="1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Volume 3 (~13 </a:t>
            </a:r>
            <a:r>
              <a:rPr lang="en-US" sz="2000" b="1" u="none" strike="noStrike" dirty="0" err="1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hrs</a:t>
            </a:r>
            <a:r>
              <a:rPr lang="en-US" sz="2000" b="1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)</a:t>
            </a:r>
            <a:br>
              <a:rPr lang="en-US" sz="2000" b="1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</a:br>
            <a:r>
              <a:rPr lang="en-US" sz="2000" dirty="0">
                <a:solidFill>
                  <a:srgbClr val="202124"/>
                </a:solidFill>
                <a:effectLst/>
                <a:latin typeface="Avenir Next LT Pro" panose="020B0504020202020204" pitchFamily="34" charset="77"/>
                <a:ea typeface="DIN 2014 Bold" panose="020B0504020202020204" pitchFamily="34" charset="77"/>
              </a:rPr>
              <a:t>by </a:t>
            </a:r>
            <a:r>
              <a:rPr lang="en-US" sz="2000" u="none" strike="noStrike" dirty="0">
                <a:solidFill>
                  <a:srgbClr val="212121"/>
                </a:solidFill>
                <a:effectLst/>
                <a:latin typeface="Avenir Next LT Pro" panose="020B0504020202020204" pitchFamily="34" charset="77"/>
              </a:rPr>
              <a:t>Abraham Kuyper</a:t>
            </a:r>
          </a:p>
          <a:p>
            <a:pPr>
              <a:lnSpc>
                <a:spcPts val="2200"/>
              </a:lnSpc>
            </a:pPr>
            <a:endParaRPr lang="en-US" sz="2000" dirty="0">
              <a:solidFill>
                <a:srgbClr val="212121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n-US" sz="2000" dirty="0">
              <a:solidFill>
                <a:srgbClr val="212121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2400"/>
              </a:lnSpc>
            </a:pPr>
            <a:r>
              <a:rPr lang="en-US" sz="2000" b="1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Next Book (Jul 31)</a:t>
            </a: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God, AI and the End of History (~13 </a:t>
            </a:r>
            <a:r>
              <a:rPr lang="en-US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hrs</a:t>
            </a: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n-US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by </a:t>
            </a:r>
            <a:r>
              <a:rPr lang="en-US" sz="2000" dirty="0">
                <a:solidFill>
                  <a:srgbClr val="212121"/>
                </a:solidFill>
                <a:latin typeface="Avenir Next LT Pro" panose="020B0504020202020204" pitchFamily="34" charset="77"/>
              </a:rPr>
              <a:t>John Lennox</a:t>
            </a:r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4218423" y="975452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231635" y="975452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ound Same Side Corner Rectangle 36">
            <a:extLst>
              <a:ext uri="{FF2B5EF4-FFF2-40B4-BE49-F238E27FC236}">
                <a16:creationId xmlns:a16="http://schemas.microsoft.com/office/drawing/2014/main" id="{A9657DF1-FBE2-5DFC-8DE3-D89E1B02C357}"/>
              </a:ext>
            </a:extLst>
          </p:cNvPr>
          <p:cNvSpPr/>
          <p:nvPr/>
        </p:nvSpPr>
        <p:spPr>
          <a:xfrm>
            <a:off x="8205211" y="975452"/>
            <a:ext cx="3755153" cy="659664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233650" y="1153004"/>
            <a:ext cx="3755152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Monday Dinner</a:t>
            </a:r>
            <a:endParaRPr lang="en-US" sz="24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4220436" y="1153004"/>
            <a:ext cx="3747094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Wednesday Lunch</a:t>
            </a:r>
            <a:endParaRPr lang="en-US" sz="24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D4D9ABD-FF47-1F51-8FE7-24C545ACF40B}"/>
              </a:ext>
            </a:extLst>
          </p:cNvPr>
          <p:cNvSpPr txBox="1"/>
          <p:nvPr/>
        </p:nvSpPr>
        <p:spPr>
          <a:xfrm>
            <a:off x="8207225" y="1153004"/>
            <a:ext cx="3755153" cy="369332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Friday Breakfast</a:t>
            </a:r>
            <a:endParaRPr lang="en-US" sz="24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7D712DA0-9257-A98D-BEA8-E769DCA36ABE}"/>
              </a:ext>
            </a:extLst>
          </p:cNvPr>
          <p:cNvSpPr/>
          <p:nvPr/>
        </p:nvSpPr>
        <p:spPr>
          <a:xfrm>
            <a:off x="4218423" y="1636960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38">
            <a:extLst>
              <a:ext uri="{FF2B5EF4-FFF2-40B4-BE49-F238E27FC236}">
                <a16:creationId xmlns:a16="http://schemas.microsoft.com/office/drawing/2014/main" id="{CE5D77CF-5731-22D5-5E00-F7AD8F83EBB5}"/>
              </a:ext>
            </a:extLst>
          </p:cNvPr>
          <p:cNvSpPr/>
          <p:nvPr/>
        </p:nvSpPr>
        <p:spPr>
          <a:xfrm>
            <a:off x="231635" y="1636960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7E600B2C-DEF7-AE5A-E8AB-B28BD6BC62AE}"/>
              </a:ext>
            </a:extLst>
          </p:cNvPr>
          <p:cNvSpPr/>
          <p:nvPr/>
        </p:nvSpPr>
        <p:spPr>
          <a:xfrm>
            <a:off x="8205211" y="1636960"/>
            <a:ext cx="3755153" cy="1055866"/>
          </a:xfrm>
          <a:prstGeom prst="rect">
            <a:avLst/>
          </a:prstGeom>
          <a:solidFill>
            <a:srgbClr val="D9EDCC">
              <a:alpha val="7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3CF168E-DAAC-8AA0-30E5-D3A39C66BE42}"/>
              </a:ext>
            </a:extLst>
          </p:cNvPr>
          <p:cNvSpPr txBox="1"/>
          <p:nvPr/>
        </p:nvSpPr>
        <p:spPr>
          <a:xfrm>
            <a:off x="1071307" y="1822010"/>
            <a:ext cx="2622559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5:30 PM ET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 7:00 PM ET</a:t>
            </a:r>
          </a:p>
        </p:txBody>
      </p: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8F4C146-568D-73B8-6E32-F238DE560A40}"/>
              </a:ext>
            </a:extLst>
          </p:cNvPr>
          <p:cNvGrpSpPr/>
          <p:nvPr/>
        </p:nvGrpSpPr>
        <p:grpSpPr>
          <a:xfrm>
            <a:off x="621843" y="1837493"/>
            <a:ext cx="298819" cy="656849"/>
            <a:chOff x="934631" y="2784479"/>
            <a:chExt cx="298819" cy="656849"/>
          </a:xfrm>
        </p:grpSpPr>
        <p:pic>
          <p:nvPicPr>
            <p:cNvPr id="17" name="Picture 16" descr="Icon&#10;&#10;Description automatically generated">
              <a:extLst>
                <a:ext uri="{FF2B5EF4-FFF2-40B4-BE49-F238E27FC236}">
                  <a16:creationId xmlns:a16="http://schemas.microsoft.com/office/drawing/2014/main" id="{9D7955B5-2A31-9E23-51D7-CFF6965803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3192312"/>
              <a:ext cx="249016" cy="249016"/>
            </a:xfrm>
            <a:prstGeom prst="rect">
              <a:avLst/>
            </a:prstGeom>
          </p:spPr>
        </p:pic>
        <p:pic>
          <p:nvPicPr>
            <p:cNvPr id="18" name="Picture 17" descr="Logo, icon&#10;&#10;Description automatically generated">
              <a:extLst>
                <a:ext uri="{FF2B5EF4-FFF2-40B4-BE49-F238E27FC236}">
                  <a16:creationId xmlns:a16="http://schemas.microsoft.com/office/drawing/2014/main" id="{B8AED85C-5B89-A72B-9103-13A57CD73BA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1" y="2784479"/>
              <a:ext cx="298819" cy="298819"/>
            </a:xfrm>
            <a:prstGeom prst="rect">
              <a:avLst/>
            </a:prstGeom>
          </p:spPr>
        </p:pic>
      </p:grpSp>
      <p:sp>
        <p:nvSpPr>
          <p:cNvPr id="21" name="TextBox 20">
            <a:extLst>
              <a:ext uri="{FF2B5EF4-FFF2-40B4-BE49-F238E27FC236}">
                <a16:creationId xmlns:a16="http://schemas.microsoft.com/office/drawing/2014/main" id="{5FDDBA6B-F737-A479-29FA-0E85D9073292}"/>
              </a:ext>
            </a:extLst>
          </p:cNvPr>
          <p:cNvSpPr txBox="1"/>
          <p:nvPr/>
        </p:nvSpPr>
        <p:spPr>
          <a:xfrm>
            <a:off x="4956509" y="1816097"/>
            <a:ext cx="2919260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11:00 AM ET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 12:30 PM ET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09A7798-770A-D70D-964C-7BD124BDE5E8}"/>
              </a:ext>
            </a:extLst>
          </p:cNvPr>
          <p:cNvSpPr txBox="1"/>
          <p:nvPr/>
        </p:nvSpPr>
        <p:spPr>
          <a:xfrm>
            <a:off x="9014646" y="1827942"/>
            <a:ext cx="2672351" cy="76944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PRS  7:00 AM ET</a:t>
            </a:r>
          </a:p>
          <a:p>
            <a:pPr>
              <a:lnSpc>
                <a:spcPts val="3000"/>
              </a:lnSpc>
            </a:pPr>
            <a:r>
              <a:rPr lang="en-US" sz="2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JSU  8:45 AM ET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0C3194-34B9-6F7A-76FE-D43374DEF037}"/>
              </a:ext>
            </a:extLst>
          </p:cNvPr>
          <p:cNvSpPr txBox="1"/>
          <p:nvPr/>
        </p:nvSpPr>
        <p:spPr>
          <a:xfrm>
            <a:off x="231636" y="2961796"/>
            <a:ext cx="3747094" cy="1128514"/>
          </a:xfrm>
          <a:prstGeom prst="rect">
            <a:avLst/>
          </a:prstGeom>
          <a:noFill/>
        </p:spPr>
        <p:txBody>
          <a:bodyPr wrap="square" lIns="182880" tIns="0" rIns="18288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b="1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Current Book </a:t>
            </a:r>
            <a:br>
              <a:rPr lang="en-US" sz="2000" b="1" dirty="0">
                <a:solidFill>
                  <a:srgbClr val="FB850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</a:b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Nehemiah: An Expositional Commentary (6 </a:t>
            </a:r>
            <a:r>
              <a:rPr lang="en-US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hrs</a:t>
            </a: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n-US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by </a:t>
            </a:r>
            <a:r>
              <a:rPr lang="en-US" sz="2000" dirty="0">
                <a:latin typeface="Avenir Next LT Pro" panose="020B0504020202020204" pitchFamily="34" charset="77"/>
              </a:rPr>
              <a:t>James Montgomery Boice</a:t>
            </a:r>
            <a:endParaRPr lang="en-US" sz="2000" dirty="0">
              <a:solidFill>
                <a:srgbClr val="202124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99F843F-ADF0-4334-7C5F-B20718AE2297}"/>
              </a:ext>
            </a:extLst>
          </p:cNvPr>
          <p:cNvSpPr txBox="1"/>
          <p:nvPr/>
        </p:nvSpPr>
        <p:spPr>
          <a:xfrm>
            <a:off x="4223772" y="2961796"/>
            <a:ext cx="3755153" cy="2564805"/>
          </a:xfrm>
          <a:prstGeom prst="rect">
            <a:avLst/>
          </a:prstGeom>
          <a:noFill/>
        </p:spPr>
        <p:txBody>
          <a:bodyPr wrap="square" lIns="182880" tIns="0" rIns="0" bIns="0" rtlCol="0">
            <a:spAutoFit/>
          </a:bodyPr>
          <a:lstStyle/>
          <a:p>
            <a:pPr>
              <a:lnSpc>
                <a:spcPts val="2200"/>
              </a:lnSpc>
            </a:pPr>
            <a:r>
              <a:rPr lang="en-US" sz="2000" b="1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Current Book</a:t>
            </a: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Daniel: An Expositional Commentary (6 </a:t>
            </a:r>
            <a:r>
              <a:rPr lang="en-US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hrs</a:t>
            </a: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n-US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by </a:t>
            </a:r>
            <a:r>
              <a:rPr lang="en-US" sz="2000" dirty="0">
                <a:latin typeface="Avenir Next LT Pro" panose="020B0504020202020204" pitchFamily="34" charset="77"/>
              </a:rPr>
              <a:t>James Montgomery Boice</a:t>
            </a:r>
          </a:p>
          <a:p>
            <a:pPr>
              <a:lnSpc>
                <a:spcPts val="2200"/>
              </a:lnSpc>
            </a:pPr>
            <a:endParaRPr lang="en-US" sz="2000" dirty="0">
              <a:solidFill>
                <a:srgbClr val="202124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2200"/>
              </a:lnSpc>
            </a:pPr>
            <a:endParaRPr lang="en-US" sz="2000" dirty="0">
              <a:solidFill>
                <a:srgbClr val="202124"/>
              </a:solidFill>
              <a:latin typeface="Avenir Next LT Pro" panose="020B0504020202020204" pitchFamily="34" charset="77"/>
              <a:ea typeface="DIN 2014 Bold" panose="020B0504020202020204" pitchFamily="34" charset="77"/>
            </a:endParaRPr>
          </a:p>
          <a:p>
            <a:pPr>
              <a:lnSpc>
                <a:spcPts val="2400"/>
              </a:lnSpc>
            </a:pPr>
            <a:r>
              <a:rPr lang="en-US" sz="2000" b="1" dirty="0">
                <a:solidFill>
                  <a:srgbClr val="027F40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Next Book (Aug 5)</a:t>
            </a:r>
          </a:p>
          <a:p>
            <a:pPr>
              <a:lnSpc>
                <a:spcPts val="2200"/>
              </a:lnSpc>
            </a:pP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Seven More Men (7 </a:t>
            </a:r>
            <a:r>
              <a:rPr lang="en-US" sz="2000" b="1" dirty="0" err="1">
                <a:solidFill>
                  <a:srgbClr val="212121"/>
                </a:solidFill>
                <a:latin typeface="Avenir Next LT Pro" panose="020B0504020202020204" pitchFamily="34" charset="77"/>
              </a:rPr>
              <a:t>hrs</a:t>
            </a:r>
            <a: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  <a:t>)</a:t>
            </a:r>
            <a:br>
              <a:rPr lang="en-US" sz="2000" b="1" dirty="0">
                <a:solidFill>
                  <a:srgbClr val="212121"/>
                </a:solidFill>
                <a:latin typeface="Avenir Next LT Pro" panose="020B0504020202020204" pitchFamily="34" charset="77"/>
              </a:rPr>
            </a:br>
            <a:r>
              <a:rPr lang="en-US" sz="2000" dirty="0">
                <a:solidFill>
                  <a:srgbClr val="202124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by </a:t>
            </a:r>
            <a:r>
              <a:rPr lang="en-US" sz="2000" dirty="0">
                <a:solidFill>
                  <a:srgbClr val="212121"/>
                </a:solidFill>
                <a:latin typeface="Avenir Next LT Pro" panose="020B0504020202020204" pitchFamily="34" charset="77"/>
              </a:rPr>
              <a:t>Eric Metaxas</a:t>
            </a:r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FBF0589E-7974-4164-A4EB-DB94D15B6AAE}"/>
              </a:ext>
            </a:extLst>
          </p:cNvPr>
          <p:cNvGrpSpPr/>
          <p:nvPr/>
        </p:nvGrpSpPr>
        <p:grpSpPr>
          <a:xfrm>
            <a:off x="4528825" y="1837493"/>
            <a:ext cx="298819" cy="656849"/>
            <a:chOff x="934631" y="2784479"/>
            <a:chExt cx="298819" cy="656849"/>
          </a:xfrm>
        </p:grpSpPr>
        <p:pic>
          <p:nvPicPr>
            <p:cNvPr id="28" name="Picture 27" descr="Icon&#10;&#10;Description automatically generated">
              <a:extLst>
                <a:ext uri="{FF2B5EF4-FFF2-40B4-BE49-F238E27FC236}">
                  <a16:creationId xmlns:a16="http://schemas.microsoft.com/office/drawing/2014/main" id="{61889D66-0E25-7CAD-F3A8-E1505B2A9BC0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3192312"/>
              <a:ext cx="249016" cy="249016"/>
            </a:xfrm>
            <a:prstGeom prst="rect">
              <a:avLst/>
            </a:prstGeom>
          </p:spPr>
        </p:pic>
        <p:pic>
          <p:nvPicPr>
            <p:cNvPr id="29" name="Picture 28" descr="Logo, icon&#10;&#10;Description automatically generated">
              <a:extLst>
                <a:ext uri="{FF2B5EF4-FFF2-40B4-BE49-F238E27FC236}">
                  <a16:creationId xmlns:a16="http://schemas.microsoft.com/office/drawing/2014/main" id="{40088E51-76B2-EB35-DBA3-0DA993C4983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1" y="2784479"/>
              <a:ext cx="298819" cy="298819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AC605E8-A8A0-CC08-8C05-A649C37CEDA9}"/>
              </a:ext>
            </a:extLst>
          </p:cNvPr>
          <p:cNvGrpSpPr/>
          <p:nvPr/>
        </p:nvGrpSpPr>
        <p:grpSpPr>
          <a:xfrm>
            <a:off x="8566434" y="1872949"/>
            <a:ext cx="298819" cy="658169"/>
            <a:chOff x="934630" y="2819935"/>
            <a:chExt cx="298819" cy="658169"/>
          </a:xfrm>
        </p:grpSpPr>
        <p:pic>
          <p:nvPicPr>
            <p:cNvPr id="44" name="Picture 43" descr="Icon&#10;&#10;Description automatically generated">
              <a:extLst>
                <a:ext uri="{FF2B5EF4-FFF2-40B4-BE49-F238E27FC236}">
                  <a16:creationId xmlns:a16="http://schemas.microsoft.com/office/drawing/2014/main" id="{63B29EDA-9CD8-44F7-8E4A-B721232898D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/>
              <a:extLst>
                <a:ext uri="{BEBA8EAE-BF5A-486C-A8C5-ECC9F3942E4B}">
                  <a14:imgProps xmlns:a14="http://schemas.microsoft.com/office/drawing/2010/main">
                    <a14:imgLayer r:embed="rId7">
                      <a14:imgEffect>
                        <a14:brightnessContrast contrast="-4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959532" y="2819935"/>
              <a:ext cx="249016" cy="249016"/>
            </a:xfrm>
            <a:prstGeom prst="rect">
              <a:avLst/>
            </a:prstGeom>
          </p:spPr>
        </p:pic>
        <p:pic>
          <p:nvPicPr>
            <p:cNvPr id="45" name="Picture 44" descr="Logo, icon&#10;&#10;Description automatically generated">
              <a:extLst>
                <a:ext uri="{FF2B5EF4-FFF2-40B4-BE49-F238E27FC236}">
                  <a16:creationId xmlns:a16="http://schemas.microsoft.com/office/drawing/2014/main" id="{069DC7F9-F7E2-7787-F83D-1E3FDDE173F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alphaModFix/>
              <a:duotone>
                <a:prstClr val="black"/>
                <a:srgbClr val="12C968">
                  <a:tint val="45000"/>
                  <a:satMod val="400000"/>
                </a:srgbClr>
              </a:duotone>
            </a:blip>
            <a:stretch>
              <a:fillRect/>
            </a:stretch>
          </p:blipFill>
          <p:spPr>
            <a:xfrm>
              <a:off x="934630" y="3179285"/>
              <a:ext cx="298819" cy="298819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045841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Rectangle 29">
            <a:extLst>
              <a:ext uri="{FF2B5EF4-FFF2-40B4-BE49-F238E27FC236}">
                <a16:creationId xmlns:a16="http://schemas.microsoft.com/office/drawing/2014/main" id="{02A82DAD-16E0-CFE9-218B-37997A9DF1B3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EBEBE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BBCB7DEE-A4DC-B808-2B79-EF02B9CFD3A6}"/>
              </a:ext>
            </a:extLst>
          </p:cNvPr>
          <p:cNvSpPr/>
          <p:nvPr/>
        </p:nvSpPr>
        <p:spPr>
          <a:xfrm>
            <a:off x="703947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E116E6C-56E2-86B2-B710-792962ACC953}"/>
              </a:ext>
            </a:extLst>
          </p:cNvPr>
          <p:cNvSpPr txBox="1"/>
          <p:nvPr/>
        </p:nvSpPr>
        <p:spPr>
          <a:xfrm>
            <a:off x="231634" y="519784"/>
            <a:ext cx="11722685" cy="67710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4400" b="1" dirty="0">
                <a:latin typeface="Avenir Next LT Pro" panose="020B0504020202020204" pitchFamily="34" charset="77"/>
                <a:ea typeface="DIN 2014 Bold" panose="020B0504020202020204" pitchFamily="34" charset="77"/>
              </a:rPr>
              <a:t>For more information, check out</a:t>
            </a:r>
            <a:endParaRPr lang="en-US" sz="4400" dirty="0"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19" name="Rounded Rectangle 18">
            <a:extLst>
              <a:ext uri="{FF2B5EF4-FFF2-40B4-BE49-F238E27FC236}">
                <a16:creationId xmlns:a16="http://schemas.microsoft.com/office/drawing/2014/main" id="{4E1C0B7D-8EF8-02B1-CF8E-A4CB5513F5DD}"/>
              </a:ext>
            </a:extLst>
          </p:cNvPr>
          <p:cNvSpPr/>
          <p:nvPr/>
        </p:nvSpPr>
        <p:spPr>
          <a:xfrm>
            <a:off x="6447974" y="1551529"/>
            <a:ext cx="5040080" cy="4569872"/>
          </a:xfrm>
          <a:prstGeom prst="roundRect">
            <a:avLst>
              <a:gd name="adj" fmla="val 5174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8FD184FA-3970-7A09-4A77-5976D82EA0E6}"/>
              </a:ext>
            </a:extLst>
          </p:cNvPr>
          <p:cNvSpPr/>
          <p:nvPr/>
        </p:nvSpPr>
        <p:spPr>
          <a:xfrm>
            <a:off x="6447974" y="1551529"/>
            <a:ext cx="5038063" cy="789378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ound Same Side Corner Rectangle 35">
            <a:extLst>
              <a:ext uri="{FF2B5EF4-FFF2-40B4-BE49-F238E27FC236}">
                <a16:creationId xmlns:a16="http://schemas.microsoft.com/office/drawing/2014/main" id="{11CC138C-8E30-7DF4-E3C8-FB5DB3690990}"/>
              </a:ext>
            </a:extLst>
          </p:cNvPr>
          <p:cNvSpPr/>
          <p:nvPr/>
        </p:nvSpPr>
        <p:spPr>
          <a:xfrm>
            <a:off x="703948" y="1551529"/>
            <a:ext cx="5040079" cy="789378"/>
          </a:xfrm>
          <a:prstGeom prst="round2SameRect">
            <a:avLst/>
          </a:prstGeom>
          <a:solidFill>
            <a:srgbClr val="017F4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8241B19-A6AB-E930-248E-00839EABB300}"/>
              </a:ext>
            </a:extLst>
          </p:cNvPr>
          <p:cNvSpPr txBox="1"/>
          <p:nvPr/>
        </p:nvSpPr>
        <p:spPr>
          <a:xfrm>
            <a:off x="705963" y="1771415"/>
            <a:ext cx="5038064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www.prsi.org</a:t>
            </a:r>
            <a:endParaRPr lang="en-US" sz="28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9BC79FF-75EC-6520-F4CB-0F2D6EC6363E}"/>
              </a:ext>
            </a:extLst>
          </p:cNvPr>
          <p:cNvSpPr txBox="1"/>
          <p:nvPr/>
        </p:nvSpPr>
        <p:spPr>
          <a:xfrm>
            <a:off x="6449987" y="1771415"/>
            <a:ext cx="5036050" cy="430887"/>
          </a:xfrm>
          <a:prstGeom prst="rect">
            <a:avLst/>
          </a:prstGeom>
          <a:noFill/>
        </p:spPr>
        <p:txBody>
          <a:bodyPr wrap="square" lIns="274320" tIns="0" rIns="274320" bIns="0" rtlCol="0">
            <a:spAutoFit/>
          </a:bodyPr>
          <a:lstStyle/>
          <a:p>
            <a:pPr algn="ctr"/>
            <a:r>
              <a:rPr lang="en-US" sz="2800" b="1" dirty="0" err="1">
                <a:solidFill>
                  <a:schemeClr val="bg1"/>
                </a:solidFill>
                <a:latin typeface="Avenir Next LT Pro" panose="020B0504020202020204" pitchFamily="34" charset="77"/>
                <a:ea typeface="DIN 2014 Bold" panose="020B0504020202020204" pitchFamily="34" charset="77"/>
              </a:rPr>
              <a:t>www.justshowup.club</a:t>
            </a:r>
            <a:endParaRPr lang="en-US" sz="2800" dirty="0">
              <a:solidFill>
                <a:schemeClr val="bg1"/>
              </a:solidFill>
              <a:latin typeface="Avenir Next LT Pro" panose="020B0504020202020204" pitchFamily="34" charset="77"/>
              <a:ea typeface="DIN 2014" panose="020B0504020202020204" pitchFamily="34" charset="77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08C4CBFD-789F-D20A-2EDA-8C4FD41C778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523336" y="3491680"/>
            <a:ext cx="3401302" cy="130576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5B82C0A-9708-1D45-5022-56893B20797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7670047" y="3359428"/>
            <a:ext cx="2593915" cy="1743452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C6D6FFA3-1EBD-C3A7-7DB4-72C0557089BF}"/>
              </a:ext>
            </a:extLst>
          </p:cNvPr>
          <p:cNvSpPr/>
          <p:nvPr/>
        </p:nvSpPr>
        <p:spPr>
          <a:xfrm>
            <a:off x="45720" y="6261682"/>
            <a:ext cx="640080" cy="545518"/>
          </a:xfrm>
          <a:prstGeom prst="rect">
            <a:avLst/>
          </a:prstGeom>
          <a:solidFill>
            <a:srgbClr val="EBEBEB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139282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3001</TotalTime>
  <Words>599</Words>
  <Application>Microsoft Macintosh PowerPoint</Application>
  <PresentationFormat>Widescreen</PresentationFormat>
  <Paragraphs>71</Paragraphs>
  <Slides>8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Arial</vt:lpstr>
      <vt:lpstr>Avenir Next LT Pro</vt:lpstr>
      <vt:lpstr>Avenir Next LT Pro Demi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Jenn Kim</dc:creator>
  <cp:lastModifiedBy>Jenn Kim</cp:lastModifiedBy>
  <cp:revision>452</cp:revision>
  <cp:lastPrinted>2026-06-10T20:24:26Z</cp:lastPrinted>
  <dcterms:created xsi:type="dcterms:W3CDTF">2022-08-02T13:41:17Z</dcterms:created>
  <dcterms:modified xsi:type="dcterms:W3CDTF">2026-07-21T13:50:24Z</dcterms:modified>
</cp:coreProperties>
</file>