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406" r:id="rId3"/>
    <p:sldId id="413" r:id="rId4"/>
    <p:sldId id="417" r:id="rId5"/>
    <p:sldId id="416" r:id="rId6"/>
    <p:sldId id="348" r:id="rId7"/>
    <p:sldId id="412" r:id="rId8"/>
    <p:sldId id="347" r:id="rId9"/>
  </p:sldIdLst>
  <p:sldSz cx="12192000" cy="6858000"/>
  <p:notesSz cx="7104063" cy="10234613"/>
  <p:embeddedFontLst>
    <p:embeddedFont>
      <p:font typeface="Microsoft JhengHei Light" panose="020B0304030504040204" pitchFamily="34" charset="-120"/>
      <p:regular r:id="rId11"/>
    </p:embeddedFont>
    <p:embeddedFont>
      <p:font typeface="Avenir Next LT Pro" panose="020B0504020202020204" pitchFamily="34" charset="0"/>
      <p:regular r:id="rId12"/>
      <p:bold r:id="rId13"/>
      <p:italic r:id="rId14"/>
      <p:boldItalic r:id="rId15"/>
    </p:embeddedFont>
    <p:embeddedFont>
      <p:font typeface="Microsoft YaHei UI" panose="020B0503020204020204" pitchFamily="34" charset="-122"/>
      <p:regular r:id="rId16"/>
      <p:bold r:id="rId17"/>
    </p:embeddedFont>
    <p:embeddedFont>
      <p:font typeface="Microsoft YaHei UI Light" panose="020B0502040204020203" pitchFamily="34" charset="-122"/>
      <p:regular r:id="rId18"/>
    </p:embeddedFont>
    <p:embeddedFont>
      <p:font typeface="Noto Sans TC" panose="020B0200000000000000" pitchFamily="34" charset="-12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JSU" id="{65573A24-00C1-42EC-8A4A-98FE2C480C3D}">
          <p14:sldIdLst>
            <p14:sldId id="256"/>
            <p14:sldId id="406"/>
            <p14:sldId id="413"/>
            <p14:sldId id="417"/>
            <p14:sldId id="416"/>
            <p14:sldId id="348"/>
            <p14:sldId id="412"/>
            <p14:sldId id="3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DD7"/>
    <a:srgbClr val="007F41"/>
    <a:srgbClr val="017F41"/>
    <a:srgbClr val="FFB600"/>
    <a:srgbClr val="FFFFFF"/>
    <a:srgbClr val="65A55E"/>
    <a:srgbClr val="E4F2DB"/>
    <a:srgbClr val="EBEBEB"/>
    <a:srgbClr val="FB8500"/>
    <a:srgbClr val="FF6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C2FC32-B5B2-451C-A6C9-90883ECCDEBA}" v="6" dt="2026-07-28T02:47:30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4" autoAdjust="0"/>
    <p:restoredTop sz="63827" autoAdjust="0"/>
  </p:normalViewPr>
  <p:slideViewPr>
    <p:cSldViewPr snapToGrid="0" snapToObjects="1">
      <p:cViewPr varScale="1">
        <p:scale>
          <a:sx n="62" d="100"/>
          <a:sy n="62" d="100"/>
        </p:scale>
        <p:origin x="102" y="258"/>
      </p:cViewPr>
      <p:guideLst/>
    </p:cSldViewPr>
  </p:slideViewPr>
  <p:outlineViewPr>
    <p:cViewPr>
      <p:scale>
        <a:sx n="33" d="100"/>
        <a:sy n="33" d="100"/>
      </p:scale>
      <p:origin x="0" y="-227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y Chen" userId="7e40e3d8-2239-48d5-b69d-251f2fc4a175" providerId="ADAL" clId="{443C2970-D61D-4E62-826E-0AEC0F8FD911}"/>
    <pc:docChg chg="addSld modSld">
      <pc:chgData name="Anny Chen" userId="7e40e3d8-2239-48d5-b69d-251f2fc4a175" providerId="ADAL" clId="{443C2970-D61D-4E62-826E-0AEC0F8FD911}" dt="2026-07-28T02:53:02.775" v="3" actId="20577"/>
      <pc:docMkLst>
        <pc:docMk/>
      </pc:docMkLst>
      <pc:sldChg chg="modNotesTx">
        <pc:chgData name="Anny Chen" userId="7e40e3d8-2239-48d5-b69d-251f2fc4a175" providerId="ADAL" clId="{443C2970-D61D-4E62-826E-0AEC0F8FD911}" dt="2026-07-28T02:53:02.775" v="3" actId="20577"/>
        <pc:sldMkLst>
          <pc:docMk/>
          <pc:sldMk cId="4258417283" sldId="348"/>
        </pc:sldMkLst>
      </pc:sldChg>
      <pc:sldChg chg="modSp">
        <pc:chgData name="Anny Chen" userId="7e40e3d8-2239-48d5-b69d-251f2fc4a175" providerId="ADAL" clId="{443C2970-D61D-4E62-826E-0AEC0F8FD911}" dt="2026-07-28T02:47:08.741" v="1"/>
        <pc:sldMkLst>
          <pc:docMk/>
          <pc:sldMk cId="1437120769" sldId="412"/>
        </pc:sldMkLst>
        <pc:spChg chg="mod">
          <ac:chgData name="Anny Chen" userId="7e40e3d8-2239-48d5-b69d-251f2fc4a175" providerId="ADAL" clId="{443C2970-D61D-4E62-826E-0AEC0F8FD911}" dt="2026-07-28T02:47:08.741" v="1"/>
          <ac:spMkLst>
            <pc:docMk/>
            <pc:sldMk cId="1437120769" sldId="412"/>
            <ac:spMk id="5" creationId="{DA89FBBC-5676-54DF-CD33-35AD6E14D9EF}"/>
          </ac:spMkLst>
        </pc:spChg>
      </pc:sldChg>
      <pc:sldChg chg="add">
        <pc:chgData name="Anny Chen" userId="7e40e3d8-2239-48d5-b69d-251f2fc4a175" providerId="ADAL" clId="{443C2970-D61D-4E62-826E-0AEC0F8FD911}" dt="2026-07-28T02:47:30.350" v="2"/>
        <pc:sldMkLst>
          <pc:docMk/>
          <pc:sldMk cId="1518334497" sldId="4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3ADA7C7-FED1-424B-B3E7-D92E186799DB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AC152D2-DF81-FC46-B2AE-EF54F440B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6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28600">
              <a:lnSpc>
                <a:spcPts val="2000"/>
              </a:lnSpc>
              <a:buNone/>
            </a:pPr>
            <a:r>
              <a:rPr lang="zh-TW" altLang="zh-TW" sz="1400" b="1" dirty="0">
                <a:effectLst/>
                <a:latin typeface="Calibri" panose="020F0502020204030204" pitchFamily="34" charset="0"/>
                <a:ea typeface="Microsoft JhengHei Light" panose="020B0304030504040204" pitchFamily="34" charset="-120"/>
              </a:rPr>
              <a:t>開場 </a:t>
            </a:r>
            <a:endParaRPr lang="zh-TW" altLang="zh-TW" sz="1400" b="1" dirty="0">
              <a:effectLst/>
              <a:latin typeface="Calibri" panose="020F0502020204030204" pitchFamily="34" charset="0"/>
              <a:ea typeface="+mn-ea"/>
            </a:endParaRPr>
          </a:p>
          <a:p>
            <a:pPr marL="342900" lvl="0" indent="-342900">
              <a:lnSpc>
                <a:spcPts val="2000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大家好，歡迎來到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Just Show Up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讀書會，我是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的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。</a:t>
            </a:r>
            <a:endParaRPr lang="zh-TW" altLang="zh-TW" sz="1400" b="1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42900" lvl="0" indent="-342900">
              <a:lnSpc>
                <a:spcPts val="2000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如果您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新細明體" panose="02020500000000000000" pitchFamily="18" charset="-120"/>
              </a:rPr>
              <a:t>是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第一次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新細明體" panose="02020500000000000000" pitchFamily="18" charset="-120"/>
              </a:rPr>
              <a:t>參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加，對第一次來的朋友，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Just Show Up 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或是「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JSU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」是我們在共同聚集並學習的時間，請把它想像成一個「沒有作業的讀書會」。</a:t>
            </a:r>
            <a:endParaRPr lang="zh-TW" altLang="zh-TW" sz="1400" b="1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42900" lvl="0" indent="-342900">
              <a:lnSpc>
                <a:spcPts val="2000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今天我們要讀的書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，作者是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。我們來讀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的 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，會從 第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頁 讀到 第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[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 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]</a:t>
            </a:r>
            <a:r>
              <a:rPr lang="zh-TW" altLang="en-US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頁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，大約聆聽</a:t>
            </a:r>
            <a:r>
              <a:rPr lang="en-US" altLang="zh-TW" sz="14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20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分鐘。</a:t>
            </a:r>
            <a:endParaRPr lang="zh-TW" altLang="zh-TW" sz="1400" b="1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42900" lvl="0" indent="-342900">
              <a:lnSpc>
                <a:spcPts val="2000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如果您在線上參與，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/>
                <a:cs typeface="Calibri" panose="020F0502020204030204" pitchFamily="34" charset="0"/>
              </a:rPr>
              <a:t>我們</a:t>
            </a:r>
            <a:r>
              <a:rPr lang="zh-TW" altLang="zh-TW" sz="14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/>
                <a:cs typeface="Calibri" panose="020F0502020204030204" pitchFamily="34" charset="0"/>
              </a:rPr>
              <a:t>鼓勵您購買紙本或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/>
                <a:cs typeface="Calibri" panose="020F0502020204030204" pitchFamily="34" charset="0"/>
              </a:rPr>
              <a:t>電子書</a:t>
            </a:r>
            <a:r>
              <a:rPr lang="zh-TW" altLang="zh-TW" sz="14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/>
                <a:cs typeface="Calibri" panose="020F0502020204030204" pitchFamily="34" charset="0"/>
              </a:rPr>
              <a:t>方便閱讀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。聽完之後，我們會有討論時間，並</a:t>
            </a:r>
            <a:r>
              <a:rPr lang="zh-TW" altLang="en-US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螢幕上顯示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一些準則來幫助流程順利進行。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(</a:t>
            </a:r>
            <a:r>
              <a:rPr lang="zh-TW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點擊</a:t>
            </a:r>
            <a:r>
              <a:rPr lang="en-US" altLang="zh-TW" sz="1400" b="1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)</a:t>
            </a:r>
            <a:endParaRPr lang="zh-TW" altLang="zh-TW" sz="1400" b="1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3841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95376" indent="-247688">
              <a:lnSpc>
                <a:spcPts val="2167"/>
              </a:lnSpc>
            </a:pPr>
            <a:r>
              <a:rPr lang="zh-TW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流程指引</a:t>
            </a:r>
            <a:r>
              <a:rPr lang="en-US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(</a:t>
            </a:r>
            <a:r>
              <a:rPr lang="es-419" altLang="zh-TW" sz="2000" b="1" dirty="0">
                <a:solidFill>
                  <a:srgbClr val="131314"/>
                </a:solidFill>
                <a:latin typeface="Microsoft YaHei UI" panose="020B0503020204020204" pitchFamily="34" charset="-122"/>
              </a:rPr>
              <a:t>PPT </a:t>
            </a:r>
            <a:r>
              <a:rPr lang="zh-TW" altLang="en-US" sz="2000" b="1" dirty="0">
                <a:solidFill>
                  <a:srgbClr val="131314"/>
                </a:solidFill>
                <a:latin typeface="Microsoft YaHei UI" panose="020B0503020204020204" pitchFamily="34" charset="-122"/>
              </a:rPr>
              <a:t>投影片</a:t>
            </a:r>
            <a:r>
              <a:rPr lang="en-US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)</a:t>
            </a:r>
            <a:endParaRPr lang="zh-TW" altLang="zh-TW" sz="1300" b="1" dirty="0">
              <a:latin typeface="Calibri" panose="020F0502020204030204" pitchFamily="34" charset="0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首先，請分享您的姓名，和來自哪裡。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 defTabSz="99075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defRPr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我們希望每個人發言不超過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1 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分鐘，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我們會在螢幕上有倒數計時，時間到有嗶嗶聲．</a:t>
            </a:r>
            <a:r>
              <a:rPr lang="zh-TW" altLang="en-US" sz="13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或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者您也可以跳過分享。</a:t>
            </a:r>
            <a:endParaRPr lang="en-US" altLang="zh-TW" sz="1300" b="1" dirty="0">
              <a:solidFill>
                <a:srgbClr val="000000"/>
              </a:solidFill>
              <a:latin typeface="Microsoft YaHei UI" panose="020B0503020204020204" pitchFamily="34" charset="-122"/>
              <a:ea typeface="Microsoft JhengHei Light" panose="020B0304030504040204" pitchFamily="34" charset="-120"/>
              <a:cs typeface="Calibri" panose="020F0502020204030204" pitchFamily="34" charset="0"/>
            </a:endParaRPr>
          </a:p>
          <a:p>
            <a:pPr marL="371532" indent="-371532" defTabSz="99075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defRPr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再來，分享時，為了讓大家都能跟上，請說明您分享的頁次和段落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分享時，請著重在您學到或不同意的地方。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請使用「我」而不是「我們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、你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」，因為是分享每個人的學習個別感受。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最後，如果您有問題，請在會後個別討論。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(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點擊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)</a:t>
            </a:r>
            <a:r>
              <a:rPr lang="en-US" altLang="zh-TW" sz="1300" b="1" dirty="0">
                <a:highlight>
                  <a:srgbClr val="FFFF00"/>
                </a:highlight>
                <a:latin typeface="Microsoft JhengHei Light" panose="020B0304030504040204" pitchFamily="34" charset="-120"/>
                <a:ea typeface="Microsoft YaHei UI" panose="020B0503020204020204" pitchFamily="34" charset="-122"/>
                <a:cs typeface="Noto Sans Symbols"/>
              </a:rPr>
              <a:t> 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endParaRPr lang="en-US" altLang="zh-TW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28600">
              <a:lnSpc>
                <a:spcPts val="2000"/>
              </a:lnSpc>
              <a:buNone/>
            </a:pPr>
            <a:r>
              <a:rPr lang="zh-TW" altLang="zh-TW" sz="1200" b="1" dirty="0">
                <a:effectLst/>
                <a:latin typeface="Calibri" panose="020F0502020204030204" pitchFamily="34" charset="0"/>
                <a:ea typeface="Microsoft JhengHei Light" panose="020B0304030504040204" pitchFamily="34" charset="-120"/>
              </a:rPr>
              <a:t>關於作者</a:t>
            </a:r>
            <a:endParaRPr lang="zh-TW" altLang="zh-TW" sz="1200" b="1" dirty="0">
              <a:effectLst/>
              <a:latin typeface="Calibri" panose="020F0502020204030204" pitchFamily="34" charset="0"/>
              <a:ea typeface="+mn-ea"/>
            </a:endParaRP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提摩太．凱勒 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(Timothy Keller,</a:t>
            </a:r>
            <a:r>
              <a:rPr lang="zh-TW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1950 - 2023</a:t>
            </a:r>
            <a:r>
              <a:rPr lang="zh-CN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zh-TW" altLang="zh-TW" b="1" dirty="0">
              <a:effectLst/>
            </a:endParaRP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出生成長於賓州（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Pennsylvania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畢業於巴克納爾大學（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Bucknell University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）、戈登－康維爾神學院（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Gordon-Conwell Theological Seminary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）、威敏斯特神學院（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Westminster Theological Seminary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初期牧會於維吉尼亞州霍普威爾市（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Hopewell, Virginia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en-US" altLang="zh-TW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1989</a:t>
            </a:r>
            <a:r>
              <a:rPr lang="zh-TW" alt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與妻子凱西（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Kathy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）和三個兒子於曼哈頓（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Manhattan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）創立救贖主長老教會（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Redeemer Presbyterian Church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今天，救贖主教會有超過六千人固定參加禮拜天崇拜，也在世界各地幫助建立了將近兩百間新教會。</a:t>
            </a:r>
          </a:p>
          <a:p>
            <a:pPr marL="171450" indent="-171450" rtl="0" eaLnBrk="1" latinLnBrk="0" hangingPunct="1">
              <a:buFont typeface="Arial" panose="020B0604020202020204" pitchFamily="34" charset="0"/>
              <a:buChar char="•"/>
            </a:pP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他的著作將近</a:t>
            </a:r>
            <a:r>
              <a:rPr lang="en-US" altLang="zh-TW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本書。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257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97D31-7E14-44BB-430C-550A8BB88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9B6B0C-4C6C-C5F0-FBEE-7552186AE5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D9D790-1EA2-C499-BAAD-FF9802EAC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95376" indent="-247688">
              <a:lnSpc>
                <a:spcPts val="2167"/>
              </a:lnSpc>
            </a:pPr>
            <a:r>
              <a:rPr lang="zh-TW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閱讀後</a:t>
            </a:r>
            <a:endParaRPr lang="zh-TW" altLang="zh-TW" sz="1300" b="1" dirty="0">
              <a:latin typeface="Calibri" panose="020F0502020204030204" pitchFamily="34" charset="0"/>
            </a:endParaRPr>
          </a:p>
          <a:p>
            <a:pPr marL="371532" indent="-371532">
              <a:lnSpc>
                <a:spcPts val="2167"/>
              </a:lnSpc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我們邀請您開啟視訊進行討論。發言時，請先說您的姓名和地點，以便我們更了解您。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(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點擊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)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495376" indent="-247688">
              <a:lnSpc>
                <a:spcPts val="2167"/>
              </a:lnSpc>
            </a:pPr>
            <a:endParaRPr lang="en-US" altLang="zh-TW" sz="1300" b="1" dirty="0">
              <a:latin typeface="Calibri" panose="020F0502020204030204" pitchFamily="34" charset="0"/>
              <a:ea typeface="Microsoft JhengHei Light" panose="020B0304030504040204" pitchFamily="34" charset="-120"/>
            </a:endParaRPr>
          </a:p>
          <a:p>
            <a:pPr marL="495376" indent="-247688" defTabSz="990752">
              <a:lnSpc>
                <a:spcPts val="2167"/>
              </a:lnSpc>
            </a:pPr>
            <a:r>
              <a:rPr lang="zh-TW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再次複習「顯示在螢幕上」的準則</a:t>
            </a:r>
            <a:r>
              <a:rPr lang="en-US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 (</a:t>
            </a:r>
            <a:r>
              <a:rPr lang="zh-TW" altLang="en-US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快速提及</a:t>
            </a:r>
            <a:r>
              <a:rPr lang="en-US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)</a:t>
            </a: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請分享您的姓名，和來自哪裡。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每個人發言不超過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 1 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分鐘，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我們會在螢幕上有倒數計時，時間到有嗶嗶聲．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或者也可以跳過。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分享時，請說明頁次和段落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分享時，請著重在您學到或不同意的地方。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marR="0" lvl="0" indent="-371532" algn="l" defTabSz="914400" rtl="0" eaLnBrk="1" fontAlgn="auto" latinLnBrk="0" hangingPunct="1">
              <a:lnSpc>
                <a:spcPts val="2167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Arial" panose="020B0604020202020204" pitchFamily="34" charset="0"/>
              <a:buChar char="●"/>
              <a:tabLst/>
              <a:defRPr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請使用「我」而不是「我們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、你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」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，帶領者會幫助您更準確地理解與表達。</a:t>
            </a: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如果有問題，請在會後個別討論。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(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點擊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Calibri" panose="020F0502020204030204" pitchFamily="34" charset="0"/>
              </a:rPr>
              <a:t>)</a:t>
            </a:r>
            <a:r>
              <a:rPr lang="en-US" altLang="zh-TW" sz="1300" b="1" dirty="0">
                <a:highlight>
                  <a:srgbClr val="FFFF00"/>
                </a:highlight>
                <a:latin typeface="Microsoft JhengHei Light" panose="020B0304030504040204" pitchFamily="34" charset="-120"/>
                <a:ea typeface="Microsoft YaHei UI" panose="020B0503020204020204" pitchFamily="34" charset="-122"/>
                <a:cs typeface="Noto Sans Symbols"/>
              </a:rPr>
              <a:t> 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endParaRPr lang="en-US" altLang="zh-TW" sz="1400" b="1" dirty="0"/>
          </a:p>
          <a:p>
            <a:pPr marL="495376" indent="-247688" defTabSz="990752">
              <a:lnSpc>
                <a:spcPts val="2167"/>
              </a:lnSpc>
            </a:pPr>
            <a:r>
              <a:rPr lang="zh-TW" altLang="en-US" sz="12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分享時間</a:t>
            </a:r>
            <a:r>
              <a:rPr lang="en-US" altLang="zh-TW" sz="12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(</a:t>
            </a:r>
            <a:r>
              <a:rPr lang="zh-TW" altLang="en-US" sz="12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每位計時</a:t>
            </a:r>
            <a:r>
              <a:rPr lang="en-US" altLang="zh-TW" sz="12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1min)</a:t>
            </a:r>
          </a:p>
          <a:p>
            <a:pPr marL="371532" indent="-371532">
              <a:lnSpc>
                <a:spcPts val="2167"/>
              </a:lnSpc>
              <a:buFont typeface="Arial" panose="020B0604020202020204" pitchFamily="34" charset="0"/>
              <a:buChar char="●"/>
            </a:pP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我們將從</a:t>
            </a:r>
            <a:r>
              <a:rPr lang="en-US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 Zoom </a:t>
            </a: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上的朋友開始分享，然後再請會議室的朋友分享：</a:t>
            </a:r>
            <a:r>
              <a:rPr lang="zh-TW" altLang="en-US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線上有沒有朋友願意分享</a:t>
            </a: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？</a:t>
            </a:r>
            <a:endParaRPr lang="en-US" altLang="zh-TW" sz="1200" b="1" dirty="0">
              <a:latin typeface="Microsoft YaHei UI" panose="020B0503020204020204" pitchFamily="34" charset="-122"/>
              <a:ea typeface="Microsoft JhengHei Light" panose="020B0304030504040204" pitchFamily="34" charset="-120"/>
              <a:cs typeface="Noto Sans Symbols"/>
            </a:endParaRPr>
          </a:p>
          <a:p>
            <a:pPr marL="371532" indent="-371532">
              <a:lnSpc>
                <a:spcPts val="2167"/>
              </a:lnSpc>
              <a:buFont typeface="Arial" panose="020B0604020202020204" pitchFamily="34" charset="0"/>
              <a:buChar char="●"/>
            </a:pPr>
            <a:r>
              <a:rPr lang="zh-TW" altLang="en-US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（</a:t>
            </a: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我們</a:t>
            </a:r>
            <a:r>
              <a:rPr lang="zh-TW" altLang="en-US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現在請</a:t>
            </a: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會議室裡的朋友開始分享：</a:t>
            </a:r>
            <a:r>
              <a:rPr lang="en-US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000</a:t>
            </a:r>
            <a:r>
              <a:rPr lang="zh-TW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，您願意先開始嗎？</a:t>
            </a:r>
            <a:r>
              <a:rPr lang="en-US" altLang="zh-TW" sz="12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)</a:t>
            </a:r>
            <a:endParaRPr lang="zh-TW" altLang="zh-TW" sz="12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383D7-0E08-89F5-9E9C-A466B0F76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652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95376" indent="-247688">
              <a:lnSpc>
                <a:spcPts val="2167"/>
              </a:lnSpc>
            </a:pPr>
            <a:r>
              <a:rPr lang="zh-TW" altLang="zh-TW" sz="1300" b="1" dirty="0">
                <a:latin typeface="Calibri" panose="020F0502020204030204" pitchFamily="34" charset="0"/>
                <a:ea typeface="Microsoft JhengHei Light" panose="020B0304030504040204" pitchFamily="34" charset="-120"/>
              </a:rPr>
              <a:t>結語</a:t>
            </a:r>
            <a:endParaRPr lang="zh-TW" altLang="zh-TW" sz="1300" b="1" dirty="0">
              <a:latin typeface="Calibri" panose="020F0502020204030204" pitchFamily="34" charset="0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如螢幕上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顯示的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，參加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 Just Show Up 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讀書會有許多好處。 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人來就好，來聚會就能讀完書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零作業（或一點點作業）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向作者及小組員學習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在不同的主題上學習互相幫補：如神學、歷史、投資、管理、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嗜好、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科學等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一起讀可以增進個人閱讀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同時聽和讀有助於專注在內容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  <a:tabLst>
                <a:tab pos="495376" algn="l"/>
              </a:tabLst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強化理解及知識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適用於家庭、辦公室、教會等場合 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(</a:t>
            </a:r>
            <a:r>
              <a:rPr lang="zh-TW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點擊</a:t>
            </a:r>
            <a:r>
              <a:rPr lang="en-US" altLang="zh-TW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)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endParaRPr lang="zh-TW" altLang="en-US" b="1" dirty="0"/>
          </a:p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8957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我們來認識猶太背景到基督信仰的整體脈絡。箴言 9:10 說：敬畏耶和華是智慧的開端， 認識至聖者便是聰明。提摩太前書4</a:t>
            </a:r>
            <a:r>
              <a:rPr lang="zh-TW" altLang="en-US" sz="1300" b="1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:13，</a:t>
            </a:r>
            <a:r>
              <a:rPr lang="zh-TW" altLang="en-US" sz="13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保羅告訴年輕的提摩太，你要以宣讀、勸勉、教導為念，直等到我來。除了宣讀聖經之外，我們透過 Just Show Up 讀書會（一個沒有作業的讀書會）來實踐這節經文中的教導部分。因此，我們邀請您參加讀書會，這與我們每週的 PRS 聚會是相輔相成的。(點擊)</a:t>
            </a:r>
            <a:endParaRPr lang="zh-TW" altLang="zh-TW" sz="13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44645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FC4D7-17E8-D3B3-B346-1F5E56629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80FB0-2587-1EA6-FFFA-881CB6622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63296-182C-7FCB-7A50-4E3341B6D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您可以在螢幕上看到我們每週的聚會時間表</a:t>
            </a:r>
            <a:r>
              <a:rPr lang="en-US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——</a:t>
            </a: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我們每週二中午都有</a:t>
            </a:r>
            <a:r>
              <a:rPr lang="en-US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 PRS </a:t>
            </a: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和</a:t>
            </a:r>
            <a:r>
              <a:rPr lang="en-US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 JSU </a:t>
            </a: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聚會。我們希望您能盡量參加我們的聚會。</a:t>
            </a:r>
            <a:r>
              <a:rPr lang="en-US" altLang="zh-TW" sz="20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(</a:t>
            </a:r>
            <a:r>
              <a:rPr lang="zh-TW" altLang="zh-TW" sz="20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點擊</a:t>
            </a:r>
            <a:r>
              <a:rPr lang="en-US" altLang="zh-TW" sz="2000" b="1" dirty="0">
                <a:solidFill>
                  <a:srgbClr val="000000"/>
                </a:solidFill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)</a:t>
            </a:r>
            <a:endParaRPr lang="zh-TW" altLang="zh-TW" sz="20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C223-7B02-28B9-838A-5F0EC05B3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4C206CAE-D254-7140-BE8A-6A49AC10BD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4560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如果您有興趣開辦自己的讀書會，</a:t>
            </a:r>
            <a:r>
              <a:rPr lang="zh-TW" altLang="en-US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可以在官網找到更多詳細資訊．</a:t>
            </a:r>
            <a:endParaRPr lang="zh-TW" altLang="zh-TW" sz="20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  <a:p>
            <a:pPr marL="371532" indent="-371532">
              <a:lnSpc>
                <a:spcPts val="2167"/>
              </a:lnSpc>
              <a:buSzPts val="1000"/>
              <a:buFont typeface="Arial" panose="020B0604020202020204" pitchFamily="34" charset="0"/>
              <a:buChar char="●"/>
            </a:pP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再次感謝您的參與</a:t>
            </a:r>
            <a:r>
              <a:rPr lang="zh-TW" altLang="zh-TW" sz="2000" b="1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！下</a:t>
            </a:r>
            <a:r>
              <a:rPr lang="zh-TW" altLang="en-US" sz="2000" b="1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次</a:t>
            </a:r>
            <a:r>
              <a:rPr lang="zh-TW" altLang="zh-TW" sz="2000" b="1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見</a:t>
            </a:r>
            <a:r>
              <a:rPr lang="zh-TW" altLang="zh-TW" sz="2000" b="1" dirty="0">
                <a:latin typeface="Microsoft YaHei UI" panose="020B0503020204020204" pitchFamily="34" charset="-122"/>
                <a:ea typeface="Microsoft JhengHei Light" panose="020B0304030504040204" pitchFamily="34" charset="-120"/>
                <a:cs typeface="Noto Sans Symbols"/>
              </a:rPr>
              <a:t>。</a:t>
            </a:r>
            <a:endParaRPr lang="zh-TW" altLang="zh-TW" sz="2000" b="1" dirty="0">
              <a:latin typeface="Microsoft YaHei UI" panose="020B0503020204020204" pitchFamily="34" charset="-122"/>
              <a:ea typeface="Microsoft YaHei UI" panose="020B0503020204020204" pitchFamily="34" charset="-122"/>
              <a:cs typeface="Noto Sans Symbol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2AC152D2-DF81-FC46-B2AE-EF54F440B0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752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0687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872D45EF-6FDB-EF8E-42B9-A701A72C4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C066910F-E18C-8EDB-3CFE-73E3BFB341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1020" y="479398"/>
            <a:ext cx="11109958" cy="5940298"/>
          </a:xfrm>
          <a:prstGeom prst="rect">
            <a:avLst/>
          </a:prstGeom>
          <a:solidFill>
            <a:srgbClr val="D9EDCC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2BB3-6DAB-46AA-89EE-50C2CF24A030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5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3C9B-7A8D-4C81-A77D-B56CA65EF9E1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02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3BC5-0DC0-41C8-90F1-3BD6B233162A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54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E760-B457-4BCF-BD2A-FFFE1ED582A2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9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2BB3-6DAB-46AA-89EE-50C2CF24A030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93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26B4-FF67-48AD-979C-8013BAA791FF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82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4B08-DCC4-440C-9171-314061644DF3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68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FF223-F442-46A6-8504-AB9CAF673BB2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47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9B65-21E1-4591-94E8-EE9CBA7686FC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54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1DE9-2D7B-4D74-980A-3B867CE64BE6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749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F082-E4EA-4B4F-98FC-5576E6EC354B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87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FB835-E666-4FF6-A6CD-755D0B9056C2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3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F3E99-51A5-42D5-BFE7-CA91B55E884C}" type="datetime1">
              <a:rPr lang="en-US" altLang="zh-TW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8D566471-1E6A-8203-8205-A0AA9EB8485A}"/>
              </a:ext>
            </a:extLst>
          </p:cNvPr>
          <p:cNvSpPr txBox="1"/>
          <p:nvPr userDrawn="1"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42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BA40D74-88A7-579B-9D30-24DD268B6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304817"/>
            <a:ext cx="6400800" cy="3082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EC8DF8-1C49-2B12-45DF-9D0CD0890670}"/>
              </a:ext>
            </a:extLst>
          </p:cNvPr>
          <p:cNvSpPr txBox="1"/>
          <p:nvPr/>
        </p:nvSpPr>
        <p:spPr>
          <a:xfrm>
            <a:off x="703342" y="4840021"/>
            <a:ext cx="11722685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TW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zh-TW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TW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zh-TW" altLang="en-US" sz="53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53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29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925F1304-0C1E-1DF4-41DC-1A942CDD1141}"/>
              </a:ext>
            </a:extLst>
          </p:cNvPr>
          <p:cNvSpPr/>
          <p:nvPr/>
        </p:nvSpPr>
        <p:spPr>
          <a:xfrm>
            <a:off x="3346262" y="-5750"/>
            <a:ext cx="8845737" cy="686375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1CAC9331-F8C9-CC13-AC1D-047A8E8B9C56}"/>
              </a:ext>
            </a:extLst>
          </p:cNvPr>
          <p:cNvSpPr/>
          <p:nvPr/>
        </p:nvSpPr>
        <p:spPr>
          <a:xfrm>
            <a:off x="4315832" y="302432"/>
            <a:ext cx="7413883" cy="6191815"/>
          </a:xfrm>
          <a:prstGeom prst="roundRect">
            <a:avLst>
              <a:gd name="adj" fmla="val 47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93758" y="3070957"/>
            <a:ext cx="3568931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 書 會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1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流程導引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17F4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9FC8FC30-A183-DC7D-3504-712C205B0759}"/>
              </a:ext>
            </a:extLst>
          </p:cNvPr>
          <p:cNvGrpSpPr/>
          <p:nvPr/>
        </p:nvGrpSpPr>
        <p:grpSpPr>
          <a:xfrm>
            <a:off x="4588288" y="2457850"/>
            <a:ext cx="6446282" cy="430887"/>
            <a:chOff x="4545756" y="2538733"/>
            <a:chExt cx="6446282" cy="4308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7C2F8B-7095-89D5-6296-285AF008721B}"/>
                </a:ext>
              </a:extLst>
            </p:cNvPr>
            <p:cNvSpPr txBox="1"/>
            <p:nvPr/>
          </p:nvSpPr>
          <p:spPr>
            <a:xfrm>
              <a:off x="4984038" y="2561816"/>
              <a:ext cx="6008000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指出想分享的頁次及段落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339B8B-FB54-2CBF-C4CF-4671D71EBD98}"/>
                </a:ext>
              </a:extLst>
            </p:cNvPr>
            <p:cNvSpPr txBox="1"/>
            <p:nvPr/>
          </p:nvSpPr>
          <p:spPr>
            <a:xfrm>
              <a:off x="4545756" y="2538733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3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EE4BC89-EF7F-1E4A-2EED-B9F7F6E681A9}"/>
              </a:ext>
            </a:extLst>
          </p:cNvPr>
          <p:cNvGrpSpPr/>
          <p:nvPr/>
        </p:nvGrpSpPr>
        <p:grpSpPr>
          <a:xfrm>
            <a:off x="4588288" y="5446563"/>
            <a:ext cx="6980698" cy="795089"/>
            <a:chOff x="4545756" y="5446563"/>
            <a:chExt cx="6980698" cy="7950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4F3210-41F6-1218-9410-6A3C0BCCB289}"/>
                </a:ext>
              </a:extLst>
            </p:cNvPr>
            <p:cNvSpPr txBox="1"/>
            <p:nvPr/>
          </p:nvSpPr>
          <p:spPr>
            <a:xfrm>
              <a:off x="4984038" y="5446563"/>
              <a:ext cx="6542416" cy="7950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1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若有任何問題，</a:t>
              </a:r>
              <a:br>
                <a:rPr kumimoji="0" lang="en-US" altLang="zh-TW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</a:br>
              <a:r>
                <a:rPr kumimoji="0" lang="zh-TW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請在讀書會後私下提出及討論</a:t>
              </a:r>
              <a:endPara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7F0C0F-AC8F-5768-9B3D-6F680D604E38}"/>
                </a:ext>
              </a:extLst>
            </p:cNvPr>
            <p:cNvSpPr txBox="1"/>
            <p:nvPr/>
          </p:nvSpPr>
          <p:spPr>
            <a:xfrm>
              <a:off x="4545756" y="5446563"/>
              <a:ext cx="3515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6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6DC4F48-C6AC-CDD9-02EB-AF080A9A00CD}"/>
              </a:ext>
            </a:extLst>
          </p:cNvPr>
          <p:cNvGrpSpPr/>
          <p:nvPr/>
        </p:nvGrpSpPr>
        <p:grpSpPr>
          <a:xfrm>
            <a:off x="4588288" y="3212996"/>
            <a:ext cx="5978450" cy="430887"/>
            <a:chOff x="4545756" y="3468852"/>
            <a:chExt cx="5978450" cy="4308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42A336-69A8-1A5D-C1EE-93C8E9C3F093}"/>
                </a:ext>
              </a:extLst>
            </p:cNvPr>
            <p:cNvSpPr txBox="1"/>
            <p:nvPr/>
          </p:nvSpPr>
          <p:spPr>
            <a:xfrm>
              <a:off x="4545756" y="3468852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9A478D-7771-99F5-2F7D-BB648AFA7517}"/>
                </a:ext>
              </a:extLst>
            </p:cNvPr>
            <p:cNvSpPr txBox="1"/>
            <p:nvPr/>
          </p:nvSpPr>
          <p:spPr>
            <a:xfrm>
              <a:off x="4984038" y="3491935"/>
              <a:ext cx="5540168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ts val="3000"/>
                </a:lnSpc>
              </a:pP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分享</a:t>
              </a:r>
              <a:r>
                <a:rPr lang="zh-TW" altLang="en-US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你所學到的或是不認同之處</a:t>
              </a:r>
              <a:endParaRPr lang="en-US" altLang="zh-TW" b="1" u="sng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AEB93D-0C3B-97FF-4EB8-7CC606D4E88B}"/>
              </a:ext>
            </a:extLst>
          </p:cNvPr>
          <p:cNvSpPr txBox="1"/>
          <p:nvPr/>
        </p:nvSpPr>
        <p:spPr>
          <a:xfrm>
            <a:off x="293758" y="2449362"/>
            <a:ext cx="3568931" cy="5341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Just Show Up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0053BFF-B1E6-69B5-E16A-B743B6FCB2A7}"/>
              </a:ext>
            </a:extLst>
          </p:cNvPr>
          <p:cNvGrpSpPr/>
          <p:nvPr/>
        </p:nvGrpSpPr>
        <p:grpSpPr>
          <a:xfrm>
            <a:off x="4588288" y="3968142"/>
            <a:ext cx="7141427" cy="1154162"/>
            <a:chOff x="4545756" y="4287700"/>
            <a:chExt cx="7141427" cy="1154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91EB49-6541-8882-7C2B-46A6833E6441}"/>
                </a:ext>
              </a:extLst>
            </p:cNvPr>
            <p:cNvSpPr txBox="1"/>
            <p:nvPr/>
          </p:nvSpPr>
          <p:spPr>
            <a:xfrm>
              <a:off x="4545756" y="4287700"/>
              <a:ext cx="38425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B0A4BA-6C17-93C6-30B7-97618C51C7C4}"/>
                </a:ext>
              </a:extLst>
            </p:cNvPr>
            <p:cNvSpPr txBox="1"/>
            <p:nvPr/>
          </p:nvSpPr>
          <p:spPr>
            <a:xfrm>
              <a:off x="4984039" y="4287700"/>
              <a:ext cx="6703144" cy="11541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ts val="3000"/>
                </a:lnSpc>
              </a:pP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分享時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，請</a:t>
              </a:r>
              <a:r>
                <a:rPr lang="zh-TW" altLang="en-US" b="1" u="sng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使用「我、我的」，而不是「我們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、</a:t>
              </a:r>
              <a:r>
                <a:rPr lang="zh-TW" altLang="en-US" b="1" u="sng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你」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</a:t>
              </a: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這有助於每個人的獨立學習和分享。</a:t>
              </a:r>
              <a:br>
                <a:rPr lang="en-US" altLang="zh-TW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帶領者會幫助您更準確地理解與表達。</a:t>
              </a:r>
              <a:endParaRPr lang="en-US" altLang="zh-TW" b="1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0505F1F-438B-13C0-2D79-847F92673371}"/>
              </a:ext>
            </a:extLst>
          </p:cNvPr>
          <p:cNvGrpSpPr/>
          <p:nvPr/>
        </p:nvGrpSpPr>
        <p:grpSpPr>
          <a:xfrm>
            <a:off x="4588288" y="1335359"/>
            <a:ext cx="6904500" cy="798232"/>
            <a:chOff x="4545756" y="1449186"/>
            <a:chExt cx="6904500" cy="7982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8F4F5B-D029-6922-FBB4-6C63F5E486DD}"/>
                </a:ext>
              </a:extLst>
            </p:cNvPr>
            <p:cNvSpPr txBox="1"/>
            <p:nvPr/>
          </p:nvSpPr>
          <p:spPr>
            <a:xfrm>
              <a:off x="4545756" y="1449186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D4C2E9F-9548-CD44-B4A7-64F52EA47E42}"/>
                </a:ext>
              </a:extLst>
            </p:cNvPr>
            <p:cNvSpPr txBox="1"/>
            <p:nvPr/>
          </p:nvSpPr>
          <p:spPr>
            <a:xfrm>
              <a:off x="4984038" y="1449186"/>
              <a:ext cx="6466218" cy="7982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每一位分享時間固定 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(</a:t>
              </a: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約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1</a:t>
              </a: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分鐘，可用使計時器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)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或你可跳過分享</a:t>
              </a:r>
              <a:endParaRPr kumimoji="0" lang="en-US" sz="260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0F825C4-300C-69CF-B845-AC09B0EF4F46}"/>
              </a:ext>
            </a:extLst>
          </p:cNvPr>
          <p:cNvGrpSpPr/>
          <p:nvPr/>
        </p:nvGrpSpPr>
        <p:grpSpPr>
          <a:xfrm>
            <a:off x="4588288" y="579517"/>
            <a:ext cx="5978451" cy="431583"/>
            <a:chOff x="4545756" y="582361"/>
            <a:chExt cx="5978451" cy="4315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C62B5F-8E3C-CBC0-F2A8-D33BF89F1885}"/>
                </a:ext>
              </a:extLst>
            </p:cNvPr>
            <p:cNvSpPr txBox="1"/>
            <p:nvPr/>
          </p:nvSpPr>
          <p:spPr>
            <a:xfrm>
              <a:off x="4545756" y="582361"/>
              <a:ext cx="37347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27775A-6108-95D4-68F3-E04A0FFD8A61}"/>
                </a:ext>
              </a:extLst>
            </p:cNvPr>
            <p:cNvSpPr txBox="1"/>
            <p:nvPr/>
          </p:nvSpPr>
          <p:spPr>
            <a:xfrm>
              <a:off x="4984038" y="629223"/>
              <a:ext cx="5540169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分享者先介紹自己的姓名及所在地</a:t>
              </a:r>
              <a:endParaRPr kumimoji="0" lang="en-US" sz="260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C0BEC7-DBCD-239D-B19B-7B3C6513378D}"/>
              </a:ext>
            </a:extLst>
          </p:cNvPr>
          <p:cNvSpPr txBox="1"/>
          <p:nvPr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D2B27-4A7D-A36A-67C5-819039B4E642}"/>
              </a:ext>
            </a:extLst>
          </p:cNvPr>
          <p:cNvSpPr txBox="1"/>
          <p:nvPr/>
        </p:nvSpPr>
        <p:spPr>
          <a:xfrm>
            <a:off x="179354" y="6373976"/>
            <a:ext cx="860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1</a:t>
            </a:r>
            <a:endParaRPr lang="ko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25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2837056" y="0"/>
            <a:ext cx="9354944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170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107691" y="1178498"/>
            <a:ext cx="7840559" cy="5310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400"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ts val="3800"/>
              </a:lnSpc>
              <a:spcAft>
                <a:spcPts val="0"/>
              </a:spcAft>
            </a:pP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出生成長於賓州（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Pennsylvania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</a:t>
            </a:r>
          </a:p>
          <a:p>
            <a:pPr>
              <a:lnSpc>
                <a:spcPts val="3800"/>
              </a:lnSpc>
              <a:spcAft>
                <a:spcPts val="0"/>
              </a:spcAft>
            </a:pP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畢業於巴克納爾大學（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Bucknell University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）、戈登－康維爾神學院（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Gordon-Conwell Theological Seminary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）、威敏斯特神學院（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Westminster Theological Seminary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）。</a:t>
            </a:r>
          </a:p>
          <a:p>
            <a:pPr>
              <a:lnSpc>
                <a:spcPts val="3800"/>
              </a:lnSpc>
              <a:spcAft>
                <a:spcPts val="0"/>
              </a:spcAft>
            </a:pP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初期牧會於維吉尼亞州霍普威爾市（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Hopewell, Virginia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）。</a:t>
            </a:r>
          </a:p>
          <a:p>
            <a:pPr>
              <a:lnSpc>
                <a:spcPts val="3800"/>
              </a:lnSpc>
              <a:spcAft>
                <a:spcPts val="0"/>
              </a:spcAft>
            </a:pP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1989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年與妻子凱西（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Kathy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）和三個兒子於曼哈頓（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Manhattan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）創立救贖主長老教會（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Redeemer Presbyterian Church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）。</a:t>
            </a:r>
          </a:p>
          <a:p>
            <a:pPr>
              <a:lnSpc>
                <a:spcPts val="3800"/>
              </a:lnSpc>
              <a:spcAft>
                <a:spcPts val="0"/>
              </a:spcAft>
            </a:pP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今天，救贖主教會有超過六千人固定參加禮拜天崇拜，也在世界各地幫助建立了將近兩百間新教會。</a:t>
            </a:r>
          </a:p>
          <a:p>
            <a:pPr>
              <a:lnSpc>
                <a:spcPts val="3800"/>
              </a:lnSpc>
              <a:spcAft>
                <a:spcPts val="0"/>
              </a:spcAft>
            </a:pP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他的著作將近</a:t>
            </a:r>
            <a:r>
              <a:rPr lang="en-US" altLang="zh-TW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30</a:t>
            </a:r>
            <a:r>
              <a:rPr lang="zh-TW" altLang="en-US" spc="-1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本書。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3934002" y="366316"/>
            <a:ext cx="787406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TW" altLang="en-US" sz="4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提摩太</a:t>
            </a:r>
            <a:r>
              <a:rPr lang="en-US" altLang="zh-TW" sz="4400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·</a:t>
            </a:r>
            <a:r>
              <a:rPr lang="zh-TW" altLang="en-US" sz="4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凱勒 </a:t>
            </a:r>
            <a:r>
              <a:rPr lang="en-US" altLang="zh-TW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(Timothy Keller,</a:t>
            </a:r>
            <a:r>
              <a:rPr lang="zh-TW" altLang="en-US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ko-KR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en-US" altLang="zh-TW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950</a:t>
            </a:r>
            <a:r>
              <a:rPr lang="en-US" altLang="ko-KR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- </a:t>
            </a:r>
            <a:r>
              <a:rPr lang="en-US" altLang="zh-TW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  <a:r>
              <a:rPr lang="zh-CN" altLang="en-US" sz="2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</a:t>
            </a:r>
            <a:endParaRPr lang="en-US" altLang="ko-KR" sz="24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80E73D-EFC7-0F8F-6375-FE75BA7C8FD4}"/>
              </a:ext>
            </a:extLst>
          </p:cNvPr>
          <p:cNvSpPr txBox="1"/>
          <p:nvPr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97DC3D-2FED-9576-218D-65932976B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8" r="918" b="20108"/>
          <a:stretch>
            <a:fillRect/>
          </a:stretch>
        </p:blipFill>
        <p:spPr bwMode="auto">
          <a:xfrm>
            <a:off x="835914" y="2633146"/>
            <a:ext cx="1591707" cy="15917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B910FA3C-910E-4B26-B6F6-148A044636C0}"/>
              </a:ext>
            </a:extLst>
          </p:cNvPr>
          <p:cNvSpPr txBox="1"/>
          <p:nvPr/>
        </p:nvSpPr>
        <p:spPr>
          <a:xfrm>
            <a:off x="564452" y="4392804"/>
            <a:ext cx="2261718" cy="432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提摩太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凱勒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33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F09EE-3771-4B7A-F365-E2310857E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B70D04EA-8F2D-E180-4FA5-39B2396357AA}"/>
              </a:ext>
            </a:extLst>
          </p:cNvPr>
          <p:cNvSpPr/>
          <p:nvPr/>
        </p:nvSpPr>
        <p:spPr>
          <a:xfrm>
            <a:off x="3346262" y="-5750"/>
            <a:ext cx="8845737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0CC53002-8EA0-D7F1-FAE8-77A99BB0921C}"/>
              </a:ext>
            </a:extLst>
          </p:cNvPr>
          <p:cNvSpPr/>
          <p:nvPr/>
        </p:nvSpPr>
        <p:spPr>
          <a:xfrm>
            <a:off x="4315832" y="302432"/>
            <a:ext cx="7413883" cy="6191815"/>
          </a:xfrm>
          <a:prstGeom prst="roundRect">
            <a:avLst>
              <a:gd name="adj" fmla="val 47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E15A57-1D92-C878-9E64-3772D5E56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93268B9-5075-0F72-BADC-2057D46132A4}"/>
              </a:ext>
            </a:extLst>
          </p:cNvPr>
          <p:cNvSpPr txBox="1"/>
          <p:nvPr/>
        </p:nvSpPr>
        <p:spPr>
          <a:xfrm>
            <a:off x="293758" y="3070957"/>
            <a:ext cx="3568931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 書 會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1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流程導引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17F4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56FBE83-3E4C-DCD7-585F-8DACD427FE35}"/>
              </a:ext>
            </a:extLst>
          </p:cNvPr>
          <p:cNvGrpSpPr/>
          <p:nvPr/>
        </p:nvGrpSpPr>
        <p:grpSpPr>
          <a:xfrm>
            <a:off x="4588288" y="2457850"/>
            <a:ext cx="6446282" cy="430887"/>
            <a:chOff x="4545756" y="2538733"/>
            <a:chExt cx="6446282" cy="4308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86BA08-0972-085A-F5D5-C4269A6EFE82}"/>
                </a:ext>
              </a:extLst>
            </p:cNvPr>
            <p:cNvSpPr txBox="1"/>
            <p:nvPr/>
          </p:nvSpPr>
          <p:spPr>
            <a:xfrm>
              <a:off x="4984038" y="2561816"/>
              <a:ext cx="6008000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指出想分享的頁次及段落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D7089A-D4EE-D8FF-3716-D239A522291B}"/>
                </a:ext>
              </a:extLst>
            </p:cNvPr>
            <p:cNvSpPr txBox="1"/>
            <p:nvPr/>
          </p:nvSpPr>
          <p:spPr>
            <a:xfrm>
              <a:off x="4545756" y="2538733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3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747B632-4FFB-033B-F673-4F5F50843BB9}"/>
              </a:ext>
            </a:extLst>
          </p:cNvPr>
          <p:cNvGrpSpPr/>
          <p:nvPr/>
        </p:nvGrpSpPr>
        <p:grpSpPr>
          <a:xfrm>
            <a:off x="4588288" y="5446563"/>
            <a:ext cx="6980698" cy="795089"/>
            <a:chOff x="4545756" y="5446563"/>
            <a:chExt cx="6980698" cy="7950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5366DA-A166-DECA-12AE-492F297EEE26}"/>
                </a:ext>
              </a:extLst>
            </p:cNvPr>
            <p:cNvSpPr txBox="1"/>
            <p:nvPr/>
          </p:nvSpPr>
          <p:spPr>
            <a:xfrm>
              <a:off x="4984038" y="5446563"/>
              <a:ext cx="6542416" cy="7950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31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若有任何問題，</a:t>
              </a:r>
              <a:br>
                <a:rPr kumimoji="0" lang="en-US" altLang="zh-TW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</a:br>
              <a:r>
                <a:rPr kumimoji="0" lang="zh-TW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請在讀書會後私下提出及討論</a:t>
              </a:r>
              <a:endPara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CC40F8-E1E6-530A-C1E4-F3E3CB1721C0}"/>
                </a:ext>
              </a:extLst>
            </p:cNvPr>
            <p:cNvSpPr txBox="1"/>
            <p:nvPr/>
          </p:nvSpPr>
          <p:spPr>
            <a:xfrm>
              <a:off x="4545756" y="5446563"/>
              <a:ext cx="3515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6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9AF0941-40A5-273A-8B0A-636FB69D7BB4}"/>
              </a:ext>
            </a:extLst>
          </p:cNvPr>
          <p:cNvGrpSpPr/>
          <p:nvPr/>
        </p:nvGrpSpPr>
        <p:grpSpPr>
          <a:xfrm>
            <a:off x="4588288" y="3212996"/>
            <a:ext cx="5978450" cy="430887"/>
            <a:chOff x="4545756" y="3468852"/>
            <a:chExt cx="5978450" cy="4308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18E27B-784B-6BF8-E61F-8A867E6E19CE}"/>
                </a:ext>
              </a:extLst>
            </p:cNvPr>
            <p:cNvSpPr txBox="1"/>
            <p:nvPr/>
          </p:nvSpPr>
          <p:spPr>
            <a:xfrm>
              <a:off x="4545756" y="3468852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BA093C-F6BD-D878-A6A2-AE8188BD443A}"/>
                </a:ext>
              </a:extLst>
            </p:cNvPr>
            <p:cNvSpPr txBox="1"/>
            <p:nvPr/>
          </p:nvSpPr>
          <p:spPr>
            <a:xfrm>
              <a:off x="4984038" y="3491935"/>
              <a:ext cx="5540168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ts val="3000"/>
                </a:lnSpc>
              </a:pP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分享</a:t>
              </a:r>
              <a:r>
                <a:rPr lang="zh-TW" altLang="en-US" b="1" u="sng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你所學到的或是不認同之處</a:t>
              </a:r>
              <a:endParaRPr lang="en-US" altLang="zh-TW" b="1" u="sng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E0F9927-15E8-B5D8-649D-C10566975602}"/>
              </a:ext>
            </a:extLst>
          </p:cNvPr>
          <p:cNvSpPr txBox="1"/>
          <p:nvPr/>
        </p:nvSpPr>
        <p:spPr>
          <a:xfrm>
            <a:off x="293758" y="2449362"/>
            <a:ext cx="3568931" cy="5341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Just Show Up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1080E6D-D1BC-52F8-A094-6DD39A5823EC}"/>
              </a:ext>
            </a:extLst>
          </p:cNvPr>
          <p:cNvGrpSpPr/>
          <p:nvPr/>
        </p:nvGrpSpPr>
        <p:grpSpPr>
          <a:xfrm>
            <a:off x="4588288" y="3968142"/>
            <a:ext cx="7141427" cy="1154162"/>
            <a:chOff x="4545756" y="4287700"/>
            <a:chExt cx="7141427" cy="1154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A326D9-CA54-8D45-361A-63C7BF27EACF}"/>
                </a:ext>
              </a:extLst>
            </p:cNvPr>
            <p:cNvSpPr txBox="1"/>
            <p:nvPr/>
          </p:nvSpPr>
          <p:spPr>
            <a:xfrm>
              <a:off x="4545756" y="4287700"/>
              <a:ext cx="38425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BE3ECA-1140-145F-8B86-F886A323194D}"/>
                </a:ext>
              </a:extLst>
            </p:cNvPr>
            <p:cNvSpPr txBox="1"/>
            <p:nvPr/>
          </p:nvSpPr>
          <p:spPr>
            <a:xfrm>
              <a:off x="4984039" y="4287700"/>
              <a:ext cx="6703144" cy="11541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3200"/>
                </a:lnSpc>
                <a:spcAft>
                  <a:spcPts val="2400"/>
                </a:spcAft>
                <a:defRPr sz="2600">
                  <a:effectLst/>
                  <a:latin typeface="Avenir Next" panose="020B0503020202020204" pitchFamily="34" charset="0"/>
                </a:defRPr>
              </a:lvl1pPr>
            </a:lstStyle>
            <a:p>
              <a:pPr>
                <a:lnSpc>
                  <a:spcPts val="3000"/>
                </a:lnSpc>
              </a:pP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分享時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，請</a:t>
              </a:r>
              <a:r>
                <a:rPr lang="zh-TW" altLang="en-US" b="1" u="sng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使用「我、我的」，而不是「我們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、</a:t>
              </a:r>
              <a:r>
                <a:rPr lang="zh-TW" altLang="en-US" b="1" u="sng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你」</a:t>
              </a:r>
              <a:r>
                <a:rPr lang="zh-TW" altLang="en-US" b="1" spc="-15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，</a:t>
              </a: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這有助於每個人的獨立學習和分享。</a:t>
              </a:r>
              <a:br>
                <a:rPr lang="en-US" altLang="zh-TW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TW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帶領者會幫助您更準確地理解與表達。</a:t>
              </a:r>
              <a:endParaRPr lang="en-US" altLang="zh-TW" b="1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A56DD75-27DC-F05D-70E2-FA085F3E0775}"/>
              </a:ext>
            </a:extLst>
          </p:cNvPr>
          <p:cNvGrpSpPr/>
          <p:nvPr/>
        </p:nvGrpSpPr>
        <p:grpSpPr>
          <a:xfrm>
            <a:off x="4588288" y="1335359"/>
            <a:ext cx="6904500" cy="798232"/>
            <a:chOff x="4545756" y="1449186"/>
            <a:chExt cx="6904500" cy="7982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BF497-993B-D205-447D-EF898D2A2F7E}"/>
                </a:ext>
              </a:extLst>
            </p:cNvPr>
            <p:cNvSpPr txBox="1"/>
            <p:nvPr/>
          </p:nvSpPr>
          <p:spPr>
            <a:xfrm>
              <a:off x="4545756" y="1449186"/>
              <a:ext cx="4016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0C74F4B-D692-A89C-0630-5F03DD01C18C}"/>
                </a:ext>
              </a:extLst>
            </p:cNvPr>
            <p:cNvSpPr txBox="1"/>
            <p:nvPr/>
          </p:nvSpPr>
          <p:spPr>
            <a:xfrm>
              <a:off x="4984038" y="1449186"/>
              <a:ext cx="6466218" cy="7982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每一位分享時間固定 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(</a:t>
              </a: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約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1</a:t>
              </a: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分鐘，可用使計時器</a:t>
              </a:r>
              <a:r>
                <a:rPr kumimoji="0" lang="en-US" altLang="zh-TW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)</a:t>
              </a:r>
            </a:p>
            <a:p>
              <a:pPr marL="0" marR="0" lvl="0" indent="0" algn="l" defTabSz="914400" rtl="0" eaLnBrk="1" fontAlgn="auto" latinLnBrk="0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或你可跳過分享</a:t>
              </a:r>
              <a:endParaRPr kumimoji="0" lang="en-US" sz="260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A12BEC8-54A4-2378-383B-1FB8E7149FB4}"/>
              </a:ext>
            </a:extLst>
          </p:cNvPr>
          <p:cNvGrpSpPr/>
          <p:nvPr/>
        </p:nvGrpSpPr>
        <p:grpSpPr>
          <a:xfrm>
            <a:off x="4588288" y="579517"/>
            <a:ext cx="5978451" cy="431583"/>
            <a:chOff x="4545756" y="582361"/>
            <a:chExt cx="5978451" cy="4315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2CFEF2-AAC1-CE10-A040-71DE6852167F}"/>
                </a:ext>
              </a:extLst>
            </p:cNvPr>
            <p:cNvSpPr txBox="1"/>
            <p:nvPr/>
          </p:nvSpPr>
          <p:spPr>
            <a:xfrm>
              <a:off x="4545756" y="582361"/>
              <a:ext cx="37347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F41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C19BA0-038A-796D-59D2-FB3FC09DAEE0}"/>
                </a:ext>
              </a:extLst>
            </p:cNvPr>
            <p:cNvSpPr txBox="1"/>
            <p:nvPr/>
          </p:nvSpPr>
          <p:spPr>
            <a:xfrm>
              <a:off x="4984038" y="629223"/>
              <a:ext cx="5540169" cy="3847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rPr>
                <a:t>分享者先介紹自己的姓名及所在地</a:t>
              </a:r>
              <a:endParaRPr kumimoji="0" lang="en-US" sz="260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BE85C3B-6963-54DF-A567-BD941F4A075B}"/>
              </a:ext>
            </a:extLst>
          </p:cNvPr>
          <p:cNvSpPr txBox="1"/>
          <p:nvPr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30E2F1-2A1A-5AEE-B2FA-34B134066048}"/>
              </a:ext>
            </a:extLst>
          </p:cNvPr>
          <p:cNvSpPr txBox="1"/>
          <p:nvPr/>
        </p:nvSpPr>
        <p:spPr>
          <a:xfrm>
            <a:off x="179354" y="6373976"/>
            <a:ext cx="860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3</a:t>
            </a:r>
            <a:endParaRPr lang="ko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3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717113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356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770391" y="1208617"/>
            <a:ext cx="6837409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人來就好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零作業（或少量的作業）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向作者及小組員學習</a:t>
            </a:r>
            <a:endParaRPr kumimoji="0" lang="en-US" sz="30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在不同的主題上學習互相幫補：如神學、歷史、投資、</a:t>
            </a:r>
            <a:r>
              <a:rPr lang="zh-TW" altLang="en-US" sz="3000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管理、嗜好、科學</a:t>
            </a: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等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一起讀可以增進個人閱讀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同時聽和讀有助於專注在內容上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強化理解及知識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297180" marR="0" lvl="0" indent="-2971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適用於家庭、辦公室、教會等場合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462285" y="2696748"/>
            <a:ext cx="335988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Just Show Up 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1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 書 會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17F4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99C179-44E1-6BC8-01B2-D45109286435}"/>
              </a:ext>
            </a:extLst>
          </p:cNvPr>
          <p:cNvSpPr/>
          <p:nvPr/>
        </p:nvSpPr>
        <p:spPr>
          <a:xfrm>
            <a:off x="5025049" y="806485"/>
            <a:ext cx="1404371" cy="213321"/>
          </a:xfrm>
          <a:prstGeom prst="rect">
            <a:avLst/>
          </a:prstGeom>
          <a:solidFill>
            <a:srgbClr val="65A5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5050449" y="379472"/>
            <a:ext cx="1404371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好處</a:t>
            </a: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: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377C20-2BB8-C458-7662-DF9043A9AE1D}"/>
              </a:ext>
            </a:extLst>
          </p:cNvPr>
          <p:cNvSpPr txBox="1"/>
          <p:nvPr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1C055-3FBA-1930-F016-3AC3E90DFA79}"/>
              </a:ext>
            </a:extLst>
          </p:cNvPr>
          <p:cNvSpPr txBox="1"/>
          <p:nvPr/>
        </p:nvSpPr>
        <p:spPr>
          <a:xfrm>
            <a:off x="179354" y="6373976"/>
            <a:ext cx="860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4</a:t>
            </a:r>
            <a:endParaRPr lang="ko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7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704734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56BA28C9-DD84-24B7-23A7-5882127ECA0B}"/>
              </a:ext>
            </a:extLst>
          </p:cNvPr>
          <p:cNvSpPr/>
          <p:nvPr/>
        </p:nvSpPr>
        <p:spPr>
          <a:xfrm>
            <a:off x="4428634" y="354249"/>
            <a:ext cx="7316898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381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A8F252-5929-F442-8218-B08D0D7FA27B}"/>
              </a:ext>
            </a:extLst>
          </p:cNvPr>
          <p:cNvSpPr txBox="1"/>
          <p:nvPr/>
        </p:nvSpPr>
        <p:spPr>
          <a:xfrm>
            <a:off x="243749" y="1245150"/>
            <a:ext cx="20247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16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ko-KR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16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16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BB691B-9301-F38D-40F8-DAFB26D8649D}"/>
              </a:ext>
            </a:extLst>
          </p:cNvPr>
          <p:cNvSpPr txBox="1"/>
          <p:nvPr/>
        </p:nvSpPr>
        <p:spPr>
          <a:xfrm>
            <a:off x="311569" y="2426646"/>
            <a:ext cx="3512160" cy="226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2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從</a:t>
            </a:r>
            <a:r>
              <a:rPr lang="ko-KR" altLang="en-US" sz="4200" b="1" dirty="0" err="1">
                <a:solidFill>
                  <a:srgbClr val="01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猶太</a:t>
            </a:r>
            <a:r>
              <a:rPr lang="ko-KR" altLang="en-US" sz="42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背景到</a:t>
            </a:r>
            <a:r>
              <a:rPr lang="ko-KR" altLang="en-US" sz="4200" b="1" dirty="0" err="1">
                <a:solidFill>
                  <a:srgbClr val="017F4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基督</a:t>
            </a:r>
            <a:r>
              <a:rPr lang="ko-KR" altLang="en-US" sz="42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信仰</a:t>
            </a:r>
            <a:r>
              <a:rPr lang="ko-KR" altLang="en-US" sz="4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</a:t>
            </a:r>
            <a:br>
              <a:rPr lang="en-US" altLang="ko-KR" sz="4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ko-KR" altLang="en-US" sz="42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認識整體脈絡</a:t>
            </a:r>
            <a:r>
              <a:rPr lang="ko-KR" altLang="en-US" sz="4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 </a:t>
            </a:r>
            <a:endParaRPr kumimoji="0" lang="en-US" altLang="zh-CN" sz="4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B5E34-7E4E-DC08-56F7-851A8F5A9CDE}"/>
              </a:ext>
            </a:extLst>
          </p:cNvPr>
          <p:cNvSpPr txBox="1"/>
          <p:nvPr/>
        </p:nvSpPr>
        <p:spPr>
          <a:xfrm>
            <a:off x="5750634" y="2309500"/>
            <a:ext cx="5091501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zh-TW" altLang="en-US" sz="3000" dirty="0">
                <a:solidFill>
                  <a:srgbClr val="007F4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提摩太前書 </a:t>
            </a:r>
            <a:r>
              <a:rPr lang="en-US" sz="3000" dirty="0">
                <a:solidFill>
                  <a:srgbClr val="007F4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4:13 </a:t>
            </a:r>
            <a:br>
              <a:rPr 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你要以</a:t>
            </a:r>
            <a:r>
              <a:rPr lang="zh-TW" altLang="en-US" sz="30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宣讀</a:t>
            </a: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、</a:t>
            </a:r>
            <a:r>
              <a:rPr lang="zh-TW" altLang="en-US" sz="30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勸勉</a:t>
            </a: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、</a:t>
            </a:r>
            <a:r>
              <a:rPr lang="zh-TW" altLang="en-US" sz="30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教導</a:t>
            </a: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為念，</a:t>
            </a:r>
            <a:br>
              <a:rPr lang="en-US" altLang="zh-TW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直等到我來。</a:t>
            </a:r>
            <a:endParaRPr lang="en-US" sz="3000" b="0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17083E30-970E-058F-E7BE-45361CD7CD52}"/>
              </a:ext>
            </a:extLst>
          </p:cNvPr>
          <p:cNvSpPr txBox="1">
            <a:spLocks/>
          </p:cNvSpPr>
          <p:nvPr/>
        </p:nvSpPr>
        <p:spPr>
          <a:xfrm>
            <a:off x="4764776" y="3996776"/>
            <a:ext cx="6889486" cy="2124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3" b="0" i="0">
                <a:solidFill>
                  <a:srgbClr val="231F20"/>
                </a:solidFill>
                <a:latin typeface="Avenir Next LT Pro" panose="020B0504020202020204" pitchFamily="34" charset="77"/>
                <a:ea typeface="+mj-ea"/>
                <a:cs typeface="Avenir Next LT Pro" panose="020B0504020202020204" pitchFamily="34" charset="77"/>
              </a:defRPr>
            </a:lvl1pPr>
          </a:lstStyle>
          <a:p>
            <a:pPr marL="449263" indent="-449263" algn="l">
              <a:lnSpc>
                <a:spcPts val="35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宣讀：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一起聽讀聖經</a:t>
            </a:r>
            <a:endParaRPr lang="en-US" sz="2800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  <a:p>
            <a:pPr marL="449263" indent="-449263" algn="l">
              <a:lnSpc>
                <a:spcPts val="356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勸勉：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聆聽並領受忠實傳講聖經的講道</a:t>
            </a:r>
            <a:endParaRPr lang="en-US" altLang="zh-TW" sz="2800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  <a:p>
            <a:pPr marL="449263" indent="-449263" algn="l">
              <a:lnSpc>
                <a:spcPts val="356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zh-TW" altLang="en-US" sz="28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教導：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閱覽書籍</a:t>
            </a:r>
            <a:r>
              <a:rPr lang="en-US" altLang="zh-TW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(JSU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讀書會 </a:t>
            </a:r>
            <a:r>
              <a:rPr lang="en-US" altLang="zh-TW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&amp; 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個人閱讀</a:t>
            </a:r>
            <a:r>
              <a:rPr lang="en-US" altLang="zh-TW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)</a:t>
            </a:r>
            <a:br>
              <a:rPr 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	</a:t>
            </a:r>
            <a:r>
              <a:rPr lang="zh-TW" altLang="en-US" sz="2800" dirty="0">
                <a:latin typeface="Noto Sans TC" panose="020B0200000000000000" pitchFamily="34" charset="-120"/>
                <a:ea typeface="Noto Sans TC" panose="020B0200000000000000" pitchFamily="34" charset="-120"/>
              </a:rPr>
              <a:t>查經</a:t>
            </a:r>
            <a:endParaRPr lang="en-US" sz="2800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BEF9-1486-3DE0-6484-9D0DC77D6870}"/>
              </a:ext>
            </a:extLst>
          </p:cNvPr>
          <p:cNvSpPr txBox="1"/>
          <p:nvPr/>
        </p:nvSpPr>
        <p:spPr>
          <a:xfrm>
            <a:off x="6003983" y="622225"/>
            <a:ext cx="4584802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zh-TW" altLang="en-US" sz="3000" dirty="0">
                <a:solidFill>
                  <a:srgbClr val="007F4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箴言</a:t>
            </a:r>
            <a:r>
              <a:rPr lang="en-US" sz="3000" dirty="0">
                <a:solidFill>
                  <a:srgbClr val="007F4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 9:10</a:t>
            </a:r>
            <a:br>
              <a:rPr 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敬畏耶和華是智慧的開端，</a:t>
            </a:r>
            <a:br>
              <a:rPr lang="en-US" altLang="zh-TW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r>
              <a:rPr lang="zh-TW" altLang="en-US" sz="3000" b="0" dirty="0">
                <a:latin typeface="Noto Sans TC" panose="020B0200000000000000" pitchFamily="34" charset="-120"/>
                <a:ea typeface="Noto Sans TC" panose="020B0200000000000000" pitchFamily="34" charset="-120"/>
              </a:rPr>
              <a:t>認識至聖者便是聰明。</a:t>
            </a:r>
            <a:endParaRPr lang="en-US" sz="3000" b="0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DBEA7C-41F1-CC6D-2EC9-94BA634CB8EE}"/>
              </a:ext>
            </a:extLst>
          </p:cNvPr>
          <p:cNvSpPr txBox="1"/>
          <p:nvPr/>
        </p:nvSpPr>
        <p:spPr>
          <a:xfrm>
            <a:off x="179354" y="6373976"/>
            <a:ext cx="860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5</a:t>
            </a:r>
            <a:endParaRPr lang="ko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41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F730B-225C-1C39-67A9-77AFEAEEF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BA4E31E5-3944-F3F5-2521-8959821E4A06}"/>
              </a:ext>
            </a:extLst>
          </p:cNvPr>
          <p:cNvSpPr/>
          <p:nvPr/>
        </p:nvSpPr>
        <p:spPr>
          <a:xfrm>
            <a:off x="0" y="0"/>
            <a:ext cx="12192000" cy="7151914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3CC1BB-A489-EED0-BB1A-39EFD63473F6}"/>
              </a:ext>
            </a:extLst>
          </p:cNvPr>
          <p:cNvSpPr txBox="1"/>
          <p:nvPr/>
        </p:nvSpPr>
        <p:spPr>
          <a:xfrm>
            <a:off x="231634" y="372708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ORTV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zh-TW" alt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每週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PRS &amp; JSU </a:t>
            </a:r>
            <a:r>
              <a:rPr kumimoji="0" lang="zh-TW" alt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時間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3F75B93-CA43-9464-EFDF-01799EFE9A31}"/>
              </a:ext>
            </a:extLst>
          </p:cNvPr>
          <p:cNvSpPr/>
          <p:nvPr/>
        </p:nvSpPr>
        <p:spPr>
          <a:xfrm>
            <a:off x="3572162" y="1306883"/>
            <a:ext cx="4426209" cy="5361204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89FBBC-5676-54DF-CD33-35AD6E14D9EF}"/>
              </a:ext>
            </a:extLst>
          </p:cNvPr>
          <p:cNvSpPr txBox="1"/>
          <p:nvPr/>
        </p:nvSpPr>
        <p:spPr>
          <a:xfrm>
            <a:off x="3959490" y="3390520"/>
            <a:ext cx="3770495" cy="131189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lvl="0">
              <a:lnSpc>
                <a:spcPts val="3520"/>
              </a:lnSpc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1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現在閱讀的書籍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Avenir"/>
              </a:rPr>
              <a:t>禱告解密</a:t>
            </a:r>
            <a:br>
              <a:rPr kumimoji="0" lang="en-US" altLang="ko-K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  <a:sym typeface="Avenir"/>
              </a:rPr>
            </a:br>
            <a:r>
              <a:rPr kumimoji="0" lang="zh-TW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  <a:sym typeface="Avenir"/>
              </a:rPr>
              <a:t>提摩太</a:t>
            </a:r>
            <a:r>
              <a:rPr kumimoji="0" lang="en-US" altLang="zh-TW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  <a:sym typeface="Avenir"/>
              </a:rPr>
              <a:t>·</a:t>
            </a:r>
            <a:r>
              <a:rPr kumimoji="0" lang="zh-TW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  <a:sym typeface="Avenir"/>
              </a:rPr>
              <a:t>凱勒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  <a:sym typeface="Avenir"/>
              </a:rPr>
              <a:t>(Tim Keller) </a:t>
            </a:r>
            <a:r>
              <a:rPr kumimoji="0" lang="zh-TW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  <a:sym typeface="Avenir"/>
              </a:rPr>
              <a:t>著</a:t>
            </a:r>
            <a:endParaRPr kumimoji="0" lang="en-US" sz="2600" b="1" i="0" u="none" kern="1200" cap="none" spc="0" normalizeH="0" baseline="0" noProof="0" dirty="0">
              <a:ln>
                <a:noFill/>
              </a:ln>
              <a:solidFill>
                <a:srgbClr val="FB8500"/>
              </a:solidFill>
              <a:effectLst/>
              <a:uLnTx/>
              <a:uFillTx/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endParaRPr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DBB60707-9863-4C01-DF35-AF85B6D3C536}"/>
              </a:ext>
            </a:extLst>
          </p:cNvPr>
          <p:cNvSpPr/>
          <p:nvPr/>
        </p:nvSpPr>
        <p:spPr>
          <a:xfrm>
            <a:off x="3570149" y="1253046"/>
            <a:ext cx="4435729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72E02C-AA7F-3E7F-F6F5-F7DEC715FB27}"/>
              </a:ext>
            </a:extLst>
          </p:cNvPr>
          <p:cNvSpPr txBox="1"/>
          <p:nvPr/>
        </p:nvSpPr>
        <p:spPr>
          <a:xfrm>
            <a:off x="3910437" y="1430598"/>
            <a:ext cx="3755153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週二中午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台北時間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86DABF-AE10-1CB4-20EE-81A5E1B1680C}"/>
              </a:ext>
            </a:extLst>
          </p:cNvPr>
          <p:cNvSpPr/>
          <p:nvPr/>
        </p:nvSpPr>
        <p:spPr>
          <a:xfrm>
            <a:off x="3570149" y="1914554"/>
            <a:ext cx="4435729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1F659F-B136-05DD-9EA6-E35AC86EB99B}"/>
              </a:ext>
            </a:extLst>
          </p:cNvPr>
          <p:cNvSpPr txBox="1"/>
          <p:nvPr/>
        </p:nvSpPr>
        <p:spPr>
          <a:xfrm>
            <a:off x="4676570" y="2080822"/>
            <a:ext cx="2672351" cy="746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PRS 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11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: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5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0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-</a:t>
            </a:r>
            <a:r>
              <a: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12:30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JSU 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12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: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3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0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–</a:t>
            </a:r>
            <a:r>
              <a: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77"/>
                <a:ea typeface="Microsoft YaHei UI" panose="020B0503020204020204" pitchFamily="34" charset="-122"/>
                <a:cs typeface="+mn-cs"/>
              </a:rPr>
              <a:t>13:10</a:t>
            </a: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77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9D0905-D623-29F7-1F15-516128623F15}"/>
              </a:ext>
            </a:extLst>
          </p:cNvPr>
          <p:cNvSpPr txBox="1"/>
          <p:nvPr/>
        </p:nvSpPr>
        <p:spPr>
          <a:xfrm>
            <a:off x="3959490" y="5038103"/>
            <a:ext cx="3502109" cy="862993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3520"/>
              </a:lnSpc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17F41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下一本書籍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B85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lang="zh-TW" altLang="en-US" sz="2600" dirty="0">
                <a:solidFill>
                  <a:prstClr val="black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待定</a:t>
            </a:r>
            <a:endParaRPr lang="en-US" altLang="zh-TW" sz="2600" dirty="0">
              <a:solidFill>
                <a:prstClr val="black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sym typeface="Avenir"/>
            </a:endParaRPr>
          </a:p>
        </p:txBody>
      </p:sp>
      <p:pic>
        <p:nvPicPr>
          <p:cNvPr id="8" name="그림 7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2590F5-E8A6-3B2F-2C15-3E00136DF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940" y="2033998"/>
            <a:ext cx="421275" cy="76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12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B3E498C1-698C-11A3-FDF3-03D6CC6177B8}"/>
              </a:ext>
            </a:extLst>
          </p:cNvPr>
          <p:cNvSpPr/>
          <p:nvPr/>
        </p:nvSpPr>
        <p:spPr>
          <a:xfrm>
            <a:off x="0" y="0"/>
            <a:ext cx="1220437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26168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39E36-30BB-91A1-EE3C-75C609EF0228}"/>
              </a:ext>
            </a:extLst>
          </p:cNvPr>
          <p:cNvSpPr txBox="1"/>
          <p:nvPr/>
        </p:nvSpPr>
        <p:spPr>
          <a:xfrm>
            <a:off x="231634" y="519784"/>
            <a:ext cx="11722685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更多資訊請參考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44C7D-868F-1A8A-C10C-ADC1C171C1E5}"/>
              </a:ext>
            </a:extLst>
          </p:cNvPr>
          <p:cNvSpPr txBox="1"/>
          <p:nvPr/>
        </p:nvSpPr>
        <p:spPr>
          <a:xfrm>
            <a:off x="685777" y="1692893"/>
            <a:ext cx="5038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latin typeface="Avenir Next LT Pro" panose="020B05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zh-tw.prsi.org</a:t>
            </a:r>
          </a:p>
        </p:txBody>
      </p:sp>
      <p:sp>
        <p:nvSpPr>
          <p:cNvPr id="8" name="文字方塊 10">
            <a:extLst>
              <a:ext uri="{FF2B5EF4-FFF2-40B4-BE49-F238E27FC236}">
                <a16:creationId xmlns:a16="http://schemas.microsoft.com/office/drawing/2014/main" id="{82B54834-D0E8-2008-72AD-7EFF61F7E925}"/>
              </a:ext>
            </a:extLst>
          </p:cNvPr>
          <p:cNvSpPr txBox="1"/>
          <p:nvPr/>
        </p:nvSpPr>
        <p:spPr>
          <a:xfrm>
            <a:off x="6449987" y="1692893"/>
            <a:ext cx="50360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新細明體" panose="02020500000000000000" pitchFamily="18" charset="-120"/>
                <a:cs typeface="+mn-cs"/>
              </a:rPr>
              <a:t>www.justshowup.club</a:t>
            </a:r>
          </a:p>
        </p:txBody>
      </p:sp>
      <p:pic>
        <p:nvPicPr>
          <p:cNvPr id="16" name="그림 15" descr="스케치, 화이트, 폰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3F98B3-5C8E-B6FB-8809-E781559DA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435" y="3174013"/>
            <a:ext cx="3150333" cy="1877471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3E174C7F-47EF-8E33-9E3A-1A0F19A6C74D}"/>
              </a:ext>
            </a:extLst>
          </p:cNvPr>
          <p:cNvGrpSpPr/>
          <p:nvPr/>
        </p:nvGrpSpPr>
        <p:grpSpPr>
          <a:xfrm>
            <a:off x="7675368" y="3268824"/>
            <a:ext cx="2632015" cy="1861098"/>
            <a:chOff x="7659466" y="3563019"/>
            <a:chExt cx="2632015" cy="1861098"/>
          </a:xfrm>
        </p:grpSpPr>
        <p:pic>
          <p:nvPicPr>
            <p:cNvPr id="18" name="Picture 10">
              <a:extLst>
                <a:ext uri="{FF2B5EF4-FFF2-40B4-BE49-F238E27FC236}">
                  <a16:creationId xmlns:a16="http://schemas.microsoft.com/office/drawing/2014/main" id="{A59E598F-4040-FB3D-9C8E-D933422C5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4644"/>
            <a:stretch>
              <a:fillRect/>
            </a:stretch>
          </p:blipFill>
          <p:spPr>
            <a:xfrm>
              <a:off x="7659466" y="3563019"/>
              <a:ext cx="2593915" cy="131378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ADD6ED-B335-7F53-74E7-987CDD9B9C70}"/>
                </a:ext>
              </a:extLst>
            </p:cNvPr>
            <p:cNvSpPr txBox="1"/>
            <p:nvPr/>
          </p:nvSpPr>
          <p:spPr>
            <a:xfrm>
              <a:off x="7697566" y="4993230"/>
              <a:ext cx="259391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22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46F92B0-FFAF-78BF-0207-60EE3EBF17D9}"/>
              </a:ext>
            </a:extLst>
          </p:cNvPr>
          <p:cNvSpPr txBox="1"/>
          <p:nvPr/>
        </p:nvSpPr>
        <p:spPr>
          <a:xfrm>
            <a:off x="7960306" y="4808429"/>
            <a:ext cx="25195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讀</a:t>
            </a:r>
            <a:r>
              <a:rPr kumimoji="0" lang="en-US" altLang="zh-TW" sz="24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 </a:t>
            </a:r>
            <a:r>
              <a:rPr kumimoji="0" lang="zh-TW" altLang="en-US" sz="24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書</a:t>
            </a:r>
            <a:r>
              <a:rPr kumimoji="0" lang="en-US" altLang="zh-TW" sz="2400" b="0" i="0" u="none" strike="noStrike" kern="1200" cap="none" spc="1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ko-KR" altLang="en-US" sz="24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Heiti TC Medium" pitchFamily="2" charset="-128"/>
                <a:cs typeface="+mn-cs"/>
              </a:rPr>
              <a:t> </a:t>
            </a:r>
            <a:r>
              <a:rPr kumimoji="0" lang="zh-TW" altLang="en-US" sz="2400" b="0" i="0" u="none" strike="noStrike" kern="1200" cap="none" spc="1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會</a:t>
            </a:r>
            <a:endParaRPr kumimoji="0" lang="en-US" sz="2400" b="0" i="0" u="none" strike="noStrike" kern="1200" cap="none" spc="1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04476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7953</TotalTime>
  <Words>1511</Words>
  <Application>Microsoft Office PowerPoint</Application>
  <PresentationFormat>寬螢幕</PresentationFormat>
  <Paragraphs>132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7" baseType="lpstr">
      <vt:lpstr>Noto Sans TC</vt:lpstr>
      <vt:lpstr>Calibri Light</vt:lpstr>
      <vt:lpstr>Microsoft YaHei UI Light</vt:lpstr>
      <vt:lpstr>Microsoft JhengHei Light</vt:lpstr>
      <vt:lpstr>Avenir Next LT Pro</vt:lpstr>
      <vt:lpstr>Arial</vt:lpstr>
      <vt:lpstr>Microsoft YaHei UI</vt:lpstr>
      <vt:lpstr>Calibri</vt:lpstr>
      <vt:lpstr>2_Office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Anny Chen</cp:lastModifiedBy>
  <cp:revision>519</cp:revision>
  <dcterms:created xsi:type="dcterms:W3CDTF">2022-08-02T13:41:17Z</dcterms:created>
  <dcterms:modified xsi:type="dcterms:W3CDTF">2026-07-28T02:53:04Z</dcterms:modified>
</cp:coreProperties>
</file>