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314" r:id="rId3"/>
    <p:sldId id="346" r:id="rId4"/>
    <p:sldId id="414" r:id="rId5"/>
    <p:sldId id="264" r:id="rId6"/>
    <p:sldId id="274" r:id="rId7"/>
    <p:sldId id="411" r:id="rId8"/>
    <p:sldId id="34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41"/>
    <a:srgbClr val="DFECD6"/>
    <a:srgbClr val="EBEBEB"/>
    <a:srgbClr val="FFB600"/>
    <a:srgbClr val="FB8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31" autoAdjust="0"/>
    <p:restoredTop sz="94677"/>
  </p:normalViewPr>
  <p:slideViewPr>
    <p:cSldViewPr snapToGrid="0" snapToObjects="1">
      <p:cViewPr varScale="1">
        <p:scale>
          <a:sx n="127" d="100"/>
          <a:sy n="127" d="100"/>
        </p:scale>
        <p:origin x="1160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6" d="100"/>
          <a:sy n="156" d="100"/>
        </p:scale>
        <p:origin x="556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931B2-32AA-6B40-B82D-7AF436A7987F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06CAE-D254-7140-BE8A-6A49AC10B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12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13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AD429-A185-9E36-D4A0-007E54017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B43449-5170-B466-FD72-618381D489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3E7C38-1C13-B0B1-48C4-5804524A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CC428-A71C-F68C-8656-EAAB1276E2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62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zh-TW" altLang="en-US" sz="1300" dirty="0">
                <a:latin typeface="Calibri" panose="020F050202020403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這</a:t>
            </a:r>
            <a:r>
              <a:rPr lang="zh-TW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是我們的</a:t>
            </a:r>
            <a:r>
              <a:rPr lang="zh-TW" altLang="en-US" sz="1300" dirty="0">
                <a:latin typeface="Calibri" panose="020F050202020403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聚會</a:t>
            </a:r>
            <a:r>
              <a:rPr lang="zh-TW" altLang="zh-TW" sz="1300" dirty="0">
                <a:latin typeface="Calibri" panose="020F050202020403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時間，此時間是以台北時間為準。</a:t>
            </a:r>
            <a:endParaRPr lang="zh-TW" altLang="zh-TW" sz="13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907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15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3B8F-BD3A-E343-ADEB-B97FF08DD81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60F1E1CF-1634-57FE-2445-BFA65D2AFD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1612669" cy="7765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B9EBB0-349B-DC9C-D95E-061BEEFC73B5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DF0BB7A1-71DF-D74E-8BA4-56D1F44F168F}" type="slidenum">
              <a:rPr lang="en-US" sz="2000" smtClean="0">
                <a:effectLst/>
                <a:latin typeface="Avenir Next LT Pro" panose="020B0504020202020204" pitchFamily="34" charset="0"/>
              </a:rPr>
              <a:t>‹#›</a:t>
            </a:fld>
            <a:endParaRPr lang="en-US" sz="2000" dirty="0">
              <a:effectLst/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4868D9DA-0FD7-1961-3E41-4C8CE69D01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30B75F6B-9DAF-524C-B020-993C63BC9D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1020" y="457200"/>
            <a:ext cx="11109958" cy="5940298"/>
          </a:xfrm>
          <a:prstGeom prst="rect">
            <a:avLst/>
          </a:prstGeom>
          <a:solidFill>
            <a:srgbClr val="D9EDCC"/>
          </a:solidFill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BA40D74-88A7-579B-9D30-24DD268B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1355617"/>
            <a:ext cx="6400800" cy="30823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EC8DF8-1C49-2B12-45DF-9D0CD0890670}"/>
              </a:ext>
            </a:extLst>
          </p:cNvPr>
          <p:cNvSpPr txBox="1"/>
          <p:nvPr/>
        </p:nvSpPr>
        <p:spPr>
          <a:xfrm>
            <a:off x="1333041" y="4846994"/>
            <a:ext cx="998128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40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 </a:t>
            </a:r>
            <a:r>
              <a:rPr lang="ko-KR" altLang="en-US" sz="40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ko-KR" altLang="en-US" sz="4000" spc="1300" dirty="0">
                <a:latin typeface="Microsoft YaHei UI" panose="020B0503020204020204" pitchFamily="34" charset="-122"/>
                <a:ea typeface="Noto Sans CJK KR" panose="020B0500000000000000" pitchFamily="34" charset="-128"/>
              </a:rPr>
              <a:t> </a:t>
            </a:r>
            <a:r>
              <a:rPr lang="zh-CN" altLang="en-US" sz="40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书</a:t>
            </a:r>
            <a:r>
              <a:rPr lang="ko-KR" altLang="en-US" sz="40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zh-CN" altLang="en-US" sz="40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ko-KR" altLang="en-US" sz="4000" spc="1300" dirty="0">
                <a:latin typeface="Microsoft YaHei UI" panose="020B0503020204020204" pitchFamily="34" charset="-122"/>
                <a:ea typeface="Noto Sans CJK KR" panose="020B0500000000000000" pitchFamily="34" charset="-128"/>
              </a:rPr>
              <a:t> </a:t>
            </a:r>
            <a:r>
              <a:rPr lang="zh-CN" altLang="en-US" sz="40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社</a:t>
            </a:r>
            <a:r>
              <a:rPr lang="ko-KR" altLang="en-US" sz="40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ko-KR" altLang="en-US" sz="4000" spc="1300" dirty="0">
                <a:latin typeface="Microsoft YaHei UI" panose="020B0503020204020204" pitchFamily="34" charset="-122"/>
                <a:ea typeface="Noto Sans CJK KR" panose="020B0500000000000000" pitchFamily="34" charset="-128"/>
              </a:rPr>
              <a:t> </a:t>
            </a:r>
            <a:r>
              <a:rPr lang="zh-CN" altLang="en-US" sz="40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群</a:t>
            </a:r>
            <a:endParaRPr lang="en-US" altLang="ko-KR" sz="4000" spc="1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B0360D-85C4-C3F9-F7D3-412DB1785969}"/>
              </a:ext>
            </a:extLst>
          </p:cNvPr>
          <p:cNvSpPr txBox="1"/>
          <p:nvPr/>
        </p:nvSpPr>
        <p:spPr>
          <a:xfrm>
            <a:off x="989623" y="5846870"/>
            <a:ext cx="104121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</a:t>
            </a:r>
            <a:r>
              <a:rPr lang="en-US" altLang="ko-KR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6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</a:t>
            </a:r>
            <a:r>
              <a:rPr lang="en-US" altLang="ko-KR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8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月</a:t>
            </a:r>
            <a:endParaRPr lang="zh-CN" alt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629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3591A0E8-F86C-E191-D801-2A7BD7851C2C}"/>
              </a:ext>
            </a:extLst>
          </p:cNvPr>
          <p:cNvSpPr/>
          <p:nvPr/>
        </p:nvSpPr>
        <p:spPr>
          <a:xfrm>
            <a:off x="3589862" y="0"/>
            <a:ext cx="8602138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58000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776D925-806E-3090-7A49-9A30A1C015F2}"/>
              </a:ext>
            </a:extLst>
          </p:cNvPr>
          <p:cNvSpPr/>
          <p:nvPr/>
        </p:nvSpPr>
        <p:spPr>
          <a:xfrm>
            <a:off x="4315832" y="315311"/>
            <a:ext cx="7413883" cy="6341297"/>
          </a:xfrm>
          <a:prstGeom prst="roundRect">
            <a:avLst>
              <a:gd name="adj" fmla="val 471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381EEC9-4A75-546C-A433-EBB9E0782170}"/>
              </a:ext>
            </a:extLst>
          </p:cNvPr>
          <p:cNvGrpSpPr/>
          <p:nvPr/>
        </p:nvGrpSpPr>
        <p:grpSpPr>
          <a:xfrm>
            <a:off x="4707733" y="2294973"/>
            <a:ext cx="6999665" cy="430887"/>
            <a:chOff x="4518550" y="2597816"/>
            <a:chExt cx="6999665" cy="43088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7C2F8B-7095-89D5-6296-285AF008721B}"/>
                </a:ext>
              </a:extLst>
            </p:cNvPr>
            <p:cNvSpPr txBox="1"/>
            <p:nvPr/>
          </p:nvSpPr>
          <p:spPr>
            <a:xfrm>
              <a:off x="4975799" y="2597816"/>
              <a:ext cx="6542416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参考分享内容的具体页码。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339B8B-FB54-2CBF-C4CF-4671D71EBD98}"/>
                </a:ext>
              </a:extLst>
            </p:cNvPr>
            <p:cNvSpPr txBox="1"/>
            <p:nvPr/>
          </p:nvSpPr>
          <p:spPr>
            <a:xfrm>
              <a:off x="4518550" y="2597816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effectLst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3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CD5348D-874F-22C6-3588-479FD38B3D97}"/>
              </a:ext>
            </a:extLst>
          </p:cNvPr>
          <p:cNvGrpSpPr/>
          <p:nvPr/>
        </p:nvGrpSpPr>
        <p:grpSpPr>
          <a:xfrm>
            <a:off x="4703344" y="5560875"/>
            <a:ext cx="6322008" cy="861774"/>
            <a:chOff x="4514160" y="5728217"/>
            <a:chExt cx="7004055" cy="8617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4F3210-41F6-1218-9410-6A3C0BCCB289}"/>
                </a:ext>
              </a:extLst>
            </p:cNvPr>
            <p:cNvSpPr txBox="1"/>
            <p:nvPr/>
          </p:nvSpPr>
          <p:spPr>
            <a:xfrm>
              <a:off x="4975799" y="5728217"/>
              <a:ext cx="6542416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如有任何疑问，可当场提出，</a:t>
              </a:r>
              <a:br>
                <a:rPr lang="en-US" altLang="zh-CN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结束后私下探讨。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7F0C0F-AC8F-5768-9B3D-6F680D604E38}"/>
                </a:ext>
              </a:extLst>
            </p:cNvPr>
            <p:cNvSpPr txBox="1"/>
            <p:nvPr/>
          </p:nvSpPr>
          <p:spPr>
            <a:xfrm>
              <a:off x="4514160" y="5728217"/>
              <a:ext cx="35159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6</a:t>
              </a:r>
              <a:endParaRPr lang="en-US" sz="2800" b="1" dirty="0">
                <a:solidFill>
                  <a:srgbClr val="007F4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92FA62DD-E16D-52D2-65E9-448B245796E5}"/>
              </a:ext>
            </a:extLst>
          </p:cNvPr>
          <p:cNvGrpSpPr/>
          <p:nvPr/>
        </p:nvGrpSpPr>
        <p:grpSpPr>
          <a:xfrm>
            <a:off x="4707734" y="2952720"/>
            <a:ext cx="6864156" cy="430887"/>
            <a:chOff x="4518550" y="3478871"/>
            <a:chExt cx="6923467" cy="43088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42A336-69A8-1A5D-C1EE-93C8E9C3F093}"/>
                </a:ext>
              </a:extLst>
            </p:cNvPr>
            <p:cNvSpPr txBox="1"/>
            <p:nvPr/>
          </p:nvSpPr>
          <p:spPr>
            <a:xfrm>
              <a:off x="4518550" y="3478871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effectLst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9A478D-7771-99F5-2F7D-BB648AFA7517}"/>
                </a:ext>
              </a:extLst>
            </p:cNvPr>
            <p:cNvSpPr txBox="1"/>
            <p:nvPr/>
          </p:nvSpPr>
          <p:spPr>
            <a:xfrm>
              <a:off x="4975799" y="3478871"/>
              <a:ext cx="6466218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只专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注分享自己的心得或不赞同的地方</a:t>
              </a: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。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 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01934BE-4B0B-87E4-A300-25CBCF60A061}"/>
              </a:ext>
            </a:extLst>
          </p:cNvPr>
          <p:cNvGrpSpPr/>
          <p:nvPr/>
        </p:nvGrpSpPr>
        <p:grpSpPr>
          <a:xfrm>
            <a:off x="4703343" y="3610467"/>
            <a:ext cx="6647828" cy="1723549"/>
            <a:chOff x="4514160" y="4274726"/>
            <a:chExt cx="7004054" cy="17235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191EB49-6541-8882-7C2B-46A6833E6441}"/>
                </a:ext>
              </a:extLst>
            </p:cNvPr>
            <p:cNvSpPr txBox="1"/>
            <p:nvPr/>
          </p:nvSpPr>
          <p:spPr>
            <a:xfrm>
              <a:off x="4514160" y="4274726"/>
              <a:ext cx="38425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5</a:t>
              </a:r>
              <a:endParaRPr lang="en-US" sz="2800" b="1" dirty="0">
                <a:solidFill>
                  <a:srgbClr val="007F4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B0A4BA-6C17-93C6-30B7-97618C51C7C4}"/>
                </a:ext>
              </a:extLst>
            </p:cNvPr>
            <p:cNvSpPr txBox="1"/>
            <p:nvPr/>
          </p:nvSpPr>
          <p:spPr>
            <a:xfrm>
              <a:off x="4975799" y="4274726"/>
              <a:ext cx="6542415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使用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“我”作分享的主语，而不是</a:t>
              </a:r>
              <a:r>
                <a:rPr lang="en-US" altLang="zh-CN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       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“我们 、你</a:t>
              </a:r>
              <a:r>
                <a:rPr lang="en-US" altLang="zh-CN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/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你们”</a:t>
              </a: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，仅表达个人观点，</a:t>
              </a:r>
              <a:br>
                <a:rPr lang="en-US" altLang="zh-CN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无法替他人表达。如果您没有留意而错误使用，主持人将会提出纠正。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C0C8A4FD-08F0-13F9-0D94-F2F26D9CDD9B}"/>
              </a:ext>
            </a:extLst>
          </p:cNvPr>
          <p:cNvGrpSpPr/>
          <p:nvPr/>
        </p:nvGrpSpPr>
        <p:grpSpPr>
          <a:xfrm>
            <a:off x="4718410" y="1206339"/>
            <a:ext cx="5823464" cy="861774"/>
            <a:chOff x="4529227" y="1316834"/>
            <a:chExt cx="5823464" cy="8617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8F4F5B-D029-6922-FBB4-6C63F5E486DD}"/>
                </a:ext>
              </a:extLst>
            </p:cNvPr>
            <p:cNvSpPr txBox="1"/>
            <p:nvPr/>
          </p:nvSpPr>
          <p:spPr>
            <a:xfrm>
              <a:off x="4529227" y="1327344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</a:t>
              </a:r>
              <a:endParaRPr lang="en-US" sz="2800" b="1" dirty="0">
                <a:solidFill>
                  <a:srgbClr val="007F4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D4C2E9F-9548-CD44-B4A7-64F52EA47E42}"/>
                </a:ext>
              </a:extLst>
            </p:cNvPr>
            <p:cNvSpPr txBox="1"/>
            <p:nvPr/>
          </p:nvSpPr>
          <p:spPr>
            <a:xfrm>
              <a:off x="4975799" y="1316834"/>
              <a:ext cx="5376892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每个人分享时间相同</a:t>
              </a:r>
              <a:endParaRPr lang="en-US" altLang="zh-CN" sz="2800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  <a:p>
              <a:r>
                <a:rPr lang="en-US" altLang="zh-CN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(≤1</a:t>
              </a: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分钟，使用计时器</a:t>
              </a:r>
              <a:r>
                <a:rPr lang="en-US" altLang="zh-CN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)</a:t>
              </a: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。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A6C7F249-5B9C-DAEE-C3F5-4E768776F59C}"/>
              </a:ext>
            </a:extLst>
          </p:cNvPr>
          <p:cNvGrpSpPr/>
          <p:nvPr/>
        </p:nvGrpSpPr>
        <p:grpSpPr>
          <a:xfrm>
            <a:off x="4692407" y="548592"/>
            <a:ext cx="4739875" cy="430887"/>
            <a:chOff x="4503224" y="646017"/>
            <a:chExt cx="4739875" cy="4308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C62B5F-8E3C-CBC0-F2A8-D33BF89F1885}"/>
                </a:ext>
              </a:extLst>
            </p:cNvPr>
            <p:cNvSpPr txBox="1"/>
            <p:nvPr/>
          </p:nvSpPr>
          <p:spPr>
            <a:xfrm>
              <a:off x="4503224" y="646017"/>
              <a:ext cx="37347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effectLst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27775A-6108-95D4-68F3-E04A0FFD8A61}"/>
                </a:ext>
              </a:extLst>
            </p:cNvPr>
            <p:cNvSpPr txBox="1"/>
            <p:nvPr/>
          </p:nvSpPr>
          <p:spPr>
            <a:xfrm>
              <a:off x="4975799" y="646017"/>
              <a:ext cx="426730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介绍各自的名字和来自哪里。</a:t>
              </a:r>
              <a:endParaRPr lang="ko-KR" altLang="en-US" sz="2800" dirty="0">
                <a:latin typeface="Microsoft YaHei UI" panose="020B0503020204020204" pitchFamily="34" charset="-122"/>
                <a:ea typeface="Noto Sans CJK KR" panose="020B0500000000000000" pitchFamily="34" charset="-128"/>
              </a:endParaRPr>
            </a:p>
          </p:txBody>
        </p: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E6D00329-C6F6-4A73-2F5C-583F34CCBA38}"/>
              </a:ext>
            </a:extLst>
          </p:cNvPr>
          <p:cNvSpPr txBox="1"/>
          <p:nvPr/>
        </p:nvSpPr>
        <p:spPr>
          <a:xfrm>
            <a:off x="376114" y="2787632"/>
            <a:ext cx="3213748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</a:t>
            </a:r>
            <a:r>
              <a:rPr lang="zh-CN" altLang="en-US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读书社群</a:t>
            </a:r>
            <a:endParaRPr lang="en-US" altLang="zh-CN" sz="40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sz="5000" b="1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使用准则</a:t>
            </a:r>
            <a:endParaRPr lang="en-US" sz="5000" b="1" dirty="0">
              <a:solidFill>
                <a:srgbClr val="007F4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67B13A-522B-8787-C621-ED59A1B891B4}"/>
              </a:ext>
            </a:extLst>
          </p:cNvPr>
          <p:cNvSpPr txBox="1"/>
          <p:nvPr/>
        </p:nvSpPr>
        <p:spPr>
          <a:xfrm>
            <a:off x="357217" y="1196810"/>
            <a:ext cx="2028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读书社群</a:t>
            </a:r>
            <a:endParaRPr lang="en-US" altLang="ko-KR" sz="1600" spc="1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559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7BB8-3670-756E-81E8-7ECC0DE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155145A-EBC0-0266-8EDA-6F5C32784D28}"/>
              </a:ext>
            </a:extLst>
          </p:cNvPr>
          <p:cNvSpPr/>
          <p:nvPr/>
        </p:nvSpPr>
        <p:spPr>
          <a:xfrm>
            <a:off x="3704734" y="0"/>
            <a:ext cx="848726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ea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B791C72-87B8-0E61-DF85-EEC9B2B52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356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64538D-2FC2-2BA6-10F2-CD9370E8E8CF}"/>
              </a:ext>
            </a:extLst>
          </p:cNvPr>
          <p:cNvSpPr txBox="1"/>
          <p:nvPr/>
        </p:nvSpPr>
        <p:spPr>
          <a:xfrm>
            <a:off x="4454053" y="1629456"/>
            <a:ext cx="7380730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latinLnBrk="1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美国更正教神学家和牧者，拥有多个荣誉博士学位。在马里兰州创立了基督我王长老教会并担任</a:t>
            </a:r>
            <a:r>
              <a:rPr lang="en-US" altLang="zh-CN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29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年主任牧师。</a:t>
            </a:r>
            <a:endParaRPr lang="en-US" altLang="zh-CN" sz="25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 latinLnBrk="1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TW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集牧师、学者、作家、诗人于一身，享有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  <a:r>
              <a:rPr lang="zh-TW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牧者中的牧者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</a:t>
            </a:r>
            <a:r>
              <a:rPr lang="zh-TW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之尊称。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一生的著作多达三十本。他的书带给读者面对生活的勇气，不但信徒喜欢，牧长们也常常从中得到丰富收获。</a:t>
            </a:r>
            <a:endParaRPr lang="en-US" altLang="zh-CN" sz="25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最为人知的成就即倾十年之力翻译的</a:t>
            </a:r>
            <a:r>
              <a:rPr lang="en-US" altLang="zh-CN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信息本圣经</a:t>
            </a:r>
            <a:r>
              <a:rPr lang="en-US" altLang="zh-CN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》(The Message)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，用易懂的现代英文生动表达圣经的语意，荣获</a:t>
            </a:r>
            <a:r>
              <a:rPr lang="en-US" altLang="zh-CN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今日基督教</a:t>
            </a:r>
            <a:r>
              <a:rPr lang="en-US" altLang="zh-CN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》(Christianity Today) 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杂志</a:t>
            </a:r>
            <a:r>
              <a:rPr lang="en-US" altLang="zh-CN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2003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年最佳圣经研究奖，金牌书籍奖 </a:t>
            </a:r>
            <a:r>
              <a:rPr lang="en-US" altLang="zh-CN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(Gold Medallion Book Award)</a:t>
            </a:r>
            <a:r>
              <a:rPr lang="zh-CN" altLang="en-US" sz="2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。全球销售已达千万册。</a:t>
            </a:r>
            <a:endParaRPr lang="en-US" altLang="zh-CN" sz="25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5470B5-3C83-D64B-837C-580549DF3BE0}"/>
              </a:ext>
            </a:extLst>
          </p:cNvPr>
          <p:cNvSpPr txBox="1"/>
          <p:nvPr/>
        </p:nvSpPr>
        <p:spPr>
          <a:xfrm>
            <a:off x="4487102" y="406650"/>
            <a:ext cx="724085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3000" b="1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尤金</a:t>
            </a:r>
            <a:r>
              <a:rPr lang="en-US" altLang="zh-CN" sz="3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·</a:t>
            </a:r>
            <a:r>
              <a:rPr lang="zh-CN" altLang="en-US" sz="3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毕德生</a:t>
            </a:r>
            <a:r>
              <a:rPr lang="zh-CN" altLang="en-US" sz="3000" b="1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（</a:t>
            </a:r>
            <a:r>
              <a:rPr lang="en-US" altLang="ko-KR" sz="3000" b="1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1932 - </a:t>
            </a:r>
            <a:r>
              <a:rPr lang="en-US" altLang="ko-KR" sz="3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2018</a:t>
            </a:r>
            <a:r>
              <a:rPr lang="zh-CN" altLang="en-US" sz="3000" b="1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</a:t>
            </a:r>
            <a:endParaRPr lang="en-US" altLang="ko-KR" sz="3000" b="1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ko-KR" sz="3000" b="1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-US" sz="3000" b="1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Eugene H. Peterson)</a:t>
            </a:r>
          </a:p>
        </p:txBody>
      </p:sp>
      <p:sp>
        <p:nvSpPr>
          <p:cNvPr id="11" name="椭圆 10" descr="男人戴着眼镜&#10;&#10;AI 生成的内容可能不正确。">
            <a:extLst>
              <a:ext uri="{FF2B5EF4-FFF2-40B4-BE49-F238E27FC236}">
                <a16:creationId xmlns:a16="http://schemas.microsoft.com/office/drawing/2014/main" id="{3BA2DA48-AC18-0842-F235-193C2CD95055}"/>
              </a:ext>
            </a:extLst>
          </p:cNvPr>
          <p:cNvSpPr/>
          <p:nvPr/>
        </p:nvSpPr>
        <p:spPr>
          <a:xfrm>
            <a:off x="894459" y="2294965"/>
            <a:ext cx="2286000" cy="2286000"/>
          </a:xfrm>
          <a:prstGeom prst="ellipse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5263BFE0-BEBC-AA02-CF74-C907D7A65041}"/>
              </a:ext>
            </a:extLst>
          </p:cNvPr>
          <p:cNvSpPr txBox="1"/>
          <p:nvPr/>
        </p:nvSpPr>
        <p:spPr>
          <a:xfrm>
            <a:off x="357217" y="1196810"/>
            <a:ext cx="2028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读书社群</a:t>
            </a:r>
            <a:endParaRPr lang="en-US" altLang="ko-KR" sz="1600" spc="1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3862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16FC3-33BB-F646-9FE9-84189F545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C6A8ADD5-9986-052F-7825-0C15F549018B}"/>
              </a:ext>
            </a:extLst>
          </p:cNvPr>
          <p:cNvSpPr/>
          <p:nvPr/>
        </p:nvSpPr>
        <p:spPr>
          <a:xfrm>
            <a:off x="3589862" y="0"/>
            <a:ext cx="8602138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C685B3-B356-6AF1-1E11-17B195366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58000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122C71E-022C-6FCF-22A9-E7A7A0DD796C}"/>
              </a:ext>
            </a:extLst>
          </p:cNvPr>
          <p:cNvSpPr/>
          <p:nvPr/>
        </p:nvSpPr>
        <p:spPr>
          <a:xfrm>
            <a:off x="4315832" y="315311"/>
            <a:ext cx="7413883" cy="6341297"/>
          </a:xfrm>
          <a:prstGeom prst="roundRect">
            <a:avLst>
              <a:gd name="adj" fmla="val 471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CAEE614-E2D3-EC09-108C-1EDE1FCB4156}"/>
              </a:ext>
            </a:extLst>
          </p:cNvPr>
          <p:cNvGrpSpPr/>
          <p:nvPr/>
        </p:nvGrpSpPr>
        <p:grpSpPr>
          <a:xfrm>
            <a:off x="4707733" y="2443472"/>
            <a:ext cx="6999665" cy="430887"/>
            <a:chOff x="4518550" y="2597816"/>
            <a:chExt cx="6999665" cy="43088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3B75A2-E7E3-BAF9-9C94-F0D1B593AED8}"/>
                </a:ext>
              </a:extLst>
            </p:cNvPr>
            <p:cNvSpPr txBox="1"/>
            <p:nvPr/>
          </p:nvSpPr>
          <p:spPr>
            <a:xfrm>
              <a:off x="4975799" y="2597816"/>
              <a:ext cx="6542416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参考分享内容的具体页码。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18D8D6-FDD1-18D3-DC32-3AF0A33AF0CE}"/>
                </a:ext>
              </a:extLst>
            </p:cNvPr>
            <p:cNvSpPr txBox="1"/>
            <p:nvPr/>
          </p:nvSpPr>
          <p:spPr>
            <a:xfrm>
              <a:off x="4518550" y="2597816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effectLst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3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7C3EFA2-96CC-E5B3-DD95-05FA19D55C57}"/>
              </a:ext>
            </a:extLst>
          </p:cNvPr>
          <p:cNvGrpSpPr/>
          <p:nvPr/>
        </p:nvGrpSpPr>
        <p:grpSpPr>
          <a:xfrm>
            <a:off x="4703344" y="5465459"/>
            <a:ext cx="6322008" cy="861774"/>
            <a:chOff x="4514160" y="5728217"/>
            <a:chExt cx="7004055" cy="8617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4D345CD-6779-22F5-CDD0-EAB40CA58757}"/>
                </a:ext>
              </a:extLst>
            </p:cNvPr>
            <p:cNvSpPr txBox="1"/>
            <p:nvPr/>
          </p:nvSpPr>
          <p:spPr>
            <a:xfrm>
              <a:off x="4975799" y="5728217"/>
              <a:ext cx="6542416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如有任何疑问，可当场提出，</a:t>
              </a:r>
              <a:br>
                <a:rPr lang="en-US" altLang="zh-CN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结束后私下探讨。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E3EFCF-FF98-DE0B-1458-CFC5990CC8E0}"/>
                </a:ext>
              </a:extLst>
            </p:cNvPr>
            <p:cNvSpPr txBox="1"/>
            <p:nvPr/>
          </p:nvSpPr>
          <p:spPr>
            <a:xfrm>
              <a:off x="4514160" y="5728217"/>
              <a:ext cx="35159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6</a:t>
              </a:r>
              <a:endParaRPr lang="en-US" sz="2800" b="1" dirty="0">
                <a:solidFill>
                  <a:srgbClr val="007F4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36B6C6E-9A94-906B-FBEC-511BC7D1BEE5}"/>
              </a:ext>
            </a:extLst>
          </p:cNvPr>
          <p:cNvGrpSpPr/>
          <p:nvPr/>
        </p:nvGrpSpPr>
        <p:grpSpPr>
          <a:xfrm>
            <a:off x="4707734" y="3163542"/>
            <a:ext cx="6864156" cy="430887"/>
            <a:chOff x="4518550" y="3478871"/>
            <a:chExt cx="6923467" cy="43088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2080FD-9B52-9280-A891-5E87117A3044}"/>
                </a:ext>
              </a:extLst>
            </p:cNvPr>
            <p:cNvSpPr txBox="1"/>
            <p:nvPr/>
          </p:nvSpPr>
          <p:spPr>
            <a:xfrm>
              <a:off x="4518550" y="3478871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effectLst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F9DD1F-A477-192B-9FCD-51DF06047EFD}"/>
                </a:ext>
              </a:extLst>
            </p:cNvPr>
            <p:cNvSpPr txBox="1"/>
            <p:nvPr/>
          </p:nvSpPr>
          <p:spPr>
            <a:xfrm>
              <a:off x="4975799" y="3478871"/>
              <a:ext cx="6466218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只专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注分享自己的心得或不赞同的地方</a:t>
              </a: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。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 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E44D554-0741-ACAC-B4BD-2110AFDB9D4A}"/>
              </a:ext>
            </a:extLst>
          </p:cNvPr>
          <p:cNvGrpSpPr/>
          <p:nvPr/>
        </p:nvGrpSpPr>
        <p:grpSpPr>
          <a:xfrm>
            <a:off x="4703343" y="3883612"/>
            <a:ext cx="6647828" cy="1292662"/>
            <a:chOff x="4514160" y="4274726"/>
            <a:chExt cx="7004054" cy="12926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0EE368-F0D9-6DA2-A69E-7A1891DE286C}"/>
                </a:ext>
              </a:extLst>
            </p:cNvPr>
            <p:cNvSpPr txBox="1"/>
            <p:nvPr/>
          </p:nvSpPr>
          <p:spPr>
            <a:xfrm>
              <a:off x="4514160" y="4274726"/>
              <a:ext cx="38425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5</a:t>
              </a:r>
              <a:endParaRPr lang="en-US" sz="2800" b="1" dirty="0">
                <a:solidFill>
                  <a:srgbClr val="007F4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61986A-CAC3-2682-97A8-2E56D2928E0D}"/>
                </a:ext>
              </a:extLst>
            </p:cNvPr>
            <p:cNvSpPr txBox="1"/>
            <p:nvPr/>
          </p:nvSpPr>
          <p:spPr>
            <a:xfrm>
              <a:off x="4975799" y="4274726"/>
              <a:ext cx="6542415" cy="1292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使用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“我”作分享的主语，而不是   </a:t>
              </a:r>
              <a:r>
                <a:rPr lang="en-US" altLang="zh-CN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    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“我们 、你</a:t>
              </a:r>
              <a:r>
                <a:rPr lang="en-US" altLang="zh-CN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/</a:t>
              </a:r>
              <a:r>
                <a:rPr lang="zh-CN" altLang="en-US" sz="2800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你们”</a:t>
              </a: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，仅表达个人观点，</a:t>
              </a:r>
              <a:br>
                <a:rPr lang="en-US" altLang="zh-CN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8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无法替他人表达。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E0D39F67-4139-FEAB-252C-0617FE309719}"/>
              </a:ext>
            </a:extLst>
          </p:cNvPr>
          <p:cNvGrpSpPr/>
          <p:nvPr/>
        </p:nvGrpSpPr>
        <p:grpSpPr>
          <a:xfrm>
            <a:off x="4718410" y="1292515"/>
            <a:ext cx="5823464" cy="861774"/>
            <a:chOff x="4529227" y="1316834"/>
            <a:chExt cx="5823464" cy="8617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DB8B1E-389D-713A-E3E4-4B921E5EC3F7}"/>
                </a:ext>
              </a:extLst>
            </p:cNvPr>
            <p:cNvSpPr txBox="1"/>
            <p:nvPr/>
          </p:nvSpPr>
          <p:spPr>
            <a:xfrm>
              <a:off x="4529227" y="1327344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</a:t>
              </a:r>
              <a:endParaRPr lang="en-US" sz="2800" b="1" dirty="0">
                <a:solidFill>
                  <a:srgbClr val="007F4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169E90-2483-B255-7F7B-367ADEB884CE}"/>
                </a:ext>
              </a:extLst>
            </p:cNvPr>
            <p:cNvSpPr txBox="1"/>
            <p:nvPr/>
          </p:nvSpPr>
          <p:spPr>
            <a:xfrm>
              <a:off x="4975799" y="1316834"/>
              <a:ext cx="5376892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每个人分享时间相同</a:t>
              </a:r>
              <a:endParaRPr lang="en-US" altLang="zh-CN" sz="2800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  <a:p>
              <a:r>
                <a:rPr lang="en-US" altLang="zh-CN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(≤1</a:t>
              </a: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分钟，使用计时器</a:t>
              </a:r>
              <a:r>
                <a:rPr lang="en-US" altLang="zh-CN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)</a:t>
              </a:r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。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885C1E66-0AA0-7F35-E686-BCBBF0800E8E}"/>
              </a:ext>
            </a:extLst>
          </p:cNvPr>
          <p:cNvGrpSpPr/>
          <p:nvPr/>
        </p:nvGrpSpPr>
        <p:grpSpPr>
          <a:xfrm>
            <a:off x="4692407" y="572445"/>
            <a:ext cx="4739875" cy="430887"/>
            <a:chOff x="4503224" y="646017"/>
            <a:chExt cx="4739875" cy="4308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4C0DEF-7608-D78A-C408-FEC306F38CEE}"/>
                </a:ext>
              </a:extLst>
            </p:cNvPr>
            <p:cNvSpPr txBox="1"/>
            <p:nvPr/>
          </p:nvSpPr>
          <p:spPr>
            <a:xfrm>
              <a:off x="4503224" y="646017"/>
              <a:ext cx="37347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2400"/>
                </a:spcAft>
              </a:pPr>
              <a:r>
                <a:rPr lang="en-US" sz="2800" b="1" dirty="0">
                  <a:solidFill>
                    <a:srgbClr val="007F41"/>
                  </a:solidFill>
                  <a:effectLst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727DCC5-9972-A45F-33B1-2FF759CAAF2B}"/>
                </a:ext>
              </a:extLst>
            </p:cNvPr>
            <p:cNvSpPr txBox="1"/>
            <p:nvPr/>
          </p:nvSpPr>
          <p:spPr>
            <a:xfrm>
              <a:off x="4975799" y="646017"/>
              <a:ext cx="426730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28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介绍各自的名字和来自哪里。</a:t>
              </a:r>
              <a:endParaRPr lang="ko-KR" altLang="en-US" sz="2800" dirty="0">
                <a:latin typeface="Microsoft YaHei UI" panose="020B0503020204020204" pitchFamily="34" charset="-122"/>
                <a:ea typeface="Noto Sans CJK KR" panose="020B0500000000000000" pitchFamily="34" charset="-128"/>
              </a:endParaRPr>
            </a:p>
          </p:txBody>
        </p: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73CEE57F-C832-63BA-8C30-9D05202948A6}"/>
              </a:ext>
            </a:extLst>
          </p:cNvPr>
          <p:cNvSpPr txBox="1"/>
          <p:nvPr/>
        </p:nvSpPr>
        <p:spPr>
          <a:xfrm>
            <a:off x="376114" y="2787632"/>
            <a:ext cx="3213748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</a:t>
            </a:r>
            <a:r>
              <a:rPr lang="zh-CN" altLang="en-US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读书社群</a:t>
            </a:r>
            <a:endParaRPr lang="en-US" altLang="zh-CN" sz="40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sz="5000" b="1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使用准则</a:t>
            </a:r>
            <a:endParaRPr lang="en-US" sz="5000" b="1" dirty="0">
              <a:solidFill>
                <a:srgbClr val="007F4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64BE87-DD11-14AB-B8B7-7CE4EA61BA32}"/>
              </a:ext>
            </a:extLst>
          </p:cNvPr>
          <p:cNvSpPr txBox="1"/>
          <p:nvPr/>
        </p:nvSpPr>
        <p:spPr>
          <a:xfrm>
            <a:off x="357217" y="1196810"/>
            <a:ext cx="2028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读书社群</a:t>
            </a:r>
            <a:endParaRPr lang="en-US" altLang="ko-KR" sz="1600" spc="1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9956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4000500" y="0"/>
            <a:ext cx="81915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0590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5095235" y="1041921"/>
            <a:ext cx="6751876" cy="5314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7180" indent="-297180">
              <a:lnSpc>
                <a:spcPts val="36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只需</a:t>
            </a:r>
            <a:r>
              <a:rPr lang="zh-CN" altLang="en-US" sz="2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按时</a:t>
            </a: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赴约，就可以完成读书；</a:t>
            </a:r>
            <a:endParaRPr lang="en-US" sz="28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97180" indent="-297180">
              <a:lnSpc>
                <a:spcPts val="36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没有强制（或选修的）作业！</a:t>
            </a:r>
            <a:endParaRPr lang="en-US" sz="28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97180" indent="-297180">
              <a:lnSpc>
                <a:spcPts val="36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800" spc="-5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从作者和书友的两边获益；</a:t>
            </a:r>
            <a:endParaRPr lang="en-US" sz="2800" spc="-5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97180" indent="-297180">
              <a:lnSpc>
                <a:spcPts val="36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建造读好书（伦理、历史、投资、管理、科学等）的社群文化；</a:t>
            </a:r>
            <a:endParaRPr lang="en-US" sz="28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97180" indent="-297180">
              <a:lnSpc>
                <a:spcPts val="36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共同阅读可</a:t>
            </a:r>
            <a:r>
              <a:rPr lang="zh-CN" altLang="en-US" sz="2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培养个人的阅读习惯</a:t>
            </a: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；</a:t>
            </a:r>
            <a:endParaRPr lang="en-US" sz="28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97180" indent="-297180">
              <a:lnSpc>
                <a:spcPts val="36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同时聆听</a:t>
            </a:r>
            <a:r>
              <a:rPr lang="en-US" altLang="zh-CN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+</a:t>
            </a: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阅读有助于专注内容；</a:t>
            </a:r>
            <a:endParaRPr lang="en-US" sz="28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97180" indent="-297180">
              <a:lnSpc>
                <a:spcPts val="36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增进理解和知识；</a:t>
            </a:r>
            <a:endParaRPr lang="en-US" altLang="zh-CN" sz="2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97180" indent="-297180">
              <a:lnSpc>
                <a:spcPts val="36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在家庭</a:t>
            </a:r>
            <a:r>
              <a:rPr lang="zh-CN" altLang="en-US" sz="2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、职场、</a:t>
            </a:r>
            <a:r>
              <a:rPr lang="zh-CN" altLang="en-US" sz="28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教会都可以开展。</a:t>
            </a:r>
            <a:endParaRPr lang="en-US" sz="28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589423" y="2470783"/>
            <a:ext cx="3291167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5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</a:t>
            </a:r>
            <a:br>
              <a:rPr lang="en-US" altLang="zh-CN" sz="5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CN" altLang="en-US" sz="5400" b="1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读书社群</a:t>
            </a:r>
            <a:endParaRPr lang="en-US" sz="5400" b="1" dirty="0">
              <a:solidFill>
                <a:srgbClr val="007F4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F7B31E-27ED-CE43-EF8C-CF5E6146018C}"/>
              </a:ext>
            </a:extLst>
          </p:cNvPr>
          <p:cNvSpPr txBox="1"/>
          <p:nvPr/>
        </p:nvSpPr>
        <p:spPr>
          <a:xfrm>
            <a:off x="357217" y="1196810"/>
            <a:ext cx="2028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读书社群</a:t>
            </a:r>
            <a:endParaRPr lang="en-US" altLang="ko-KR" sz="1600" spc="1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FB6EB8F-ED21-CB15-BD7E-F7B2DF4054CC}"/>
              </a:ext>
            </a:extLst>
          </p:cNvPr>
          <p:cNvSpPr/>
          <p:nvPr/>
        </p:nvSpPr>
        <p:spPr>
          <a:xfrm>
            <a:off x="5348914" y="661011"/>
            <a:ext cx="1239173" cy="159605"/>
          </a:xfrm>
          <a:prstGeom prst="rect">
            <a:avLst/>
          </a:prstGeom>
          <a:solidFill>
            <a:srgbClr val="65A5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23F5F-6AE9-9436-3841-1301F8B56277}"/>
              </a:ext>
            </a:extLst>
          </p:cNvPr>
          <p:cNvSpPr txBox="1"/>
          <p:nvPr/>
        </p:nvSpPr>
        <p:spPr>
          <a:xfrm>
            <a:off x="5408575" y="209946"/>
            <a:ext cx="1179512" cy="6220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zh-CN" altLang="en-US" sz="36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益处</a:t>
            </a:r>
            <a:r>
              <a:rPr lang="en-US" sz="36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107281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341" y="0"/>
            <a:ext cx="7239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7CD449-D2CF-2690-0E7C-9DC25ABB7657}"/>
              </a:ext>
            </a:extLst>
          </p:cNvPr>
          <p:cNvSpPr txBox="1"/>
          <p:nvPr/>
        </p:nvSpPr>
        <p:spPr>
          <a:xfrm>
            <a:off x="357217" y="1196810"/>
            <a:ext cx="2028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读书社群</a:t>
            </a:r>
            <a:endParaRPr lang="en-US" altLang="ko-KR" sz="1600" spc="1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8618F6CC-D565-EB93-ADE1-A4A159247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287" y="0"/>
            <a:ext cx="723900" cy="6858000"/>
          </a:xfrm>
          <a:prstGeom prst="rect">
            <a:avLst/>
          </a:prstGeom>
        </p:spPr>
      </p:pic>
      <p:sp>
        <p:nvSpPr>
          <p:cNvPr id="23" name="Rectangle 4">
            <a:extLst>
              <a:ext uri="{FF2B5EF4-FFF2-40B4-BE49-F238E27FC236}">
                <a16:creationId xmlns:a16="http://schemas.microsoft.com/office/drawing/2014/main" id="{E8C41492-3B55-B79C-6246-ADC06A67BB4D}"/>
              </a:ext>
            </a:extLst>
          </p:cNvPr>
          <p:cNvSpPr/>
          <p:nvPr/>
        </p:nvSpPr>
        <p:spPr>
          <a:xfrm>
            <a:off x="3565133" y="0"/>
            <a:ext cx="862686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4" name="Rounded Rectangle 1">
            <a:extLst>
              <a:ext uri="{FF2B5EF4-FFF2-40B4-BE49-F238E27FC236}">
                <a16:creationId xmlns:a16="http://schemas.microsoft.com/office/drawing/2014/main" id="{CB3C6087-A049-05AD-B797-216897233082}"/>
              </a:ext>
            </a:extLst>
          </p:cNvPr>
          <p:cNvSpPr/>
          <p:nvPr/>
        </p:nvSpPr>
        <p:spPr>
          <a:xfrm>
            <a:off x="4011159" y="354249"/>
            <a:ext cx="7868886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6">
            <a:extLst>
              <a:ext uri="{FF2B5EF4-FFF2-40B4-BE49-F238E27FC236}">
                <a16:creationId xmlns:a16="http://schemas.microsoft.com/office/drawing/2014/main" id="{1642D83C-6A7D-511B-6321-759E31386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685"/>
          <a:stretch>
            <a:fillRect/>
          </a:stretch>
        </p:blipFill>
        <p:spPr>
          <a:xfrm>
            <a:off x="3361929" y="0"/>
            <a:ext cx="480054" cy="6858000"/>
          </a:xfrm>
          <a:prstGeom prst="rect">
            <a:avLst/>
          </a:prstGeom>
        </p:spPr>
      </p:pic>
      <p:sp>
        <p:nvSpPr>
          <p:cNvPr id="30" name="TextBox 15">
            <a:extLst>
              <a:ext uri="{FF2B5EF4-FFF2-40B4-BE49-F238E27FC236}">
                <a16:creationId xmlns:a16="http://schemas.microsoft.com/office/drawing/2014/main" id="{40A83627-68F2-753F-1D96-5D3977DA7C04}"/>
              </a:ext>
            </a:extLst>
          </p:cNvPr>
          <p:cNvSpPr txBox="1"/>
          <p:nvPr/>
        </p:nvSpPr>
        <p:spPr>
          <a:xfrm>
            <a:off x="363001" y="2285687"/>
            <a:ext cx="332790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4800" b="1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犹太教和</a:t>
            </a:r>
            <a:br>
              <a:rPr lang="en-US" altLang="zh-CN" sz="4800" b="1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CN" altLang="en-US" sz="4800" b="1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基督徒</a:t>
            </a:r>
            <a:br>
              <a:rPr lang="en-US" altLang="zh-CN" sz="4800" b="1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CN" altLang="en-US" sz="4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综合性学习</a:t>
            </a:r>
            <a:endParaRPr lang="en-US" sz="48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6D68C8-8BE3-10AC-492A-026B87DCB56A}"/>
              </a:ext>
            </a:extLst>
          </p:cNvPr>
          <p:cNvSpPr txBox="1"/>
          <p:nvPr/>
        </p:nvSpPr>
        <p:spPr>
          <a:xfrm>
            <a:off x="6002592" y="2114641"/>
            <a:ext cx="4498258" cy="14616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pPr>
              <a:lnSpc>
                <a:spcPts val="3800"/>
              </a:lnSpc>
            </a:pPr>
            <a:r>
              <a:rPr lang="zh-CN" altLang="en-US" sz="2700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提摩太前书</a:t>
            </a:r>
            <a:r>
              <a:rPr lang="en-US" altLang="zh-CN" sz="2700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4:1</a:t>
            </a:r>
            <a:r>
              <a:rPr lang="en-US" altLang="ko-KR" sz="2700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br>
              <a:rPr lang="en-US" sz="2700" b="0" dirty="0">
                <a:latin typeface="Noto Sans TC" panose="020B0200000000000000" pitchFamily="34" charset="-120"/>
                <a:ea typeface="Noto Sans TC" panose="020B0200000000000000" pitchFamily="34" charset="-120"/>
              </a:rPr>
            </a:br>
            <a:r>
              <a:rPr lang="zh-CN" altLang="en-US" sz="2700" b="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你要以</a:t>
            </a:r>
            <a:r>
              <a:rPr lang="zh-CN" altLang="en-US" sz="270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宣读</a:t>
            </a:r>
            <a:r>
              <a:rPr lang="zh-CN" altLang="en-US" sz="2700" b="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</a:t>
            </a:r>
            <a:r>
              <a:rPr lang="zh-CN" altLang="en-US" sz="270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劝勉</a:t>
            </a:r>
            <a:r>
              <a:rPr lang="zh-CN" altLang="en-US" sz="2700" b="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</a:t>
            </a:r>
            <a:r>
              <a:rPr lang="zh-CN" altLang="en-US" sz="270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教导</a:t>
            </a:r>
            <a:r>
              <a:rPr lang="zh-CN" altLang="en-US" sz="2700" b="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为念，</a:t>
            </a:r>
            <a:br>
              <a:rPr lang="en-US" altLang="zh-CN" sz="2700" b="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CN" altLang="en-US" sz="2700" b="0" spc="-15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直等到我来。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6FADC4-E3F0-8533-0217-4DB606435004}"/>
              </a:ext>
            </a:extLst>
          </p:cNvPr>
          <p:cNvSpPr txBox="1"/>
          <p:nvPr/>
        </p:nvSpPr>
        <p:spPr>
          <a:xfrm>
            <a:off x="6225678" y="500526"/>
            <a:ext cx="3980204" cy="14678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pPr>
              <a:lnSpc>
                <a:spcPts val="3800"/>
              </a:lnSpc>
            </a:pPr>
            <a:r>
              <a:rPr lang="zh-TW" altLang="en-US" sz="2700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箴言</a:t>
            </a:r>
            <a:r>
              <a:rPr lang="en-US" sz="2700" dirty="0">
                <a:solidFill>
                  <a:srgbClr val="00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9:10</a:t>
            </a:r>
            <a:br>
              <a:rPr lang="en-US" sz="2700" b="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2700" b="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敬畏耶和华是智慧的开端，认识至圣者便是聪明。</a:t>
            </a:r>
            <a:endParaRPr lang="en-US" sz="2700" b="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3AE4F8F0-13A1-6BB8-FC1E-EEDA8F019EC3}"/>
              </a:ext>
            </a:extLst>
          </p:cNvPr>
          <p:cNvSpPr txBox="1">
            <a:spLocks/>
          </p:cNvSpPr>
          <p:nvPr/>
        </p:nvSpPr>
        <p:spPr>
          <a:xfrm>
            <a:off x="5530645" y="3853104"/>
            <a:ext cx="5491098" cy="23852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3203" b="0" i="0">
                <a:solidFill>
                  <a:srgbClr val="231F20"/>
                </a:solidFill>
                <a:latin typeface="Avenir Next LT Pro" panose="020B0504020202020204" pitchFamily="34" charset="77"/>
                <a:ea typeface="+mj-ea"/>
                <a:cs typeface="Avenir Next LT Pro" panose="020B0504020202020204" pitchFamily="34" charset="77"/>
              </a:defRPr>
            </a:lvl1pPr>
          </a:lstStyle>
          <a:p>
            <a:pPr marL="194310" indent="-194310" algn="l">
              <a:lnSpc>
                <a:spcPts val="33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7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宣读：共同聆听</a:t>
            </a:r>
            <a:r>
              <a:rPr lang="zh-CN" alt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圣经</a:t>
            </a:r>
            <a:endParaRPr lang="en-US" sz="27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94310" indent="-194310" algn="l">
              <a:lnSpc>
                <a:spcPts val="33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7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劝勉：聆听基于圣经的讲道</a:t>
            </a:r>
            <a:endParaRPr lang="en-US" sz="27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94310" indent="-194310" algn="l">
              <a:lnSpc>
                <a:spcPts val="33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27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教导：</a:t>
            </a:r>
            <a:br>
              <a:rPr lang="en-US" sz="27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CN" alt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阅读书籍</a:t>
            </a:r>
            <a:r>
              <a:rPr 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(JSU</a:t>
            </a:r>
            <a:r>
              <a:rPr lang="zh-CN" alt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读书会</a:t>
            </a:r>
            <a:r>
              <a:rPr 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&amp; </a:t>
            </a:r>
            <a:r>
              <a:rPr lang="zh-CN" alt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个人阅读</a:t>
            </a:r>
            <a:r>
              <a:rPr 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 </a:t>
            </a:r>
            <a:br>
              <a:rPr 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&amp; </a:t>
            </a:r>
            <a:r>
              <a:rPr lang="zh-CN" altLang="en-US" sz="27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研读圣经</a:t>
            </a:r>
            <a:endParaRPr lang="en-US" sz="27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9607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6B61DD6-4967-F6BA-ACED-6A4E5AB0475D}"/>
              </a:ext>
            </a:extLst>
          </p:cNvPr>
          <p:cNvSpPr/>
          <p:nvPr/>
        </p:nvSpPr>
        <p:spPr>
          <a:xfrm>
            <a:off x="403509" y="1314803"/>
            <a:ext cx="3457777" cy="4716471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9BEFE-D98F-FA7D-8EDC-F971B78B64CB}"/>
              </a:ext>
            </a:extLst>
          </p:cNvPr>
          <p:cNvSpPr txBox="1"/>
          <p:nvPr/>
        </p:nvSpPr>
        <p:spPr>
          <a:xfrm>
            <a:off x="864113" y="3286641"/>
            <a:ext cx="2734091" cy="107721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PRS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宣读圣经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B85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2025-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圣经顺序阅读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Avenir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        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30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分钟计划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Avenir"/>
            </a:endParaRPr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A9657DF1-FBE2-5DFC-8DE3-D89E1B02C357}"/>
              </a:ext>
            </a:extLst>
          </p:cNvPr>
          <p:cNvSpPr/>
          <p:nvPr/>
        </p:nvSpPr>
        <p:spPr>
          <a:xfrm>
            <a:off x="401698" y="1314803"/>
            <a:ext cx="3459587" cy="659664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4D9ABD-FF47-1F51-8FE7-24C545ACF40B}"/>
              </a:ext>
            </a:extLst>
          </p:cNvPr>
          <p:cNvSpPr txBox="1"/>
          <p:nvPr/>
        </p:nvSpPr>
        <p:spPr>
          <a:xfrm>
            <a:off x="507870" y="1472561"/>
            <a:ext cx="3378577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每周二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北京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时间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600B2C-DEF7-AE5A-E8AB-B28BD6BC62AE}"/>
              </a:ext>
            </a:extLst>
          </p:cNvPr>
          <p:cNvSpPr/>
          <p:nvPr/>
        </p:nvSpPr>
        <p:spPr>
          <a:xfrm>
            <a:off x="401698" y="1976311"/>
            <a:ext cx="3459587" cy="1055866"/>
          </a:xfrm>
          <a:prstGeom prst="rect">
            <a:avLst/>
          </a:prstGeom>
          <a:solidFill>
            <a:srgbClr val="DFEC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9A7798-770A-D70D-964C-7BD124BDE5E8}"/>
              </a:ext>
            </a:extLst>
          </p:cNvPr>
          <p:cNvSpPr txBox="1"/>
          <p:nvPr/>
        </p:nvSpPr>
        <p:spPr>
          <a:xfrm>
            <a:off x="1076309" y="2148580"/>
            <a:ext cx="2459541" cy="746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PRS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5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12:30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13:10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FAAFBF-08A4-505B-DD2F-4E9811BB0645}"/>
              </a:ext>
            </a:extLst>
          </p:cNvPr>
          <p:cNvSpPr txBox="1"/>
          <p:nvPr/>
        </p:nvSpPr>
        <p:spPr>
          <a:xfrm>
            <a:off x="886890" y="4534080"/>
            <a:ext cx="2308063" cy="1148712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读书会</a:t>
            </a:r>
            <a:b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B85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挥霍的上帝</a:t>
            </a:r>
            <a:br>
              <a:rPr kumimoji="0" lang="en-US" altLang="ko-K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</a:b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提摩太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·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凯勒</a:t>
            </a:r>
            <a:endParaRPr kumimoji="0" lang="en-US" altLang="ko-Kore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4658" y="372708"/>
            <a:ext cx="11722685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PRS &amp; </a:t>
            </a:r>
            <a:r>
              <a:rPr kumimoji="0" lang="en-US" sz="3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 </a:t>
            </a:r>
            <a:r>
              <a:rPr kumimoji="0" lang="zh-TW" altLang="en-US" sz="3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聚会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8" name="Rounded Rectangle 23">
            <a:extLst>
              <a:ext uri="{FF2B5EF4-FFF2-40B4-BE49-F238E27FC236}">
                <a16:creationId xmlns:a16="http://schemas.microsoft.com/office/drawing/2014/main" id="{7EC93521-6A96-57A8-C14B-D0398E2B4D55}"/>
              </a:ext>
            </a:extLst>
          </p:cNvPr>
          <p:cNvSpPr/>
          <p:nvPr/>
        </p:nvSpPr>
        <p:spPr>
          <a:xfrm>
            <a:off x="4480208" y="1328454"/>
            <a:ext cx="3457777" cy="4702821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9" name="TextBox 4">
            <a:extLst>
              <a:ext uri="{FF2B5EF4-FFF2-40B4-BE49-F238E27FC236}">
                <a16:creationId xmlns:a16="http://schemas.microsoft.com/office/drawing/2014/main" id="{1D524928-248B-5453-CA81-3E61E5337D97}"/>
              </a:ext>
            </a:extLst>
          </p:cNvPr>
          <p:cNvSpPr txBox="1"/>
          <p:nvPr/>
        </p:nvSpPr>
        <p:spPr>
          <a:xfrm>
            <a:off x="4914123" y="3228614"/>
            <a:ext cx="2741021" cy="1119602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PRS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宣读圣经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B85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2025-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圣经顺序阅读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Avenir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       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45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分钟计划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Avenir"/>
            </a:endParaRPr>
          </a:p>
        </p:txBody>
      </p:sp>
      <p:sp>
        <p:nvSpPr>
          <p:cNvPr id="50" name="Round Same Side Corner Rectangle 36">
            <a:extLst>
              <a:ext uri="{FF2B5EF4-FFF2-40B4-BE49-F238E27FC236}">
                <a16:creationId xmlns:a16="http://schemas.microsoft.com/office/drawing/2014/main" id="{B822C910-9739-B1B5-9CC5-0BE6EFD1EA5F}"/>
              </a:ext>
            </a:extLst>
          </p:cNvPr>
          <p:cNvSpPr/>
          <p:nvPr/>
        </p:nvSpPr>
        <p:spPr>
          <a:xfrm>
            <a:off x="4478397" y="1328454"/>
            <a:ext cx="3459587" cy="659664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1" name="TextBox 24">
            <a:extLst>
              <a:ext uri="{FF2B5EF4-FFF2-40B4-BE49-F238E27FC236}">
                <a16:creationId xmlns:a16="http://schemas.microsoft.com/office/drawing/2014/main" id="{0A7306F4-2B66-63F4-2CDE-C576A18A98B5}"/>
              </a:ext>
            </a:extLst>
          </p:cNvPr>
          <p:cNvSpPr txBox="1"/>
          <p:nvPr/>
        </p:nvSpPr>
        <p:spPr>
          <a:xfrm>
            <a:off x="4584569" y="1486212"/>
            <a:ext cx="3378577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每周四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北京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时间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2" name="Rectangle 39">
            <a:extLst>
              <a:ext uri="{FF2B5EF4-FFF2-40B4-BE49-F238E27FC236}">
                <a16:creationId xmlns:a16="http://schemas.microsoft.com/office/drawing/2014/main" id="{9E04BE67-C3A6-88DB-0ECB-63B33EB5AC30}"/>
              </a:ext>
            </a:extLst>
          </p:cNvPr>
          <p:cNvSpPr/>
          <p:nvPr/>
        </p:nvSpPr>
        <p:spPr>
          <a:xfrm>
            <a:off x="4478397" y="1989962"/>
            <a:ext cx="3459587" cy="1055866"/>
          </a:xfrm>
          <a:prstGeom prst="rect">
            <a:avLst/>
          </a:prstGeom>
          <a:solidFill>
            <a:srgbClr val="DFEC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5" name="TextBox 25">
            <a:extLst>
              <a:ext uri="{FF2B5EF4-FFF2-40B4-BE49-F238E27FC236}">
                <a16:creationId xmlns:a16="http://schemas.microsoft.com/office/drawing/2014/main" id="{50834813-C095-DAD8-DB59-9B75A150A3F3}"/>
              </a:ext>
            </a:extLst>
          </p:cNvPr>
          <p:cNvSpPr txBox="1"/>
          <p:nvPr/>
        </p:nvSpPr>
        <p:spPr>
          <a:xfrm>
            <a:off x="5211173" y="2162386"/>
            <a:ext cx="2481564" cy="746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PRS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19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20:30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40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21:40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4" name="TextBox 1">
            <a:extLst>
              <a:ext uri="{FF2B5EF4-FFF2-40B4-BE49-F238E27FC236}">
                <a16:creationId xmlns:a16="http://schemas.microsoft.com/office/drawing/2014/main" id="{07A950ED-5925-A004-DB31-6789B1D58764}"/>
              </a:ext>
            </a:extLst>
          </p:cNvPr>
          <p:cNvSpPr txBox="1"/>
          <p:nvPr/>
        </p:nvSpPr>
        <p:spPr>
          <a:xfrm>
            <a:off x="4914123" y="4595798"/>
            <a:ext cx="2639291" cy="111344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读书会</a:t>
            </a:r>
            <a:b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B85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我如何思考基督教</a:t>
            </a:r>
            <a:br>
              <a:rPr kumimoji="0" lang="en-US" altLang="ko-K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</a:br>
            <a:r>
              <a:rPr lang="en-US" altLang="ko-KR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C.S.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路易斯</a:t>
            </a:r>
            <a:endParaRPr kumimoji="0" lang="en-US" altLang="ko-Kore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6" name="Rounded Rectangle 23">
            <a:extLst>
              <a:ext uri="{FF2B5EF4-FFF2-40B4-BE49-F238E27FC236}">
                <a16:creationId xmlns:a16="http://schemas.microsoft.com/office/drawing/2014/main" id="{80B27403-162A-46AC-F981-24D256438C88}"/>
              </a:ext>
            </a:extLst>
          </p:cNvPr>
          <p:cNvSpPr/>
          <p:nvPr/>
        </p:nvSpPr>
        <p:spPr>
          <a:xfrm>
            <a:off x="8332527" y="1314802"/>
            <a:ext cx="3457777" cy="4716473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7" name="TextBox 4">
            <a:extLst>
              <a:ext uri="{FF2B5EF4-FFF2-40B4-BE49-F238E27FC236}">
                <a16:creationId xmlns:a16="http://schemas.microsoft.com/office/drawing/2014/main" id="{85D8B5D2-7CFD-81C0-6945-B36E31681219}"/>
              </a:ext>
            </a:extLst>
          </p:cNvPr>
          <p:cNvSpPr txBox="1"/>
          <p:nvPr/>
        </p:nvSpPr>
        <p:spPr>
          <a:xfrm>
            <a:off x="9164665" y="3311834"/>
            <a:ext cx="1973934" cy="757323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PRS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宣读圣经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B85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30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分钟计划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Avenir"/>
            </a:endParaRPr>
          </a:p>
        </p:txBody>
      </p:sp>
      <p:sp>
        <p:nvSpPr>
          <p:cNvPr id="88" name="Round Same Side Corner Rectangle 36">
            <a:extLst>
              <a:ext uri="{FF2B5EF4-FFF2-40B4-BE49-F238E27FC236}">
                <a16:creationId xmlns:a16="http://schemas.microsoft.com/office/drawing/2014/main" id="{6EBCB958-8FDE-7CAF-F201-AD772784CF49}"/>
              </a:ext>
            </a:extLst>
          </p:cNvPr>
          <p:cNvSpPr/>
          <p:nvPr/>
        </p:nvSpPr>
        <p:spPr>
          <a:xfrm>
            <a:off x="8330716" y="1314802"/>
            <a:ext cx="3459587" cy="659664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9" name="TextBox 24">
            <a:extLst>
              <a:ext uri="{FF2B5EF4-FFF2-40B4-BE49-F238E27FC236}">
                <a16:creationId xmlns:a16="http://schemas.microsoft.com/office/drawing/2014/main" id="{356DFFB0-2D60-6C42-64B8-3F08BC44714F}"/>
              </a:ext>
            </a:extLst>
          </p:cNvPr>
          <p:cNvSpPr txBox="1"/>
          <p:nvPr/>
        </p:nvSpPr>
        <p:spPr>
          <a:xfrm>
            <a:off x="8436888" y="1472560"/>
            <a:ext cx="3378577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每周六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北京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时间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0" name="Rectangle 39">
            <a:extLst>
              <a:ext uri="{FF2B5EF4-FFF2-40B4-BE49-F238E27FC236}">
                <a16:creationId xmlns:a16="http://schemas.microsoft.com/office/drawing/2014/main" id="{1165FAF6-7B3C-F025-A076-69D6F32A7B07}"/>
              </a:ext>
            </a:extLst>
          </p:cNvPr>
          <p:cNvSpPr/>
          <p:nvPr/>
        </p:nvSpPr>
        <p:spPr>
          <a:xfrm>
            <a:off x="8330716" y="1976310"/>
            <a:ext cx="3459587" cy="1055866"/>
          </a:xfrm>
          <a:prstGeom prst="rect">
            <a:avLst/>
          </a:prstGeom>
          <a:solidFill>
            <a:srgbClr val="DFEC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3" name="TextBox 25">
            <a:extLst>
              <a:ext uri="{FF2B5EF4-FFF2-40B4-BE49-F238E27FC236}">
                <a16:creationId xmlns:a16="http://schemas.microsoft.com/office/drawing/2014/main" id="{F9209DB7-3983-DCCA-B997-57D28B03C0A6}"/>
              </a:ext>
            </a:extLst>
          </p:cNvPr>
          <p:cNvSpPr txBox="1"/>
          <p:nvPr/>
        </p:nvSpPr>
        <p:spPr>
          <a:xfrm>
            <a:off x="9080035" y="2144780"/>
            <a:ext cx="2507574" cy="746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PRS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11:00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12:00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2" name="TextBox 1">
            <a:extLst>
              <a:ext uri="{FF2B5EF4-FFF2-40B4-BE49-F238E27FC236}">
                <a16:creationId xmlns:a16="http://schemas.microsoft.com/office/drawing/2014/main" id="{CD4D65C7-FD5B-30D9-E515-99FC9B11A426}"/>
              </a:ext>
            </a:extLst>
          </p:cNvPr>
          <p:cNvSpPr txBox="1"/>
          <p:nvPr/>
        </p:nvSpPr>
        <p:spPr>
          <a:xfrm>
            <a:off x="9184990" y="4441864"/>
            <a:ext cx="1933284" cy="1148712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JSU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读书会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B85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挥霍的上帝</a:t>
            </a:r>
            <a:b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</a:b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提摩太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·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Avenir"/>
              </a:rPr>
              <a:t>凯勒</a:t>
            </a:r>
            <a:endParaRPr kumimoji="0" lang="en-US" altLang="ko-Kore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8" name="그림 2">
            <a:extLst>
              <a:ext uri="{FF2B5EF4-FFF2-40B4-BE49-F238E27FC236}">
                <a16:creationId xmlns:a16="http://schemas.microsoft.com/office/drawing/2014/main" id="{4D26B438-728D-CFA1-9A59-3EE81283DA9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1D9"/>
              </a:clrFrom>
              <a:clrTo>
                <a:srgbClr val="FFF1D9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1798" t="49252" r="15045"/>
          <a:stretch>
            <a:fillRect/>
          </a:stretch>
        </p:blipFill>
        <p:spPr>
          <a:xfrm>
            <a:off x="672592" y="2167291"/>
            <a:ext cx="278188" cy="39008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14E3133-A91C-C028-1980-FA2CA9BD24AA}"/>
              </a:ext>
            </a:extLst>
          </p:cNvPr>
          <p:cNvSpPr txBox="1"/>
          <p:nvPr/>
        </p:nvSpPr>
        <p:spPr>
          <a:xfrm>
            <a:off x="5003511" y="6097120"/>
            <a:ext cx="27514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Zoom:</a:t>
            </a:r>
            <a:r>
              <a:rPr lang="zh-CN" altLang="en-US" sz="16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997 437 0572</a:t>
            </a:r>
            <a:endParaRPr lang="en-US" altLang="zh-CN" sz="1600" spc="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sz="1600" b="1" spc="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密码</a:t>
            </a:r>
            <a:r>
              <a:rPr lang="en-US" altLang="ko-KR" sz="1600" b="1" spc="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ko-KR" altLang="en-US" sz="1600" b="1" dirty="0">
                <a:latin typeface="Microsoft YaHei UI" panose="020B0503020204020204" pitchFamily="34" charset="-122"/>
                <a:ea typeface="Noto Sans CJK KR" panose="020B0500000000000000" pitchFamily="34" charset="-128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prs</a:t>
            </a:r>
            <a:endParaRPr lang="ko-KR" altLang="en-US" sz="1600" dirty="0">
              <a:latin typeface="Microsoft YaHei UI" panose="020B0503020204020204" pitchFamily="34" charset="-122"/>
              <a:ea typeface="Noto Sans CJK KR" panose="020B0500000000000000" pitchFamily="34" charset="-128"/>
            </a:endParaRPr>
          </a:p>
        </p:txBody>
      </p:sp>
      <p:pic>
        <p:nvPicPr>
          <p:cNvPr id="13" name="Picture 17" descr="Logo, icon&#10;&#10;Description automatically generated">
            <a:extLst>
              <a:ext uri="{FF2B5EF4-FFF2-40B4-BE49-F238E27FC236}">
                <a16:creationId xmlns:a16="http://schemas.microsoft.com/office/drawing/2014/main" id="{FE7F4960-6A92-13A6-6BEA-51049A36832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duotone>
              <a:prstClr val="black"/>
              <a:srgbClr val="12C96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46670" y="2553419"/>
            <a:ext cx="317450" cy="317450"/>
          </a:xfrm>
          <a:prstGeom prst="rect">
            <a:avLst/>
          </a:prstGeom>
        </p:spPr>
      </p:pic>
      <p:pic>
        <p:nvPicPr>
          <p:cNvPr id="17" name="Picture 17" descr="Logo, icon&#10;&#10;Description automatically generated">
            <a:extLst>
              <a:ext uri="{FF2B5EF4-FFF2-40B4-BE49-F238E27FC236}">
                <a16:creationId xmlns:a16="http://schemas.microsoft.com/office/drawing/2014/main" id="{A07E9A9F-F129-107D-F1CA-C48D09BD2D7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duotone>
              <a:prstClr val="black"/>
              <a:srgbClr val="12C96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747711" y="2593762"/>
            <a:ext cx="317450" cy="317450"/>
          </a:xfrm>
          <a:prstGeom prst="rect">
            <a:avLst/>
          </a:prstGeom>
        </p:spPr>
      </p:pic>
      <p:pic>
        <p:nvPicPr>
          <p:cNvPr id="19" name="Picture 17" descr="Logo, icon&#10;&#10;Description automatically generated">
            <a:extLst>
              <a:ext uri="{FF2B5EF4-FFF2-40B4-BE49-F238E27FC236}">
                <a16:creationId xmlns:a16="http://schemas.microsoft.com/office/drawing/2014/main" id="{DD9C029D-6D41-27C0-E3CB-451DF62C312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duotone>
              <a:prstClr val="black"/>
              <a:srgbClr val="12C96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30794" y="2571026"/>
            <a:ext cx="317450" cy="317450"/>
          </a:xfrm>
          <a:prstGeom prst="rect">
            <a:avLst/>
          </a:prstGeom>
        </p:spPr>
      </p:pic>
      <p:pic>
        <p:nvPicPr>
          <p:cNvPr id="21" name="그림 2">
            <a:extLst>
              <a:ext uri="{FF2B5EF4-FFF2-40B4-BE49-F238E27FC236}">
                <a16:creationId xmlns:a16="http://schemas.microsoft.com/office/drawing/2014/main" id="{F9A5A8E0-C927-4754-FABB-77FAADFDB25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1D9"/>
              </a:clrFrom>
              <a:clrTo>
                <a:srgbClr val="FFF1D9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1798" t="49252" r="15045"/>
          <a:stretch>
            <a:fillRect/>
          </a:stretch>
        </p:blipFill>
        <p:spPr>
          <a:xfrm>
            <a:off x="4764813" y="2197006"/>
            <a:ext cx="278188" cy="390083"/>
          </a:xfrm>
          <a:prstGeom prst="rect">
            <a:avLst/>
          </a:prstGeom>
        </p:spPr>
      </p:pic>
      <p:pic>
        <p:nvPicPr>
          <p:cNvPr id="27" name="그림 2">
            <a:extLst>
              <a:ext uri="{FF2B5EF4-FFF2-40B4-BE49-F238E27FC236}">
                <a16:creationId xmlns:a16="http://schemas.microsoft.com/office/drawing/2014/main" id="{846F1688-DB45-EEE5-B676-306F1CC19B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1D9"/>
              </a:clrFrom>
              <a:clrTo>
                <a:srgbClr val="FFF1D9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1798" t="49252" r="15045"/>
          <a:stretch>
            <a:fillRect/>
          </a:stretch>
        </p:blipFill>
        <p:spPr>
          <a:xfrm>
            <a:off x="8666922" y="2182250"/>
            <a:ext cx="278188" cy="39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90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1860884" y="443584"/>
            <a:ext cx="872690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5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更多信息，请登录我们的主页。</a:t>
            </a:r>
            <a:endParaRPr lang="en-US" altLang="ko-KR" sz="5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705963" y="1777009"/>
            <a:ext cx="5038064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https://zh-cn.prsi.org</a:t>
            </a:r>
            <a:endParaRPr lang="en-US" sz="2400" dirty="0">
              <a:solidFill>
                <a:schemeClr val="bg1"/>
              </a:solidFill>
              <a:latin typeface="Avenir Next LT Pro" panose="020B0504020202020204" pitchFamily="34" charset="0"/>
              <a:ea typeface="Microsoft YaHei UI" panose="020B0503020204020204" pitchFamily="34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BC79FF-75EC-6520-F4CB-0F2D6EC6363E}"/>
              </a:ext>
            </a:extLst>
          </p:cNvPr>
          <p:cNvSpPr txBox="1"/>
          <p:nvPr/>
        </p:nvSpPr>
        <p:spPr>
          <a:xfrm>
            <a:off x="6449987" y="1777009"/>
            <a:ext cx="5036050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www.justshowup.club</a:t>
            </a:r>
            <a:endParaRPr lang="en-US" sz="2400" b="1" dirty="0">
              <a:solidFill>
                <a:schemeClr val="bg1"/>
              </a:solidFill>
              <a:latin typeface="Avenir Next LT Pro" panose="020B0504020202020204" pitchFamily="34" charset="0"/>
              <a:ea typeface="Microsoft YaHei UI" panose="020B0503020204020204" pitchFamily="34" charset="-122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B5B82C0A-9708-1D45-5022-56893B207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090" y="3193659"/>
            <a:ext cx="3111666" cy="14984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D6FFA3-1EBD-C3A7-7DB4-72C0557089BF}"/>
              </a:ext>
            </a:extLst>
          </p:cNvPr>
          <p:cNvSpPr/>
          <p:nvPr/>
        </p:nvSpPr>
        <p:spPr>
          <a:xfrm>
            <a:off x="45720" y="6261682"/>
            <a:ext cx="640080" cy="545518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6" name="图片 5" descr="文本&#10;&#10;描述已自动生成">
            <a:extLst>
              <a:ext uri="{FF2B5EF4-FFF2-40B4-BE49-F238E27FC236}">
                <a16:creationId xmlns:a16="http://schemas.microsoft.com/office/drawing/2014/main" id="{3B1BAFA1-E347-8381-A029-B7568F933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278" y="3331176"/>
            <a:ext cx="3271148" cy="1584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FD2CE5-5E78-1B3F-2050-EA27B4B8421C}"/>
              </a:ext>
            </a:extLst>
          </p:cNvPr>
          <p:cNvSpPr txBox="1"/>
          <p:nvPr/>
        </p:nvSpPr>
        <p:spPr>
          <a:xfrm>
            <a:off x="7680406" y="4876391"/>
            <a:ext cx="3111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700" spc="1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读 书 社 群</a:t>
            </a:r>
            <a:endParaRPr lang="en-US" altLang="ko-KR" sz="2700" spc="1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3783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3752</TotalTime>
  <Words>1043</Words>
  <Application>Microsoft Macintosh PowerPoint</Application>
  <PresentationFormat>와이드스크린</PresentationFormat>
  <Paragraphs>87</Paragraphs>
  <Slides>8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맑은 고딕</vt:lpstr>
      <vt:lpstr>Noto Sans TC</vt:lpstr>
      <vt:lpstr>Avenir Next LT Pro</vt:lpstr>
      <vt:lpstr>Microsoft YaHei UI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Esther Won</cp:lastModifiedBy>
  <cp:revision>478</cp:revision>
  <cp:lastPrinted>2023-03-06T18:07:43Z</cp:lastPrinted>
  <dcterms:created xsi:type="dcterms:W3CDTF">2022-08-02T13:41:17Z</dcterms:created>
  <dcterms:modified xsi:type="dcterms:W3CDTF">2026-07-30T08:24:22Z</dcterms:modified>
</cp:coreProperties>
</file>