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autoCompressPictures="0">
  <p:sldMasterIdLst>
    <p:sldMasterId id="2147483648" r:id="rId1"/>
  </p:sldMasterIdLst>
  <p:notesMasterIdLst>
    <p:notesMasterId r:id="rId9"/>
  </p:notesMasterIdLst>
  <p:sldIdLst>
    <p:sldId id="256" r:id="rId2"/>
    <p:sldId id="368" r:id="rId3"/>
    <p:sldId id="317" r:id="rId4"/>
    <p:sldId id="315" r:id="rId5"/>
    <p:sldId id="369" r:id="rId6"/>
    <p:sldId id="367" r:id="rId7"/>
    <p:sldId id="33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41"/>
    <a:srgbClr val="DFEDD7"/>
    <a:srgbClr val="E5F3DD"/>
    <a:srgbClr val="E5F2DC"/>
    <a:srgbClr val="EBEBEB"/>
    <a:srgbClr val="FFB600"/>
    <a:srgbClr val="FB8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86"/>
    <p:restoredTop sz="94690"/>
  </p:normalViewPr>
  <p:slideViewPr>
    <p:cSldViewPr snapToGrid="0" snapToObjects="1">
      <p:cViewPr varScale="1">
        <p:scale>
          <a:sx n="151" d="100"/>
          <a:sy n="151" d="100"/>
        </p:scale>
        <p:origin x="156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6" d="100"/>
          <a:sy n="156" d="100"/>
        </p:scale>
        <p:origin x="556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931B2-32AA-6B40-B82D-7AF436A7987F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06CAE-D254-7140-BE8A-6A49AC10B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12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13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97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3B8F-BD3A-E343-ADEB-B97FF08DD81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B9EBB0-349B-DC9C-D95E-061BEEFC73B5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DF0BB7A1-71DF-D74E-8BA4-56D1F44F168F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49FD42-7A93-BF93-8954-EA7E3C8E04C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320040" y="282408"/>
            <a:ext cx="1403227" cy="94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0DE289C-1F5F-6947-E2DB-082A2032ED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ADFF10D2-5438-9330-8854-334680F0C0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1020" y="457200"/>
            <a:ext cx="11109958" cy="5940298"/>
          </a:xfrm>
          <a:prstGeom prst="rect">
            <a:avLst/>
          </a:prstGeom>
          <a:solidFill>
            <a:srgbClr val="D9EDCC"/>
          </a:solidFill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25F8B10-6461-C2FC-253B-908248287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6121" y="1441902"/>
            <a:ext cx="5959755" cy="421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9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6027EF19-D574-39C7-5069-206BB85D9D4B}"/>
              </a:ext>
            </a:extLst>
          </p:cNvPr>
          <p:cNvSpPr/>
          <p:nvPr/>
        </p:nvSpPr>
        <p:spPr>
          <a:xfrm>
            <a:off x="3683000" y="0"/>
            <a:ext cx="8552544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26646" y="2529248"/>
            <a:ext cx="3568931" cy="19082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4000" b="1" dirty="0" err="1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Pedoman</a:t>
            </a:r>
            <a:endParaRPr lang="en-US" altLang="ko-KR" sz="4400" b="1" dirty="0">
              <a:solidFill>
                <a:srgbClr val="007F41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Klub </a:t>
            </a:r>
            <a:r>
              <a:rPr lang="en-US" sz="40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Buku</a:t>
            </a:r>
            <a:endParaRPr lang="en-US" sz="40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r>
              <a:rPr lang="en-US" altLang="ko-KR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Just Show Up</a:t>
            </a:r>
            <a:endParaRPr lang="en-US" sz="40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76D925-806E-3090-7A49-9A30A1C015F2}"/>
              </a:ext>
            </a:extLst>
          </p:cNvPr>
          <p:cNvSpPr/>
          <p:nvPr/>
        </p:nvSpPr>
        <p:spPr>
          <a:xfrm>
            <a:off x="4309548" y="312898"/>
            <a:ext cx="7588694" cy="6232203"/>
          </a:xfrm>
          <a:prstGeom prst="roundRect">
            <a:avLst>
              <a:gd name="adj" fmla="val 34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27775A-6108-95D4-68F3-E04A0FFD8A61}"/>
              </a:ext>
            </a:extLst>
          </p:cNvPr>
          <p:cNvSpPr txBox="1"/>
          <p:nvPr/>
        </p:nvSpPr>
        <p:spPr>
          <a:xfrm>
            <a:off x="4938387" y="511101"/>
            <a:ext cx="6782260" cy="5914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0"/>
              </a:spcAft>
            </a:pPr>
            <a:r>
              <a:rPr lang="pt-BR" sz="2150" dirty="0">
                <a:latin typeface="Avenir Next LT Pro" panose="020B0504020202020204" pitchFamily="34" charset="0"/>
              </a:rPr>
              <a:t>Sebutkan Nama dan dari mana Anda berasal.</a:t>
            </a:r>
            <a:endParaRPr lang="en-US" sz="2150" spc="-50" dirty="0">
              <a:effectLst/>
              <a:latin typeface="Avenir Next LT Pro" panose="020B0504020202020204" pitchFamily="34" charset="0"/>
            </a:endParaRPr>
          </a:p>
          <a:p>
            <a:pPr>
              <a:spcAft>
                <a:spcPts val="2000"/>
              </a:spcAft>
            </a:pPr>
            <a:r>
              <a:rPr lang="en-US" sz="2150" dirty="0" err="1">
                <a:latin typeface="Avenir Next LT Pro" panose="020B0504020202020204" pitchFamily="34" charset="0"/>
              </a:rPr>
              <a:t>Setiap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peserta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diberi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waktu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berbicara</a:t>
            </a:r>
            <a:r>
              <a:rPr lang="en-US" sz="2150" dirty="0">
                <a:latin typeface="Avenir Next LT Pro" panose="020B0504020202020204" pitchFamily="34" charset="0"/>
              </a:rPr>
              <a:t> yang </a:t>
            </a:r>
            <a:r>
              <a:rPr lang="en-US" sz="2150" dirty="0" err="1">
                <a:latin typeface="Avenir Next LT Pro" panose="020B0504020202020204" pitchFamily="34" charset="0"/>
              </a:rPr>
              <a:t>sama</a:t>
            </a:r>
            <a:r>
              <a:rPr lang="en-US" sz="2150" dirty="0">
                <a:latin typeface="Avenir Next LT Pro" panose="020B0504020202020204" pitchFamily="34" charset="0"/>
              </a:rPr>
              <a:t> (</a:t>
            </a:r>
            <a:r>
              <a:rPr lang="en-US" sz="2150" dirty="0" err="1">
                <a:latin typeface="Avenir Next LT Pro" panose="020B0504020202020204" pitchFamily="34" charset="0"/>
              </a:rPr>
              <a:t>sekitar</a:t>
            </a:r>
            <a:r>
              <a:rPr lang="en-US" sz="2150" dirty="0">
                <a:latin typeface="Avenir Next LT Pro" panose="020B0504020202020204" pitchFamily="34" charset="0"/>
              </a:rPr>
              <a:t> 1 </a:t>
            </a:r>
            <a:r>
              <a:rPr lang="en-US" sz="2150" dirty="0" err="1">
                <a:latin typeface="Avenir Next LT Pro" panose="020B0504020202020204" pitchFamily="34" charset="0"/>
              </a:rPr>
              <a:t>menit</a:t>
            </a:r>
            <a:r>
              <a:rPr lang="en-US" sz="2150" dirty="0">
                <a:latin typeface="Avenir Next LT Pro" panose="020B0504020202020204" pitchFamily="34" charset="0"/>
              </a:rPr>
              <a:t>, </a:t>
            </a:r>
            <a:r>
              <a:rPr lang="en-US" sz="2150" dirty="0" err="1">
                <a:latin typeface="Avenir Next LT Pro" panose="020B0504020202020204" pitchFamily="34" charset="0"/>
              </a:rPr>
              <a:t>gunakan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pengatur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waktu</a:t>
            </a:r>
            <a:r>
              <a:rPr lang="en-US" sz="2150" dirty="0">
                <a:latin typeface="Avenir Next LT Pro" panose="020B0504020202020204" pitchFamily="34" charset="0"/>
              </a:rPr>
              <a:t>), </a:t>
            </a:r>
            <a:r>
              <a:rPr lang="en-US" sz="2150" dirty="0" err="1">
                <a:latin typeface="Avenir Next LT Pro" panose="020B0504020202020204" pitchFamily="34" charset="0"/>
              </a:rPr>
              <a:t>atau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dapat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memilih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untuk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tidak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berbicara</a:t>
            </a:r>
            <a:r>
              <a:rPr lang="en-US" sz="2150" dirty="0">
                <a:latin typeface="Avenir Next LT Pro" panose="020B0504020202020204" pitchFamily="34" charset="0"/>
              </a:rPr>
              <a:t>.</a:t>
            </a:r>
            <a:endParaRPr lang="en-US" sz="2150" spc="-50" dirty="0">
              <a:effectLst/>
              <a:latin typeface="Avenir Next LT Pro" panose="020B0504020202020204" pitchFamily="34" charset="0"/>
            </a:endParaRPr>
          </a:p>
          <a:p>
            <a:pPr>
              <a:spcAft>
                <a:spcPts val="2000"/>
              </a:spcAft>
            </a:pPr>
            <a:r>
              <a:rPr lang="en-US" sz="2150" dirty="0" err="1">
                <a:latin typeface="Avenir Next LT Pro" panose="020B0504020202020204" pitchFamily="34" charset="0"/>
              </a:rPr>
              <a:t>Sebutkan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nomor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halaman</a:t>
            </a:r>
            <a:r>
              <a:rPr lang="en-US" sz="2150" dirty="0">
                <a:latin typeface="Avenir Next LT Pro" panose="020B0504020202020204" pitchFamily="34" charset="0"/>
              </a:rPr>
              <a:t>.</a:t>
            </a:r>
          </a:p>
          <a:p>
            <a:pPr>
              <a:spcAft>
                <a:spcPts val="2000"/>
              </a:spcAft>
            </a:pPr>
            <a:r>
              <a:rPr lang="en-US" sz="2150" b="1" dirty="0" err="1">
                <a:latin typeface="Avenir Next LT Pro" panose="020B0504020202020204" pitchFamily="34" charset="0"/>
              </a:rPr>
              <a:t>Fokuslah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dirty="0" err="1">
                <a:latin typeface="Avenir Next LT Pro" panose="020B0504020202020204" pitchFamily="34" charset="0"/>
              </a:rPr>
              <a:t>untuk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dirty="0" err="1">
                <a:latin typeface="Avenir Next LT Pro" panose="020B0504020202020204" pitchFamily="34" charset="0"/>
              </a:rPr>
              <a:t>membagikan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apa</a:t>
            </a:r>
            <a:r>
              <a:rPr lang="en-US" sz="2150" b="1" u="sng" dirty="0">
                <a:latin typeface="Avenir Next LT Pro" panose="020B0504020202020204" pitchFamily="34" charset="0"/>
              </a:rPr>
              <a:t> yang Anda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pelajari</a:t>
            </a:r>
            <a:r>
              <a:rPr lang="en-US" sz="2150" b="1" u="sng" dirty="0">
                <a:latin typeface="Avenir Next LT Pro" panose="020B0504020202020204" pitchFamily="34" charset="0"/>
              </a:rPr>
              <a:t>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atau</a:t>
            </a:r>
            <a:r>
              <a:rPr lang="en-US" sz="2150" b="1" u="sng" dirty="0">
                <a:latin typeface="Avenir Next LT Pro" panose="020B0504020202020204" pitchFamily="34" charset="0"/>
              </a:rPr>
              <a:t> yang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tidak</a:t>
            </a:r>
            <a:r>
              <a:rPr lang="en-US" sz="2150" b="1" u="sng" dirty="0">
                <a:latin typeface="Avenir Next LT Pro" panose="020B0504020202020204" pitchFamily="34" charset="0"/>
              </a:rPr>
              <a:t> Anda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setujui</a:t>
            </a:r>
            <a:r>
              <a:rPr lang="en-US" sz="2150" b="1" u="sng" dirty="0">
                <a:latin typeface="Avenir Next LT Pro" panose="020B0504020202020204" pitchFamily="34" charset="0"/>
              </a:rPr>
              <a:t>.</a:t>
            </a:r>
          </a:p>
          <a:p>
            <a:pPr>
              <a:spcAft>
                <a:spcPts val="2000"/>
              </a:spcAft>
            </a:pPr>
            <a:r>
              <a:rPr lang="en-US" sz="2150" b="1" dirty="0">
                <a:latin typeface="Avenir Next LT Pro" panose="020B0504020202020204" pitchFamily="34" charset="0"/>
              </a:rPr>
              <a:t>Saat </a:t>
            </a:r>
            <a:r>
              <a:rPr lang="en-US" sz="2150" b="1" dirty="0" err="1">
                <a:latin typeface="Avenir Next LT Pro" panose="020B0504020202020204" pitchFamily="34" charset="0"/>
              </a:rPr>
              <a:t>berbagi</a:t>
            </a:r>
            <a:r>
              <a:rPr lang="en-US" sz="2150" b="1" dirty="0">
                <a:latin typeface="Avenir Next LT Pro" panose="020B0504020202020204" pitchFamily="34" charset="0"/>
              </a:rPr>
              <a:t>,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gunakan</a:t>
            </a:r>
            <a:r>
              <a:rPr lang="en-US" sz="2150" b="1" u="sng" dirty="0">
                <a:latin typeface="Avenir Next LT Pro" panose="020B0504020202020204" pitchFamily="34" charset="0"/>
              </a:rPr>
              <a:t> kata “Saya”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bukan</a:t>
            </a:r>
            <a:r>
              <a:rPr lang="en-US" sz="2150" b="1" u="sng" dirty="0">
                <a:latin typeface="Avenir Next LT Pro" panose="020B0504020202020204" pitchFamily="34" charset="0"/>
              </a:rPr>
              <a:t> “Kami/Kita” </a:t>
            </a:r>
            <a:r>
              <a:rPr lang="en-US" sz="2150" b="1" u="sng" dirty="0" err="1">
                <a:latin typeface="Avenir Next LT Pro" panose="020B0504020202020204" pitchFamily="34" charset="0"/>
              </a:rPr>
              <a:t>atau</a:t>
            </a:r>
            <a:r>
              <a:rPr lang="en-US" sz="2150" b="1" u="sng" dirty="0">
                <a:latin typeface="Avenir Next LT Pro" panose="020B0504020202020204" pitchFamily="34" charset="0"/>
              </a:rPr>
              <a:t> “Anda.”</a:t>
            </a:r>
            <a:r>
              <a:rPr lang="en-US" sz="2150" b="1" dirty="0">
                <a:latin typeface="Avenir Next LT Pro" panose="020B0504020202020204" pitchFamily="34" charset="0"/>
              </a:rPr>
              <a:t> Hal </a:t>
            </a:r>
            <a:r>
              <a:rPr lang="en-US" sz="2150" b="1" dirty="0" err="1">
                <a:latin typeface="Avenir Next LT Pro" panose="020B0504020202020204" pitchFamily="34" charset="0"/>
              </a:rPr>
              <a:t>ini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dirty="0" err="1">
                <a:latin typeface="Avenir Next LT Pro" panose="020B0504020202020204" pitchFamily="34" charset="0"/>
              </a:rPr>
              <a:t>membantu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dirty="0" err="1">
                <a:latin typeface="Avenir Next LT Pro" panose="020B0504020202020204" pitchFamily="34" charset="0"/>
              </a:rPr>
              <a:t>setiap</a:t>
            </a:r>
            <a:r>
              <a:rPr lang="en-US" sz="2150" b="1" dirty="0">
                <a:latin typeface="Avenir Next LT Pro" panose="020B0504020202020204" pitchFamily="34" charset="0"/>
              </a:rPr>
              <a:t> orang </a:t>
            </a:r>
            <a:r>
              <a:rPr lang="en-US" sz="2150" b="1" dirty="0" err="1">
                <a:latin typeface="Avenir Next LT Pro" panose="020B0504020202020204" pitchFamily="34" charset="0"/>
              </a:rPr>
              <a:t>belajar</a:t>
            </a:r>
            <a:r>
              <a:rPr lang="en-US" sz="2150" b="1" dirty="0">
                <a:latin typeface="Avenir Next LT Pro" panose="020B0504020202020204" pitchFamily="34" charset="0"/>
              </a:rPr>
              <a:t> dan </a:t>
            </a:r>
            <a:r>
              <a:rPr lang="en-US" sz="2150" b="1" dirty="0" err="1">
                <a:latin typeface="Avenir Next LT Pro" panose="020B0504020202020204" pitchFamily="34" charset="0"/>
              </a:rPr>
              <a:t>berbagi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dirty="0" err="1">
                <a:latin typeface="Avenir Next LT Pro" panose="020B0504020202020204" pitchFamily="34" charset="0"/>
              </a:rPr>
              <a:t>secara</a:t>
            </a:r>
            <a:r>
              <a:rPr lang="en-US" sz="2150" b="1" dirty="0">
                <a:latin typeface="Avenir Next LT Pro" panose="020B0504020202020204" pitchFamily="34" charset="0"/>
              </a:rPr>
              <a:t> </a:t>
            </a:r>
            <a:r>
              <a:rPr lang="en-US" sz="2150" b="1" dirty="0" err="1">
                <a:latin typeface="Avenir Next LT Pro" panose="020B0504020202020204" pitchFamily="34" charset="0"/>
              </a:rPr>
              <a:t>mandiri</a:t>
            </a:r>
            <a:r>
              <a:rPr lang="en-US" sz="2150" b="1" dirty="0">
                <a:latin typeface="Avenir Next LT Pro" panose="020B0504020202020204" pitchFamily="34" charset="0"/>
              </a:rPr>
              <a:t>.</a:t>
            </a:r>
            <a:r>
              <a:rPr lang="ko-KR" altLang="en-US" sz="2150" b="1" dirty="0">
                <a:latin typeface="Avenir Next LT Pro" panose="020B0504020202020204" pitchFamily="34" charset="0"/>
              </a:rPr>
              <a:t> </a:t>
            </a:r>
            <a:r>
              <a:rPr lang="en" altLang="ko-KR" sz="2150" b="1" dirty="0" err="1">
                <a:latin typeface="Avenir Next LT Pro" panose="020B0504020202020204" pitchFamily="34" charset="0"/>
              </a:rPr>
              <a:t>Fasilitator</a:t>
            </a:r>
            <a:r>
              <a:rPr lang="en" altLang="ko-KR" sz="2150" b="1" dirty="0">
                <a:latin typeface="Avenir Next LT Pro" panose="020B0504020202020204" pitchFamily="34" charset="0"/>
              </a:rPr>
              <a:t> </a:t>
            </a:r>
            <a:r>
              <a:rPr lang="en" altLang="ko-KR" sz="2150" b="1" dirty="0" err="1">
                <a:latin typeface="Avenir Next LT Pro" panose="020B0504020202020204" pitchFamily="34" charset="0"/>
              </a:rPr>
              <a:t>akan</a:t>
            </a:r>
            <a:r>
              <a:rPr lang="en" altLang="ko-KR" sz="2150" b="1" dirty="0">
                <a:latin typeface="Avenir Next LT Pro" panose="020B0504020202020204" pitchFamily="34" charset="0"/>
              </a:rPr>
              <a:t> </a:t>
            </a:r>
            <a:r>
              <a:rPr lang="en" altLang="ko-KR" sz="2150" b="1" dirty="0" err="1">
                <a:latin typeface="Avenir Next LT Pro" panose="020B0504020202020204" pitchFamily="34" charset="0"/>
              </a:rPr>
              <a:t>memperbaikinya</a:t>
            </a:r>
            <a:r>
              <a:rPr lang="en" altLang="ko-KR" sz="2150" b="1" dirty="0">
                <a:latin typeface="Avenir Next LT Pro" panose="020B0504020202020204" pitchFamily="34" charset="0"/>
              </a:rPr>
              <a:t> </a:t>
            </a:r>
            <a:r>
              <a:rPr lang="en" altLang="ko-KR" sz="2150" b="1" dirty="0" err="1">
                <a:latin typeface="Avenir Next LT Pro" panose="020B0504020202020204" pitchFamily="34" charset="0"/>
              </a:rPr>
              <a:t>jika</a:t>
            </a:r>
            <a:r>
              <a:rPr lang="en" altLang="ko-KR" sz="2150" b="1" dirty="0">
                <a:latin typeface="Avenir Next LT Pro" panose="020B0504020202020204" pitchFamily="34" charset="0"/>
              </a:rPr>
              <a:t> </a:t>
            </a:r>
            <a:r>
              <a:rPr lang="en" altLang="ko-KR" sz="2150" b="1" dirty="0" err="1">
                <a:latin typeface="Avenir Next LT Pro" panose="020B0504020202020204" pitchFamily="34" charset="0"/>
              </a:rPr>
              <a:t>kejadian</a:t>
            </a:r>
            <a:r>
              <a:rPr lang="en" altLang="ko-KR" sz="2150" b="1" dirty="0">
                <a:latin typeface="Avenir Next LT Pro" panose="020B0504020202020204" pitchFamily="34" charset="0"/>
              </a:rPr>
              <a:t> </a:t>
            </a:r>
            <a:r>
              <a:rPr lang="en" altLang="ko-KR" sz="2150" b="1" dirty="0" err="1">
                <a:latin typeface="Avenir Next LT Pro" panose="020B0504020202020204" pitchFamily="34" charset="0"/>
              </a:rPr>
              <a:t>kesalahan</a:t>
            </a:r>
            <a:r>
              <a:rPr lang="en" altLang="ko-KR" sz="2150" b="1" dirty="0">
                <a:latin typeface="Avenir Next LT Pro" panose="020B0504020202020204" pitchFamily="34" charset="0"/>
              </a:rPr>
              <a:t>.</a:t>
            </a:r>
            <a:endParaRPr lang="en-US" sz="2150" b="1" dirty="0">
              <a:latin typeface="Avenir Next LT Pro" panose="020B0504020202020204" pitchFamily="34" charset="0"/>
            </a:endParaRPr>
          </a:p>
          <a:p>
            <a:pPr>
              <a:spcAft>
                <a:spcPts val="2000"/>
              </a:spcAft>
            </a:pPr>
            <a:r>
              <a:rPr lang="en-US" sz="2150" dirty="0">
                <a:latin typeface="Avenir Next LT Pro" panose="020B0504020202020204" pitchFamily="34" charset="0"/>
              </a:rPr>
              <a:t>Jika Anda </a:t>
            </a:r>
            <a:r>
              <a:rPr lang="en-US" sz="2150" dirty="0" err="1">
                <a:latin typeface="Avenir Next LT Pro" panose="020B0504020202020204" pitchFamily="34" charset="0"/>
              </a:rPr>
              <a:t>memiliki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pertanyaan</a:t>
            </a:r>
            <a:r>
              <a:rPr lang="en-US" sz="2150" dirty="0">
                <a:latin typeface="Avenir Next LT Pro" panose="020B0504020202020204" pitchFamily="34" charset="0"/>
              </a:rPr>
              <a:t>, </a:t>
            </a:r>
            <a:r>
              <a:rPr lang="en-US" sz="2150" dirty="0" err="1">
                <a:latin typeface="Avenir Next LT Pro" panose="020B0504020202020204" pitchFamily="34" charset="0"/>
              </a:rPr>
              <a:t>sebutkan</a:t>
            </a:r>
            <a:r>
              <a:rPr lang="en-US" sz="2150" dirty="0">
                <a:latin typeface="Avenir Next LT Pro" panose="020B0504020202020204" pitchFamily="34" charset="0"/>
              </a:rPr>
              <a:t> dan </a:t>
            </a:r>
            <a:r>
              <a:rPr lang="en-US" sz="2150" dirty="0" err="1">
                <a:latin typeface="Avenir Next LT Pro" panose="020B0504020202020204" pitchFamily="34" charset="0"/>
              </a:rPr>
              <a:t>diskusikan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secara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pribadi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setelah</a:t>
            </a:r>
            <a:r>
              <a:rPr lang="en-US" sz="2150" dirty="0">
                <a:latin typeface="Avenir Next LT Pro" panose="020B0504020202020204" pitchFamily="34" charset="0"/>
              </a:rPr>
              <a:t> </a:t>
            </a:r>
            <a:r>
              <a:rPr lang="en-US" sz="2150" dirty="0" err="1">
                <a:latin typeface="Avenir Next LT Pro" panose="020B0504020202020204" pitchFamily="34" charset="0"/>
              </a:rPr>
              <a:t>sesi</a:t>
            </a:r>
            <a:r>
              <a:rPr lang="en-US" sz="2150" dirty="0">
                <a:latin typeface="Avenir Next LT Pro" panose="020B0504020202020204" pitchFamily="34" charset="0"/>
              </a:rPr>
              <a:t>.</a:t>
            </a:r>
            <a:endParaRPr lang="en-US" sz="2150" spc="-50" dirty="0">
              <a:latin typeface="Avenir Next LT Pro" panose="020B05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B652B6-8A8A-6052-D8A2-4E49C1E506BE}"/>
              </a:ext>
            </a:extLst>
          </p:cNvPr>
          <p:cNvSpPr txBox="1"/>
          <p:nvPr/>
        </p:nvSpPr>
        <p:spPr>
          <a:xfrm>
            <a:off x="4271307" y="470528"/>
            <a:ext cx="479655" cy="399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360"/>
              </a:lnSpc>
              <a:spcAft>
                <a:spcPts val="2000"/>
              </a:spcAft>
            </a:pPr>
            <a:r>
              <a:rPr lang="en-US" sz="2300" b="1" dirty="0">
                <a:solidFill>
                  <a:srgbClr val="007F41"/>
                </a:solidFill>
                <a:effectLst/>
                <a:latin typeface="Avenir Next LT Pro" panose="020B0504020202020204" pitchFamily="34" charset="77"/>
              </a:rPr>
              <a:t>1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95DA7CB-4902-9B6F-A306-E20DFE863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58" y="263846"/>
            <a:ext cx="1346271" cy="95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936778-D9E7-63A2-2AB7-FC741F790177}"/>
              </a:ext>
            </a:extLst>
          </p:cNvPr>
          <p:cNvSpPr txBox="1"/>
          <p:nvPr/>
        </p:nvSpPr>
        <p:spPr>
          <a:xfrm>
            <a:off x="4271307" y="1028139"/>
            <a:ext cx="479655" cy="399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360"/>
              </a:lnSpc>
              <a:spcAft>
                <a:spcPts val="2000"/>
              </a:spcAft>
            </a:pPr>
            <a:r>
              <a:rPr lang="en-US" sz="2300" b="1" dirty="0">
                <a:solidFill>
                  <a:srgbClr val="007F41"/>
                </a:solidFill>
                <a:effectLst/>
                <a:latin typeface="Avenir Next LT Pro" panose="020B0504020202020204" pitchFamily="34" charset="77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941B90-5324-C45B-9273-255006AB3C79}"/>
              </a:ext>
            </a:extLst>
          </p:cNvPr>
          <p:cNvSpPr txBox="1"/>
          <p:nvPr/>
        </p:nvSpPr>
        <p:spPr>
          <a:xfrm>
            <a:off x="4271307" y="3790830"/>
            <a:ext cx="479655" cy="399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360"/>
              </a:lnSpc>
              <a:spcAft>
                <a:spcPts val="2000"/>
              </a:spcAft>
            </a:pPr>
            <a:r>
              <a:rPr lang="en-US" sz="2300" b="1" dirty="0">
                <a:solidFill>
                  <a:srgbClr val="007F41"/>
                </a:solidFill>
                <a:effectLst/>
                <a:latin typeface="Avenir Next LT Pro" panose="020B0504020202020204" pitchFamily="34" charset="77"/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0C2649-33A0-15DE-A568-601105CA6ADE}"/>
              </a:ext>
            </a:extLst>
          </p:cNvPr>
          <p:cNvSpPr txBox="1"/>
          <p:nvPr/>
        </p:nvSpPr>
        <p:spPr>
          <a:xfrm>
            <a:off x="4271307" y="2283516"/>
            <a:ext cx="479655" cy="399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360"/>
              </a:lnSpc>
              <a:spcAft>
                <a:spcPts val="2000"/>
              </a:spcAft>
            </a:pPr>
            <a:r>
              <a:rPr lang="en-US" sz="2300" b="1" dirty="0">
                <a:solidFill>
                  <a:srgbClr val="007F41"/>
                </a:solidFill>
                <a:effectLst/>
                <a:latin typeface="Avenir Next LT Pro" panose="020B0504020202020204" pitchFamily="34" charset="77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67A46D-7AD0-F017-EFFB-4E2D8B3878C7}"/>
              </a:ext>
            </a:extLst>
          </p:cNvPr>
          <p:cNvSpPr txBox="1"/>
          <p:nvPr/>
        </p:nvSpPr>
        <p:spPr>
          <a:xfrm>
            <a:off x="4271307" y="2873176"/>
            <a:ext cx="479655" cy="399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360"/>
              </a:lnSpc>
              <a:spcAft>
                <a:spcPts val="2000"/>
              </a:spcAft>
            </a:pPr>
            <a:r>
              <a:rPr lang="en-US" sz="2300" b="1" dirty="0">
                <a:solidFill>
                  <a:srgbClr val="007F41"/>
                </a:solidFill>
                <a:effectLst/>
                <a:latin typeface="Avenir Next LT Pro" panose="020B0504020202020204" pitchFamily="34" charset="77"/>
              </a:rPr>
              <a:t>4</a:t>
            </a:r>
            <a:endParaRPr lang="en-US" sz="2300" spc="-100" dirty="0">
              <a:solidFill>
                <a:srgbClr val="007F41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F141F-C809-7337-49DC-98D754E7D181}"/>
              </a:ext>
            </a:extLst>
          </p:cNvPr>
          <p:cNvSpPr txBox="1"/>
          <p:nvPr/>
        </p:nvSpPr>
        <p:spPr>
          <a:xfrm>
            <a:off x="4281137" y="5678510"/>
            <a:ext cx="479655" cy="399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360"/>
              </a:lnSpc>
              <a:spcAft>
                <a:spcPts val="2000"/>
              </a:spcAft>
            </a:pPr>
            <a:r>
              <a:rPr lang="en-US" altLang="ko-KR" sz="2300" b="1" dirty="0">
                <a:solidFill>
                  <a:srgbClr val="007F41"/>
                </a:solidFill>
                <a:latin typeface="Avenir Next LT Pro" panose="020B0504020202020204" pitchFamily="34" charset="77"/>
              </a:rPr>
              <a:t>6</a:t>
            </a:r>
            <a:endParaRPr lang="en-US" sz="2300" b="1" dirty="0">
              <a:solidFill>
                <a:srgbClr val="007F41"/>
              </a:solidFill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72366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704734" y="0"/>
            <a:ext cx="848726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356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4558153" y="1117450"/>
            <a:ext cx="7380730" cy="5447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Avenir Next LT Pro" panose="020B0504020202020204" pitchFamily="34" charset="0"/>
              </a:rPr>
              <a:t>Seorang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politisi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aktif</a:t>
            </a:r>
            <a:r>
              <a:rPr lang="en-US" sz="2400" dirty="0">
                <a:latin typeface="Avenir Next LT Pro" panose="020B0504020202020204" pitchFamily="34" charset="0"/>
              </a:rPr>
              <a:t> yang </a:t>
            </a:r>
            <a:r>
              <a:rPr lang="en-US" sz="2400" dirty="0" err="1">
                <a:latin typeface="Avenir Next LT Pro" panose="020B0504020202020204" pitchFamily="34" charset="0"/>
              </a:rPr>
              <a:t>mulai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menjabat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sebagai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anggota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Parlemen</a:t>
            </a:r>
            <a:r>
              <a:rPr lang="en-US" sz="2400" dirty="0">
                <a:latin typeface="Avenir Next LT Pro" panose="020B0504020202020204" pitchFamily="34" charset="0"/>
              </a:rPr>
              <a:t> di Belanda pada </a:t>
            </a:r>
            <a:r>
              <a:rPr lang="en-US" sz="2400" dirty="0" err="1">
                <a:latin typeface="Avenir Next LT Pro" panose="020B0504020202020204" pitchFamily="34" charset="0"/>
              </a:rPr>
              <a:t>tahun</a:t>
            </a:r>
            <a:r>
              <a:rPr lang="en-US" sz="2400" dirty="0">
                <a:latin typeface="Avenir Next LT Pro" panose="020B0504020202020204" pitchFamily="34" charset="0"/>
              </a:rPr>
              <a:t> 1874 dan </a:t>
            </a:r>
            <a:r>
              <a:rPr lang="en-US" sz="2400" dirty="0" err="1">
                <a:latin typeface="Avenir Next LT Pro" panose="020B0504020202020204" pitchFamily="34" charset="0"/>
              </a:rPr>
              <a:t>kemudian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menjabat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sebagai</a:t>
            </a:r>
            <a:r>
              <a:rPr lang="en-US" sz="2400" dirty="0">
                <a:latin typeface="Avenir Next LT Pro" panose="020B0504020202020204" pitchFamily="34" charset="0"/>
              </a:rPr>
              <a:t> Perdana Menteri </a:t>
            </a:r>
            <a:r>
              <a:rPr lang="en-US" sz="2400" dirty="0" err="1">
                <a:latin typeface="Avenir Next LT Pro" panose="020B0504020202020204" pitchFamily="34" charset="0"/>
              </a:rPr>
              <a:t>dari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tahun</a:t>
            </a:r>
            <a:r>
              <a:rPr lang="en-US" sz="2400" dirty="0">
                <a:latin typeface="Avenir Next LT Pro" panose="020B0504020202020204" pitchFamily="34" charset="0"/>
              </a:rPr>
              <a:t> 1901 </a:t>
            </a:r>
            <a:r>
              <a:rPr lang="en-US" sz="2400" dirty="0" err="1">
                <a:latin typeface="Avenir Next LT Pro" panose="020B0504020202020204" pitchFamily="34" charset="0"/>
              </a:rPr>
              <a:t>hingga</a:t>
            </a:r>
            <a:r>
              <a:rPr lang="en-US" sz="2400" dirty="0">
                <a:latin typeface="Avenir Next LT Pro" panose="020B0504020202020204" pitchFamily="34" charset="0"/>
              </a:rPr>
              <a:t> 1905.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Avenir Next LT Pro" panose="020B0504020202020204" pitchFamily="34" charset="0"/>
              </a:rPr>
              <a:t>Ia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adalah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seorang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teolog</a:t>
            </a:r>
            <a:r>
              <a:rPr lang="en-US" sz="2400" dirty="0">
                <a:latin typeface="Avenir Next LT Pro" panose="020B0504020202020204" pitchFamily="34" charset="0"/>
              </a:rPr>
              <a:t>, </a:t>
            </a:r>
            <a:r>
              <a:rPr lang="en-US" sz="2400" dirty="0" err="1">
                <a:latin typeface="Avenir Next LT Pro" panose="020B0504020202020204" pitchFamily="34" charset="0"/>
              </a:rPr>
              <a:t>jurnalis</a:t>
            </a:r>
            <a:r>
              <a:rPr lang="en-US" sz="2400" dirty="0">
                <a:latin typeface="Avenir Next LT Pro" panose="020B0504020202020204" pitchFamily="34" charset="0"/>
              </a:rPr>
              <a:t>, dan </a:t>
            </a:r>
            <a:r>
              <a:rPr lang="en-US" sz="2400" dirty="0" err="1">
                <a:latin typeface="Avenir Next LT Pro" panose="020B0504020202020204" pitchFamily="34" charset="0"/>
              </a:rPr>
              <a:t>pendidik</a:t>
            </a:r>
            <a:r>
              <a:rPr lang="en-US" sz="2400" dirty="0">
                <a:latin typeface="Avenir Next LT Pro" panose="020B0504020202020204" pitchFamily="34" charset="0"/>
              </a:rPr>
              <a:t> yang </a:t>
            </a:r>
            <a:r>
              <a:rPr lang="en-US" sz="2400" dirty="0" err="1">
                <a:latin typeface="Avenir Next LT Pro" panose="020B0504020202020204" pitchFamily="34" charset="0"/>
              </a:rPr>
              <a:t>mendirikan</a:t>
            </a:r>
            <a:r>
              <a:rPr lang="en-US" sz="2400" dirty="0">
                <a:latin typeface="Avenir Next LT Pro" panose="020B0504020202020204" pitchFamily="34" charset="0"/>
              </a:rPr>
              <a:t> Universitas Vrije di Belanda.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latin typeface="Avenir Next LT Pro" panose="020B0504020202020204" pitchFamily="34" charset="0"/>
              </a:rPr>
              <a:t>Pro Rege: Living under Christ’s Kingship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adalah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satu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dari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tiga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jilid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dalam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seri</a:t>
            </a:r>
            <a:r>
              <a:rPr lang="en-US" sz="2400" dirty="0">
                <a:latin typeface="Avenir Next LT Pro" panose="020B0504020202020204" pitchFamily="34" charset="0"/>
              </a:rPr>
              <a:t> 12 </a:t>
            </a:r>
            <a:r>
              <a:rPr lang="en-US" sz="2400" dirty="0" err="1">
                <a:latin typeface="Avenir Next LT Pro" panose="020B0504020202020204" pitchFamily="34" charset="0"/>
              </a:rPr>
              <a:t>jilid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kumpulan</a:t>
            </a:r>
            <a:r>
              <a:rPr lang="en-US" sz="2400" dirty="0">
                <a:latin typeface="Avenir Next LT Pro" panose="020B0504020202020204" pitchFamily="34" charset="0"/>
              </a:rPr>
              <a:t> tulisan </a:t>
            </a:r>
            <a:r>
              <a:rPr lang="en-US" sz="2400" dirty="0" err="1">
                <a:latin typeface="Avenir Next LT Pro" panose="020B0504020202020204" pitchFamily="34" charset="0"/>
              </a:rPr>
              <a:t>tentang</a:t>
            </a:r>
            <a:r>
              <a:rPr lang="en-US" sz="2400" dirty="0">
                <a:latin typeface="Avenir Next LT Pro" panose="020B0504020202020204" pitchFamily="34" charset="0"/>
              </a:rPr>
              <a:t> Kasih </a:t>
            </a:r>
            <a:r>
              <a:rPr lang="en-US" sz="2400" dirty="0" err="1">
                <a:latin typeface="Avenir Next LT Pro" panose="020B0504020202020204" pitchFamily="34" charset="0"/>
              </a:rPr>
              <a:t>Karunia</a:t>
            </a:r>
            <a:r>
              <a:rPr lang="en-US" sz="2400" dirty="0">
                <a:latin typeface="Avenir Next LT Pro" panose="020B0504020202020204" pitchFamily="34" charset="0"/>
              </a:rPr>
              <a:t> Umum, Pendidikan, </a:t>
            </a:r>
            <a:r>
              <a:rPr lang="en-US" sz="2400" dirty="0" err="1">
                <a:latin typeface="Avenir Next LT Pro" panose="020B0504020202020204" pitchFamily="34" charset="0"/>
              </a:rPr>
              <a:t>Bisnis</a:t>
            </a:r>
            <a:r>
              <a:rPr lang="en-US" sz="2400" dirty="0">
                <a:latin typeface="Avenir Next LT Pro" panose="020B0504020202020204" pitchFamily="34" charset="0"/>
              </a:rPr>
              <a:t>, Amal, </a:t>
            </a:r>
            <a:r>
              <a:rPr lang="en-US" sz="2400" dirty="0" err="1">
                <a:latin typeface="Avenir Next LT Pro" panose="020B0504020202020204" pitchFamily="34" charset="0"/>
              </a:rPr>
              <a:t>Keadilan</a:t>
            </a:r>
            <a:r>
              <a:rPr lang="en-US" sz="2400" dirty="0">
                <a:latin typeface="Avenir Next LT Pro" panose="020B0504020202020204" pitchFamily="34" charset="0"/>
              </a:rPr>
              <a:t>, dan </a:t>
            </a:r>
            <a:r>
              <a:rPr lang="en-US" sz="2400" dirty="0" err="1">
                <a:latin typeface="Avenir Next LT Pro" panose="020B0504020202020204" pitchFamily="34" charset="0"/>
              </a:rPr>
              <a:t>Politik</a:t>
            </a:r>
            <a:r>
              <a:rPr lang="en-US" sz="2400" dirty="0">
                <a:latin typeface="Avenir Next LT Pro" panose="020B0504020202020204" pitchFamily="34" charset="0"/>
              </a:rPr>
              <a:t>.</a:t>
            </a:r>
          </a:p>
          <a:p>
            <a:pPr marL="342900" indent="-342900">
              <a:lnSpc>
                <a:spcPts val="3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latin typeface="Avenir Next LT Pro" panose="020B0504020202020204" pitchFamily="34" charset="0"/>
              </a:rPr>
              <a:t>Karyanya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memengaruhi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banyak</a:t>
            </a:r>
            <a:r>
              <a:rPr lang="en-US" sz="2400" dirty="0">
                <a:latin typeface="Avenir Next LT Pro" panose="020B0504020202020204" pitchFamily="34" charset="0"/>
              </a:rPr>
              <a:t> orang, </a:t>
            </a:r>
            <a:r>
              <a:rPr lang="en-US" sz="2400" dirty="0" err="1">
                <a:latin typeface="Avenir Next LT Pro" panose="020B0504020202020204" pitchFamily="34" charset="0"/>
              </a:rPr>
              <a:t>termasuk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tokoh-tokoh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US" sz="2400" dirty="0" err="1">
                <a:latin typeface="Avenir Next LT Pro" panose="020B0504020202020204" pitchFamily="34" charset="0"/>
              </a:rPr>
              <a:t>seperti</a:t>
            </a:r>
            <a:r>
              <a:rPr lang="en-US" sz="2400" dirty="0">
                <a:latin typeface="Avenir Next LT Pro" panose="020B0504020202020204" pitchFamily="34" charset="0"/>
              </a:rPr>
              <a:t> Francis Schaeffer, Cornelius Van Til, dan Alvin Plantinga.</a:t>
            </a:r>
            <a:endParaRPr lang="en-US" sz="2400" dirty="0">
              <a:effectLst/>
              <a:latin typeface="Avenir Next LT Pro" panose="020B05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4591202" y="333913"/>
            <a:ext cx="724085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effectLst/>
                <a:latin typeface="Avenir Next LT Pro" panose="020B0504020202020204" pitchFamily="34" charset="77"/>
              </a:rPr>
              <a:t>Abraham Kuyper (1837 – 1920):</a:t>
            </a:r>
          </a:p>
        </p:txBody>
      </p:sp>
      <p:pic>
        <p:nvPicPr>
          <p:cNvPr id="1028" name="Picture 4" descr="Abraham Kuyper - Wikipedia">
            <a:extLst>
              <a:ext uri="{FF2B5EF4-FFF2-40B4-BE49-F238E27FC236}">
                <a16:creationId xmlns:a16="http://schemas.microsoft.com/office/drawing/2014/main" id="{458225CC-927F-E30D-C84F-CE515BCC94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" t="4139" r="9835" b="32873"/>
          <a:stretch/>
        </p:blipFill>
        <p:spPr bwMode="auto">
          <a:xfrm>
            <a:off x="894951" y="2287146"/>
            <a:ext cx="2285508" cy="22899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2BE34486-8CC9-ED89-B31D-C7B13B90F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58" y="263846"/>
            <a:ext cx="1346271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428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704734" y="0"/>
            <a:ext cx="848726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356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4445259" y="965987"/>
            <a:ext cx="7665395" cy="5578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 err="1">
                <a:latin typeface="Avenir Next LT Pro" panose="020B0504020202020204" pitchFamily="34" charset="0"/>
              </a:rPr>
              <a:t>Menyelesaikan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buku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hanya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dengan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hadir</a:t>
            </a:r>
            <a:r>
              <a:rPr lang="en-US" sz="2250" dirty="0">
                <a:latin typeface="Avenir Next LT Pro" panose="020B0504020202020204" pitchFamily="34" charset="0"/>
              </a:rPr>
              <a:t> (just show up).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>
                <a:latin typeface="Avenir Next LT Pro" panose="020B0504020202020204" pitchFamily="34" charset="0"/>
              </a:rPr>
              <a:t>Tidak </a:t>
            </a:r>
            <a:r>
              <a:rPr lang="en-US" sz="2250" dirty="0" err="1">
                <a:latin typeface="Avenir Next LT Pro" panose="020B0504020202020204" pitchFamily="34" charset="0"/>
              </a:rPr>
              <a:t>ada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pekerjaan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rumah</a:t>
            </a:r>
            <a:r>
              <a:rPr lang="en-US" sz="2250" dirty="0">
                <a:latin typeface="Avenir Next LT Pro" panose="020B0504020202020204" pitchFamily="34" charset="0"/>
              </a:rPr>
              <a:t>! (</a:t>
            </a:r>
            <a:r>
              <a:rPr lang="en-US" sz="2250" dirty="0" err="1">
                <a:latin typeface="Avenir Next LT Pro" panose="020B0504020202020204" pitchFamily="34" charset="0"/>
              </a:rPr>
              <a:t>Membaca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terlebih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dahulu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tidak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wajib</a:t>
            </a:r>
            <a:r>
              <a:rPr lang="en-US" sz="2250" dirty="0">
                <a:latin typeface="Avenir Next LT Pro" panose="020B0504020202020204" pitchFamily="34" charset="0"/>
              </a:rPr>
              <a:t>.)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 err="1">
                <a:latin typeface="Avenir Next LT Pro" panose="020B0504020202020204" pitchFamily="34" charset="0"/>
              </a:rPr>
              <a:t>Belajar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dari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penulis</a:t>
            </a:r>
            <a:r>
              <a:rPr lang="en-US" sz="2250" dirty="0">
                <a:latin typeface="Avenir Next LT Pro" panose="020B0504020202020204" pitchFamily="34" charset="0"/>
              </a:rPr>
              <a:t> dan </a:t>
            </a:r>
            <a:r>
              <a:rPr lang="en-US" sz="2250" dirty="0" err="1">
                <a:latin typeface="Avenir Next LT Pro" panose="020B0504020202020204" pitchFamily="34" charset="0"/>
              </a:rPr>
              <a:t>peserta</a:t>
            </a:r>
            <a:r>
              <a:rPr lang="en-US" sz="2250" dirty="0">
                <a:latin typeface="Avenir Next LT Pro" panose="020B0504020202020204" pitchFamily="34" charset="0"/>
              </a:rPr>
              <a:t>.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 err="1">
                <a:latin typeface="Avenir Next LT Pro" panose="020B0504020202020204" pitchFamily="34" charset="0"/>
              </a:rPr>
              <a:t>Membangun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komunitas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belajar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dalam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semua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bidang</a:t>
            </a:r>
            <a:r>
              <a:rPr lang="en-US" sz="2250" dirty="0">
                <a:latin typeface="Avenir Next LT Pro" panose="020B0504020202020204" pitchFamily="34" charset="0"/>
              </a:rPr>
              <a:t>: </a:t>
            </a:r>
            <a:r>
              <a:rPr lang="en-US" sz="2250" dirty="0" err="1">
                <a:latin typeface="Avenir Next LT Pro" panose="020B0504020202020204" pitchFamily="34" charset="0"/>
              </a:rPr>
              <a:t>Teologi</a:t>
            </a:r>
            <a:r>
              <a:rPr lang="en-US" sz="2250" dirty="0">
                <a:latin typeface="Avenir Next LT Pro" panose="020B0504020202020204" pitchFamily="34" charset="0"/>
              </a:rPr>
              <a:t>, Sejarah, </a:t>
            </a:r>
            <a:r>
              <a:rPr lang="en-US" sz="2250" dirty="0" err="1">
                <a:latin typeface="Avenir Next LT Pro" panose="020B0504020202020204" pitchFamily="34" charset="0"/>
              </a:rPr>
              <a:t>Investasi</a:t>
            </a:r>
            <a:r>
              <a:rPr lang="en-US" sz="2250" dirty="0">
                <a:latin typeface="Avenir Next LT Pro" panose="020B0504020202020204" pitchFamily="34" charset="0"/>
              </a:rPr>
              <a:t>, </a:t>
            </a:r>
            <a:r>
              <a:rPr lang="en-US" sz="2250" dirty="0" err="1">
                <a:latin typeface="Avenir Next LT Pro" panose="020B0504020202020204" pitchFamily="34" charset="0"/>
              </a:rPr>
              <a:t>Manajemen</a:t>
            </a:r>
            <a:r>
              <a:rPr lang="en-US" sz="2250" dirty="0">
                <a:latin typeface="Avenir Next LT Pro" panose="020B0504020202020204" pitchFamily="34" charset="0"/>
              </a:rPr>
              <a:t>, Hobi, Sains, </a:t>
            </a:r>
            <a:r>
              <a:rPr lang="en-US" sz="2250" dirty="0" err="1">
                <a:latin typeface="Avenir Next LT Pro" panose="020B0504020202020204" pitchFamily="34" charset="0"/>
              </a:rPr>
              <a:t>dll</a:t>
            </a:r>
            <a:r>
              <a:rPr lang="en-US" sz="2250" dirty="0">
                <a:latin typeface="Avenir Next LT Pro" panose="020B0504020202020204" pitchFamily="34" charset="0"/>
              </a:rPr>
              <a:t>.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 err="1">
                <a:latin typeface="Avenir Next LT Pro" panose="020B0504020202020204" pitchFamily="34" charset="0"/>
              </a:rPr>
              <a:t>Membaca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bersama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meningkatkan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jumlah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bacaan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pribadi</a:t>
            </a:r>
            <a:r>
              <a:rPr lang="en-US" sz="2250" dirty="0">
                <a:latin typeface="Avenir Next LT Pro" panose="020B0504020202020204" pitchFamily="34" charset="0"/>
              </a:rPr>
              <a:t>.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 err="1">
                <a:latin typeface="Avenir Next LT Pro" panose="020B0504020202020204" pitchFamily="34" charset="0"/>
              </a:rPr>
              <a:t>Membaca</a:t>
            </a:r>
            <a:r>
              <a:rPr lang="en-US" sz="2250" dirty="0">
                <a:latin typeface="Avenir Next LT Pro" panose="020B0504020202020204" pitchFamily="34" charset="0"/>
              </a:rPr>
              <a:t> &amp; </a:t>
            </a:r>
            <a:r>
              <a:rPr lang="en-US" sz="2250" dirty="0" err="1">
                <a:latin typeface="Avenir Next LT Pro" panose="020B0504020202020204" pitchFamily="34" charset="0"/>
              </a:rPr>
              <a:t>mendengarkan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secara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bersamaan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membantu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fokus</a:t>
            </a:r>
            <a:r>
              <a:rPr lang="en-US" sz="2250" dirty="0">
                <a:latin typeface="Avenir Next LT Pro" panose="020B0504020202020204" pitchFamily="34" charset="0"/>
              </a:rPr>
              <a:t> pada </a:t>
            </a:r>
            <a:r>
              <a:rPr lang="en-US" sz="2250" dirty="0" err="1">
                <a:latin typeface="Avenir Next LT Pro" panose="020B0504020202020204" pitchFamily="34" charset="0"/>
              </a:rPr>
              <a:t>isi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buku</a:t>
            </a:r>
            <a:r>
              <a:rPr lang="en-US" sz="2250" dirty="0">
                <a:latin typeface="Avenir Next LT Pro" panose="020B0504020202020204" pitchFamily="34" charset="0"/>
              </a:rPr>
              <a:t>.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50" dirty="0" err="1">
                <a:latin typeface="Avenir Next LT Pro" panose="020B0504020202020204" pitchFamily="34" charset="0"/>
              </a:rPr>
              <a:t>Meningkatkan</a:t>
            </a:r>
            <a:r>
              <a:rPr lang="en-US" sz="2250" dirty="0">
                <a:latin typeface="Avenir Next LT Pro" panose="020B0504020202020204" pitchFamily="34" charset="0"/>
              </a:rPr>
              <a:t> </a:t>
            </a:r>
            <a:r>
              <a:rPr lang="en-US" sz="2250" dirty="0" err="1">
                <a:latin typeface="Avenir Next LT Pro" panose="020B0504020202020204" pitchFamily="34" charset="0"/>
              </a:rPr>
              <a:t>pemahaman</a:t>
            </a:r>
            <a:r>
              <a:rPr lang="en-US" sz="2250" dirty="0">
                <a:latin typeface="Avenir Next LT Pro" panose="020B0504020202020204" pitchFamily="34" charset="0"/>
              </a:rPr>
              <a:t> &amp; </a:t>
            </a:r>
            <a:r>
              <a:rPr lang="en-US" sz="2250" dirty="0" err="1">
                <a:latin typeface="Avenir Next LT Pro" panose="020B0504020202020204" pitchFamily="34" charset="0"/>
              </a:rPr>
              <a:t>pengetahuan</a:t>
            </a:r>
            <a:r>
              <a:rPr lang="en-US" sz="2250" dirty="0">
                <a:latin typeface="Avenir Next LT Pro" panose="020B0504020202020204" pitchFamily="34" charset="0"/>
              </a:rPr>
              <a:t>.</a:t>
            </a:r>
          </a:p>
          <a:p>
            <a:pPr marL="297180" indent="-297180">
              <a:lnSpc>
                <a:spcPts val="268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sz="2250" dirty="0" err="1">
                <a:latin typeface="Avenir Next LT Pro" panose="020B0504020202020204" pitchFamily="34" charset="0"/>
              </a:rPr>
              <a:t>Dapat</a:t>
            </a:r>
            <a:r>
              <a:rPr lang="sv-SE" sz="2250" dirty="0">
                <a:latin typeface="Avenir Next LT Pro" panose="020B0504020202020204" pitchFamily="34" charset="0"/>
              </a:rPr>
              <a:t> </a:t>
            </a:r>
            <a:r>
              <a:rPr lang="sv-SE" sz="2250" dirty="0" err="1">
                <a:latin typeface="Avenir Next LT Pro" panose="020B0504020202020204" pitchFamily="34" charset="0"/>
              </a:rPr>
              <a:t>dilakukan</a:t>
            </a:r>
            <a:r>
              <a:rPr lang="sv-SE" sz="2250" dirty="0">
                <a:latin typeface="Avenir Next LT Pro" panose="020B0504020202020204" pitchFamily="34" charset="0"/>
              </a:rPr>
              <a:t> di </a:t>
            </a:r>
            <a:r>
              <a:rPr lang="sv-SE" sz="2250" dirty="0" err="1">
                <a:latin typeface="Avenir Next LT Pro" panose="020B0504020202020204" pitchFamily="34" charset="0"/>
              </a:rPr>
              <a:t>berbagai</a:t>
            </a:r>
            <a:r>
              <a:rPr lang="sv-SE" sz="2250" dirty="0">
                <a:latin typeface="Avenir Next LT Pro" panose="020B0504020202020204" pitchFamily="34" charset="0"/>
              </a:rPr>
              <a:t> </a:t>
            </a:r>
            <a:r>
              <a:rPr lang="sv-SE" sz="2250" dirty="0" err="1">
                <a:latin typeface="Avenir Next LT Pro" panose="020B0504020202020204" pitchFamily="34" charset="0"/>
              </a:rPr>
              <a:t>lingkungan</a:t>
            </a:r>
            <a:r>
              <a:rPr lang="sv-SE" sz="2250" dirty="0">
                <a:latin typeface="Avenir Next LT Pro" panose="020B0504020202020204" pitchFamily="34" charset="0"/>
              </a:rPr>
              <a:t> </a:t>
            </a:r>
            <a:r>
              <a:rPr lang="sv-SE" sz="2250" dirty="0" err="1">
                <a:latin typeface="Avenir Next LT Pro" panose="020B0504020202020204" pitchFamily="34" charset="0"/>
              </a:rPr>
              <a:t>seperti</a:t>
            </a:r>
            <a:r>
              <a:rPr lang="sv-SE" sz="2250" dirty="0">
                <a:latin typeface="Avenir Next LT Pro" panose="020B0504020202020204" pitchFamily="34" charset="0"/>
              </a:rPr>
              <a:t> </a:t>
            </a:r>
            <a:r>
              <a:rPr lang="sv-SE" sz="2250" dirty="0" err="1">
                <a:latin typeface="Avenir Next LT Pro" panose="020B0504020202020204" pitchFamily="34" charset="0"/>
              </a:rPr>
              <a:t>keluarga</a:t>
            </a:r>
            <a:r>
              <a:rPr lang="sv-SE" sz="2250" dirty="0">
                <a:latin typeface="Avenir Next LT Pro" panose="020B0504020202020204" pitchFamily="34" charset="0"/>
              </a:rPr>
              <a:t>, kantor, </a:t>
            </a:r>
            <a:r>
              <a:rPr lang="sv-SE" sz="2250" dirty="0" err="1">
                <a:latin typeface="Avenir Next LT Pro" panose="020B0504020202020204" pitchFamily="34" charset="0"/>
              </a:rPr>
              <a:t>gereja</a:t>
            </a:r>
            <a:r>
              <a:rPr lang="sv-SE" sz="2250" dirty="0">
                <a:latin typeface="Avenir Next LT Pro" panose="020B0504020202020204" pitchFamily="34" charset="0"/>
              </a:rPr>
              <a:t>, </a:t>
            </a:r>
            <a:r>
              <a:rPr lang="sv-SE" sz="2250" dirty="0" err="1">
                <a:latin typeface="Avenir Next LT Pro" panose="020B0504020202020204" pitchFamily="34" charset="0"/>
              </a:rPr>
              <a:t>sekolah</a:t>
            </a:r>
            <a:r>
              <a:rPr lang="sv-SE" sz="2250" dirty="0">
                <a:latin typeface="Avenir Next LT Pro" panose="020B0504020202020204" pitchFamily="34" charset="0"/>
              </a:rPr>
              <a:t>, dll.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53240" y="2696748"/>
            <a:ext cx="3568931" cy="14645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Just Show Up </a:t>
            </a:r>
            <a:r>
              <a:rPr lang="en-US" sz="5400" b="1" dirty="0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Klub </a:t>
            </a:r>
            <a:r>
              <a:rPr lang="en-US" sz="5400" b="1" dirty="0" err="1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Buku</a:t>
            </a:r>
            <a:endParaRPr lang="en-US" sz="5400" b="1" dirty="0">
              <a:solidFill>
                <a:srgbClr val="007F41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8820973-516B-5C6D-D422-A27729060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DDE4AFD-10FD-7F35-E9A1-014C91A59269}"/>
              </a:ext>
            </a:extLst>
          </p:cNvPr>
          <p:cNvSpPr/>
          <p:nvPr/>
        </p:nvSpPr>
        <p:spPr>
          <a:xfrm>
            <a:off x="4740621" y="626685"/>
            <a:ext cx="2034752" cy="156012"/>
          </a:xfrm>
          <a:prstGeom prst="rect">
            <a:avLst/>
          </a:prstGeom>
          <a:solidFill>
            <a:srgbClr val="65A5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4740621" y="263846"/>
            <a:ext cx="203475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5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Manfaat: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7CE10EB-E08A-D009-8BD1-F5D9FB32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58" y="263846"/>
            <a:ext cx="1346271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66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689119" y="0"/>
            <a:ext cx="8502882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venir Next LT Pro" panose="020B0504020202020204" pitchFamily="34" charset="0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67AF90B0-0B0E-2217-117D-5ABA6E2A0CF5}"/>
              </a:ext>
            </a:extLst>
          </p:cNvPr>
          <p:cNvSpPr/>
          <p:nvPr/>
        </p:nvSpPr>
        <p:spPr>
          <a:xfrm>
            <a:off x="4474723" y="354249"/>
            <a:ext cx="7353322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5272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60433" y="2158862"/>
            <a:ext cx="3568931" cy="27237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380"/>
              </a:lnSpc>
            </a:pPr>
            <a:r>
              <a:rPr lang="en-US" sz="4000" b="1" spc="-150" dirty="0" err="1">
                <a:solidFill>
                  <a:srgbClr val="007F41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Pembelajaran</a:t>
            </a:r>
            <a:r>
              <a:rPr lang="en-US" sz="4000" b="1" spc="-150" dirty="0">
                <a:solidFill>
                  <a:srgbClr val="007F41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sz="4000" b="1" spc="-150" dirty="0" err="1">
                <a:solidFill>
                  <a:srgbClr val="007F41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Yudeo</a:t>
            </a:r>
            <a:r>
              <a:rPr lang="en-US" sz="4000" b="1" spc="-150" dirty="0">
                <a:solidFill>
                  <a:srgbClr val="007F41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  <a:t>-Kristen</a:t>
            </a:r>
            <a:br>
              <a:rPr lang="en-US" sz="4000" b="1" spc="-150" dirty="0">
                <a:solidFill>
                  <a:srgbClr val="FFC000"/>
                </a:solidFill>
                <a:latin typeface="Avenir Next LT Pro" panose="020B0504020202020204" pitchFamily="34" charset="0"/>
                <a:ea typeface="DIN 2014 Bold" panose="020B0504020202020204" pitchFamily="34" charset="77"/>
              </a:rPr>
            </a:br>
            <a:r>
              <a:rPr lang="en-US" sz="4000" b="1" spc="-150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yang</a:t>
            </a:r>
          </a:p>
          <a:p>
            <a:pPr>
              <a:lnSpc>
                <a:spcPts val="5380"/>
              </a:lnSpc>
            </a:pPr>
            <a:r>
              <a:rPr lang="en-US" sz="4000" b="1" spc="-150" dirty="0" err="1">
                <a:latin typeface="Avenir Next LT Pro" panose="020B0504020202020204" pitchFamily="34" charset="0"/>
                <a:ea typeface="DIN 2014 Bold" panose="020B0504020202020204" pitchFamily="34" charset="77"/>
              </a:rPr>
              <a:t>komprehensif</a:t>
            </a:r>
            <a:endParaRPr lang="en-US" sz="4000" b="1" spc="-15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3C93480-F09B-7B95-663D-6EE5BD41A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58" y="263846"/>
            <a:ext cx="1346271" cy="95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3C6E77-EE13-C74D-A156-BD8B9EC2450A}"/>
              </a:ext>
            </a:extLst>
          </p:cNvPr>
          <p:cNvSpPr txBox="1"/>
          <p:nvPr/>
        </p:nvSpPr>
        <p:spPr>
          <a:xfrm>
            <a:off x="4756593" y="1740875"/>
            <a:ext cx="6789582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ko-KR" sz="2200" dirty="0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 </a:t>
            </a:r>
            <a:r>
              <a:rPr lang="en-US" altLang="ko-KR" sz="2200" dirty="0" err="1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Timotius</a:t>
            </a:r>
            <a:r>
              <a:rPr lang="en-US" altLang="ko-KR" sz="2200" dirty="0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 4:13 (TB)</a:t>
            </a:r>
            <a:br>
              <a:rPr lang="en-US" altLang="ko-KR" sz="22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Sementara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itu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sampai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aku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datang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bertekunlah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membaca</a:t>
            </a:r>
            <a:r>
              <a:rPr lang="en-US" altLang="ko-KR" sz="22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Kitab-kitab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, 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membangun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dan </a:t>
            </a:r>
            <a:r>
              <a:rPr lang="en-US" altLang="ko-KR" sz="2200" b="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dalam</a:t>
            </a:r>
            <a:r>
              <a:rPr lang="en-US" altLang="ko-KR" sz="2200" b="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i="0" dirty="0" err="1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mengajar</a:t>
            </a:r>
            <a:r>
              <a:rPr lang="en-US" altLang="ko-KR" sz="2200" i="0" dirty="0"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20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C095B7-4085-905B-A852-8C3D3802C979}"/>
              </a:ext>
            </a:extLst>
          </p:cNvPr>
          <p:cNvSpPr txBox="1"/>
          <p:nvPr/>
        </p:nvSpPr>
        <p:spPr>
          <a:xfrm>
            <a:off x="5432104" y="3429000"/>
            <a:ext cx="5535841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Membaca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 Kitab-kitab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Suci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ExtraBold" panose="02000503000000020004" pitchFamily="2" charset="-127"/>
                <a:cs typeface="Pretendard ExtraBold" panose="02000503000000020004" pitchFamily="2" charset="-127"/>
                <a:sym typeface="Noto Sans Medium"/>
              </a:rPr>
              <a:t> (PRS)</a:t>
            </a:r>
            <a:r>
              <a:rPr lang="en-US" altLang="ko-KR" sz="2200" b="1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:</a:t>
            </a:r>
            <a:b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 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Mendengarkan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Kitab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Suci</a:t>
            </a:r>
            <a:r>
              <a:rPr lang="ko-KR" altLang="en-US" sz="2200" spc="-50" dirty="0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spc="-50" dirty="0" err="1"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bersama-sama</a:t>
            </a:r>
            <a:endParaRPr lang="en-US" altLang="ko-KR" sz="2200" spc="-50" dirty="0">
              <a:effectLst/>
              <a:latin typeface="Avenir Next LT Pro" panose="020B0504020202020204" pitchFamily="34" charset="0"/>
              <a:ea typeface="Pretendard Medium" panose="02000503000000020004" pitchFamily="2" charset="-127"/>
              <a:cs typeface="Pretendard Medium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8A6CFE-4C44-13D7-8519-D2B45C02FA07}"/>
              </a:ext>
            </a:extLst>
          </p:cNvPr>
          <p:cNvSpPr txBox="1"/>
          <p:nvPr/>
        </p:nvSpPr>
        <p:spPr>
          <a:xfrm>
            <a:off x="5389896" y="4285416"/>
            <a:ext cx="5620257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1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Mem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bangun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: </a:t>
            </a:r>
            <a:b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Mendengarkan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khotbah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yang</a:t>
            </a:r>
            <a:r>
              <a:rPr lang="ko-KR" altLang="en-US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Alkitabiah</a:t>
            </a:r>
            <a:endParaRPr lang="en-US" altLang="ko-KR" sz="2200" spc="-50" dirty="0">
              <a:solidFill>
                <a:schemeClr val="dk1"/>
              </a:solidFill>
              <a:latin typeface="Avenir Next LT Pro" panose="020B0504020202020204" pitchFamily="34" charset="0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CF4C77-77E0-191A-4876-4B7792906205}"/>
              </a:ext>
            </a:extLst>
          </p:cNvPr>
          <p:cNvSpPr txBox="1"/>
          <p:nvPr/>
        </p:nvSpPr>
        <p:spPr>
          <a:xfrm>
            <a:off x="5389896" y="5143061"/>
            <a:ext cx="5620257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ko-KR" sz="2200" b="1" u="none" strike="noStrike" cap="none" spc="-1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• </a:t>
            </a:r>
            <a:r>
              <a:rPr lang="en-US" altLang="ko-KR" sz="2200" b="1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  <a:sym typeface="Noto Sans Medium"/>
              </a:rPr>
              <a:t>Mengajar</a:t>
            </a: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: </a:t>
            </a:r>
            <a:b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b="1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Membaca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Buku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(JSU Klub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Buku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&amp;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Pribadi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)</a:t>
            </a:r>
            <a:b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</a:b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  &amp;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Mempelajari</a:t>
            </a:r>
            <a:r>
              <a:rPr lang="en-US" altLang="ko-KR" sz="2200" spc="-50" dirty="0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 Kitab </a:t>
            </a:r>
            <a:r>
              <a:rPr lang="en-US" altLang="ko-KR" sz="2200" spc="-50" dirty="0" err="1">
                <a:solidFill>
                  <a:schemeClr val="dk1"/>
                </a:solidFill>
                <a:latin typeface="Avenir Next LT Pro" panose="020B0504020202020204" pitchFamily="34" charset="0"/>
                <a:ea typeface="Pretendard Black" panose="02000A03000000020004" pitchFamily="50" charset="-127"/>
                <a:cs typeface="Pretendard Black" panose="02000A03000000020004" pitchFamily="50" charset="-127"/>
              </a:rPr>
              <a:t>Suci</a:t>
            </a:r>
            <a:endParaRPr lang="en-US" altLang="ko-KR" sz="2200" spc="-50" dirty="0">
              <a:solidFill>
                <a:schemeClr val="dk1"/>
              </a:solidFill>
              <a:latin typeface="Avenir Next LT Pro" panose="020B0504020202020204" pitchFamily="34" charset="0"/>
              <a:ea typeface="Pretendard Black" panose="02000A03000000020004" pitchFamily="50" charset="-127"/>
              <a:cs typeface="Pretendard Black" panose="02000A0300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9CD810-B28B-8BC5-2E03-8CE7B22CFCE8}"/>
              </a:ext>
            </a:extLst>
          </p:cNvPr>
          <p:cNvSpPr txBox="1"/>
          <p:nvPr/>
        </p:nvSpPr>
        <p:spPr>
          <a:xfrm>
            <a:off x="4756593" y="527320"/>
            <a:ext cx="678958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altLang="ko-KR" sz="2200" dirty="0">
                <a:solidFill>
                  <a:srgbClr val="00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Amsal 9:10 (TB)</a:t>
            </a:r>
            <a:br>
              <a:rPr lang="en-US" altLang="ko-KR" sz="22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Permulaan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hikmat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adalah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takut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akan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Tuhan,</a:t>
            </a:r>
            <a:b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</a:b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dan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mengenal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Yang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Mahakudus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adalah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2200" b="0" dirty="0" err="1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pengertian</a:t>
            </a:r>
            <a:r>
              <a:rPr lang="en-US" altLang="ko-KR" sz="2200" b="0" dirty="0">
                <a:solidFill>
                  <a:srgbClr val="000000"/>
                </a:solidFill>
                <a:latin typeface="Avenir Next LT Pro" panose="020B0504020202020204" pitchFamily="34" charset="0"/>
                <a:ea typeface="Pretendard" panose="02000503000000020004" pitchFamily="2" charset="-127"/>
                <a:cs typeface="Pretendard" panose="02000503000000020004" pitchFamily="2" charset="-127"/>
              </a:rPr>
              <a:t>.</a:t>
            </a:r>
            <a:endParaRPr lang="en-US" altLang="ko-KR" sz="2200" b="0" dirty="0">
              <a:effectLst/>
              <a:latin typeface="Avenir Next LT Pro" panose="020B0504020202020204" pitchFamily="34" charset="0"/>
              <a:ea typeface="Pretendard" panose="02000503000000020004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99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237679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666834" y="232329"/>
            <a:ext cx="108583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Jadwal </a:t>
            </a:r>
            <a:r>
              <a:rPr lang="en-US" altLang="ko-KR" sz="3600" b="1" dirty="0" err="1">
                <a:latin typeface="Avenir Next LT Pro" panose="020B0504020202020204" pitchFamily="34" charset="0"/>
                <a:ea typeface="DIN 2014 Bold" panose="020B0504020202020204" pitchFamily="34" charset="77"/>
              </a:rPr>
              <a:t>Mingguan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PRS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&amp;</a:t>
            </a:r>
            <a:r>
              <a:rPr lang="ko-KR" altLang="en-US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 </a:t>
            </a:r>
            <a:r>
              <a:rPr lang="en-US" altLang="ko-KR" sz="3600" b="1" dirty="0">
                <a:latin typeface="Avenir Next LT Pro" panose="020B0504020202020204" pitchFamily="34" charset="0"/>
                <a:ea typeface="DIN 2014 Bold" panose="020B0504020202020204" pitchFamily="34" charset="77"/>
              </a:rPr>
              <a:t>JSU Indonesia</a:t>
            </a:r>
            <a:endParaRPr lang="en-US" altLang="ko-KR" sz="3600" dirty="0">
              <a:latin typeface="Avenir Next LT Pro" panose="020B0504020202020204" pitchFamily="34" charset="0"/>
              <a:ea typeface="DIN 2014" panose="020B0504020202020204" pitchFamily="34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4222453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6B61DD6-4967-F6BA-ACED-6A4E5AB0475D}"/>
              </a:ext>
            </a:extLst>
          </p:cNvPr>
          <p:cNvSpPr/>
          <p:nvPr/>
        </p:nvSpPr>
        <p:spPr>
          <a:xfrm>
            <a:off x="8207225" y="1029288"/>
            <a:ext cx="3747094" cy="5645189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9BEFE-D98F-FA7D-8EDC-F971B78B64CB}"/>
              </a:ext>
            </a:extLst>
          </p:cNvPr>
          <p:cNvSpPr txBox="1"/>
          <p:nvPr/>
        </p:nvSpPr>
        <p:spPr>
          <a:xfrm>
            <a:off x="8209241" y="2916337"/>
            <a:ext cx="3753137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 err="1">
                <a:solidFill>
                  <a:srgbClr val="007F41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007F41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>
                <a:latin typeface="Avenir Next LT Pro" panose="020B0504020202020204" pitchFamily="34" charset="0"/>
              </a:rPr>
              <a:t>Surat-</a:t>
            </a:r>
            <a:r>
              <a:rPr lang="en-US" sz="2000" b="1" dirty="0" err="1">
                <a:latin typeface="Avenir Next LT Pro" panose="020B0504020202020204" pitchFamily="34" charset="0"/>
              </a:rPr>
              <a:t>surat</a:t>
            </a:r>
            <a:r>
              <a:rPr lang="en-US" sz="2000" b="1" dirty="0">
                <a:latin typeface="Avenir Next LT Pro" panose="020B0504020202020204" pitchFamily="34" charset="0"/>
              </a:rPr>
              <a:t> Screwtape 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C.S. Lewis</a:t>
            </a:r>
            <a:endParaRPr lang="en-US" sz="2000" dirty="0">
              <a:solidFill>
                <a:srgbClr val="202124"/>
              </a:solidFill>
              <a:effectLst/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4218423" y="975452"/>
            <a:ext cx="3755153" cy="659664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231635" y="975452"/>
            <a:ext cx="3755153" cy="659664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A9657DF1-FBE2-5DFC-8DE3-D89E1B02C357}"/>
              </a:ext>
            </a:extLst>
          </p:cNvPr>
          <p:cNvSpPr/>
          <p:nvPr/>
        </p:nvSpPr>
        <p:spPr>
          <a:xfrm>
            <a:off x="8205211" y="975452"/>
            <a:ext cx="3755153" cy="659664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233650" y="1106510"/>
            <a:ext cx="3755152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solidFill>
                  <a:schemeClr val="bg1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Senin Pagi</a:t>
            </a:r>
            <a:endParaRPr lang="en-US" altLang="ko-KR" sz="2450" dirty="0">
              <a:solidFill>
                <a:schemeClr val="bg1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4220436" y="1106510"/>
            <a:ext cx="3747094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solidFill>
                  <a:schemeClr val="bg1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Selasa Siang</a:t>
            </a:r>
            <a:endParaRPr lang="en-US" altLang="ko-KR" sz="2450" dirty="0">
              <a:solidFill>
                <a:schemeClr val="bg1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4D9ABD-FF47-1F51-8FE7-24C545ACF40B}"/>
              </a:ext>
            </a:extLst>
          </p:cNvPr>
          <p:cNvSpPr txBox="1"/>
          <p:nvPr/>
        </p:nvSpPr>
        <p:spPr>
          <a:xfrm>
            <a:off x="8207225" y="1106510"/>
            <a:ext cx="3755153" cy="377026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altLang="ko-KR" sz="2450" b="1" dirty="0">
                <a:solidFill>
                  <a:schemeClr val="bg1"/>
                </a:solidFill>
                <a:latin typeface="Avenir Next LT Pro" panose="020B0504020202020204" pitchFamily="34" charset="0"/>
                <a:ea typeface="Pretendard ExtraBold" panose="02000903000000020004" pitchFamily="2" charset="-127"/>
                <a:cs typeface="Pretendard ExtraBold" panose="02000903000000020004" pitchFamily="2" charset="-127"/>
              </a:rPr>
              <a:t>Kamis Sore</a:t>
            </a:r>
            <a:endParaRPr lang="en-US" altLang="ko-KR" sz="2450" dirty="0">
              <a:solidFill>
                <a:schemeClr val="bg1"/>
              </a:solidFill>
              <a:latin typeface="Avenir Next LT Pro" panose="020B0504020202020204" pitchFamily="34" charset="0"/>
              <a:ea typeface="Pretendard ExtraBold" panose="02000903000000020004" pitchFamily="2" charset="-127"/>
              <a:cs typeface="Pretendard ExtraBold" panose="02000903000000020004" pitchFamily="2" charset="-127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D712DA0-9257-A98D-BEA8-E769DCA36ABE}"/>
              </a:ext>
            </a:extLst>
          </p:cNvPr>
          <p:cNvSpPr/>
          <p:nvPr/>
        </p:nvSpPr>
        <p:spPr>
          <a:xfrm>
            <a:off x="4218423" y="1636960"/>
            <a:ext cx="3755153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5D77CF-5731-22D5-5E00-F7AD8F83EBB5}"/>
              </a:ext>
            </a:extLst>
          </p:cNvPr>
          <p:cNvSpPr/>
          <p:nvPr/>
        </p:nvSpPr>
        <p:spPr>
          <a:xfrm>
            <a:off x="231635" y="1636960"/>
            <a:ext cx="3755153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600B2C-DEF7-AE5A-E8AB-B28BD6BC62AE}"/>
              </a:ext>
            </a:extLst>
          </p:cNvPr>
          <p:cNvSpPr/>
          <p:nvPr/>
        </p:nvSpPr>
        <p:spPr>
          <a:xfrm>
            <a:off x="8205211" y="1636960"/>
            <a:ext cx="3755153" cy="1055866"/>
          </a:xfrm>
          <a:prstGeom prst="rect">
            <a:avLst/>
          </a:prstGeom>
          <a:solidFill>
            <a:srgbClr val="DFE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CF168E-DAAC-8AA0-30E5-D3A39C66BE42}"/>
              </a:ext>
            </a:extLst>
          </p:cNvPr>
          <p:cNvSpPr txBox="1"/>
          <p:nvPr/>
        </p:nvSpPr>
        <p:spPr>
          <a:xfrm>
            <a:off x="926827" y="1806219"/>
            <a:ext cx="2887886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8:30 AM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9:45 AM WIB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DDBA6B-F737-A479-29FA-0E85D9073292}"/>
              </a:ext>
            </a:extLst>
          </p:cNvPr>
          <p:cNvSpPr txBox="1"/>
          <p:nvPr/>
        </p:nvSpPr>
        <p:spPr>
          <a:xfrm>
            <a:off x="4881559" y="1799913"/>
            <a:ext cx="2919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12:00 PM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1:30 PM WIB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9A7798-770A-D70D-964C-7BD124BDE5E8}"/>
              </a:ext>
            </a:extLst>
          </p:cNvPr>
          <p:cNvSpPr txBox="1"/>
          <p:nvPr/>
        </p:nvSpPr>
        <p:spPr>
          <a:xfrm>
            <a:off x="8969676" y="1811758"/>
            <a:ext cx="2672351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4:30 PM WIB</a:t>
            </a:r>
          </a:p>
          <a:p>
            <a:pPr>
              <a:lnSpc>
                <a:spcPts val="3000"/>
              </a:lnSpc>
            </a:pPr>
            <a:r>
              <a:rPr lang="en-US" altLang="ko-KR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6:00 PM WIB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86A3AAD-431C-3192-399F-5878C4421032}"/>
              </a:ext>
            </a:extLst>
          </p:cNvPr>
          <p:cNvGrpSpPr/>
          <p:nvPr/>
        </p:nvGrpSpPr>
        <p:grpSpPr>
          <a:xfrm>
            <a:off x="8565182" y="1884515"/>
            <a:ext cx="298819" cy="645980"/>
            <a:chOff x="8787398" y="2625739"/>
            <a:chExt cx="298819" cy="645980"/>
          </a:xfrm>
        </p:grpSpPr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ADABCCD9-A956-74E4-9572-38385DA9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12299" y="2625739"/>
              <a:ext cx="249016" cy="249016"/>
            </a:xfrm>
            <a:prstGeom prst="rect">
              <a:avLst/>
            </a:prstGeom>
          </p:spPr>
        </p:pic>
        <p:pic>
          <p:nvPicPr>
            <p:cNvPr id="42" name="Picture 41" descr="Logo, icon&#10;&#10;Description automatically generated">
              <a:extLst>
                <a:ext uri="{FF2B5EF4-FFF2-40B4-BE49-F238E27FC236}">
                  <a16:creationId xmlns:a16="http://schemas.microsoft.com/office/drawing/2014/main" id="{5E723570-B0B1-78BE-4C6D-DA35AEFF2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87398" y="2972900"/>
              <a:ext cx="298819" cy="298819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90C3194-34B9-6F7A-76FE-D43374DEF037}"/>
              </a:ext>
            </a:extLst>
          </p:cNvPr>
          <p:cNvSpPr txBox="1"/>
          <p:nvPr/>
        </p:nvSpPr>
        <p:spPr>
          <a:xfrm>
            <a:off x="231636" y="2961796"/>
            <a:ext cx="3747094" cy="1231106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 err="1">
                <a:solidFill>
                  <a:srgbClr val="007F41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007F41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Penderitaan</a:t>
            </a:r>
            <a:r>
              <a:rPr lang="en-US" sz="2000" b="1" dirty="0">
                <a:latin typeface="Avenir Next LT Pro" panose="020B0504020202020204" pitchFamily="34" charset="0"/>
              </a:rPr>
              <a:t> Kita </a:t>
            </a:r>
            <a:r>
              <a:rPr lang="en-US" sz="2000" b="1" dirty="0" err="1">
                <a:latin typeface="Avenir Next LT Pro" panose="020B0504020202020204" pitchFamily="34" charset="0"/>
              </a:rPr>
              <a:t>Takkan</a:t>
            </a:r>
            <a:endParaRPr lang="en-US" sz="2000" b="1" dirty="0">
              <a:latin typeface="Avenir Next LT Pro" panose="020B0504020202020204" pitchFamily="34" charset="0"/>
            </a:endParaRPr>
          </a:p>
          <a:p>
            <a:r>
              <a:rPr lang="en-US" sz="2000" b="1" dirty="0" err="1">
                <a:latin typeface="Avenir Next LT Pro" panose="020B0504020202020204" pitchFamily="34" charset="0"/>
              </a:rPr>
              <a:t>Pernah</a:t>
            </a:r>
            <a:r>
              <a:rPr lang="en-US" sz="2000" b="1" dirty="0">
                <a:latin typeface="Avenir Next LT Pro" panose="020B0504020202020204" pitchFamily="34" charset="0"/>
              </a:rPr>
              <a:t> Sia-</a:t>
            </a:r>
            <a:r>
              <a:rPr lang="en-US" sz="2000" b="1" dirty="0" err="1">
                <a:latin typeface="Avenir Next LT Pro" panose="020B0504020202020204" pitchFamily="34" charset="0"/>
              </a:rPr>
              <a:t>sia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br>
              <a:rPr lang="en-US" sz="2000" b="1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Elisabeth Elliot 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9F843F-ADF0-4334-7C5F-B20718AE2297}"/>
              </a:ext>
            </a:extLst>
          </p:cNvPr>
          <p:cNvSpPr txBox="1"/>
          <p:nvPr/>
        </p:nvSpPr>
        <p:spPr>
          <a:xfrm>
            <a:off x="4223772" y="2961796"/>
            <a:ext cx="3755153" cy="1231106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r>
              <a:rPr lang="en-US" sz="2000" b="1" dirty="0" err="1">
                <a:solidFill>
                  <a:srgbClr val="007F41"/>
                </a:solidFill>
                <a:latin typeface="Avenir Next LT Pro" panose="020B0504020202020204" pitchFamily="34" charset="0"/>
              </a:rPr>
              <a:t>Buku</a:t>
            </a:r>
            <a:r>
              <a:rPr lang="en-US" sz="2000" b="1" dirty="0">
                <a:solidFill>
                  <a:srgbClr val="007F41"/>
                </a:solidFill>
                <a:latin typeface="Avenir Next LT Pro" panose="020B0504020202020204" pitchFamily="34" charset="0"/>
              </a:rPr>
              <a:t> Saat Ini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spc="-60" dirty="0">
                <a:latin typeface="Avenir Next LT Pro" panose="020B0504020202020204" pitchFamily="34" charset="0"/>
              </a:rPr>
              <a:t>Hidup Bersama </a:t>
            </a:r>
            <a:r>
              <a:rPr lang="en-US" sz="2000" b="1" spc="-60" dirty="0" err="1">
                <a:latin typeface="Avenir Next LT Pro" panose="020B0504020202020204" pitchFamily="34" charset="0"/>
              </a:rPr>
              <a:t>Membangun</a:t>
            </a:r>
            <a:r>
              <a:rPr lang="en-US" sz="2000" b="1" spc="-60" dirty="0">
                <a:latin typeface="Avenir Next LT Pro" panose="020B0504020202020204" pitchFamily="34" charset="0"/>
              </a:rPr>
              <a:t> </a:t>
            </a:r>
            <a:r>
              <a:rPr lang="en-US" sz="2000" b="1" dirty="0" err="1">
                <a:latin typeface="Avenir Next LT Pro" panose="020B0504020202020204" pitchFamily="34" charset="0"/>
              </a:rPr>
              <a:t>Komunitas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r>
              <a:rPr lang="en-US" sz="2000" b="1" dirty="0" err="1">
                <a:latin typeface="Avenir Next LT Pro" panose="020B0504020202020204" pitchFamily="34" charset="0"/>
              </a:rPr>
              <a:t>Berbagi</a:t>
            </a:r>
            <a:r>
              <a:rPr lang="en-US" sz="2000" b="1" dirty="0">
                <a:latin typeface="Avenir Next LT Pro" panose="020B0504020202020204" pitchFamily="34" charset="0"/>
              </a:rPr>
              <a:t> </a:t>
            </a:r>
            <a:br>
              <a:rPr lang="en-US" sz="2000" b="1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Dietrich Bonhoeffer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AD8270-4049-5963-37F6-58742A587412}"/>
              </a:ext>
            </a:extLst>
          </p:cNvPr>
          <p:cNvSpPr txBox="1"/>
          <p:nvPr/>
        </p:nvSpPr>
        <p:spPr>
          <a:xfrm>
            <a:off x="8213881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007F41"/>
                </a:solidFill>
                <a:latin typeface="Avenir Next LT Pro" panose="020B0504020202020204" pitchFamily="34" charset="0"/>
              </a:rPr>
              <a:t>Akan Datang 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>
                <a:latin typeface="Avenir Next LT Pro" panose="020B0504020202020204" pitchFamily="34" charset="0"/>
              </a:rPr>
              <a:t>Allah Yang Maha </a:t>
            </a:r>
            <a:r>
              <a:rPr lang="en-US" sz="2000" b="1" dirty="0" err="1">
                <a:latin typeface="Avenir Next LT Pro" panose="020B0504020202020204" pitchFamily="34" charset="0"/>
              </a:rPr>
              <a:t>Pemurah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Timothy Keller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pic>
        <p:nvPicPr>
          <p:cNvPr id="7" name="그림 6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9D5422F-9816-AD6C-DB38-44EF754E8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1716" y="1804336"/>
            <a:ext cx="421275" cy="764315"/>
          </a:xfrm>
          <a:prstGeom prst="rect">
            <a:avLst/>
          </a:prstGeom>
        </p:spPr>
      </p:pic>
      <p:pic>
        <p:nvPicPr>
          <p:cNvPr id="3" name="그림 2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08E3462-5FDB-2128-D1F2-C6C47EBB0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867" y="1766180"/>
            <a:ext cx="421275" cy="764315"/>
          </a:xfrm>
          <a:prstGeom prst="rect">
            <a:avLst/>
          </a:prstGeom>
        </p:spPr>
      </p:pic>
      <p:pic>
        <p:nvPicPr>
          <p:cNvPr id="4" name="그림 3" descr="상징, 직사각형, 스케치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112F6DF-E63B-64C4-AA0F-F425DF804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261" y="1766180"/>
            <a:ext cx="421275" cy="7643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80B513D-106C-5304-18DD-A6FF4AEE13A0}"/>
              </a:ext>
            </a:extLst>
          </p:cNvPr>
          <p:cNvSpPr txBox="1"/>
          <p:nvPr/>
        </p:nvSpPr>
        <p:spPr>
          <a:xfrm>
            <a:off x="4211507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007F41"/>
                </a:solidFill>
                <a:latin typeface="Avenir Next LT Pro" panose="020B0504020202020204" pitchFamily="34" charset="0"/>
              </a:rPr>
              <a:t>Akan Datang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Kekristenan</a:t>
            </a:r>
            <a:r>
              <a:rPr lang="en-US" sz="2000" b="1" dirty="0">
                <a:latin typeface="Avenir Next LT Pro" panose="020B0504020202020204" pitchFamily="34" charset="0"/>
              </a:rPr>
              <a:t> Dasar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dirty="0">
                <a:latin typeface="Avenir Next LT Pro" panose="020B0504020202020204" pitchFamily="34" charset="0"/>
              </a:rPr>
              <a:t>oleh John Stott 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69225E-FFE8-72E4-118C-CAE5BBD1E610}"/>
              </a:ext>
            </a:extLst>
          </p:cNvPr>
          <p:cNvSpPr txBox="1"/>
          <p:nvPr/>
        </p:nvSpPr>
        <p:spPr>
          <a:xfrm>
            <a:off x="239114" y="4504893"/>
            <a:ext cx="3755153" cy="923330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r>
              <a:rPr lang="en-US" sz="2000" b="1" dirty="0">
                <a:solidFill>
                  <a:srgbClr val="007F41"/>
                </a:solidFill>
                <a:latin typeface="Avenir Next LT Pro" panose="020B0504020202020204" pitchFamily="34" charset="0"/>
              </a:rPr>
              <a:t>Akan Datang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sz="2000" b="1" dirty="0" err="1">
                <a:latin typeface="Avenir Next LT Pro" panose="020B0504020202020204" pitchFamily="34" charset="0"/>
              </a:rPr>
              <a:t>Kekristenan</a:t>
            </a:r>
            <a:r>
              <a:rPr lang="en-US" sz="2000" b="1" dirty="0">
                <a:latin typeface="Avenir Next LT Pro" panose="020B0504020202020204" pitchFamily="34" charset="0"/>
              </a:rPr>
              <a:t> Asali</a:t>
            </a:r>
            <a:br>
              <a:rPr lang="en-US" sz="2000" dirty="0">
                <a:latin typeface="Avenir Next LT Pro" panose="020B0504020202020204" pitchFamily="34" charset="0"/>
              </a:rPr>
            </a:br>
            <a:r>
              <a:rPr lang="en-US" altLang="ko-KR" sz="2000" dirty="0">
                <a:latin typeface="Avenir Next LT Pro" panose="020B0504020202020204" pitchFamily="34" charset="0"/>
              </a:rPr>
              <a:t>oleh</a:t>
            </a:r>
            <a:r>
              <a:rPr lang="en-US" sz="2000" dirty="0">
                <a:latin typeface="Avenir Next LT Pro" panose="020B0504020202020204" pitchFamily="34" charset="0"/>
              </a:rPr>
              <a:t> C. S. Lewis</a:t>
            </a:r>
            <a:endParaRPr lang="en-US" sz="2000" dirty="0">
              <a:latin typeface="Avenir Next LT Pro" panose="020B0504020202020204" pitchFamily="34" charset="0"/>
              <a:ea typeface="DIN 2014 Bold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85519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1634" y="519784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Untuk</a:t>
            </a:r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sz="44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Informasi</a:t>
            </a:r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sz="44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lebih</a:t>
            </a:r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n-US" sz="4400" b="1" dirty="0" err="1">
                <a:latin typeface="Avenir Next LT Pro" panose="020B0504020202020204" pitchFamily="34" charset="77"/>
                <a:ea typeface="DIN 2014 Bold" panose="020B0504020202020204" pitchFamily="34" charset="77"/>
              </a:rPr>
              <a:t>lanjut</a:t>
            </a:r>
            <a:endParaRPr lang="en-US" sz="44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00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705963" y="1742231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www.prsi.org</a:t>
            </a:r>
            <a:r>
              <a:rPr lang="en-US" sz="2800" b="1" dirty="0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/id</a:t>
            </a:r>
            <a:endParaRPr lang="en-US" sz="28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6449987" y="1742231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www.justshowup.club</a:t>
            </a:r>
            <a:endParaRPr lang="en-US" sz="28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D6FFA3-1EBD-C3A7-7DB4-72C0557089BF}"/>
              </a:ext>
            </a:extLst>
          </p:cNvPr>
          <p:cNvSpPr/>
          <p:nvPr/>
        </p:nvSpPr>
        <p:spPr>
          <a:xfrm>
            <a:off x="45720" y="6261682"/>
            <a:ext cx="640080" cy="545518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그림 5" descr="텍스트, 폰트, 블랙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CF57E232-DF33-6311-3FE3-DFB174EF1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685" y="3443152"/>
            <a:ext cx="3830197" cy="124114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EF2B110-2B14-7232-AA87-6675A878C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7265" y="3340435"/>
            <a:ext cx="2699478" cy="190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30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3277</TotalTime>
  <Words>528</Words>
  <Application>Microsoft Macintosh PowerPoint</Application>
  <PresentationFormat>와이드스크린</PresentationFormat>
  <Paragraphs>61</Paragraphs>
  <Slides>7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Arial</vt:lpstr>
      <vt:lpstr>Avenir Next LT Pro</vt:lpstr>
      <vt:lpstr>Calibri</vt:lpstr>
      <vt:lpstr>Calibri Light</vt:lpstr>
      <vt:lpstr>Times New Roman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Esther Won</cp:lastModifiedBy>
  <cp:revision>445</cp:revision>
  <cp:lastPrinted>2024-01-18T17:22:46Z</cp:lastPrinted>
  <dcterms:created xsi:type="dcterms:W3CDTF">2022-08-02T13:41:17Z</dcterms:created>
  <dcterms:modified xsi:type="dcterms:W3CDTF">2026-08-10T05:42:41Z</dcterms:modified>
</cp:coreProperties>
</file>