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370" r:id="rId3"/>
    <p:sldId id="387" r:id="rId4"/>
    <p:sldId id="388" r:id="rId5"/>
    <p:sldId id="260" r:id="rId6"/>
    <p:sldId id="261" r:id="rId7"/>
    <p:sldId id="381" r:id="rId8"/>
    <p:sldId id="263" r:id="rId9"/>
    <p:sldId id="379" r:id="rId10"/>
    <p:sldId id="265" r:id="rId11"/>
    <p:sldId id="372" r:id="rId12"/>
    <p:sldId id="375" r:id="rId13"/>
    <p:sldId id="376" r:id="rId14"/>
    <p:sldId id="374" r:id="rId15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F41"/>
    <a:srgbClr val="D9ED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1"/>
    <p:restoredTop sz="94658"/>
  </p:normalViewPr>
  <p:slideViewPr>
    <p:cSldViewPr>
      <p:cViewPr varScale="1">
        <p:scale>
          <a:sx n="120" d="100"/>
          <a:sy n="120" d="100"/>
        </p:scale>
        <p:origin x="1072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5A9ED5-E383-44B5-BC72-6966DFBDDBB8}" type="datetimeFigureOut">
              <a:rPr lang="es-AR" smtClean="0"/>
              <a:t>26/8/26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551618-BD02-445D-960D-0A984C04714A}" type="slidenum">
              <a:rPr lang="es-AR" smtClean="0"/>
              <a:t>‹#›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81841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2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85BA-8182-096C-DA1B-65A4DABC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2C2585-2F43-C20E-16DE-6D549DE50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EE019A-5C57-9C7B-7587-525F7D1CC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33064-16B0-F748-E863-5731C711A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72287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DEC4-1E86-6644-691C-5720F6E37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91F6BFB-FED1-822F-BFC5-174CA8C19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55B0B46-3F59-C0DF-D48E-0BE37914B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81B202-AA0F-5A98-9802-BB6D56114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14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6219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85BA-8182-096C-DA1B-65A4DABC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2C2585-2F43-C20E-16DE-6D549DE50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EE019A-5C57-9C7B-7587-525F7D1CC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33064-16B0-F748-E863-5731C711A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5611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85BA-8182-096C-DA1B-65A4DABC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2C2585-2F43-C20E-16DE-6D549DE50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EE019A-5C57-9C7B-7587-525F7D1CC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33064-16B0-F748-E863-5731C711A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92057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6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560800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85BA-8182-096C-DA1B-65A4DABC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2C2585-2F43-C20E-16DE-6D549DE50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EE019A-5C57-9C7B-7587-525F7D1CC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33064-16B0-F748-E863-5731C711A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9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7441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EDEC4-1E86-6644-691C-5720F6E37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91F6BFB-FED1-822F-BFC5-174CA8C19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55B0B46-3F59-C0DF-D48E-0BE37914B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81B202-AA0F-5A98-9802-BB6D56114F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10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24164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85BA-8182-096C-DA1B-65A4DABC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2C2585-2F43-C20E-16DE-6D549DE50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EE019A-5C57-9C7B-7587-525F7D1CC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33064-16B0-F748-E863-5731C711A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11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361931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785BA-8182-096C-DA1B-65A4DABC4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922C2585-2F43-C20E-16DE-6D549DE50B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9BEE019A-5C57-9C7B-7587-525F7D1CC6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833064-16B0-F748-E863-5731C711A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551618-BD02-445D-960D-0A984C04714A}" type="slidenum">
              <a:rPr lang="es-AR" smtClean="0"/>
              <a:t>12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25611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685149" y="1551524"/>
            <a:ext cx="6908165" cy="4570095"/>
          </a:xfrm>
          <a:custGeom>
            <a:avLst/>
            <a:gdLst/>
            <a:ahLst/>
            <a:cxnLst/>
            <a:rect l="l" t="t" r="r" b="b"/>
            <a:pathLst>
              <a:path w="6908165" h="4570095">
                <a:moveTo>
                  <a:pt x="6671353" y="0"/>
                </a:moveTo>
                <a:lnTo>
                  <a:pt x="236447" y="0"/>
                </a:lnTo>
                <a:lnTo>
                  <a:pt x="188794" y="4803"/>
                </a:lnTo>
                <a:lnTo>
                  <a:pt x="144411" y="18581"/>
                </a:lnTo>
                <a:lnTo>
                  <a:pt x="104247" y="40381"/>
                </a:lnTo>
                <a:lnTo>
                  <a:pt x="69253" y="69253"/>
                </a:lnTo>
                <a:lnTo>
                  <a:pt x="40381" y="104247"/>
                </a:lnTo>
                <a:lnTo>
                  <a:pt x="18581" y="144411"/>
                </a:lnTo>
                <a:lnTo>
                  <a:pt x="4803" y="188794"/>
                </a:lnTo>
                <a:lnTo>
                  <a:pt x="0" y="236447"/>
                </a:lnTo>
                <a:lnTo>
                  <a:pt x="0" y="4333452"/>
                </a:lnTo>
                <a:lnTo>
                  <a:pt x="4803" y="4381105"/>
                </a:lnTo>
                <a:lnTo>
                  <a:pt x="18581" y="4425488"/>
                </a:lnTo>
                <a:lnTo>
                  <a:pt x="40381" y="4465652"/>
                </a:lnTo>
                <a:lnTo>
                  <a:pt x="69253" y="4500646"/>
                </a:lnTo>
                <a:lnTo>
                  <a:pt x="104247" y="4529518"/>
                </a:lnTo>
                <a:lnTo>
                  <a:pt x="144411" y="4551318"/>
                </a:lnTo>
                <a:lnTo>
                  <a:pt x="188794" y="4565096"/>
                </a:lnTo>
                <a:lnTo>
                  <a:pt x="236447" y="4569900"/>
                </a:lnTo>
                <a:lnTo>
                  <a:pt x="6671353" y="4569900"/>
                </a:lnTo>
                <a:lnTo>
                  <a:pt x="6719005" y="4565096"/>
                </a:lnTo>
                <a:lnTo>
                  <a:pt x="6763388" y="4551318"/>
                </a:lnTo>
                <a:lnTo>
                  <a:pt x="6803552" y="4529518"/>
                </a:lnTo>
                <a:lnTo>
                  <a:pt x="6838546" y="4500646"/>
                </a:lnTo>
                <a:lnTo>
                  <a:pt x="6867418" y="4465652"/>
                </a:lnTo>
                <a:lnTo>
                  <a:pt x="6889219" y="4425488"/>
                </a:lnTo>
                <a:lnTo>
                  <a:pt x="6902996" y="4381105"/>
                </a:lnTo>
                <a:lnTo>
                  <a:pt x="6907800" y="4333452"/>
                </a:lnTo>
                <a:lnTo>
                  <a:pt x="6907800" y="236447"/>
                </a:lnTo>
                <a:lnTo>
                  <a:pt x="6902996" y="188794"/>
                </a:lnTo>
                <a:lnTo>
                  <a:pt x="6889219" y="144411"/>
                </a:lnTo>
                <a:lnTo>
                  <a:pt x="6867418" y="104247"/>
                </a:lnTo>
                <a:lnTo>
                  <a:pt x="6838546" y="69253"/>
                </a:lnTo>
                <a:lnTo>
                  <a:pt x="6803552" y="40381"/>
                </a:lnTo>
                <a:lnTo>
                  <a:pt x="6763388" y="18581"/>
                </a:lnTo>
                <a:lnTo>
                  <a:pt x="6719005" y="4803"/>
                </a:lnTo>
                <a:lnTo>
                  <a:pt x="66713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2685150" y="1512481"/>
            <a:ext cx="6908165" cy="789940"/>
          </a:xfrm>
          <a:custGeom>
            <a:avLst/>
            <a:gdLst/>
            <a:ahLst/>
            <a:cxnLst/>
            <a:rect l="l" t="t" r="r" b="b"/>
            <a:pathLst>
              <a:path w="6908165" h="789939">
                <a:moveTo>
                  <a:pt x="6776231" y="0"/>
                </a:moveTo>
                <a:lnTo>
                  <a:pt x="131568" y="0"/>
                </a:lnTo>
                <a:lnTo>
                  <a:pt x="89982" y="6707"/>
                </a:lnTo>
                <a:lnTo>
                  <a:pt x="53865" y="25385"/>
                </a:lnTo>
                <a:lnTo>
                  <a:pt x="25385" y="53866"/>
                </a:lnTo>
                <a:lnTo>
                  <a:pt x="6707" y="89983"/>
                </a:lnTo>
                <a:lnTo>
                  <a:pt x="0" y="131569"/>
                </a:lnTo>
                <a:lnTo>
                  <a:pt x="0" y="789377"/>
                </a:lnTo>
                <a:lnTo>
                  <a:pt x="6907800" y="789377"/>
                </a:lnTo>
                <a:lnTo>
                  <a:pt x="6907800" y="131569"/>
                </a:lnTo>
                <a:lnTo>
                  <a:pt x="6901092" y="89983"/>
                </a:lnTo>
                <a:lnTo>
                  <a:pt x="6882415" y="53866"/>
                </a:lnTo>
                <a:lnTo>
                  <a:pt x="6853933" y="25385"/>
                </a:lnTo>
                <a:lnTo>
                  <a:pt x="6817816" y="6707"/>
                </a:lnTo>
                <a:lnTo>
                  <a:pt x="6776231" y="0"/>
                </a:lnTo>
                <a:close/>
              </a:path>
            </a:pathLst>
          </a:custGeom>
          <a:solidFill>
            <a:srgbClr val="017F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86209" y="483107"/>
            <a:ext cx="7619581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D9EDC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020" y="458851"/>
            <a:ext cx="11109957" cy="5940297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95599" y="1304817"/>
            <a:ext cx="6400800" cy="308235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8308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0040" y="320040"/>
            <a:ext cx="1615440" cy="7772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4831" y="554227"/>
            <a:ext cx="547179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97374" y="3194811"/>
            <a:ext cx="7284720" cy="28905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lecturapublicadelabiblia.org/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60366" y="4811267"/>
            <a:ext cx="670560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5040" algn="l"/>
                <a:tab pos="3508375" algn="l"/>
              </a:tabLst>
            </a:pPr>
            <a:r>
              <a:rPr lang="es-ES_tradnl" sz="3800" b="1" spc="100" noProof="0" dirty="0">
                <a:latin typeface="Avenir Next LT Pro" panose="020B0504020202020204" pitchFamily="34" charset="0"/>
                <a:cs typeface="Tahoma"/>
              </a:rPr>
              <a:t>C</a:t>
            </a:r>
            <a:r>
              <a:rPr lang="es-ES_tradnl" sz="3800" b="1" spc="114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L</a:t>
            </a:r>
            <a:r>
              <a:rPr lang="es-ES_tradnl" sz="3800" b="1" spc="11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U</a:t>
            </a:r>
            <a:r>
              <a:rPr lang="es-ES_tradnl" sz="3800" b="1" spc="105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spc="-60" noProof="0" dirty="0">
                <a:latin typeface="Avenir Next LT Pro" panose="020B0504020202020204" pitchFamily="34" charset="0"/>
                <a:cs typeface="Tahoma"/>
              </a:rPr>
              <a:t>B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	</a:t>
            </a:r>
            <a:r>
              <a:rPr lang="es-ES_tradnl" sz="3800" b="1" spc="55" noProof="0" dirty="0">
                <a:latin typeface="Avenir Next LT Pro" panose="020B0504020202020204" pitchFamily="34" charset="0"/>
                <a:cs typeface="Tahoma"/>
              </a:rPr>
              <a:t>D</a:t>
            </a:r>
            <a:r>
              <a:rPr lang="es-ES_tradnl" sz="3800" b="1" spc="18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spc="-50" noProof="0" dirty="0">
                <a:latin typeface="Avenir Next LT Pro" panose="020B0504020202020204" pitchFamily="34" charset="0"/>
                <a:cs typeface="Tahoma"/>
              </a:rPr>
              <a:t>E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	L</a:t>
            </a:r>
            <a:r>
              <a:rPr lang="es-ES_tradnl" sz="3800" b="1" spc="75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E</a:t>
            </a:r>
            <a:r>
              <a:rPr lang="es-ES_tradnl" sz="3800" b="1" spc="8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spc="100" noProof="0" dirty="0">
                <a:latin typeface="Avenir Next LT Pro" panose="020B0504020202020204" pitchFamily="34" charset="0"/>
                <a:cs typeface="Tahoma"/>
              </a:rPr>
              <a:t>C</a:t>
            </a:r>
            <a:r>
              <a:rPr lang="es-ES_tradnl" sz="3800" b="1" spc="8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T</a:t>
            </a:r>
            <a:r>
              <a:rPr lang="es-ES_tradnl" sz="3800" b="1" spc="8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U</a:t>
            </a:r>
            <a:r>
              <a:rPr lang="es-ES_tradnl" sz="3800" b="1" spc="7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noProof="0" dirty="0">
                <a:latin typeface="Avenir Next LT Pro" panose="020B0504020202020204" pitchFamily="34" charset="0"/>
                <a:cs typeface="Tahoma"/>
              </a:rPr>
              <a:t>R</a:t>
            </a:r>
            <a:r>
              <a:rPr lang="es-ES_tradnl" sz="3800" b="1" spc="8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3800" b="1" spc="105" noProof="0" dirty="0">
                <a:latin typeface="Avenir Next LT Pro" panose="020B0504020202020204" pitchFamily="34" charset="0"/>
                <a:cs typeface="Tahoma"/>
              </a:rPr>
              <a:t>A</a:t>
            </a:r>
            <a:endParaRPr lang="es-ES_tradnl" sz="3800" noProof="0" dirty="0">
              <a:latin typeface="Avenir Next LT Pro" panose="020B0504020202020204" pitchFamily="34" charset="0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6005ED2-C281-1EC4-C5A0-9571AB0AA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6CB22190-B19A-90E9-F361-7B758D043B80}"/>
              </a:ext>
            </a:extLst>
          </p:cNvPr>
          <p:cNvGrpSpPr/>
          <p:nvPr/>
        </p:nvGrpSpPr>
        <p:grpSpPr>
          <a:xfrm>
            <a:off x="3655069" y="0"/>
            <a:ext cx="8595169" cy="6858000"/>
            <a:chOff x="3687254" y="76200"/>
            <a:chExt cx="8595169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6C41A49B-6366-F3AC-B700-D933589281F1}"/>
                </a:ext>
              </a:extLst>
            </p:cNvPr>
            <p:cNvSpPr/>
            <p:nvPr/>
          </p:nvSpPr>
          <p:spPr>
            <a:xfrm>
              <a:off x="4205223" y="7620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19CFAAEF-9E36-9DB9-9AAF-5E5D59AB383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87254" y="76201"/>
              <a:ext cx="728472" cy="6857999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2DC29860-9CFF-0F3D-6DFC-EE01FB2F0744}"/>
              </a:ext>
            </a:extLst>
          </p:cNvPr>
          <p:cNvSpPr txBox="1"/>
          <p:nvPr/>
        </p:nvSpPr>
        <p:spPr>
          <a:xfrm>
            <a:off x="4383541" y="1295400"/>
            <a:ext cx="7656195" cy="5653471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  <a:cs typeface="Arial MT"/>
              </a:rPr>
              <a:t>E</a:t>
            </a:r>
            <a:r>
              <a:rPr lang="es-ES_tradnl" sz="2000" noProof="0" dirty="0">
                <a:latin typeface="Avenir Next LT Pro" panose="020B0504020202020204" pitchFamily="34" charset="0"/>
              </a:rPr>
              <a:t>s economista y sirve como pastor ejecutivo de la Iglesia Bautista Internacional en República Dominicana. 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Posee una Maestría en Macroeconomía Aplicada de la Universidad Católica de Chile y cuenta con más de 25 años de experiencia en el medio económico-empresarial 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En el ámbito ministerial, tiene una maestría en Estudios Bíblicos del Instituto Bíblico Moody en Chicago. 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La enseñanza de la Palabra de Dios y su aplicación práctica a la vida diaria es su mayor pasión, lo cual también lo ha llevado a escribir los libros “</a:t>
            </a:r>
            <a:r>
              <a:rPr lang="es-ES_tradnl" sz="2000" i="1" noProof="0" dirty="0">
                <a:latin typeface="Avenir Next LT Pro" panose="020B0504020202020204" pitchFamily="34" charset="0"/>
              </a:rPr>
              <a:t>Finanzas bíblicas</a:t>
            </a:r>
            <a:r>
              <a:rPr lang="es-ES_tradnl" sz="2000" noProof="0" dirty="0">
                <a:latin typeface="Avenir Next LT Pro" panose="020B0504020202020204" pitchFamily="34" charset="0"/>
              </a:rPr>
              <a:t>” y “</a:t>
            </a:r>
            <a:r>
              <a:rPr lang="es-ES_tradnl" sz="2000" i="1" noProof="0" dirty="0">
                <a:latin typeface="Avenir Next LT Pro" panose="020B0504020202020204" pitchFamily="34" charset="0"/>
              </a:rPr>
              <a:t>Crianza bíblica</a:t>
            </a:r>
            <a:r>
              <a:rPr lang="es-ES_tradnl" sz="2000" noProof="0" dirty="0">
                <a:latin typeface="Avenir Next LT Pro" panose="020B0504020202020204" pitchFamily="34" charset="0"/>
              </a:rPr>
              <a:t>”.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Está casado y tienen dos hijos.</a:t>
            </a:r>
            <a:endParaRPr lang="es-ES_tradnl" sz="2400" noProof="0" dirty="0">
              <a:latin typeface="Avenir Next LT Pro" panose="020B0504020202020204" pitchFamily="34" charset="0"/>
              <a:cs typeface="Verdana"/>
            </a:endParaRPr>
          </a:p>
          <a:p>
            <a:pPr marL="12700">
              <a:lnSpc>
                <a:spcPts val="2410"/>
              </a:lnSpc>
              <a:buSzPct val="104761"/>
              <a:tabLst>
                <a:tab pos="310515" algn="l"/>
              </a:tabLst>
            </a:pPr>
            <a:endParaRPr lang="es-ES_tradnl" sz="2400" noProof="0" dirty="0">
              <a:latin typeface="Avenir Next LT Pro" panose="020B0504020202020204" pitchFamily="34" charset="0"/>
              <a:cs typeface="Verdana"/>
            </a:endParaRPr>
          </a:p>
          <a:p>
            <a:pPr marL="298450" marR="189865" indent="-285750">
              <a:lnSpc>
                <a:spcPts val="2500"/>
              </a:lnSpc>
              <a:spcBef>
                <a:spcPts val="75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noProof="0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16661F7-4C45-D791-A41C-99064CCE7C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85743" y="496315"/>
            <a:ext cx="431085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3600" b="1" noProof="0" dirty="0">
                <a:latin typeface="Avenir Next LT Pro" panose="020B0504020202020204" pitchFamily="34" charset="0"/>
                <a:cs typeface="Tahoma"/>
              </a:rPr>
              <a:t>Héctor Salcedo</a:t>
            </a:r>
            <a:endParaRPr lang="es-ES_tradnl" sz="36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C726BE0-916E-982D-BA5E-96066C6FA3B4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000" spc="-50" noProof="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lang="es-ES_tradnl" sz="2000" noProof="0" dirty="0">
              <a:latin typeface="Arial MT"/>
              <a:cs typeface="Arial MT"/>
            </a:endParaRPr>
          </a:p>
        </p:txBody>
      </p:sp>
      <p:pic>
        <p:nvPicPr>
          <p:cNvPr id="12" name="Imagen 11" descr="Un hombre en traje con la boca abierta&#10;&#10;El contenido generado por IA puede ser incorrecto.">
            <a:extLst>
              <a:ext uri="{FF2B5EF4-FFF2-40B4-BE49-F238E27FC236}">
                <a16:creationId xmlns:a16="http://schemas.microsoft.com/office/drawing/2014/main" id="{5A778E08-C8C2-4279-85C5-0178D1168E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022" y="1766655"/>
            <a:ext cx="3305636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079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ECE5D4-0554-B04A-1089-4B56FDC3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F0378F7-8DE5-6680-E29E-65A50B11CE4E}"/>
              </a:ext>
            </a:extLst>
          </p:cNvPr>
          <p:cNvGrpSpPr/>
          <p:nvPr/>
        </p:nvGrpSpPr>
        <p:grpSpPr>
          <a:xfrm>
            <a:off x="3617595" y="-33868"/>
            <a:ext cx="8574405" cy="7120467"/>
            <a:chOff x="3617976" y="0"/>
            <a:chExt cx="8574405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1C0932-DD3A-59F2-8AE6-74E10D8E96B0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DAF05C7-1E7A-B2DA-1FE3-F5E29DDE957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857999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C2CDCCD6-4F84-EBC0-BF46-F8F0CFC46F85}"/>
              </a:ext>
            </a:extLst>
          </p:cNvPr>
          <p:cNvSpPr txBox="1"/>
          <p:nvPr/>
        </p:nvSpPr>
        <p:spPr>
          <a:xfrm>
            <a:off x="4373011" y="1516911"/>
            <a:ext cx="7656195" cy="530722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  <a:cs typeface="Arial MT"/>
              </a:rPr>
              <a:t>Fue un eminente psiquiatra y neurólogo austríaco.</a:t>
            </a: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Es el fundador de la logoterapia, la Tercera Escuela Vienesa de Psicoterapia.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Sobreviviente del Holocausto, en donde perdió a casi toda su familia, sus experiencias en los campos nazis cimentaron su teoría sobre la búsqueda de significado como principal motivación humana. 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Tras la guerra, fue profesor en la Universidad de Viena y profesor en Harvard. Publicó más de 30 libros y dejó un legado de esperanza y sentido</a:t>
            </a:r>
            <a:r>
              <a:rPr lang="es-ES_tradnl" sz="2000" noProof="0" dirty="0"/>
              <a:t>.</a:t>
            </a: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12700">
              <a:lnSpc>
                <a:spcPts val="2410"/>
              </a:lnSpc>
              <a:buSzPct val="104761"/>
              <a:tabLst>
                <a:tab pos="310515" algn="l"/>
              </a:tabLst>
            </a:pPr>
            <a:endParaRPr lang="es-ES_tradnl" sz="2400" noProof="0" dirty="0">
              <a:latin typeface="Avenir Next LT Pro" panose="020B0504020202020204" pitchFamily="34" charset="0"/>
              <a:cs typeface="Verdana"/>
            </a:endParaRPr>
          </a:p>
          <a:p>
            <a:pPr marL="298450" marR="189865" indent="-285750">
              <a:lnSpc>
                <a:spcPts val="2500"/>
              </a:lnSpc>
              <a:spcBef>
                <a:spcPts val="75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noProof="0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014A5C0-2973-61A7-AEE1-99DFB65736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3200" y="185252"/>
            <a:ext cx="4310857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3600" b="1" noProof="0" dirty="0" err="1">
                <a:latin typeface="Avenir Next LT Pro" panose="020B0504020202020204" pitchFamily="34" charset="0"/>
                <a:cs typeface="Tahoma"/>
              </a:rPr>
              <a:t>Viktor</a:t>
            </a:r>
            <a:r>
              <a:rPr lang="es-ES_tradnl" sz="3600" b="1" noProof="0" dirty="0">
                <a:latin typeface="Avenir Next LT Pro" panose="020B0504020202020204" pitchFamily="34" charset="0"/>
                <a:cs typeface="Tahoma"/>
              </a:rPr>
              <a:t> Frankl </a:t>
            </a:r>
            <a:br>
              <a:rPr lang="es-ES_tradnl" sz="3600" b="1" noProof="0" dirty="0">
                <a:latin typeface="Avenir Next LT Pro" panose="020B0504020202020204" pitchFamily="34" charset="0"/>
                <a:cs typeface="Tahoma"/>
              </a:rPr>
            </a:br>
            <a:r>
              <a:rPr lang="es-ES_tradnl" sz="3600" b="1" noProof="0" dirty="0">
                <a:latin typeface="Avenir Next LT Pro" panose="020B0504020202020204" pitchFamily="34" charset="0"/>
                <a:cs typeface="Tahoma"/>
              </a:rPr>
              <a:t>    </a:t>
            </a:r>
            <a:r>
              <a:rPr lang="es-ES_tradnl" noProof="0" dirty="0"/>
              <a:t>(1905–1997) </a:t>
            </a:r>
            <a:endParaRPr lang="es-ES_tradnl" sz="36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464AF8-BD7C-0CD7-0F57-72152BD7ECFD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000" spc="-50" noProof="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lang="es-ES_tradnl" sz="2000" noProof="0" dirty="0">
              <a:latin typeface="Arial MT"/>
              <a:cs typeface="Arial MT"/>
            </a:endParaRPr>
          </a:p>
        </p:txBody>
      </p:sp>
      <p:pic>
        <p:nvPicPr>
          <p:cNvPr id="9" name="Imagen 8" descr="Foto en blanco y negro de un hombre con traje y lentes&#10;&#10;El contenido generado por IA puede ser incorrecto.">
            <a:extLst>
              <a:ext uri="{FF2B5EF4-FFF2-40B4-BE49-F238E27FC236}">
                <a16:creationId xmlns:a16="http://schemas.microsoft.com/office/drawing/2014/main" id="{48E1E5CD-6E80-F4CA-61CE-BDB17F6D8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67" y="1600200"/>
            <a:ext cx="3523737" cy="3210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460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ECE5D4-0554-B04A-1089-4B56FDC3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F0378F7-8DE5-6680-E29E-65A50B11CE4E}"/>
              </a:ext>
            </a:extLst>
          </p:cNvPr>
          <p:cNvGrpSpPr/>
          <p:nvPr/>
        </p:nvGrpSpPr>
        <p:grpSpPr>
          <a:xfrm>
            <a:off x="3775004" y="1"/>
            <a:ext cx="8574024" cy="6858000"/>
            <a:chOff x="3617976" y="0"/>
            <a:chExt cx="8574024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1C0932-DD3A-59F2-8AE6-74E10D8E96B0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DAF05C7-1E7A-B2DA-1FE3-F5E29DDE957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60520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C2CDCCD6-4F84-EBC0-BF46-F8F0CFC46F85}"/>
              </a:ext>
            </a:extLst>
          </p:cNvPr>
          <p:cNvSpPr txBox="1"/>
          <p:nvPr/>
        </p:nvSpPr>
        <p:spPr>
          <a:xfrm>
            <a:off x="4790446" y="1374155"/>
            <a:ext cx="7439132" cy="49885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Es considerado el defensor más influyente de la recuperación de la teología reformada en el siglo XX.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2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Estudió en Westminster College (1961) y obtuvo su Maestría en Divinidad en el Pittsburgh-Xenia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Theological</a:t>
            </a:r>
            <a:r>
              <a:rPr lang="es-ES_tradnl" sz="2200" noProof="0" dirty="0">
                <a:latin typeface="Avenir Next LT Pro" panose="020B0504020202020204" pitchFamily="34" charset="0"/>
              </a:rPr>
              <a:t>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Seminary</a:t>
            </a:r>
            <a:r>
              <a:rPr lang="es-ES_tradnl" sz="2200" noProof="0" dirty="0">
                <a:latin typeface="Avenir Next LT Pro" panose="020B0504020202020204" pitchFamily="34" charset="0"/>
              </a:rPr>
              <a:t> (1964).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2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En los años 70 fundó el Centro de Estudios de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Ligonier</a:t>
            </a:r>
            <a:r>
              <a:rPr lang="es-ES_tradnl" sz="2200" noProof="0" dirty="0">
                <a:latin typeface="Avenir Next LT Pro" panose="020B0504020202020204" pitchFamily="34" charset="0"/>
              </a:rPr>
              <a:t> Valley en las afueras de Pittsburgh, pensado para estudiantes universitarios y de seminario.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Fue autor de más de cien libros, abarcando temas como teología, filosofía, apologética y vida cristiana. Entre los más destacados se encuentran La santidad de Dios (1985); y Escogidos por Dios.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014A5C0-2973-61A7-AEE1-99DFB65736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3200" y="279340"/>
            <a:ext cx="4310857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_tradnl" sz="3500" b="1" noProof="0" dirty="0">
                <a:latin typeface="Avenir Next LT Pro" panose="020B0504020202020204" pitchFamily="34" charset="77"/>
                <a:cs typeface="Tahoma"/>
              </a:rPr>
              <a:t>R. C. Sproul</a:t>
            </a:r>
            <a:br>
              <a:rPr lang="es-ES_tradnl" sz="3200" b="1" noProof="0" dirty="0">
                <a:latin typeface="Avenir Next LT Pro" panose="020B0504020202020204" pitchFamily="34" charset="77"/>
                <a:cs typeface="Tahoma"/>
              </a:rPr>
            </a:br>
            <a:r>
              <a:rPr lang="es-ES_tradnl" sz="2800" noProof="0" dirty="0">
                <a:latin typeface="Avenir Next LT Pro" panose="020B0504020202020204" pitchFamily="34" charset="77"/>
              </a:rPr>
              <a:t>(1939–2017) </a:t>
            </a:r>
            <a:endParaRPr lang="es-ES_tradnl" sz="2800" noProof="0" dirty="0">
              <a:latin typeface="Avenir Next LT Pro" panose="020B0504020202020204" pitchFamily="34" charset="77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464AF8-BD7C-0CD7-0F57-72152BD7ECFD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000" spc="-50" noProof="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lang="es-ES_tradnl" sz="2000" noProof="0" dirty="0">
              <a:latin typeface="Arial MT"/>
              <a:cs typeface="Arial MT"/>
            </a:endParaRPr>
          </a:p>
        </p:txBody>
      </p:sp>
      <p:pic>
        <p:nvPicPr>
          <p:cNvPr id="9" name="Imagen 8" descr="Un hombre con traje y corbata sonriendo&#10;&#10;Descripción generada automáticamente">
            <a:extLst>
              <a:ext uri="{FF2B5EF4-FFF2-40B4-BE49-F238E27FC236}">
                <a16:creationId xmlns:a16="http://schemas.microsoft.com/office/drawing/2014/main" id="{BCE52935-D1FA-A456-6B0A-FA5EE5A3B8F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15" b="9815"/>
          <a:stretch/>
        </p:blipFill>
        <p:spPr>
          <a:xfrm>
            <a:off x="750492" y="1867156"/>
            <a:ext cx="2585120" cy="312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840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ECE5D4-0554-B04A-1089-4B56FDC3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F0378F7-8DE5-6680-E29E-65A50B11CE4E}"/>
              </a:ext>
            </a:extLst>
          </p:cNvPr>
          <p:cNvGrpSpPr/>
          <p:nvPr/>
        </p:nvGrpSpPr>
        <p:grpSpPr>
          <a:xfrm>
            <a:off x="3775004" y="0"/>
            <a:ext cx="8574405" cy="7120467"/>
            <a:chOff x="3617976" y="0"/>
            <a:chExt cx="8574405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1C0932-DD3A-59F2-8AE6-74E10D8E96B0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DAF05C7-1E7A-B2DA-1FE3-F5E29DDE957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857999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C2CDCCD6-4F84-EBC0-BF46-F8F0CFC46F85}"/>
              </a:ext>
            </a:extLst>
          </p:cNvPr>
          <p:cNvSpPr txBox="1"/>
          <p:nvPr/>
        </p:nvSpPr>
        <p:spPr>
          <a:xfrm>
            <a:off x="4752868" y="1219200"/>
            <a:ext cx="7346767" cy="629467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Fue pastor de la iglesia Bridgetown Church.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endParaRPr lang="es-ES_tradnl" sz="22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Tiene una maestría en estudios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biblícos</a:t>
            </a:r>
            <a:r>
              <a:rPr lang="es-ES_tradnl" sz="2200" noProof="0" dirty="0">
                <a:latin typeface="Avenir Next LT Pro" panose="020B0504020202020204" pitchFamily="34" charset="0"/>
              </a:rPr>
              <a:t> y teológicos 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r>
              <a:rPr lang="es-ES_tradnl" sz="2200" noProof="0" dirty="0">
                <a:latin typeface="Avenir Next LT Pro" panose="020B0504020202020204" pitchFamily="34" charset="0"/>
              </a:rPr>
              <a:t>del Western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Seminary</a:t>
            </a:r>
            <a:r>
              <a:rPr lang="es-ES_tradnl" sz="2200" noProof="0" dirty="0">
                <a:latin typeface="Avenir Next LT Pro" panose="020B0504020202020204" pitchFamily="34" charset="0"/>
              </a:rPr>
              <a:t>.</a:t>
            </a: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Es autor de varios libros </a:t>
            </a:r>
            <a:r>
              <a:rPr lang="es-ES_tradnl" sz="2000" noProof="0" dirty="0" err="1">
                <a:latin typeface="Avenir Next LT Pro" panose="020B0504020202020204" pitchFamily="34" charset="0"/>
              </a:rPr>
              <a:t>bestsellers</a:t>
            </a:r>
            <a:r>
              <a:rPr lang="es-ES_tradnl" sz="2000" noProof="0" dirty="0">
                <a:latin typeface="Avenir Next LT Pro" panose="020B0504020202020204" pitchFamily="34" charset="0"/>
              </a:rPr>
              <a:t> del New York Times, </a:t>
            </a:r>
            <a:br>
              <a:rPr lang="es-ES_tradnl" sz="2000" noProof="0" dirty="0">
                <a:latin typeface="Avenir Next LT Pro" panose="020B0504020202020204" pitchFamily="34" charset="0"/>
              </a:rPr>
            </a:br>
            <a:r>
              <a:rPr lang="es-ES_tradnl" sz="2000" noProof="0" dirty="0">
                <a:latin typeface="Avenir Next LT Pro" panose="020B0504020202020204" pitchFamily="34" charset="0"/>
              </a:rPr>
              <a:t>entre ellos “Practica el camino” y “Elimina la prisa </a:t>
            </a:r>
            <a:br>
              <a:rPr lang="es-ES_tradnl" sz="2000" noProof="0" dirty="0">
                <a:latin typeface="Avenir Next LT Pro" panose="020B0504020202020204" pitchFamily="34" charset="0"/>
              </a:rPr>
            </a:br>
            <a:r>
              <a:rPr lang="es-ES_tradnl" sz="2000" noProof="0" dirty="0">
                <a:latin typeface="Avenir Next LT Pro" panose="020B0504020202020204" pitchFamily="34" charset="0"/>
              </a:rPr>
              <a:t>de tu vida.”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En 2021 dejó su rol pastoral para crear recursos de formación espiritual para comunidades de todo el mundo.</a:t>
            </a:r>
            <a:br>
              <a:rPr lang="es-ES_tradnl" sz="2000" noProof="0" dirty="0">
                <a:latin typeface="Avenir Next LT Pro" panose="020B0504020202020204" pitchFamily="34" charset="0"/>
              </a:rPr>
            </a:b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000" noProof="0" dirty="0">
                <a:latin typeface="Avenir Next LT Pro" panose="020B0504020202020204" pitchFamily="34" charset="0"/>
              </a:rPr>
              <a:t>Es fundador y maestro de “Practica el camino”, una iniciativa diseñada para integrar la formación espiritual en iglesias, </a:t>
            </a:r>
            <a:br>
              <a:rPr lang="es-ES_tradnl" sz="2000" noProof="0" dirty="0">
                <a:latin typeface="Avenir Next LT Pro" panose="020B0504020202020204" pitchFamily="34" charset="0"/>
              </a:rPr>
            </a:br>
            <a:r>
              <a:rPr lang="es-ES_tradnl" sz="2000" noProof="0" dirty="0">
                <a:latin typeface="Avenir Next LT Pro" panose="020B0504020202020204" pitchFamily="34" charset="0"/>
              </a:rPr>
              <a:t>y grupos pequeños.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12700">
              <a:lnSpc>
                <a:spcPts val="2410"/>
              </a:lnSpc>
              <a:buSzPct val="104761"/>
              <a:tabLst>
                <a:tab pos="310515" algn="l"/>
              </a:tabLst>
            </a:pPr>
            <a:endParaRPr lang="es-ES_tradnl" sz="2400" noProof="0" dirty="0">
              <a:latin typeface="Avenir Next LT Pro" panose="020B0504020202020204" pitchFamily="34" charset="0"/>
              <a:cs typeface="Verdana"/>
            </a:endParaRPr>
          </a:p>
          <a:p>
            <a:pPr marL="298450" marR="189865" indent="-285750">
              <a:lnSpc>
                <a:spcPts val="2500"/>
              </a:lnSpc>
              <a:spcBef>
                <a:spcPts val="75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noProof="0" dirty="0"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014A5C0-2973-61A7-AEE1-99DFB65736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3200" y="458111"/>
            <a:ext cx="431085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3600" b="1" noProof="0" dirty="0">
                <a:latin typeface="Avenir Next LT Pro" panose="020B0504020202020204" pitchFamily="34" charset="0"/>
                <a:cs typeface="Tahoma"/>
              </a:rPr>
              <a:t>John Mark Comer</a:t>
            </a:r>
            <a:endParaRPr lang="es-ES_tradnl" sz="36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464AF8-BD7C-0CD7-0F57-72152BD7ECFD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000" spc="-50" noProof="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lang="es-ES_tradnl" sz="2000" noProof="0" dirty="0">
              <a:latin typeface="Arial MT"/>
              <a:cs typeface="Arial MT"/>
            </a:endParaRPr>
          </a:p>
        </p:txBody>
      </p:sp>
      <p:pic>
        <p:nvPicPr>
          <p:cNvPr id="10" name="Imagen 9" descr="Un hombre con los brazos cruzados&#10;&#10;Descripción generada automáticamente con confianza media">
            <a:extLst>
              <a:ext uri="{FF2B5EF4-FFF2-40B4-BE49-F238E27FC236}">
                <a16:creationId xmlns:a16="http://schemas.microsoft.com/office/drawing/2014/main" id="{6C68ACC8-405A-1A54-0B17-138BBA83BCD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98"/>
          <a:stretch/>
        </p:blipFill>
        <p:spPr>
          <a:xfrm>
            <a:off x="728148" y="2032542"/>
            <a:ext cx="2952178" cy="279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6607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6005ED2-C281-1EC4-C5A0-9571AB0AAB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6CB22190-B19A-90E9-F361-7B758D043B80}"/>
              </a:ext>
            </a:extLst>
          </p:cNvPr>
          <p:cNvGrpSpPr/>
          <p:nvPr/>
        </p:nvGrpSpPr>
        <p:grpSpPr>
          <a:xfrm>
            <a:off x="3617595" y="0"/>
            <a:ext cx="8574405" cy="6858000"/>
            <a:chOff x="3617976" y="0"/>
            <a:chExt cx="8574405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6C41A49B-6366-F3AC-B700-D933589281F1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19CFAAEF-9E36-9DB9-9AAF-5E5D59AB383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857999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2DC29860-9CFF-0F3D-6DFC-EE01FB2F0744}"/>
              </a:ext>
            </a:extLst>
          </p:cNvPr>
          <p:cNvSpPr txBox="1"/>
          <p:nvPr/>
        </p:nvSpPr>
        <p:spPr>
          <a:xfrm>
            <a:off x="4535805" y="1024587"/>
            <a:ext cx="7656195" cy="5604098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200" noProof="0" dirty="0">
              <a:latin typeface="Avenir Next LT Pro" panose="020B0504020202020204" pitchFamily="34" charset="0"/>
            </a:endParaRPr>
          </a:p>
          <a:p>
            <a:pPr marL="298450" marR="40005" indent="-285750" algn="l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Fue un reconocido autor, educador y consultor estadounidense especializado en liderazgo, efectividad personal y desarrollo del carácter.</a:t>
            </a:r>
          </a:p>
          <a:p>
            <a:pPr marL="298450" marR="40005" indent="-285750" algn="l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Estudió Administración de Empresas en la Universidad de Utah, donde comenzó a desarrollar su interés por el liderazgo y el comportamiento organizacional.</a:t>
            </a:r>
          </a:p>
          <a:p>
            <a:pPr marL="298450" marR="40005" indent="-285750" algn="l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También completó un doctorado en educación religiosa en Brigham Young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University</a:t>
            </a:r>
            <a:r>
              <a:rPr lang="es-ES_tradnl" sz="2200" noProof="0" dirty="0">
                <a:latin typeface="Avenir Next LT Pro" panose="020B0504020202020204" pitchFamily="34" charset="0"/>
              </a:rPr>
              <a:t>, lo cual influyó profundamente en su enfoque basado en valores y principios.</a:t>
            </a:r>
          </a:p>
          <a:p>
            <a:pPr marL="298450" marR="40005" indent="-285750" algn="l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Fundó el Covey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Leadership</a:t>
            </a:r>
            <a:r>
              <a:rPr lang="es-ES_tradnl" sz="2200" noProof="0" dirty="0">
                <a:latin typeface="Avenir Next LT Pro" panose="020B0504020202020204" pitchFamily="34" charset="0"/>
              </a:rPr>
              <a:t> Center, organización dedicada a capacitar líderes y equipos en efectividad personal y organizacional.</a:t>
            </a:r>
          </a:p>
          <a:p>
            <a:pPr marL="298450" marR="40005" indent="-285750" algn="l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Promovió la idea de que las personas pueden desarrollar hábitos que transformen su forma de pensar, actuar y relacionarse con otros.</a:t>
            </a:r>
            <a:endParaRPr lang="es-ES_tradnl" sz="2400" noProof="0" dirty="0">
              <a:latin typeface="Avenir Next LT Pro" panose="020B0504020202020204" pitchFamily="34" charset="0"/>
              <a:cs typeface="Verdana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16661F7-4C45-D791-A41C-99064CCE7C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3200" y="304800"/>
            <a:ext cx="431085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_tradnl" sz="3600" b="1" noProof="0" dirty="0">
                <a:latin typeface="Avenir Next LT Pro" panose="020B0504020202020204" pitchFamily="34" charset="0"/>
                <a:cs typeface="Tahoma"/>
              </a:rPr>
              <a:t>Stephen Covey</a:t>
            </a:r>
            <a:br>
              <a:rPr lang="es-ES_tradnl" sz="3600" b="1" noProof="0" dirty="0">
                <a:latin typeface="Avenir Next LT Pro" panose="020B0504020202020204" pitchFamily="34" charset="0"/>
                <a:cs typeface="Tahoma"/>
              </a:rPr>
            </a:br>
            <a:r>
              <a:rPr lang="es-ES_tradnl" noProof="0" dirty="0">
                <a:latin typeface="Avenir Next LT Pro" panose="020B0504020202020204" pitchFamily="34" charset="0"/>
              </a:rPr>
              <a:t>(1932–2012)</a:t>
            </a:r>
            <a:endParaRPr lang="es-ES_tradnl" noProof="0" dirty="0">
              <a:latin typeface="Avenir Next LT Pro" panose="020B0504020202020204" pitchFamily="34" charset="0"/>
              <a:cs typeface="Tahoma"/>
            </a:endParaRPr>
          </a:p>
        </p:txBody>
      </p:sp>
      <p:pic>
        <p:nvPicPr>
          <p:cNvPr id="9" name="Imagen 8" descr="Un hombre con traje y corbata sonriendo&#10;&#10;Descripción generada automáticamente">
            <a:extLst>
              <a:ext uri="{FF2B5EF4-FFF2-40B4-BE49-F238E27FC236}">
                <a16:creationId xmlns:a16="http://schemas.microsoft.com/office/drawing/2014/main" id="{F42AAAB0-E888-761C-D027-0806CA3B0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760" y="1981200"/>
            <a:ext cx="2387706" cy="313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4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346263" y="0"/>
            <a:ext cx="8845737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6679" y="1301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174216" y="3379066"/>
            <a:ext cx="3577513" cy="11016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400"/>
              </a:lnSpc>
            </a:pPr>
            <a:r>
              <a:rPr lang="es-ES_tradnl" sz="3600" b="1" noProof="0" dirty="0">
                <a:solidFill>
                  <a:schemeClr val="tx1"/>
                </a:solidFill>
                <a:latin typeface="Avenir Next LT Pro" panose="020B0504020202020204" pitchFamily="34" charset="77"/>
              </a:rPr>
              <a:t>Just Show Up</a:t>
            </a:r>
          </a:p>
          <a:p>
            <a:pPr>
              <a:lnSpc>
                <a:spcPts val="4400"/>
              </a:lnSpc>
            </a:pPr>
            <a:r>
              <a:rPr lang="es-ES_tradnl" sz="3600" b="1" noProof="0" dirty="0">
                <a:solidFill>
                  <a:schemeClr val="tx1"/>
                </a:solidFill>
                <a:latin typeface="Avenir Next LT Pro" panose="020B0504020202020204" pitchFamily="34" charset="77"/>
              </a:rPr>
              <a:t>Club de Lectura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776D925-806E-3090-7A49-9A30A1C015F2}"/>
              </a:ext>
            </a:extLst>
          </p:cNvPr>
          <p:cNvSpPr/>
          <p:nvPr/>
        </p:nvSpPr>
        <p:spPr>
          <a:xfrm>
            <a:off x="4309548" y="312898"/>
            <a:ext cx="7588694" cy="6232203"/>
          </a:xfrm>
          <a:prstGeom prst="roundRect">
            <a:avLst>
              <a:gd name="adj" fmla="val 34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AEB93D-0C3B-97FF-4EB8-7CC606D4E88B}"/>
              </a:ext>
            </a:extLst>
          </p:cNvPr>
          <p:cNvSpPr txBox="1"/>
          <p:nvPr/>
        </p:nvSpPr>
        <p:spPr>
          <a:xfrm>
            <a:off x="174217" y="2250552"/>
            <a:ext cx="3852402" cy="11285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400"/>
              </a:lnSpc>
            </a:pPr>
            <a:r>
              <a:rPr lang="es-ES_tradnl" sz="3600" b="1" noProof="0" dirty="0">
                <a:solidFill>
                  <a:srgbClr val="017F41"/>
                </a:solidFill>
                <a:latin typeface="Avenir Next LT Pro" panose="020B0504020202020204" pitchFamily="34" charset="77"/>
              </a:rPr>
              <a:t>Pautas para compartir en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27775A-6108-95D4-68F3-E04A0FFD8A61}"/>
              </a:ext>
            </a:extLst>
          </p:cNvPr>
          <p:cNvSpPr txBox="1"/>
          <p:nvPr/>
        </p:nvSpPr>
        <p:spPr>
          <a:xfrm>
            <a:off x="4944217" y="400151"/>
            <a:ext cx="6790583" cy="62478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2000"/>
              </a:spcAft>
            </a:pPr>
            <a:r>
              <a:rPr lang="es-ES_tradnl" spc="-50" noProof="0" dirty="0">
                <a:effectLst/>
                <a:latin typeface="Avenir Next LT Pro" panose="020B0504020202020204" pitchFamily="34" charset="77"/>
              </a:rPr>
              <a:t>Menciona tu nombre, organización y de dónde eres.</a:t>
            </a:r>
          </a:p>
          <a:p>
            <a:pPr>
              <a:spcAft>
                <a:spcPts val="2000"/>
              </a:spcAft>
            </a:pPr>
            <a:r>
              <a:rPr lang="es-ES_tradnl" spc="-50" noProof="0" dirty="0">
                <a:effectLst/>
                <a:latin typeface="Avenir Next LT Pro" panose="020B0504020202020204" pitchFamily="34" charset="77"/>
              </a:rPr>
              <a:t>Todos hablan la misma cantidad de tiempo</a:t>
            </a:r>
            <a:r>
              <a:rPr lang="es-ES_tradnl" spc="-50" noProof="0" dirty="0">
                <a:latin typeface="Avenir Next LT Pro" panose="020B0504020202020204" pitchFamily="34" charset="77"/>
              </a:rPr>
              <a:t> </a:t>
            </a:r>
            <a:r>
              <a:rPr lang="es-ES_tradnl" spc="-50" noProof="0" dirty="0">
                <a:effectLst/>
                <a:latin typeface="Avenir Next LT Pro" panose="020B0504020202020204" pitchFamily="34" charset="77"/>
              </a:rPr>
              <a:t>(1 min) o puedes ceder tu turno.</a:t>
            </a:r>
          </a:p>
          <a:p>
            <a:pPr>
              <a:spcAft>
                <a:spcPts val="2000"/>
              </a:spcAft>
            </a:pPr>
            <a:r>
              <a:rPr lang="es-ES_tradnl" u="sng" spc="-50" noProof="0" dirty="0">
                <a:latin typeface="Avenir Next LT Pro" panose="020B0504020202020204" pitchFamily="34" charset="77"/>
              </a:rPr>
              <a:t>Refiérete al número de página que vas a comentar</a:t>
            </a:r>
            <a:r>
              <a:rPr lang="es-ES_tradnl" spc="-50" noProof="0" dirty="0">
                <a:latin typeface="Avenir Next LT Pro" panose="020B0504020202020204" pitchFamily="34" charset="77"/>
              </a:rPr>
              <a:t>. Enfócate en compartir lo que aprendiste o con lo que no estás de acuerdo.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 </a:t>
            </a:r>
            <a:r>
              <a:rPr lang="es-ES_tradnl" spc="-50" noProof="0" dirty="0">
                <a:latin typeface="Avenir Next LT Pro" panose="020B0504020202020204" pitchFamily="34" charset="77"/>
              </a:rPr>
              <a:t>Si tienes alguna pregunta, compártela y luego discútela en privado.</a:t>
            </a:r>
            <a:endParaRPr lang="es-ES_tradnl" b="1" spc="-50" noProof="0" dirty="0">
              <a:latin typeface="Avenir Next LT Pro" panose="020B0504020202020204" pitchFamily="34" charset="77"/>
            </a:endParaRPr>
          </a:p>
          <a:p>
            <a:pPr>
              <a:spcAft>
                <a:spcPts val="2000"/>
              </a:spcAft>
            </a:pPr>
            <a:r>
              <a:rPr lang="es-ES_tradnl" spc="-50" noProof="0" dirty="0">
                <a:latin typeface="Avenir Next LT Pro" panose="020B0504020202020204" pitchFamily="34" charset="77"/>
              </a:rPr>
              <a:t>Procura hablar en primera persona, 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usando </a:t>
            </a:r>
            <a:r>
              <a:rPr lang="en-US" b="1" dirty="0"/>
              <a:t>«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yo</a:t>
            </a:r>
            <a:r>
              <a:rPr lang="en-US" b="1" dirty="0"/>
              <a:t>»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 en lugar de </a:t>
            </a:r>
            <a:r>
              <a:rPr lang="en-US" b="1" dirty="0"/>
              <a:t>«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nosotros</a:t>
            </a:r>
            <a:r>
              <a:rPr lang="en-US" b="1" dirty="0"/>
              <a:t>»</a:t>
            </a:r>
            <a:r>
              <a:rPr lang="es-ES_tradnl" b="1" spc="-50" dirty="0">
                <a:latin typeface="Avenir Next LT Pro" panose="020B0504020202020204" pitchFamily="34" charset="77"/>
              </a:rPr>
              <a:t> 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o </a:t>
            </a:r>
            <a:r>
              <a:rPr lang="en-US" b="1" dirty="0"/>
              <a:t>«</a:t>
            </a:r>
            <a:r>
              <a:rPr lang="es-ES_tradnl" b="1" spc="-50" noProof="0" dirty="0">
                <a:latin typeface="Avenir Next LT Pro" panose="020B0504020202020204" pitchFamily="34" charset="77"/>
              </a:rPr>
              <a:t>tú</a:t>
            </a:r>
            <a:r>
              <a:rPr lang="en-US" b="1" dirty="0"/>
              <a:t>»</a:t>
            </a:r>
            <a:r>
              <a:rPr lang="es-ES_tradnl" spc="-50" noProof="0" dirty="0">
                <a:latin typeface="Avenir Next LT Pro" panose="020B0504020202020204" pitchFamily="34" charset="77"/>
              </a:rPr>
              <a:t>. Esto ayuda  a que cada persona aprenda y comparta independientemente. El facilitador te corregirá cuando cometas un error. </a:t>
            </a:r>
            <a:r>
              <a:rPr lang="es-ES_tradnl" spc="-50" dirty="0">
                <a:latin typeface="Avenir Next LT Pro" panose="020B0504020202020204" pitchFamily="34" charset="77"/>
              </a:rPr>
              <a:t>Puedes usar</a:t>
            </a:r>
            <a:r>
              <a:rPr lang="es-ES_tradnl" spc="-50" noProof="0" dirty="0">
                <a:latin typeface="Avenir Next LT Pro" panose="020B0504020202020204" pitchFamily="34" charset="77"/>
              </a:rPr>
              <a:t> «nosotros» cuando te refieras a un grupo pequeño, como tu familia.</a:t>
            </a:r>
          </a:p>
          <a:p>
            <a:pPr>
              <a:spcAft>
                <a:spcPts val="2000"/>
              </a:spcAft>
            </a:pPr>
            <a:r>
              <a:rPr lang="es-ES_tradnl" noProof="0" dirty="0">
                <a:latin typeface="Avenir Next LT Pro" panose="020B0504020202020204" pitchFamily="34" charset="77"/>
              </a:rPr>
              <a:t>Aquellos miembros que ignoren las pautas de manera </a:t>
            </a:r>
            <a:r>
              <a:rPr lang="es-ES_tradnl" b="1" noProof="0" dirty="0">
                <a:latin typeface="Avenir Next LT Pro" panose="020B0504020202020204" pitchFamily="34" charset="77"/>
              </a:rPr>
              <a:t>repetida y descuidada </a:t>
            </a:r>
            <a:r>
              <a:rPr lang="es-ES_tradnl" dirty="0">
                <a:latin typeface="Avenir Next LT Pro" panose="020B0504020202020204" pitchFamily="34" charset="77"/>
              </a:rPr>
              <a:t>podrán</a:t>
            </a:r>
            <a:r>
              <a:rPr lang="es-ES_tradnl" noProof="0" dirty="0">
                <a:latin typeface="Avenir Next LT Pro" panose="020B0504020202020204" pitchFamily="34" charset="77"/>
              </a:rPr>
              <a:t> ser desinvitados de la reunión. Esto se debe a que estamos capacitando a los capacitadores.</a:t>
            </a:r>
          </a:p>
          <a:p>
            <a:pPr>
              <a:spcAft>
                <a:spcPts val="2000"/>
              </a:spcAft>
            </a:pPr>
            <a:r>
              <a:rPr lang="es-ES_tradnl" spc="-50" dirty="0">
                <a:effectLst/>
                <a:latin typeface="Avenir Next LT Pro" panose="020B0504020202020204" pitchFamily="34" charset="77"/>
              </a:rPr>
              <a:t>Por favor, mantén tu cámara encendida durante toda la lectura para poder partici</a:t>
            </a:r>
            <a:r>
              <a:rPr lang="es-ES_tradnl" spc="-50" dirty="0">
                <a:latin typeface="Avenir Next LT Pro" panose="020B0504020202020204" pitchFamily="34" charset="77"/>
              </a:rPr>
              <a:t>par al final.</a:t>
            </a:r>
            <a:endParaRPr lang="es-ES_tradnl" spc="-50" noProof="0" dirty="0">
              <a:effectLst/>
              <a:latin typeface="Avenir Next LT Pro" panose="020B0504020202020204" pitchFamily="34" charset="77"/>
            </a:endParaRPr>
          </a:p>
          <a:p>
            <a:pPr>
              <a:spcAft>
                <a:spcPts val="2000"/>
              </a:spcAft>
            </a:pPr>
            <a:endParaRPr lang="es-ES_tradnl" spc="-50" noProof="0" dirty="0">
              <a:latin typeface="Avenir Next LT Pro" panose="020B0504020202020204" pitchFamily="34" charset="7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B652B6-8A8A-6052-D8A2-4E49C1E506BE}"/>
              </a:ext>
            </a:extLst>
          </p:cNvPr>
          <p:cNvSpPr txBox="1"/>
          <p:nvPr/>
        </p:nvSpPr>
        <p:spPr>
          <a:xfrm>
            <a:off x="4352387" y="329357"/>
            <a:ext cx="479655" cy="38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200"/>
              </a:lnSpc>
              <a:spcAft>
                <a:spcPts val="2000"/>
              </a:spcAft>
            </a:pPr>
            <a:r>
              <a:rPr lang="es-ES_tradnl" sz="2200" b="1" noProof="0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1</a:t>
            </a:r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0685CBBC-60B5-9169-FE57-C0FA297BB587}"/>
              </a:ext>
            </a:extLst>
          </p:cNvPr>
          <p:cNvSpPr txBox="1"/>
          <p:nvPr/>
        </p:nvSpPr>
        <p:spPr>
          <a:xfrm>
            <a:off x="4356104" y="1693907"/>
            <a:ext cx="479655" cy="38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200"/>
              </a:lnSpc>
              <a:spcAft>
                <a:spcPts val="2000"/>
              </a:spcAft>
            </a:pPr>
            <a:r>
              <a:rPr lang="es-ES_tradnl" sz="2200" b="1" noProof="0" dirty="0">
                <a:solidFill>
                  <a:srgbClr val="017F41"/>
                </a:solidFill>
                <a:latin typeface="Avenir Next LT Pro" panose="020B0504020202020204" pitchFamily="34" charset="77"/>
              </a:rPr>
              <a:t>3</a:t>
            </a:r>
            <a:endParaRPr lang="es-ES_tradnl" sz="2200" b="1" noProof="0" dirty="0">
              <a:solidFill>
                <a:srgbClr val="017F41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DB6006D2-9FA6-215E-7630-2B781CC9E579}"/>
              </a:ext>
            </a:extLst>
          </p:cNvPr>
          <p:cNvSpPr txBox="1"/>
          <p:nvPr/>
        </p:nvSpPr>
        <p:spPr>
          <a:xfrm>
            <a:off x="4352387" y="2767964"/>
            <a:ext cx="479655" cy="38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200"/>
              </a:lnSpc>
              <a:spcAft>
                <a:spcPts val="2000"/>
              </a:spcAft>
            </a:pPr>
            <a:r>
              <a:rPr lang="es-ES_tradnl" sz="2200" b="1" noProof="0" dirty="0">
                <a:solidFill>
                  <a:srgbClr val="017F41"/>
                </a:solidFill>
                <a:latin typeface="Avenir Next LT Pro" panose="020B0504020202020204" pitchFamily="34" charset="77"/>
              </a:rPr>
              <a:t>4</a:t>
            </a:r>
            <a:endParaRPr lang="es-ES_tradnl" sz="2200" b="1" noProof="0" dirty="0">
              <a:solidFill>
                <a:srgbClr val="017F41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7369C770-3F67-6C8B-F4EE-706B553F7B03}"/>
              </a:ext>
            </a:extLst>
          </p:cNvPr>
          <p:cNvSpPr txBox="1"/>
          <p:nvPr/>
        </p:nvSpPr>
        <p:spPr>
          <a:xfrm>
            <a:off x="4356104" y="4447260"/>
            <a:ext cx="479655" cy="38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200"/>
              </a:lnSpc>
              <a:spcAft>
                <a:spcPts val="2000"/>
              </a:spcAft>
            </a:pPr>
            <a:r>
              <a:rPr lang="es-ES_tradnl" sz="2200" b="1" noProof="0" dirty="0">
                <a:solidFill>
                  <a:srgbClr val="017F41"/>
                </a:solidFill>
                <a:latin typeface="Avenir Next LT Pro" panose="020B0504020202020204" pitchFamily="34" charset="77"/>
              </a:rPr>
              <a:t>5</a:t>
            </a:r>
          </a:p>
        </p:txBody>
      </p:sp>
      <p:sp>
        <p:nvSpPr>
          <p:cNvPr id="10" name="TextBox 25">
            <a:extLst>
              <a:ext uri="{FF2B5EF4-FFF2-40B4-BE49-F238E27FC236}">
                <a16:creationId xmlns:a16="http://schemas.microsoft.com/office/drawing/2014/main" id="{D1595027-65D5-F271-39D4-43B716BB6722}"/>
              </a:ext>
            </a:extLst>
          </p:cNvPr>
          <p:cNvSpPr txBox="1"/>
          <p:nvPr/>
        </p:nvSpPr>
        <p:spPr>
          <a:xfrm>
            <a:off x="4352387" y="884722"/>
            <a:ext cx="479655" cy="38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200"/>
              </a:lnSpc>
              <a:spcAft>
                <a:spcPts val="2000"/>
              </a:spcAft>
            </a:pPr>
            <a:r>
              <a:rPr lang="es-ES_tradnl" sz="2200" b="1" noProof="0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2</a:t>
            </a:r>
          </a:p>
        </p:txBody>
      </p:sp>
      <p:sp>
        <p:nvSpPr>
          <p:cNvPr id="4" name="TextBox 25">
            <a:extLst>
              <a:ext uri="{FF2B5EF4-FFF2-40B4-BE49-F238E27FC236}">
                <a16:creationId xmlns:a16="http://schemas.microsoft.com/office/drawing/2014/main" id="{FB19E609-0B7B-5D62-7134-CB73F8C7AA57}"/>
              </a:ext>
            </a:extLst>
          </p:cNvPr>
          <p:cNvSpPr txBox="1"/>
          <p:nvPr/>
        </p:nvSpPr>
        <p:spPr>
          <a:xfrm>
            <a:off x="4352387" y="5496180"/>
            <a:ext cx="479655" cy="38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3200"/>
              </a:lnSpc>
              <a:spcAft>
                <a:spcPts val="2000"/>
              </a:spcAft>
            </a:pPr>
            <a:r>
              <a:rPr lang="es-ES_tradnl" sz="2200" b="1" noProof="0" dirty="0">
                <a:solidFill>
                  <a:srgbClr val="017F41"/>
                </a:solidFill>
                <a:latin typeface="Avenir Next LT Pro" panose="020B0504020202020204" pitchFamily="34" charset="77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202867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CE5D4-0554-B04A-1089-4B56FDC3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F0378F7-8DE5-6680-E29E-65A50B11CE4E}"/>
              </a:ext>
            </a:extLst>
          </p:cNvPr>
          <p:cNvGrpSpPr/>
          <p:nvPr/>
        </p:nvGrpSpPr>
        <p:grpSpPr>
          <a:xfrm>
            <a:off x="3775004" y="1"/>
            <a:ext cx="8574024" cy="6858000"/>
            <a:chOff x="3617976" y="0"/>
            <a:chExt cx="8574024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1C0932-DD3A-59F2-8AE6-74E10D8E96B0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DAF05C7-1E7A-B2DA-1FE3-F5E29DDE957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60520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C2CDCCD6-4F84-EBC0-BF46-F8F0CFC46F85}"/>
              </a:ext>
            </a:extLst>
          </p:cNvPr>
          <p:cNvSpPr txBox="1"/>
          <p:nvPr/>
        </p:nvSpPr>
        <p:spPr>
          <a:xfrm>
            <a:off x="4783348" y="1666452"/>
            <a:ext cx="7180052" cy="469359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n-US" sz="2200" dirty="0" err="1">
                <a:latin typeface="Avenir Next LT Pro" panose="020B0504020202020204" pitchFamily="34" charset="0"/>
              </a:rPr>
              <a:t>Fue</a:t>
            </a:r>
            <a:r>
              <a:rPr lang="en-US" sz="2200" dirty="0">
                <a:latin typeface="Avenir Next LT Pro" panose="020B0504020202020204" pitchFamily="34" charset="0"/>
              </a:rPr>
              <a:t> un empresario y </a:t>
            </a:r>
            <a:r>
              <a:rPr lang="en-US" sz="2200" dirty="0" err="1">
                <a:latin typeface="Avenir Next LT Pro" panose="020B0504020202020204" pitchFamily="34" charset="0"/>
              </a:rPr>
              <a:t>escritor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estadounidense</a:t>
            </a:r>
            <a:r>
              <a:rPr lang="en-US" sz="2200" dirty="0">
                <a:latin typeface="Avenir Next LT Pro" panose="020B0504020202020204" pitchFamily="34" charset="0"/>
              </a:rPr>
              <a:t>.</a:t>
            </a:r>
          </a:p>
          <a:p>
            <a:pPr marL="12700" marR="40005">
              <a:lnSpc>
                <a:spcPts val="2500"/>
              </a:lnSpc>
              <a:spcBef>
                <a:spcPts val="200"/>
              </a:spcBef>
              <a:tabLst>
                <a:tab pos="298450" algn="l"/>
                <a:tab pos="310515" algn="l"/>
              </a:tabLst>
            </a:pPr>
            <a:endParaRPr lang="es-ES" sz="22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n-US" sz="2200" dirty="0">
                <a:latin typeface="Avenir Next LT Pro" panose="020B0504020202020204" pitchFamily="34" charset="0"/>
              </a:rPr>
              <a:t>En 1912 </a:t>
            </a:r>
            <a:r>
              <a:rPr lang="en-US" sz="2200" dirty="0" err="1">
                <a:latin typeface="Avenir Next LT Pro" panose="020B0504020202020204" pitchFamily="34" charset="0"/>
              </a:rPr>
              <a:t>comenzó</a:t>
            </a:r>
            <a:r>
              <a:rPr lang="en-US" sz="2200" dirty="0">
                <a:latin typeface="Avenir Next LT Pro" panose="020B0504020202020204" pitchFamily="34" charset="0"/>
              </a:rPr>
              <a:t> a </a:t>
            </a:r>
            <a:r>
              <a:rPr lang="en-US" sz="2200" dirty="0" err="1">
                <a:latin typeface="Avenir Next LT Pro" panose="020B0504020202020204" pitchFamily="34" charset="0"/>
              </a:rPr>
              <a:t>dar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clases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nocturnas</a:t>
            </a:r>
            <a:r>
              <a:rPr lang="en-US" sz="2200" dirty="0">
                <a:latin typeface="Avenir Next LT Pro" panose="020B0504020202020204" pitchFamily="34" charset="0"/>
              </a:rPr>
              <a:t> de </a:t>
            </a:r>
            <a:r>
              <a:rPr lang="en-US" sz="2200" dirty="0" err="1">
                <a:latin typeface="Avenir Next LT Pro" panose="020B0504020202020204" pitchFamily="34" charset="0"/>
              </a:rPr>
              <a:t>oratoria</a:t>
            </a:r>
            <a:r>
              <a:rPr lang="en-US" sz="2200" dirty="0">
                <a:latin typeface="Avenir Next LT Pro" panose="020B0504020202020204" pitchFamily="34" charset="0"/>
              </a:rPr>
              <a:t>, </a:t>
            </a:r>
            <a:r>
              <a:rPr lang="en-US" sz="2200" dirty="0" err="1">
                <a:latin typeface="Avenir Next LT Pro" panose="020B0504020202020204" pitchFamily="34" charset="0"/>
              </a:rPr>
              <a:t>en</a:t>
            </a:r>
            <a:r>
              <a:rPr lang="en-US" sz="2200" dirty="0">
                <a:latin typeface="Avenir Next LT Pro" panose="020B0504020202020204" pitchFamily="34" charset="0"/>
              </a:rPr>
              <a:t> YMCA de Nueva York, para </a:t>
            </a:r>
            <a:r>
              <a:rPr lang="en-US" sz="2200" dirty="0" err="1">
                <a:latin typeface="Avenir Next LT Pro" panose="020B0504020202020204" pitchFamily="34" charset="0"/>
              </a:rPr>
              <a:t>sobrevivir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económicamente</a:t>
            </a:r>
            <a:endParaRPr lang="en-US" sz="22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ES" sz="20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AR" sz="2200" dirty="0">
                <a:latin typeface="Avenir Next LT Pro" panose="020B0504020202020204" pitchFamily="34" charset="0"/>
              </a:rPr>
              <a:t>Creó cursos de comunicación y liderazgo. </a:t>
            </a:r>
            <a:r>
              <a:rPr lang="en-US" sz="2200" dirty="0" err="1">
                <a:latin typeface="Avenir Next LT Pro" panose="020B0504020202020204" pitchFamily="34" charset="0"/>
              </a:rPr>
              <a:t>Escribió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libros</a:t>
            </a:r>
            <a:r>
              <a:rPr lang="en-US" sz="2200" dirty="0">
                <a:latin typeface="Avenir Next LT Pro" panose="020B0504020202020204" pitchFamily="34" charset="0"/>
              </a:rPr>
              <a:t> que </a:t>
            </a:r>
            <a:r>
              <a:rPr lang="en-US" sz="2200" dirty="0" err="1">
                <a:latin typeface="Avenir Next LT Pro" panose="020B0504020202020204" pitchFamily="34" charset="0"/>
              </a:rPr>
              <a:t>tratan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sobre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relaciones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humanas</a:t>
            </a:r>
            <a:r>
              <a:rPr lang="en-US" sz="2200" dirty="0">
                <a:latin typeface="Avenir Next LT Pro" panose="020B0504020202020204" pitchFamily="34" charset="0"/>
              </a:rPr>
              <a:t> y </a:t>
            </a:r>
            <a:r>
              <a:rPr lang="en-US" sz="2200" dirty="0" err="1">
                <a:latin typeface="Avenir Next LT Pro" panose="020B0504020202020204" pitchFamily="34" charset="0"/>
              </a:rPr>
              <a:t>comunicación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eficaz</a:t>
            </a:r>
            <a:r>
              <a:rPr lang="en-US" sz="2200" dirty="0">
                <a:latin typeface="Avenir Next LT Pro" panose="020B0504020202020204" pitchFamily="34" charset="0"/>
              </a:rPr>
              <a:t>.</a:t>
            </a:r>
            <a:endParaRPr lang="es-AR" sz="2200" dirty="0">
              <a:latin typeface="Avenir Next LT Pro" panose="020B0504020202020204" pitchFamily="34" charset="0"/>
            </a:endParaRPr>
          </a:p>
          <a:p>
            <a:pPr marL="12700" marR="40005">
              <a:lnSpc>
                <a:spcPts val="2500"/>
              </a:lnSpc>
              <a:spcBef>
                <a:spcPts val="200"/>
              </a:spcBef>
              <a:tabLst>
                <a:tab pos="298450" algn="l"/>
                <a:tab pos="310515" algn="l"/>
              </a:tabLst>
            </a:pPr>
            <a:endParaRPr lang="es-AR" sz="24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AR" sz="2200" dirty="0">
                <a:latin typeface="Avenir Next LT Pro" panose="020B0504020202020204" pitchFamily="34" charset="0"/>
              </a:rPr>
              <a:t>Desarrolló técnicas basadas en la empatía, el entusiasmo y el trato amable para mejorar las relaciones interpersonales tanto en el ámbito laboral como en el personal. </a:t>
            </a:r>
            <a:endParaRPr lang="es-ES" sz="2200" dirty="0">
              <a:latin typeface="Avenir Next LT Pro" panose="020B0504020202020204" pitchFamily="34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014A5C0-2973-61A7-AEE1-99DFB65736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70823" y="327651"/>
            <a:ext cx="4310857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AR" sz="3500" b="1" dirty="0">
                <a:latin typeface="Avenir Next LT Pro" panose="020B0504020202020204" pitchFamily="34" charset="77"/>
                <a:cs typeface="Tahoma"/>
              </a:rPr>
              <a:t>Dale Carnegie</a:t>
            </a:r>
            <a:br>
              <a:rPr lang="es-AR" sz="3200" b="1" dirty="0">
                <a:latin typeface="Avenir Next LT Pro" panose="020B0504020202020204" pitchFamily="34" charset="77"/>
                <a:cs typeface="Tahoma"/>
              </a:rPr>
            </a:br>
            <a:r>
              <a:rPr lang="en-US" sz="2800" dirty="0">
                <a:latin typeface="Avenir Next LT Pro" panose="020B0504020202020204" pitchFamily="34" charset="77"/>
              </a:rPr>
              <a:t>(1888–1955) </a:t>
            </a:r>
            <a:endParaRPr sz="2800" dirty="0">
              <a:latin typeface="Avenir Next LT Pro" panose="020B0504020202020204" pitchFamily="34" charset="77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464AF8-BD7C-0CD7-0F57-72152BD7ECFD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10" name="Imagen 9" descr="Foto en blanco y negro de un hombre con traje y lentes&#10;&#10;Descripción generada automáticamente">
            <a:extLst>
              <a:ext uri="{FF2B5EF4-FFF2-40B4-BE49-F238E27FC236}">
                <a16:creationId xmlns:a16="http://schemas.microsoft.com/office/drawing/2014/main" id="{AE46AD4B-2242-4484-1863-1F4F15C233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72234"/>
            <a:ext cx="2442859" cy="231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7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CE5D4-0554-B04A-1089-4B56FDC3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F0378F7-8DE5-6680-E29E-65A50B11CE4E}"/>
              </a:ext>
            </a:extLst>
          </p:cNvPr>
          <p:cNvGrpSpPr/>
          <p:nvPr/>
        </p:nvGrpSpPr>
        <p:grpSpPr>
          <a:xfrm>
            <a:off x="3775004" y="1"/>
            <a:ext cx="8574024" cy="6858000"/>
            <a:chOff x="3617976" y="0"/>
            <a:chExt cx="8574024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1C0932-DD3A-59F2-8AE6-74E10D8E96B0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DAF05C7-1E7A-B2DA-1FE3-F5E29DDE957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60520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C2CDCCD6-4F84-EBC0-BF46-F8F0CFC46F85}"/>
              </a:ext>
            </a:extLst>
          </p:cNvPr>
          <p:cNvSpPr txBox="1"/>
          <p:nvPr/>
        </p:nvSpPr>
        <p:spPr>
          <a:xfrm>
            <a:off x="4973526" y="1167358"/>
            <a:ext cx="7180052" cy="5360442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n-US" sz="2200" dirty="0" err="1">
                <a:latin typeface="Avenir Next LT Pro" panose="020B0504020202020204" pitchFamily="34" charset="0"/>
              </a:rPr>
              <a:t>Nació</a:t>
            </a:r>
            <a:r>
              <a:rPr lang="en-US" sz="2200" dirty="0">
                <a:latin typeface="Avenir Next LT Pro" panose="020B0504020202020204" pitchFamily="34" charset="0"/>
              </a:rPr>
              <a:t> </a:t>
            </a:r>
            <a:r>
              <a:rPr lang="en-US" sz="2200" dirty="0" err="1">
                <a:latin typeface="Avenir Next LT Pro" panose="020B0504020202020204" pitchFamily="34" charset="0"/>
              </a:rPr>
              <a:t>el</a:t>
            </a:r>
            <a:r>
              <a:rPr lang="en-US" sz="2200" dirty="0">
                <a:latin typeface="Avenir Next LT Pro" panose="020B0504020202020204" pitchFamily="34" charset="0"/>
              </a:rPr>
              <a:t> 22 de </a:t>
            </a:r>
            <a:r>
              <a:rPr lang="en-US" sz="2200" dirty="0" err="1">
                <a:latin typeface="Avenir Next LT Pro" panose="020B0504020202020204" pitchFamily="34" charset="0"/>
              </a:rPr>
              <a:t>enero</a:t>
            </a:r>
            <a:r>
              <a:rPr lang="en-US" sz="2200" dirty="0">
                <a:latin typeface="Avenir Next LT Pro" panose="020B0504020202020204" pitchFamily="34" charset="0"/>
              </a:rPr>
              <a:t> de 1986 </a:t>
            </a:r>
            <a:r>
              <a:rPr lang="en-US" sz="2200" dirty="0" err="1">
                <a:latin typeface="Avenir Next LT Pro" panose="020B0504020202020204" pitchFamily="34" charset="0"/>
              </a:rPr>
              <a:t>en</a:t>
            </a:r>
            <a:r>
              <a:rPr lang="en-US" sz="2200" dirty="0">
                <a:latin typeface="Avenir Next LT Pro" panose="020B0504020202020204" pitchFamily="34" charset="0"/>
              </a:rPr>
              <a:t> Hamilton, Ohio.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n-US" sz="22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AR" sz="2200" dirty="0">
                <a:latin typeface="Avenir Next LT Pro" panose="020B0504020202020204" pitchFamily="34" charset="0"/>
              </a:rPr>
              <a:t>Estudió biomecánica en la Universidad Denison.</a:t>
            </a:r>
            <a:endParaRPr lang="en-US" sz="2200" dirty="0">
              <a:latin typeface="Avenir Next LT Pro" panose="020B0504020202020204" pitchFamily="34" charset="0"/>
            </a:endParaRPr>
          </a:p>
          <a:p>
            <a:pPr marL="12700" marR="40005">
              <a:lnSpc>
                <a:spcPts val="2500"/>
              </a:lnSpc>
              <a:spcBef>
                <a:spcPts val="200"/>
              </a:spcBef>
              <a:tabLst>
                <a:tab pos="298450" algn="l"/>
                <a:tab pos="310515" algn="l"/>
              </a:tabLst>
            </a:pPr>
            <a:endParaRPr lang="es-ES" sz="22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AR" sz="2200" dirty="0">
                <a:latin typeface="Avenir Next LT Pro" panose="020B0504020202020204" pitchFamily="34" charset="0"/>
              </a:rPr>
              <a:t>En su etapa escolar sufrió un grave accidente deportivo que le fracturó el cráneo, obligándolo </a:t>
            </a:r>
            <a:br>
              <a:rPr lang="es-AR" sz="2200" dirty="0">
                <a:latin typeface="Avenir Next LT Pro" panose="020B0504020202020204" pitchFamily="34" charset="0"/>
              </a:rPr>
            </a:br>
            <a:r>
              <a:rPr lang="es-AR" sz="2200" dirty="0">
                <a:latin typeface="Avenir Next LT Pro" panose="020B0504020202020204" pitchFamily="34" charset="0"/>
              </a:rPr>
              <a:t>a un largo proceso de recuperación física y mental </a:t>
            </a:r>
            <a:br>
              <a:rPr lang="es-AR" sz="2200" dirty="0">
                <a:latin typeface="Avenir Next LT Pro" panose="020B0504020202020204" pitchFamily="34" charset="0"/>
              </a:rPr>
            </a:br>
            <a:r>
              <a:rPr lang="es-AR" sz="2200" dirty="0">
                <a:latin typeface="Avenir Next LT Pro" panose="020B0504020202020204" pitchFamily="34" charset="0"/>
              </a:rPr>
              <a:t>que inspiró su enfoque sobre la mejora continua. 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AR" sz="22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AR" sz="2200" dirty="0">
                <a:latin typeface="Avenir Next LT Pro" panose="020B0504020202020204" pitchFamily="34" charset="0"/>
              </a:rPr>
              <a:t>Comenzó a escribir en su sitio web personal en noviembre de 2012 sobre hábitos y toma de decisiones.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endParaRPr lang="es-AR" sz="220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AR" sz="2200" dirty="0">
                <a:latin typeface="Avenir Next LT Pro" panose="020B0504020202020204" pitchFamily="34" charset="0"/>
              </a:rPr>
              <a:t>Publicó en 2018 su libro “Hábitos atómicos”, vendiendo más de 30 millones de copias globales</a:t>
            </a:r>
            <a:br>
              <a:rPr lang="es-AR" sz="2200" dirty="0">
                <a:latin typeface="Avenir Next LT Pro" panose="020B0504020202020204" pitchFamily="34" charset="0"/>
              </a:rPr>
            </a:br>
            <a:r>
              <a:rPr lang="es-AR" sz="2200" dirty="0">
                <a:latin typeface="Avenir Next LT Pro" panose="020B0504020202020204" pitchFamily="34" charset="0"/>
              </a:rPr>
              <a:t>y traducido a más de 60 idiomas.</a:t>
            </a:r>
            <a:endParaRPr lang="es-ES" sz="2200" dirty="0">
              <a:latin typeface="Avenir Next LT Pro" panose="020B0504020202020204" pitchFamily="34" charset="0"/>
            </a:endParaRP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014A5C0-2973-61A7-AEE1-99DFB65736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408123" y="376525"/>
            <a:ext cx="4310857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AR" sz="3700" b="1" dirty="0">
                <a:latin typeface="Avenir Next LT Pro" panose="020B0504020202020204" pitchFamily="34" charset="77"/>
                <a:cs typeface="Tahoma"/>
              </a:rPr>
              <a:t>James Clear</a:t>
            </a:r>
            <a:endParaRPr sz="3700" dirty="0">
              <a:latin typeface="Avenir Next LT Pro" panose="020B0504020202020204" pitchFamily="34" charset="77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464AF8-BD7C-0CD7-0F57-72152BD7ECFD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sz="2000">
              <a:latin typeface="Arial MT"/>
              <a:cs typeface="Arial MT"/>
            </a:endParaRPr>
          </a:p>
        </p:txBody>
      </p:sp>
      <p:pic>
        <p:nvPicPr>
          <p:cNvPr id="9" name="Imagen 8" descr="Hombre sonriendo con camisa azul&#10;&#10;Descripción generada automáticamente">
            <a:extLst>
              <a:ext uri="{FF2B5EF4-FFF2-40B4-BE49-F238E27FC236}">
                <a16:creationId xmlns:a16="http://schemas.microsoft.com/office/drawing/2014/main" id="{FB66C0A3-48C5-BCEA-465D-15CF703ABF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194" y="2174531"/>
            <a:ext cx="2508938" cy="2508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581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0040" y="320040"/>
            <a:ext cx="1615440" cy="77724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907155" y="0"/>
            <a:ext cx="8284845" cy="6858000"/>
            <a:chOff x="3907535" y="0"/>
            <a:chExt cx="8284845" cy="6858000"/>
          </a:xfrm>
        </p:grpSpPr>
        <p:sp>
          <p:nvSpPr>
            <p:cNvPr id="4" name="object 4"/>
            <p:cNvSpPr/>
            <p:nvPr/>
          </p:nvSpPr>
          <p:spPr>
            <a:xfrm>
              <a:off x="4434051" y="0"/>
              <a:ext cx="7758430" cy="6858000"/>
            </a:xfrm>
            <a:custGeom>
              <a:avLst/>
              <a:gdLst/>
              <a:ahLst/>
              <a:cxnLst/>
              <a:rect l="l" t="t" r="r" b="b"/>
              <a:pathLst>
                <a:path w="7758430" h="6858000">
                  <a:moveTo>
                    <a:pt x="7757948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7757948" y="6857999"/>
                  </a:lnTo>
                  <a:lnTo>
                    <a:pt x="7757948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7535" y="0"/>
              <a:ext cx="728472" cy="6857999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4874895" y="1083301"/>
            <a:ext cx="7469505" cy="5455920"/>
          </a:xfrm>
          <a:prstGeom prst="rect">
            <a:avLst/>
          </a:prstGeom>
        </p:spPr>
        <p:txBody>
          <a:bodyPr vert="horz" wrap="square" lIns="0" tIns="87630" rIns="0" bIns="0" rtlCol="0">
            <a:spAutoFit/>
          </a:bodyPr>
          <a:lstStyle/>
          <a:p>
            <a:pPr marL="289560" indent="-276860">
              <a:lnSpc>
                <a:spcPct val="100000"/>
              </a:lnSpc>
              <a:spcBef>
                <a:spcPts val="690"/>
              </a:spcBef>
              <a:buSzPct val="126086"/>
              <a:buFont typeface="Arial MT"/>
              <a:buChar char="•"/>
              <a:tabLst>
                <a:tab pos="289560" algn="l"/>
              </a:tabLst>
            </a:pPr>
            <a:r>
              <a:rPr lang="es-ES_tradnl" sz="2300" spc="-110" noProof="0" dirty="0">
                <a:latin typeface="Avenir Next LT Pro" panose="020B0504020202020204" pitchFamily="34" charset="0"/>
                <a:cs typeface="Verdana"/>
              </a:rPr>
              <a:t>¡Nunca</a:t>
            </a:r>
            <a:r>
              <a:rPr lang="es-ES_tradnl" sz="2300" spc="-21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hay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 </a:t>
            </a:r>
            <a:r>
              <a:rPr lang="es-ES_tradnl" sz="2300" spc="-10" noProof="0" dirty="0">
                <a:latin typeface="Avenir Next LT Pro" panose="020B0504020202020204" pitchFamily="34" charset="0"/>
                <a:cs typeface="Verdana"/>
              </a:rPr>
              <a:t>tarea!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indent="-276860">
              <a:lnSpc>
                <a:spcPct val="100000"/>
              </a:lnSpc>
              <a:spcBef>
                <a:spcPts val="1345"/>
              </a:spcBef>
              <a:buSzPct val="126086"/>
              <a:buFont typeface="Arial MT"/>
              <a:buChar char="•"/>
              <a:tabLst>
                <a:tab pos="289560" algn="l"/>
              </a:tabLst>
            </a:pPr>
            <a:r>
              <a:rPr lang="es-ES_tradnl" sz="2300" spc="-145" noProof="0" dirty="0">
                <a:latin typeface="Avenir Next LT Pro" panose="020B0504020202020204" pitchFamily="34" charset="0"/>
                <a:cs typeface="Verdana"/>
              </a:rPr>
              <a:t>Terminar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35" noProof="0" dirty="0">
                <a:latin typeface="Avenir Next LT Pro" panose="020B0504020202020204" pitchFamily="34" charset="0"/>
                <a:cs typeface="Verdana"/>
              </a:rPr>
              <a:t>de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0" noProof="0" dirty="0">
                <a:latin typeface="Avenir Next LT Pro" panose="020B0504020202020204" pitchFamily="34" charset="0"/>
                <a:cs typeface="Verdana"/>
              </a:rPr>
              <a:t>leer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85" noProof="0" dirty="0">
                <a:latin typeface="Avenir Next LT Pro" panose="020B0504020202020204" pitchFamily="34" charset="0"/>
                <a:cs typeface="Verdana"/>
              </a:rPr>
              <a:t>libros</a:t>
            </a: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simplemente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10" noProof="0" dirty="0">
                <a:latin typeface="Avenir Next LT Pro" panose="020B0504020202020204" pitchFamily="34" charset="0"/>
                <a:cs typeface="Verdana"/>
              </a:rPr>
              <a:t>asistiendo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75" noProof="0" dirty="0">
                <a:latin typeface="Avenir Next LT Pro" panose="020B0504020202020204" pitchFamily="34" charset="0"/>
                <a:cs typeface="Verdana"/>
              </a:rPr>
              <a:t>a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5" noProof="0" dirty="0">
                <a:latin typeface="Avenir Next LT Pro" panose="020B0504020202020204" pitchFamily="34" charset="0"/>
                <a:cs typeface="Verdana"/>
              </a:rPr>
              <a:t>JSU.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indent="-276860">
              <a:lnSpc>
                <a:spcPct val="100000"/>
              </a:lnSpc>
              <a:spcBef>
                <a:spcPts val="1725"/>
              </a:spcBef>
              <a:buSzPct val="126086"/>
              <a:buFont typeface="Arial MT"/>
              <a:buChar char="•"/>
              <a:tabLst>
                <a:tab pos="289560" algn="l"/>
              </a:tabLst>
            </a:pPr>
            <a:r>
              <a:rPr lang="es-ES_tradnl" sz="2300" spc="-75" noProof="0" dirty="0">
                <a:latin typeface="Avenir Next LT Pro" panose="020B0504020202020204" pitchFamily="34" charset="0"/>
                <a:cs typeface="Verdana"/>
              </a:rPr>
              <a:t>Aprender</a:t>
            </a:r>
            <a:r>
              <a:rPr lang="es-ES_tradnl" sz="2300" spc="-21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35" noProof="0" dirty="0">
                <a:latin typeface="Avenir Next LT Pro" panose="020B0504020202020204" pitchFamily="34" charset="0"/>
                <a:cs typeface="Verdana"/>
              </a:rPr>
              <a:t>de</a:t>
            </a:r>
            <a:r>
              <a:rPr lang="es-ES_tradnl" sz="2300" spc="-21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80" noProof="0" dirty="0">
                <a:latin typeface="Avenir Next LT Pro" panose="020B0504020202020204" pitchFamily="34" charset="0"/>
                <a:cs typeface="Verdana"/>
              </a:rPr>
              <a:t>los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40" noProof="0" dirty="0">
                <a:latin typeface="Avenir Next LT Pro" panose="020B0504020202020204" pitchFamily="34" charset="0"/>
                <a:cs typeface="Verdana"/>
              </a:rPr>
              <a:t>autores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54" noProof="0" dirty="0">
                <a:latin typeface="Avenir Next LT Pro" panose="020B0504020202020204" pitchFamily="34" charset="0"/>
                <a:cs typeface="Verdana"/>
              </a:rPr>
              <a:t>y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de 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otros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5" noProof="0" dirty="0">
                <a:latin typeface="Avenir Next LT Pro" panose="020B0504020202020204" pitchFamily="34" charset="0"/>
                <a:cs typeface="Verdana"/>
              </a:rPr>
              <a:t>participantes.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marR="311150" indent="-276860">
              <a:lnSpc>
                <a:spcPct val="101299"/>
              </a:lnSpc>
              <a:spcBef>
                <a:spcPts val="1115"/>
              </a:spcBef>
              <a:buSzPct val="126086"/>
              <a:buFont typeface="Arial MT"/>
              <a:buChar char="•"/>
              <a:tabLst>
                <a:tab pos="290830" algn="l"/>
              </a:tabLst>
            </a:pPr>
            <a:r>
              <a:rPr lang="es-ES_tradnl" sz="2300" spc="-114" noProof="0" dirty="0">
                <a:latin typeface="Avenir Next LT Pro" panose="020B0504020202020204" pitchFamily="34" charset="0"/>
                <a:cs typeface="Verdana"/>
              </a:rPr>
              <a:t>Construir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90" noProof="0" dirty="0">
                <a:latin typeface="Avenir Next LT Pro" panose="020B0504020202020204" pitchFamily="34" charset="0"/>
                <a:cs typeface="Verdana"/>
              </a:rPr>
              <a:t>comunidades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35" noProof="0" dirty="0">
                <a:latin typeface="Avenir Next LT Pro" panose="020B0504020202020204" pitchFamily="34" charset="0"/>
                <a:cs typeface="Verdana"/>
              </a:rPr>
              <a:t>de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aprendizaje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35" noProof="0" dirty="0">
                <a:latin typeface="Avenir Next LT Pro" panose="020B0504020202020204" pitchFamily="34" charset="0"/>
                <a:cs typeface="Verdana"/>
              </a:rPr>
              <a:t>de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14" noProof="0" dirty="0">
                <a:latin typeface="Avenir Next LT Pro" panose="020B0504020202020204" pitchFamily="34" charset="0"/>
                <a:cs typeface="Verdana"/>
              </a:rPr>
              <a:t>todas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35" noProof="0" dirty="0">
                <a:latin typeface="Avenir Next LT Pro" panose="020B0504020202020204" pitchFamily="34" charset="0"/>
                <a:cs typeface="Verdana"/>
              </a:rPr>
              <a:t>las 	</a:t>
            </a:r>
            <a:r>
              <a:rPr lang="es-ES_tradnl" sz="2300" spc="-190" noProof="0" dirty="0">
                <a:latin typeface="Avenir Next LT Pro" panose="020B0504020202020204" pitchFamily="34" charset="0"/>
                <a:cs typeface="Verdana"/>
              </a:rPr>
              <a:t>materias:</a:t>
            </a:r>
            <a:r>
              <a:rPr lang="es-ES_tradnl" sz="2300" spc="-17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85" noProof="0" dirty="0">
                <a:latin typeface="Avenir Next LT Pro" panose="020B0504020202020204" pitchFamily="34" charset="0"/>
                <a:cs typeface="Verdana"/>
              </a:rPr>
              <a:t>Teología,</a:t>
            </a:r>
            <a:r>
              <a:rPr lang="es-ES_tradnl" sz="2300" spc="-15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40" noProof="0" dirty="0">
                <a:latin typeface="Avenir Next LT Pro" panose="020B0504020202020204" pitchFamily="34" charset="0"/>
                <a:cs typeface="Verdana"/>
              </a:rPr>
              <a:t>Historia,</a:t>
            </a:r>
            <a:r>
              <a:rPr lang="es-ES_tradnl" sz="2300" spc="-160" noProof="0" dirty="0">
                <a:latin typeface="Avenir Next LT Pro" panose="020B0504020202020204" pitchFamily="34" charset="0"/>
                <a:cs typeface="Verdana"/>
              </a:rPr>
              <a:t> Inversiones, </a:t>
            </a:r>
            <a:r>
              <a:rPr lang="es-ES_tradnl" sz="2300" spc="-10" noProof="0" dirty="0">
                <a:latin typeface="Avenir Next LT Pro" panose="020B0504020202020204" pitchFamily="34" charset="0"/>
                <a:cs typeface="Verdana"/>
              </a:rPr>
              <a:t>Aficiones, 	</a:t>
            </a:r>
            <a:r>
              <a:rPr lang="es-ES_tradnl" sz="2300" spc="-110" noProof="0" dirty="0">
                <a:latin typeface="Avenir Next LT Pro" panose="020B0504020202020204" pitchFamily="34" charset="0"/>
                <a:cs typeface="Verdana"/>
              </a:rPr>
              <a:t>Ciencias,</a:t>
            </a:r>
            <a:r>
              <a:rPr lang="es-ES_tradnl" sz="2300" spc="-17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0" noProof="0" dirty="0">
                <a:latin typeface="Avenir Next LT Pro" panose="020B0504020202020204" pitchFamily="34" charset="0"/>
                <a:cs typeface="Verdana"/>
              </a:rPr>
              <a:t>etc.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indent="-276860">
              <a:lnSpc>
                <a:spcPct val="100000"/>
              </a:lnSpc>
              <a:spcBef>
                <a:spcPts val="1155"/>
              </a:spcBef>
              <a:buSzPct val="126086"/>
              <a:buFont typeface="Arial MT"/>
              <a:buChar char="•"/>
              <a:tabLst>
                <a:tab pos="289560" algn="l"/>
              </a:tabLst>
            </a:pPr>
            <a:r>
              <a:rPr lang="es-ES_tradnl" sz="2300" spc="-114" noProof="0" dirty="0">
                <a:latin typeface="Avenir Next LT Pro" panose="020B0504020202020204" pitchFamily="34" charset="0"/>
                <a:cs typeface="Verdana"/>
              </a:rPr>
              <a:t>Leer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45" noProof="0" dirty="0">
                <a:latin typeface="Avenir Next LT Pro" panose="020B0504020202020204" pitchFamily="34" charset="0"/>
                <a:cs typeface="Verdana"/>
              </a:rPr>
              <a:t>juntos</a:t>
            </a: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60" noProof="0" dirty="0">
                <a:latin typeface="Avenir Next LT Pro" panose="020B0504020202020204" pitchFamily="34" charset="0"/>
                <a:cs typeface="Verdana"/>
              </a:rPr>
              <a:t>aumenta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la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30" noProof="0" dirty="0">
                <a:latin typeface="Avenir Next LT Pro" panose="020B0504020202020204" pitchFamily="34" charset="0"/>
                <a:cs typeface="Verdana"/>
              </a:rPr>
              <a:t>lectura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" noProof="0" dirty="0">
                <a:latin typeface="Avenir Next LT Pro" panose="020B0504020202020204" pitchFamily="34" charset="0"/>
                <a:cs typeface="Verdana"/>
              </a:rPr>
              <a:t>personal.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marR="1426210" indent="-276860">
              <a:lnSpc>
                <a:spcPts val="2710"/>
              </a:lnSpc>
              <a:spcBef>
                <a:spcPts val="1355"/>
              </a:spcBef>
              <a:buSzPct val="126086"/>
              <a:buFont typeface="Arial MT"/>
              <a:buChar char="•"/>
              <a:tabLst>
                <a:tab pos="290830" algn="l"/>
              </a:tabLst>
            </a:pPr>
            <a:r>
              <a:rPr lang="es-ES_tradnl" sz="2300" spc="-114" noProof="0" dirty="0">
                <a:latin typeface="Avenir Next LT Pro" panose="020B0504020202020204" pitchFamily="34" charset="0"/>
                <a:cs typeface="Verdana"/>
              </a:rPr>
              <a:t>Leer</a:t>
            </a:r>
            <a:r>
              <a:rPr lang="es-ES_tradnl" sz="2300" spc="-19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54" noProof="0" dirty="0">
                <a:latin typeface="Avenir Next LT Pro" panose="020B0504020202020204" pitchFamily="34" charset="0"/>
                <a:cs typeface="Verdana"/>
              </a:rPr>
              <a:t>y</a:t>
            </a:r>
            <a:r>
              <a:rPr lang="es-ES_tradnl" sz="2300" spc="-18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30" noProof="0" dirty="0">
                <a:latin typeface="Avenir Next LT Pro" panose="020B0504020202020204" pitchFamily="34" charset="0"/>
                <a:cs typeface="Verdana"/>
              </a:rPr>
              <a:t>escuchar</a:t>
            </a: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45" noProof="0" dirty="0">
                <a:latin typeface="Avenir Next LT Pro" panose="020B0504020202020204" pitchFamily="34" charset="0"/>
                <a:cs typeface="Verdana"/>
              </a:rPr>
              <a:t>simultáneamente</a:t>
            </a: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50" noProof="0" dirty="0">
                <a:latin typeface="Avenir Next LT Pro" panose="020B0504020202020204" pitchFamily="34" charset="0"/>
                <a:cs typeface="Verdana"/>
              </a:rPr>
              <a:t>mejora</a:t>
            </a: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5" noProof="0" dirty="0">
                <a:latin typeface="Avenir Next LT Pro" panose="020B0504020202020204" pitchFamily="34" charset="0"/>
                <a:cs typeface="Verdana"/>
              </a:rPr>
              <a:t>la 	</a:t>
            </a:r>
            <a:r>
              <a:rPr lang="es-ES_tradnl" sz="2300" spc="-100" noProof="0" dirty="0">
                <a:latin typeface="Avenir Next LT Pro" panose="020B0504020202020204" pitchFamily="34" charset="0"/>
                <a:cs typeface="Verdana"/>
              </a:rPr>
              <a:t>comprensión</a:t>
            </a:r>
            <a:r>
              <a:rPr lang="es-ES_tradnl" sz="2300" spc="-14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" noProof="0" dirty="0">
                <a:latin typeface="Avenir Next LT Pro" panose="020B0504020202020204" pitchFamily="34" charset="0"/>
                <a:cs typeface="Verdana"/>
              </a:rPr>
              <a:t>lectora.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indent="-276860">
              <a:lnSpc>
                <a:spcPct val="100000"/>
              </a:lnSpc>
              <a:spcBef>
                <a:spcPts val="1170"/>
              </a:spcBef>
              <a:buSzPct val="126086"/>
              <a:buFont typeface="Arial MT"/>
              <a:buChar char="•"/>
              <a:tabLst>
                <a:tab pos="289560" algn="l"/>
              </a:tabLst>
            </a:pPr>
            <a:r>
              <a:rPr lang="es-ES_tradnl" sz="2300" spc="-130" noProof="0" dirty="0">
                <a:latin typeface="Avenir Next LT Pro" panose="020B0504020202020204" pitchFamily="34" charset="0"/>
                <a:cs typeface="Verdana"/>
              </a:rPr>
              <a:t>Aumenta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la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0" noProof="0" dirty="0">
                <a:latin typeface="Avenir Next LT Pro" panose="020B0504020202020204" pitchFamily="34" charset="0"/>
                <a:cs typeface="Verdana"/>
              </a:rPr>
              <a:t>comprensión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54" noProof="0" dirty="0">
                <a:latin typeface="Avenir Next LT Pro" panose="020B0504020202020204" pitchFamily="34" charset="0"/>
                <a:cs typeface="Verdana"/>
              </a:rPr>
              <a:t>y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0" noProof="0" dirty="0">
                <a:latin typeface="Avenir Next LT Pro" panose="020B0504020202020204" pitchFamily="34" charset="0"/>
                <a:cs typeface="Verdana"/>
              </a:rPr>
              <a:t>retención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45" noProof="0" dirty="0">
                <a:latin typeface="Avenir Next LT Pro" panose="020B0504020202020204" pitchFamily="34" charset="0"/>
                <a:cs typeface="Verdana"/>
              </a:rPr>
              <a:t>del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" noProof="0" dirty="0">
                <a:latin typeface="Avenir Next LT Pro" panose="020B0504020202020204" pitchFamily="34" charset="0"/>
                <a:cs typeface="Verdana"/>
              </a:rPr>
              <a:t>contenido.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  <a:p>
            <a:pPr marL="289560" marR="5080" indent="-276860">
              <a:lnSpc>
                <a:spcPts val="2710"/>
              </a:lnSpc>
              <a:spcBef>
                <a:spcPts val="1355"/>
              </a:spcBef>
              <a:buSzPct val="126086"/>
              <a:buFont typeface="Arial MT"/>
              <a:buChar char="•"/>
              <a:tabLst>
                <a:tab pos="290830" algn="l"/>
              </a:tabLst>
            </a:pPr>
            <a:r>
              <a:rPr lang="es-ES_tradnl" sz="2300" spc="-185" noProof="0" dirty="0">
                <a:latin typeface="Avenir Next LT Pro" panose="020B0504020202020204" pitchFamily="34" charset="0"/>
                <a:cs typeface="Verdana"/>
              </a:rPr>
              <a:t>Se</a:t>
            </a:r>
            <a:r>
              <a:rPr lang="es-ES_tradnl" sz="2300" spc="-21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55" noProof="0" dirty="0">
                <a:latin typeface="Avenir Next LT Pro" panose="020B0504020202020204" pitchFamily="34" charset="0"/>
                <a:cs typeface="Verdana"/>
              </a:rPr>
              <a:t>puede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5" noProof="0" dirty="0">
                <a:latin typeface="Avenir Next LT Pro" panose="020B0504020202020204" pitchFamily="34" charset="0"/>
                <a:cs typeface="Verdana"/>
              </a:rPr>
              <a:t>hacer</a:t>
            </a:r>
            <a:r>
              <a:rPr lang="es-ES_tradnl" sz="2300" spc="-21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0" noProof="0" dirty="0">
                <a:latin typeface="Avenir Next LT Pro" panose="020B0504020202020204" pitchFamily="34" charset="0"/>
                <a:cs typeface="Verdana"/>
              </a:rPr>
              <a:t>en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00" noProof="0" dirty="0">
                <a:latin typeface="Avenir Next LT Pro" panose="020B0504020202020204" pitchFamily="34" charset="0"/>
                <a:cs typeface="Verdana"/>
              </a:rPr>
              <a:t>cualquier</a:t>
            </a:r>
            <a:r>
              <a:rPr lang="es-ES_tradnl" sz="2300" spc="-21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5" noProof="0" dirty="0">
                <a:latin typeface="Avenir Next LT Pro" panose="020B0504020202020204" pitchFamily="34" charset="0"/>
                <a:cs typeface="Verdana"/>
              </a:rPr>
              <a:t>parte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(en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75" noProof="0" dirty="0">
                <a:latin typeface="Avenir Next LT Pro" panose="020B0504020202020204" pitchFamily="34" charset="0"/>
                <a:cs typeface="Verdana"/>
              </a:rPr>
              <a:t>casa,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la</a:t>
            </a:r>
            <a:r>
              <a:rPr lang="es-ES_tradnl" sz="2300" spc="-204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70" noProof="0" dirty="0">
                <a:latin typeface="Avenir Next LT Pro" panose="020B0504020202020204" pitchFamily="34" charset="0"/>
                <a:cs typeface="Verdana"/>
              </a:rPr>
              <a:t>oficina, 	</a:t>
            </a:r>
            <a:r>
              <a:rPr lang="es-ES_tradnl" sz="2300" spc="-120" noProof="0" dirty="0">
                <a:latin typeface="Avenir Next LT Pro" panose="020B0504020202020204" pitchFamily="34" charset="0"/>
                <a:cs typeface="Verdana"/>
              </a:rPr>
              <a:t>la</a:t>
            </a:r>
            <a:r>
              <a:rPr lang="es-ES_tradnl" sz="2300" spc="-200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10" noProof="0" dirty="0">
                <a:latin typeface="Avenir Next LT Pro" panose="020B0504020202020204" pitchFamily="34" charset="0"/>
                <a:cs typeface="Verdana"/>
              </a:rPr>
              <a:t>iglesia,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130" noProof="0" dirty="0">
                <a:latin typeface="Avenir Next LT Pro" panose="020B0504020202020204" pitchFamily="34" charset="0"/>
                <a:cs typeface="Verdana"/>
              </a:rPr>
              <a:t>escuela,</a:t>
            </a:r>
            <a:r>
              <a:rPr lang="es-ES_tradnl" sz="2300" spc="-195" noProof="0" dirty="0">
                <a:latin typeface="Avenir Next LT Pro" panose="020B0504020202020204" pitchFamily="34" charset="0"/>
                <a:cs typeface="Verdana"/>
              </a:rPr>
              <a:t> </a:t>
            </a:r>
            <a:r>
              <a:rPr lang="es-ES_tradnl" sz="2300" spc="-20" noProof="0" dirty="0">
                <a:latin typeface="Avenir Next LT Pro" panose="020B0504020202020204" pitchFamily="34" charset="0"/>
                <a:cs typeface="Verdana"/>
              </a:rPr>
              <a:t>etc.).</a:t>
            </a:r>
            <a:endParaRPr lang="es-ES_tradnl" sz="2300" noProof="0" dirty="0">
              <a:latin typeface="Avenir Next LT Pro" panose="020B0504020202020204" pitchFamily="34" charset="0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3493" y="2672587"/>
            <a:ext cx="4056379" cy="1372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5904">
              <a:lnSpc>
                <a:spcPct val="105200"/>
              </a:lnSpc>
              <a:spcBef>
                <a:spcPts val="100"/>
              </a:spcBef>
            </a:pPr>
            <a:r>
              <a:rPr lang="es-ES_tradnl" sz="4200" b="1" spc="-110" noProof="0" dirty="0">
                <a:latin typeface="Avenir Next LT Pro" panose="020B0504020202020204" pitchFamily="34" charset="0"/>
                <a:cs typeface="Tahoma"/>
              </a:rPr>
              <a:t>Just</a:t>
            </a:r>
            <a:r>
              <a:rPr lang="es-ES_tradnl" sz="4200" b="1" spc="-20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4200" b="1" spc="-80" noProof="0" dirty="0">
                <a:latin typeface="Avenir Next LT Pro" panose="020B0504020202020204" pitchFamily="34" charset="0"/>
                <a:cs typeface="Tahoma"/>
              </a:rPr>
              <a:t>Show</a:t>
            </a:r>
            <a:r>
              <a:rPr lang="es-ES_tradnl" sz="4200" b="1" spc="-19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4200" b="1" spc="-25" noProof="0" dirty="0">
                <a:latin typeface="Avenir Next LT Pro" panose="020B0504020202020204" pitchFamily="34" charset="0"/>
                <a:cs typeface="Tahoma"/>
              </a:rPr>
              <a:t>Up </a:t>
            </a:r>
            <a:r>
              <a:rPr lang="es-ES_tradnl" sz="4200" b="1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Club</a:t>
            </a:r>
            <a:r>
              <a:rPr lang="es-ES_tradnl" sz="4200" b="1" spc="-160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4200" b="1" spc="50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de</a:t>
            </a:r>
            <a:r>
              <a:rPr lang="es-ES_tradnl" sz="4200" b="1" spc="-155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4200" b="1" spc="-145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Lectura</a:t>
            </a:r>
            <a:endParaRPr lang="es-ES_tradnl" sz="42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74895" y="601206"/>
            <a:ext cx="2592705" cy="163316"/>
          </a:xfrm>
          <a:custGeom>
            <a:avLst/>
            <a:gdLst/>
            <a:ahLst/>
            <a:cxnLst/>
            <a:rect l="l" t="t" r="r" b="b"/>
            <a:pathLst>
              <a:path w="2672715" h="115570">
                <a:moveTo>
                  <a:pt x="2672389" y="0"/>
                </a:moveTo>
                <a:lnTo>
                  <a:pt x="0" y="0"/>
                </a:lnTo>
                <a:lnTo>
                  <a:pt x="0" y="115053"/>
                </a:lnTo>
                <a:lnTo>
                  <a:pt x="2672389" y="115053"/>
                </a:lnTo>
                <a:lnTo>
                  <a:pt x="2672389" y="0"/>
                </a:lnTo>
                <a:close/>
              </a:path>
            </a:pathLst>
          </a:custGeom>
          <a:solidFill>
            <a:srgbClr val="007F41"/>
          </a:solidFill>
        </p:spPr>
        <p:txBody>
          <a:bodyPr wrap="square" lIns="0" tIns="0" rIns="0" bIns="0" rtlCol="0"/>
          <a:lstStyle/>
          <a:p>
            <a:endParaRPr lang="es-ES_tradnl" noProof="0" dirty="0"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4838079" y="130336"/>
            <a:ext cx="27527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4000" b="1" spc="-60" noProof="0" dirty="0">
                <a:latin typeface="Avenir Next LT Pro" panose="020B0504020202020204" pitchFamily="34" charset="0"/>
                <a:cs typeface="Tahoma"/>
              </a:rPr>
              <a:t>Beneficios:</a:t>
            </a:r>
            <a:endParaRPr lang="es-ES_tradnl" sz="4000" noProof="0" dirty="0">
              <a:latin typeface="Avenir Next LT Pro" panose="020B0504020202020204" pitchFamily="34" charset="0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84529" y="30126"/>
            <a:ext cx="8207471" cy="6858000"/>
            <a:chOff x="3807223" y="0"/>
            <a:chExt cx="8385224" cy="6858000"/>
          </a:xfrm>
        </p:grpSpPr>
        <p:sp>
          <p:nvSpPr>
            <p:cNvPr id="3" name="object 3"/>
            <p:cNvSpPr/>
            <p:nvPr/>
          </p:nvSpPr>
          <p:spPr>
            <a:xfrm>
              <a:off x="4148656" y="0"/>
              <a:ext cx="8043791" cy="6858000"/>
            </a:xfrm>
            <a:custGeom>
              <a:avLst/>
              <a:gdLst/>
              <a:ahLst/>
              <a:cxnLst/>
              <a:rect l="l" t="t" r="r" b="b"/>
              <a:pathLst>
                <a:path w="8486140" h="6858000">
                  <a:moveTo>
                    <a:pt x="8485692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485692" y="6857999"/>
                  </a:lnTo>
                  <a:lnTo>
                    <a:pt x="8485692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7223" y="1"/>
              <a:ext cx="798480" cy="6857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50492" y="247650"/>
              <a:ext cx="7261499" cy="6362700"/>
            </a:xfrm>
            <a:custGeom>
              <a:avLst/>
              <a:gdLst/>
              <a:ahLst/>
              <a:cxnLst/>
              <a:rect l="l" t="t" r="r" b="b"/>
              <a:pathLst>
                <a:path w="7633970" h="6362700">
                  <a:moveTo>
                    <a:pt x="7450738" y="0"/>
                  </a:moveTo>
                  <a:lnTo>
                    <a:pt x="182867" y="0"/>
                  </a:lnTo>
                  <a:lnTo>
                    <a:pt x="134253" y="6532"/>
                  </a:lnTo>
                  <a:lnTo>
                    <a:pt x="90570" y="24966"/>
                  </a:lnTo>
                  <a:lnTo>
                    <a:pt x="53560" y="53560"/>
                  </a:lnTo>
                  <a:lnTo>
                    <a:pt x="24966" y="90570"/>
                  </a:lnTo>
                  <a:lnTo>
                    <a:pt x="6532" y="134254"/>
                  </a:lnTo>
                  <a:lnTo>
                    <a:pt x="0" y="182867"/>
                  </a:lnTo>
                  <a:lnTo>
                    <a:pt x="0" y="6179832"/>
                  </a:lnTo>
                  <a:lnTo>
                    <a:pt x="6532" y="6228445"/>
                  </a:lnTo>
                  <a:lnTo>
                    <a:pt x="24966" y="6272129"/>
                  </a:lnTo>
                  <a:lnTo>
                    <a:pt x="53560" y="6309139"/>
                  </a:lnTo>
                  <a:lnTo>
                    <a:pt x="90570" y="6337732"/>
                  </a:lnTo>
                  <a:lnTo>
                    <a:pt x="134253" y="6356167"/>
                  </a:lnTo>
                  <a:lnTo>
                    <a:pt x="182867" y="6362699"/>
                  </a:lnTo>
                  <a:lnTo>
                    <a:pt x="7450738" y="6362699"/>
                  </a:lnTo>
                  <a:lnTo>
                    <a:pt x="7499351" y="6356167"/>
                  </a:lnTo>
                  <a:lnTo>
                    <a:pt x="7543035" y="6337732"/>
                  </a:lnTo>
                  <a:lnTo>
                    <a:pt x="7580045" y="6309139"/>
                  </a:lnTo>
                  <a:lnTo>
                    <a:pt x="7608639" y="6272129"/>
                  </a:lnTo>
                  <a:lnTo>
                    <a:pt x="7627074" y="6228445"/>
                  </a:lnTo>
                  <a:lnTo>
                    <a:pt x="7633606" y="6179832"/>
                  </a:lnTo>
                  <a:lnTo>
                    <a:pt x="7633606" y="182867"/>
                  </a:lnTo>
                  <a:lnTo>
                    <a:pt x="7627074" y="134254"/>
                  </a:lnTo>
                  <a:lnTo>
                    <a:pt x="7608639" y="90570"/>
                  </a:lnTo>
                  <a:lnTo>
                    <a:pt x="7580045" y="53560"/>
                  </a:lnTo>
                  <a:lnTo>
                    <a:pt x="7543035" y="24966"/>
                  </a:lnTo>
                  <a:lnTo>
                    <a:pt x="7499351" y="6532"/>
                  </a:lnTo>
                  <a:lnTo>
                    <a:pt x="74507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23726" y="2286000"/>
            <a:ext cx="4067831" cy="20646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ts val="5500"/>
              </a:lnSpc>
              <a:spcBef>
                <a:spcPts val="100"/>
              </a:spcBef>
            </a:pPr>
            <a:r>
              <a:rPr lang="es-ES_tradnl" sz="4000" b="1" spc="-50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Aprendizaje</a:t>
            </a:r>
          </a:p>
          <a:p>
            <a:pPr marL="12700" marR="5080" algn="ctr">
              <a:lnSpc>
                <a:spcPts val="5500"/>
              </a:lnSpc>
              <a:spcBef>
                <a:spcPts val="100"/>
              </a:spcBef>
            </a:pPr>
            <a:r>
              <a:rPr lang="es-ES_tradnl" sz="4000" b="1" spc="-50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Judeo- </a:t>
            </a:r>
            <a:r>
              <a:rPr lang="es-ES_tradnl" sz="4000" b="1" spc="-10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Cristiano</a:t>
            </a:r>
            <a:endParaRPr lang="es-ES_tradnl" sz="4000" noProof="0" dirty="0">
              <a:latin typeface="Avenir Next LT Pro" panose="020B0504020202020204" pitchFamily="34" charset="0"/>
              <a:cs typeface="Tahoma"/>
            </a:endParaRPr>
          </a:p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lang="es-ES_tradnl" sz="4000" b="1" spc="-10" noProof="0" dirty="0">
                <a:latin typeface="Avenir Next LT Pro" panose="020B0504020202020204" pitchFamily="34" charset="0"/>
                <a:cs typeface="Tahoma"/>
              </a:rPr>
              <a:t>Integral</a:t>
            </a:r>
            <a:endParaRPr lang="es-ES_tradnl" sz="40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165269" y="4325781"/>
            <a:ext cx="6723233" cy="211147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55600" marR="422909" indent="-342900">
              <a:lnSpc>
                <a:spcPts val="3290"/>
              </a:lnSpc>
              <a:spcBef>
                <a:spcPts val="265"/>
              </a:spcBef>
              <a:buFont typeface="Arial MT"/>
              <a:buChar char="•"/>
              <a:tabLst>
                <a:tab pos="355600" algn="l"/>
              </a:tabLst>
            </a:pPr>
            <a:r>
              <a:rPr lang="es-ES_tradnl" sz="2000" spc="-55" noProof="0" dirty="0">
                <a:latin typeface="Avenir Next LT Pro" panose="020B0504020202020204" pitchFamily="34" charset="0"/>
              </a:rPr>
              <a:t>Lectura Pública de la Biblia</a:t>
            </a:r>
            <a:r>
              <a:rPr lang="es-ES_tradnl" sz="2000" spc="-40" noProof="0" dirty="0">
                <a:latin typeface="Avenir Next LT Pro" panose="020B0504020202020204" pitchFamily="34" charset="0"/>
              </a:rPr>
              <a:t>:</a:t>
            </a:r>
            <a:r>
              <a:rPr lang="es-ES_tradnl" sz="2000" spc="-155" noProof="0" dirty="0">
                <a:latin typeface="Avenir Next LT Pro" panose="020B0504020202020204" pitchFamily="34" charset="0"/>
              </a:rPr>
              <a:t> </a:t>
            </a:r>
            <a:r>
              <a:rPr lang="es-ES_tradnl" sz="2000" b="0" dirty="0">
                <a:latin typeface="Avenir Next LT Pro" panose="020B0504020202020204" pitchFamily="34" charset="77"/>
              </a:rPr>
              <a:t>Escuchando las Escrituras juntos.</a:t>
            </a:r>
            <a:endParaRPr lang="es-ES_tradnl" sz="2000" b="0" spc="-10" noProof="0" dirty="0">
              <a:latin typeface="Avenir Next LT Pro" panose="020B0504020202020204" pitchFamily="34" charset="0"/>
            </a:endParaRPr>
          </a:p>
          <a:p>
            <a:pPr marL="354965" indent="-342265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354965" algn="l"/>
              </a:tabLst>
            </a:pPr>
            <a:r>
              <a:rPr lang="es-ES_tradnl" sz="2000" spc="-25" noProof="0" dirty="0">
                <a:latin typeface="Avenir Next LT Pro" panose="020B0504020202020204" pitchFamily="34" charset="0"/>
              </a:rPr>
              <a:t>Predicando</a:t>
            </a:r>
            <a:r>
              <a:rPr lang="es-ES_tradnl" sz="2000" spc="-10" noProof="0" dirty="0">
                <a:latin typeface="Avenir Next LT Pro" panose="020B0504020202020204" pitchFamily="34" charset="0"/>
              </a:rPr>
              <a:t>: </a:t>
            </a:r>
            <a:r>
              <a:rPr lang="es-ES_tradnl" sz="2000" b="0" dirty="0">
                <a:latin typeface="Avenir Next LT Pro" panose="020B0504020202020204" pitchFamily="34" charset="77"/>
              </a:rPr>
              <a:t>Oyendo prédicas bíblicas. </a:t>
            </a:r>
          </a:p>
          <a:p>
            <a:pPr marL="354965" indent="-342265">
              <a:lnSpc>
                <a:spcPct val="100000"/>
              </a:lnSpc>
              <a:spcBef>
                <a:spcPts val="1150"/>
              </a:spcBef>
              <a:buFont typeface="Arial MT"/>
              <a:buChar char="•"/>
              <a:tabLst>
                <a:tab pos="354965" algn="l"/>
              </a:tabLst>
            </a:pPr>
            <a:r>
              <a:rPr lang="es-ES_tradnl" sz="2000" spc="-45" noProof="0" dirty="0">
                <a:latin typeface="Avenir Next LT Pro" panose="020B0504020202020204" pitchFamily="34" charset="0"/>
              </a:rPr>
              <a:t>Enseñando:</a:t>
            </a:r>
            <a:r>
              <a:rPr lang="es-ES_tradnl" sz="2000" spc="-165" noProof="0" dirty="0">
                <a:latin typeface="Avenir Next LT Pro" panose="020B0504020202020204" pitchFamily="34" charset="0"/>
              </a:rPr>
              <a:t> </a:t>
            </a:r>
            <a:r>
              <a:rPr lang="es-ES_tradnl" sz="2000" b="0" spc="-10" noProof="0" dirty="0">
                <a:latin typeface="Avenir Next LT Pro" panose="020B0504020202020204" pitchFamily="34" charset="0"/>
              </a:rPr>
              <a:t>Leyendo</a:t>
            </a:r>
            <a:r>
              <a:rPr lang="es-ES_tradnl" sz="2000" b="0" spc="-175" noProof="0" dirty="0">
                <a:latin typeface="Avenir Next LT Pro" panose="020B0504020202020204" pitchFamily="34" charset="0"/>
              </a:rPr>
              <a:t> </a:t>
            </a:r>
            <a:r>
              <a:rPr lang="es-ES_tradnl" sz="2000" b="0" spc="-10" noProof="0" dirty="0">
                <a:latin typeface="Avenir Next LT Pro" panose="020B0504020202020204" pitchFamily="34" charset="0"/>
              </a:rPr>
              <a:t>Libros </a:t>
            </a:r>
            <a:r>
              <a:rPr lang="es-ES_tradnl" sz="2000" b="0" spc="-100" noProof="0" dirty="0">
                <a:latin typeface="Avenir Next LT Pro" panose="020B0504020202020204" pitchFamily="34" charset="0"/>
              </a:rPr>
              <a:t>(a través de JSU Club de Lectura e individualmente</a:t>
            </a:r>
            <a:r>
              <a:rPr lang="es-ES_tradnl" sz="2000" b="0" spc="-50" noProof="0" dirty="0">
                <a:latin typeface="Avenir Next LT Pro" panose="020B0504020202020204" pitchFamily="34" charset="0"/>
              </a:rPr>
              <a:t>) </a:t>
            </a:r>
            <a:r>
              <a:rPr lang="es-ES_tradnl" sz="2000" b="0" spc="-50" dirty="0">
                <a:latin typeface="Avenir Next LT Pro" panose="020B0504020202020204" pitchFamily="34" charset="0"/>
              </a:rPr>
              <a:t>y estudiando la Biblia</a:t>
            </a:r>
            <a:r>
              <a:rPr lang="es-ES_tradnl" sz="2000" b="0" spc="-10" dirty="0">
                <a:latin typeface="Avenir Next LT Pro" panose="020B0504020202020204" pitchFamily="34" charset="0"/>
              </a:rPr>
              <a:t>.</a:t>
            </a:r>
            <a:endParaRPr lang="es-ES_tradnl" sz="2000" spc="-10" noProof="0" dirty="0">
              <a:latin typeface="Avenir Next LT Pro" panose="020B0504020202020204" pitchFamily="34" charset="0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103714" y="2690885"/>
            <a:ext cx="2715737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_tradnl" sz="2200" b="1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1</a:t>
            </a:r>
            <a:r>
              <a:rPr lang="es-ES_tradnl" sz="2200" b="1" spc="-275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2200" b="1" spc="-70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Timoteo</a:t>
            </a:r>
            <a:r>
              <a:rPr lang="es-ES_tradnl" sz="2200" b="1" spc="-185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2200" b="1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4:13</a:t>
            </a:r>
            <a:r>
              <a:rPr lang="es-ES_tradnl" sz="2200" b="1" spc="-175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2200" b="1" spc="-125" noProof="0" dirty="0">
                <a:solidFill>
                  <a:srgbClr val="017F41"/>
                </a:solidFill>
                <a:latin typeface="Avenir Next LT Pro" panose="020B0504020202020204" pitchFamily="34" charset="0"/>
                <a:cs typeface="Tahoma"/>
              </a:rPr>
              <a:t>NVI</a:t>
            </a:r>
            <a:endParaRPr lang="es-ES_tradnl" sz="22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92637" y="3090110"/>
            <a:ext cx="6737889" cy="10413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s-ES_tradnl" sz="2200" noProof="0" dirty="0">
                <a:latin typeface="Avenir Next LT Pro" panose="020B0504020202020204" pitchFamily="34" charset="0"/>
                <a:cs typeface="Verdana"/>
              </a:rPr>
              <a:t>En tanto que llego, dedícate a la</a:t>
            </a:r>
          </a:p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lang="es-ES_tradnl" sz="2200" b="1" noProof="0" dirty="0">
                <a:latin typeface="Avenir Next LT Pro" panose="020B0504020202020204" pitchFamily="34" charset="0"/>
                <a:cs typeface="Tahoma"/>
              </a:rPr>
              <a:t>lectura pública de las Escrituras</a:t>
            </a:r>
            <a:r>
              <a:rPr lang="es-ES_tradnl" sz="2200" noProof="0" dirty="0">
                <a:latin typeface="Avenir Next LT Pro" panose="020B0504020202020204" pitchFamily="34" charset="0"/>
                <a:cs typeface="Verdana"/>
              </a:rPr>
              <a:t>,</a:t>
            </a:r>
          </a:p>
          <a:p>
            <a:pPr algn="ctr">
              <a:lnSpc>
                <a:spcPct val="100000"/>
              </a:lnSpc>
              <a:spcBef>
                <a:spcPts val="50"/>
              </a:spcBef>
            </a:pPr>
            <a:r>
              <a:rPr lang="es-ES_tradnl" sz="2200" noProof="0" dirty="0">
                <a:latin typeface="Avenir Next LT Pro" panose="020B0504020202020204" pitchFamily="34" charset="0"/>
                <a:cs typeface="Verdana"/>
              </a:rPr>
              <a:t>y a </a:t>
            </a:r>
            <a:r>
              <a:rPr lang="es-ES_tradnl" sz="2200" b="1" noProof="0" dirty="0">
                <a:latin typeface="Avenir Next LT Pro" panose="020B0504020202020204" pitchFamily="34" charset="0"/>
                <a:cs typeface="Tahoma"/>
              </a:rPr>
              <a:t>enseñar </a:t>
            </a:r>
            <a:r>
              <a:rPr lang="es-ES_tradnl" sz="2200" noProof="0" dirty="0">
                <a:latin typeface="Avenir Next LT Pro" panose="020B0504020202020204" pitchFamily="34" charset="0"/>
                <a:cs typeface="Verdana"/>
              </a:rPr>
              <a:t>y </a:t>
            </a:r>
            <a:r>
              <a:rPr lang="es-ES_tradnl" sz="2200" b="1" noProof="0" dirty="0">
                <a:latin typeface="Avenir Next LT Pro" panose="020B0504020202020204" pitchFamily="34" charset="0"/>
                <a:cs typeface="Tahoma"/>
              </a:rPr>
              <a:t>animar </a:t>
            </a:r>
            <a:r>
              <a:rPr lang="es-ES_tradnl" sz="2200" noProof="0" dirty="0">
                <a:latin typeface="Avenir Next LT Pro" panose="020B0504020202020204" pitchFamily="34" charset="0"/>
                <a:cs typeface="Verdana"/>
              </a:rPr>
              <a:t>a los hermanos</a:t>
            </a:r>
            <a:r>
              <a:rPr lang="es-ES_tradnl" sz="2200" noProof="0" dirty="0">
                <a:latin typeface="Verdana"/>
                <a:cs typeface="Verdan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4D1A1F-E446-D77D-9B83-3CB56C99D8E9}"/>
              </a:ext>
            </a:extLst>
          </p:cNvPr>
          <p:cNvSpPr txBox="1"/>
          <p:nvPr/>
        </p:nvSpPr>
        <p:spPr>
          <a:xfrm>
            <a:off x="5402066" y="921055"/>
            <a:ext cx="6119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_tradnl" sz="2200" b="1" noProof="0" dirty="0">
                <a:solidFill>
                  <a:srgbClr val="007F41"/>
                </a:solidFill>
                <a:latin typeface="Avenir Next LT Pro" panose="020B0504020202020204" pitchFamily="34" charset="77"/>
              </a:rPr>
              <a:t>Proverbios 9:10 (NVI)</a:t>
            </a:r>
          </a:p>
          <a:p>
            <a:pPr algn="ctr"/>
            <a:r>
              <a:rPr lang="es-ES_tradnl" sz="2200" noProof="0" dirty="0">
                <a:latin typeface="Avenir Next LT Pro" panose="020B0504020202020204" pitchFamily="34" charset="77"/>
              </a:rPr>
              <a:t>El comienzo de la sabiduría es el temor del Señor; conocer al Santo es tener entendimiento.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7687824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237679" y="1640006"/>
            <a:ext cx="3747094" cy="5141794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43974" y="527447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_tradnl" sz="4000" b="1" noProof="0" dirty="0">
                <a:latin typeface="Avenir Next LT Pro" panose="020B0504020202020204" pitchFamily="34" charset="77"/>
              </a:rPr>
              <a:t>Reuniones Semanales de JSU &amp; LPB</a:t>
            </a:r>
            <a:endParaRPr lang="es-ES_tradnl" sz="4000" noProof="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4222453" y="1640004"/>
            <a:ext cx="3747094" cy="5141794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6B61DD6-4967-F6BA-ACED-6A4E5AB0475D}"/>
              </a:ext>
            </a:extLst>
          </p:cNvPr>
          <p:cNvSpPr/>
          <p:nvPr/>
        </p:nvSpPr>
        <p:spPr>
          <a:xfrm>
            <a:off x="8207225" y="1672722"/>
            <a:ext cx="3747094" cy="5109075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9BEFE-D98F-FA7D-8EDC-F971B78B64CB}"/>
              </a:ext>
            </a:extLst>
          </p:cNvPr>
          <p:cNvSpPr txBox="1"/>
          <p:nvPr/>
        </p:nvSpPr>
        <p:spPr>
          <a:xfrm>
            <a:off x="8221579" y="3720798"/>
            <a:ext cx="3753137" cy="1744067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s-ES_tradnl" sz="2000" b="1" noProof="0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Estamos leyendo</a:t>
            </a:r>
          </a:p>
          <a:p>
            <a:pPr>
              <a:lnSpc>
                <a:spcPts val="2200"/>
              </a:lnSpc>
            </a:pPr>
            <a: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Hábitos atómicos (9 </a:t>
            </a:r>
            <a:r>
              <a:rPr lang="es-ES_tradnl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hs</a:t>
            </a:r>
            <a: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s-ES_tradnl" sz="2000" dirty="0">
                <a:solidFill>
                  <a:srgbClr val="202124"/>
                </a:solidFill>
                <a:latin typeface="Avenir Next LT Pro" panose="020B0504020202020204" pitchFamily="34" charset="77"/>
              </a:rPr>
              <a:t>por</a:t>
            </a:r>
            <a:r>
              <a:rPr lang="es-ES_tradnl" sz="2000" b="1" dirty="0">
                <a:solidFill>
                  <a:srgbClr val="202124"/>
                </a:solidFill>
                <a:latin typeface="Avenir Next LT Pro" panose="020B0504020202020204" pitchFamily="34" charset="77"/>
              </a:rPr>
              <a:t> </a:t>
            </a:r>
            <a:r>
              <a:rPr lang="es-ES_tradnl" sz="2000" dirty="0">
                <a:solidFill>
                  <a:srgbClr val="21212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James Clear</a:t>
            </a:r>
            <a:endParaRPr lang="es-ES_tradnl" sz="2000" dirty="0">
              <a:solidFill>
                <a:srgbClr val="212121"/>
              </a:solidFill>
              <a:latin typeface="Avenir Next LT Pro" panose="020B0504020202020204" pitchFamily="34" charset="77"/>
            </a:endParaRPr>
          </a:p>
          <a:p>
            <a:pPr>
              <a:lnSpc>
                <a:spcPts val="2200"/>
              </a:lnSpc>
            </a:pPr>
            <a:endParaRPr lang="es-ES_tradnl" sz="2000" dirty="0">
              <a:solidFill>
                <a:srgbClr val="212121"/>
              </a:solidFill>
              <a:latin typeface="Avenir Next LT Pro" panose="020B0504020202020204" pitchFamily="34" charset="77"/>
            </a:endParaRPr>
          </a:p>
          <a:p>
            <a:pPr>
              <a:lnSpc>
                <a:spcPts val="2400"/>
              </a:lnSpc>
            </a:pPr>
            <a:endParaRPr lang="es-ES_tradnl" sz="2000" b="1" dirty="0">
              <a:solidFill>
                <a:srgbClr val="027F40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2200"/>
              </a:lnSpc>
            </a:pPr>
            <a:endParaRPr lang="es-ES_tradnl" sz="2000" u="none" strike="noStrike" noProof="0" dirty="0">
              <a:solidFill>
                <a:srgbClr val="212121"/>
              </a:solidFill>
              <a:effectLst/>
              <a:latin typeface="Avenir Next LT Pro" panose="020B0504020202020204" pitchFamily="34" charset="77"/>
            </a:endParaRP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4218423" y="1618886"/>
            <a:ext cx="3755153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231635" y="1618886"/>
            <a:ext cx="3755153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A9657DF1-FBE2-5DFC-8DE3-D89E1B02C357}"/>
              </a:ext>
            </a:extLst>
          </p:cNvPr>
          <p:cNvSpPr/>
          <p:nvPr/>
        </p:nvSpPr>
        <p:spPr>
          <a:xfrm>
            <a:off x="8205211" y="1618886"/>
            <a:ext cx="3755153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1358046" y="1775935"/>
            <a:ext cx="1518950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s-ES_tradnl" sz="2400" b="1" noProof="0" dirty="0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Lunes</a:t>
            </a:r>
            <a:endParaRPr lang="es-ES_tradnl" sz="2400" noProof="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5250225" y="1764052"/>
            <a:ext cx="1687520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s-ES_tradnl" sz="2400" b="1" noProof="0" dirty="0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Martes</a:t>
            </a:r>
            <a:endParaRPr lang="es-ES_tradnl" sz="2400" noProof="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4D9ABD-FF47-1F51-8FE7-24C545ACF40B}"/>
              </a:ext>
            </a:extLst>
          </p:cNvPr>
          <p:cNvSpPr txBox="1"/>
          <p:nvPr/>
        </p:nvSpPr>
        <p:spPr>
          <a:xfrm>
            <a:off x="9248759" y="1779695"/>
            <a:ext cx="1698775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s-ES_tradnl" sz="2400" b="1" noProof="0" dirty="0">
                <a:solidFill>
                  <a:schemeClr val="bg1"/>
                </a:solidFill>
                <a:latin typeface="Avenir Next LT Pro" panose="020B0504020202020204" pitchFamily="34" charset="77"/>
                <a:ea typeface="DIN 2014" panose="020B0504020202020204" pitchFamily="34" charset="77"/>
              </a:rPr>
              <a:t>Jueves</a:t>
            </a:r>
            <a:endParaRPr lang="es-ES_tradnl" sz="2400" noProof="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D712DA0-9257-A98D-BEA8-E769DCA36ABE}"/>
              </a:ext>
            </a:extLst>
          </p:cNvPr>
          <p:cNvSpPr/>
          <p:nvPr/>
        </p:nvSpPr>
        <p:spPr>
          <a:xfrm>
            <a:off x="4218423" y="2299080"/>
            <a:ext cx="3755153" cy="1055866"/>
          </a:xfrm>
          <a:prstGeom prst="rect">
            <a:avLst/>
          </a:prstGeom>
          <a:solidFill>
            <a:srgbClr val="D9ED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5D77CF-5731-22D5-5E00-F7AD8F83EBB5}"/>
              </a:ext>
            </a:extLst>
          </p:cNvPr>
          <p:cNvSpPr/>
          <p:nvPr/>
        </p:nvSpPr>
        <p:spPr>
          <a:xfrm>
            <a:off x="231635" y="2299080"/>
            <a:ext cx="3755153" cy="1055866"/>
          </a:xfrm>
          <a:prstGeom prst="rect">
            <a:avLst/>
          </a:prstGeom>
          <a:solidFill>
            <a:srgbClr val="D9ED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600B2C-DEF7-AE5A-E8AB-B28BD6BC62AE}"/>
              </a:ext>
            </a:extLst>
          </p:cNvPr>
          <p:cNvSpPr/>
          <p:nvPr/>
        </p:nvSpPr>
        <p:spPr>
          <a:xfrm>
            <a:off x="8205211" y="2280394"/>
            <a:ext cx="3755153" cy="1055866"/>
          </a:xfrm>
          <a:prstGeom prst="rect">
            <a:avLst/>
          </a:prstGeom>
          <a:solidFill>
            <a:srgbClr val="D9ED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noProof="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CF168E-DAAC-8AA0-30E5-D3A39C66BE42}"/>
              </a:ext>
            </a:extLst>
          </p:cNvPr>
          <p:cNvSpPr txBox="1"/>
          <p:nvPr/>
        </p:nvSpPr>
        <p:spPr>
          <a:xfrm>
            <a:off x="898363" y="2465444"/>
            <a:ext cx="2606837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s-ES_tradnl" sz="2000" b="1" noProof="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 7:00 am (MIA)</a:t>
            </a:r>
          </a:p>
          <a:p>
            <a:pPr>
              <a:lnSpc>
                <a:spcPts val="3000"/>
              </a:lnSpc>
            </a:pPr>
            <a:r>
              <a:rPr lang="es-ES_tradnl" sz="2000" b="1" noProof="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LPB  8:30 am (MIA)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F4C146-568D-73B8-6E32-F238DE560A40}"/>
              </a:ext>
            </a:extLst>
          </p:cNvPr>
          <p:cNvGrpSpPr/>
          <p:nvPr/>
        </p:nvGrpSpPr>
        <p:grpSpPr>
          <a:xfrm>
            <a:off x="457200" y="2480927"/>
            <a:ext cx="298819" cy="656849"/>
            <a:chOff x="934631" y="2784479"/>
            <a:chExt cx="298819" cy="656849"/>
          </a:xfrm>
        </p:grpSpPr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9D7955B5-2A31-9E23-51D7-CFF696580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9532" y="3192312"/>
              <a:ext cx="249016" cy="249016"/>
            </a:xfrm>
            <a:prstGeom prst="rect">
              <a:avLst/>
            </a:prstGeom>
          </p:spPr>
        </p:pic>
        <p:pic>
          <p:nvPicPr>
            <p:cNvPr id="18" name="Picture 17" descr="Logo, icon&#10;&#10;Description automatically generated">
              <a:extLst>
                <a:ext uri="{FF2B5EF4-FFF2-40B4-BE49-F238E27FC236}">
                  <a16:creationId xmlns:a16="http://schemas.microsoft.com/office/drawing/2014/main" id="{B8AED85C-5B89-A72B-9103-13A57CD73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duotone>
                <a:prstClr val="black"/>
                <a:srgbClr val="12C968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34631" y="2784479"/>
              <a:ext cx="298819" cy="298819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FDDBA6B-F737-A479-29FA-0E85D9073292}"/>
              </a:ext>
            </a:extLst>
          </p:cNvPr>
          <p:cNvSpPr txBox="1"/>
          <p:nvPr/>
        </p:nvSpPr>
        <p:spPr>
          <a:xfrm>
            <a:off x="4800932" y="2459531"/>
            <a:ext cx="2590468" cy="7366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s-ES_tradnl" sz="2000" b="1" noProof="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 5:00 pm (MIA)</a:t>
            </a:r>
          </a:p>
          <a:p>
            <a:pPr>
              <a:lnSpc>
                <a:spcPts val="3000"/>
              </a:lnSpc>
            </a:pPr>
            <a:r>
              <a:rPr lang="es-ES_tradnl" sz="2000" b="1" noProof="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LPB  6:30 pm (MIA)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9A7798-770A-D70D-964C-7BD124BDE5E8}"/>
              </a:ext>
            </a:extLst>
          </p:cNvPr>
          <p:cNvSpPr txBox="1"/>
          <p:nvPr/>
        </p:nvSpPr>
        <p:spPr>
          <a:xfrm>
            <a:off x="8871414" y="2471376"/>
            <a:ext cx="2710986" cy="7493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s-ES_tradnl" sz="2000" b="1" noProof="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 11:00 am (MIA)</a:t>
            </a:r>
          </a:p>
          <a:p>
            <a:pPr>
              <a:lnSpc>
                <a:spcPts val="3000"/>
              </a:lnSpc>
            </a:pPr>
            <a:r>
              <a:rPr lang="es-ES_tradnl" sz="2000" b="1" noProof="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LPB  12:30 pm (MIA)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0C3194-34B9-6F7A-76FE-D43374DEF037}"/>
              </a:ext>
            </a:extLst>
          </p:cNvPr>
          <p:cNvSpPr txBox="1"/>
          <p:nvPr/>
        </p:nvSpPr>
        <p:spPr>
          <a:xfrm>
            <a:off x="243974" y="3770501"/>
            <a:ext cx="3747094" cy="1410643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s-ES_tradnl" sz="2000" b="1" noProof="0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Estamos leyendo</a:t>
            </a:r>
            <a:br>
              <a:rPr lang="es-ES_tradnl" sz="2000" b="1" noProof="0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Cómo suprimir las preocupaciones y disfrutar de la vida (11 </a:t>
            </a:r>
            <a:r>
              <a:rPr lang="es-ES_tradnl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hs</a:t>
            </a:r>
            <a: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s-ES_tradnl" sz="2000" dirty="0">
                <a:solidFill>
                  <a:srgbClr val="202124"/>
                </a:solidFill>
                <a:latin typeface="Avenir Next LT Pro" panose="020B0504020202020204" pitchFamily="34" charset="77"/>
              </a:rPr>
              <a:t>por</a:t>
            </a:r>
            <a:r>
              <a:rPr lang="es-ES_tradnl" sz="2000" b="1" dirty="0">
                <a:solidFill>
                  <a:srgbClr val="202124"/>
                </a:solidFill>
                <a:latin typeface="Avenir Next LT Pro" panose="020B0504020202020204" pitchFamily="34" charset="77"/>
              </a:rPr>
              <a:t> </a:t>
            </a:r>
            <a:r>
              <a:rPr lang="es-ES_tradnl" sz="2000" dirty="0">
                <a:solidFill>
                  <a:srgbClr val="202124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s-ES_tradnl" sz="2000" dirty="0">
                <a:solidFill>
                  <a:srgbClr val="21212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Dale Carnegie</a:t>
            </a:r>
            <a:endParaRPr lang="es-ES_tradnl" sz="2000" dirty="0">
              <a:solidFill>
                <a:srgbClr val="212121"/>
              </a:solidFill>
              <a:latin typeface="Avenir Next LT Pro" panose="020B0504020202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9F843F-ADF0-4334-7C5F-B20718AE2297}"/>
              </a:ext>
            </a:extLst>
          </p:cNvPr>
          <p:cNvSpPr txBox="1"/>
          <p:nvPr/>
        </p:nvSpPr>
        <p:spPr>
          <a:xfrm>
            <a:off x="4256965" y="3779957"/>
            <a:ext cx="3755153" cy="1692771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s-ES_tradnl" sz="2000" b="1" noProof="0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Estamos leyendo</a:t>
            </a:r>
          </a:p>
          <a:p>
            <a:pPr>
              <a:lnSpc>
                <a:spcPts val="2200"/>
              </a:lnSpc>
            </a:pPr>
            <a: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Cómo ganar amigos e influir sobre las personas (8 </a:t>
            </a:r>
            <a:r>
              <a:rPr lang="es-ES_tradnl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hs</a:t>
            </a:r>
            <a:r>
              <a:rPr lang="es-ES_tradnl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s-ES_tradnl" sz="2000" b="1" noProof="0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s-ES_tradnl" sz="2000" dirty="0">
                <a:solidFill>
                  <a:srgbClr val="202124"/>
                </a:solidFill>
                <a:latin typeface="Avenir Next LT Pro" panose="020B0504020202020204" pitchFamily="34" charset="77"/>
              </a:rPr>
              <a:t>por</a:t>
            </a:r>
            <a:r>
              <a:rPr lang="es-ES_tradnl" sz="2000" b="1" dirty="0">
                <a:solidFill>
                  <a:srgbClr val="202124"/>
                </a:solidFill>
                <a:latin typeface="Avenir Next LT Pro" panose="020B0504020202020204" pitchFamily="34" charset="77"/>
              </a:rPr>
              <a:t> </a:t>
            </a:r>
            <a:r>
              <a:rPr lang="es-ES_tradnl" sz="2000" dirty="0">
                <a:solidFill>
                  <a:srgbClr val="202124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r>
              <a:rPr lang="es-ES_tradnl" sz="2000" dirty="0">
                <a:solidFill>
                  <a:srgbClr val="21212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Dale Carnegie</a:t>
            </a:r>
            <a:endParaRPr lang="es-ES_tradnl" sz="2000" noProof="0" dirty="0">
              <a:solidFill>
                <a:srgbClr val="212121"/>
              </a:solidFill>
              <a:latin typeface="Avenir Next LT Pro" panose="020B0504020202020204" pitchFamily="34" charset="77"/>
            </a:endParaRPr>
          </a:p>
          <a:p>
            <a:pPr>
              <a:lnSpc>
                <a:spcPts val="2200"/>
              </a:lnSpc>
            </a:pPr>
            <a:endParaRPr lang="es-ES_tradnl" sz="2000" dirty="0">
              <a:solidFill>
                <a:srgbClr val="212121"/>
              </a:solidFill>
              <a:latin typeface="Avenir Next LT Pro" panose="020B0504020202020204" pitchFamily="34" charset="77"/>
            </a:endParaRPr>
          </a:p>
          <a:p>
            <a:pPr>
              <a:lnSpc>
                <a:spcPts val="2200"/>
              </a:lnSpc>
            </a:pPr>
            <a:endParaRPr lang="es-ES_tradnl" sz="2000" noProof="0" dirty="0">
              <a:solidFill>
                <a:srgbClr val="212121"/>
              </a:solidFill>
              <a:latin typeface="Avenir Next LT Pro" panose="020B0504020202020204" pitchFamily="34" charset="77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F0589E-7974-4164-A4EB-DB94D15B6AAE}"/>
              </a:ext>
            </a:extLst>
          </p:cNvPr>
          <p:cNvGrpSpPr/>
          <p:nvPr/>
        </p:nvGrpSpPr>
        <p:grpSpPr>
          <a:xfrm>
            <a:off x="4364182" y="2480927"/>
            <a:ext cx="298819" cy="656849"/>
            <a:chOff x="934631" y="2784479"/>
            <a:chExt cx="298819" cy="656849"/>
          </a:xfrm>
        </p:grpSpPr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61889D66-0E25-7CAD-F3A8-E1505B2A9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9532" y="3192312"/>
              <a:ext cx="249016" cy="249016"/>
            </a:xfrm>
            <a:prstGeom prst="rect">
              <a:avLst/>
            </a:prstGeom>
          </p:spPr>
        </p:pic>
        <p:pic>
          <p:nvPicPr>
            <p:cNvPr id="29" name="Picture 28" descr="Logo, icon&#10;&#10;Description automatically generated">
              <a:extLst>
                <a:ext uri="{FF2B5EF4-FFF2-40B4-BE49-F238E27FC236}">
                  <a16:creationId xmlns:a16="http://schemas.microsoft.com/office/drawing/2014/main" id="{40088E51-76B2-EB35-DBA3-0DA993C49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duotone>
                <a:prstClr val="black"/>
                <a:srgbClr val="12C968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34631" y="2784479"/>
              <a:ext cx="298819" cy="298819"/>
            </a:xfrm>
            <a:prstGeom prst="rect">
              <a:avLst/>
            </a:prstGeom>
          </p:spPr>
        </p:pic>
      </p:grpSp>
      <p:grpSp>
        <p:nvGrpSpPr>
          <p:cNvPr id="3" name="Group 26">
            <a:extLst>
              <a:ext uri="{FF2B5EF4-FFF2-40B4-BE49-F238E27FC236}">
                <a16:creationId xmlns:a16="http://schemas.microsoft.com/office/drawing/2014/main" id="{180645A3-199B-8771-E8E9-D6662E16DA61}"/>
              </a:ext>
            </a:extLst>
          </p:cNvPr>
          <p:cNvGrpSpPr/>
          <p:nvPr/>
        </p:nvGrpSpPr>
        <p:grpSpPr>
          <a:xfrm>
            <a:off x="8407617" y="2502061"/>
            <a:ext cx="298819" cy="656849"/>
            <a:chOff x="934631" y="2784479"/>
            <a:chExt cx="298819" cy="656849"/>
          </a:xfrm>
        </p:grpSpPr>
        <p:pic>
          <p:nvPicPr>
            <p:cNvPr id="4" name="Picture 27" descr="Icon&#10;&#10;Description automatically generated">
              <a:extLst>
                <a:ext uri="{FF2B5EF4-FFF2-40B4-BE49-F238E27FC236}">
                  <a16:creationId xmlns:a16="http://schemas.microsoft.com/office/drawing/2014/main" id="{210F3044-1C57-2987-7358-8AAEE3957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9532" y="3192312"/>
              <a:ext cx="249016" cy="249016"/>
            </a:xfrm>
            <a:prstGeom prst="rect">
              <a:avLst/>
            </a:prstGeom>
          </p:spPr>
        </p:pic>
        <p:pic>
          <p:nvPicPr>
            <p:cNvPr id="6" name="Picture 28" descr="Logo, icon&#10;&#10;Description automatically generated">
              <a:extLst>
                <a:ext uri="{FF2B5EF4-FFF2-40B4-BE49-F238E27FC236}">
                  <a16:creationId xmlns:a16="http://schemas.microsoft.com/office/drawing/2014/main" id="{1E7996C9-1494-D683-CB15-DB1CFD8DE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duotone>
                <a:prstClr val="black"/>
                <a:srgbClr val="12C968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34631" y="2784479"/>
              <a:ext cx="298819" cy="2988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4584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4400" b="1" spc="-160" noProof="0" dirty="0">
                <a:latin typeface="Avenir Next LT Pro" panose="020B0504020202020204" pitchFamily="34" charset="0"/>
                <a:cs typeface="Tahoma"/>
              </a:rPr>
              <a:t>Para</a:t>
            </a:r>
            <a:r>
              <a:rPr lang="es-ES_tradnl" sz="4400" b="1" spc="-195" noProof="0" dirty="0">
                <a:latin typeface="Avenir Next LT Pro" panose="020B0504020202020204" pitchFamily="34" charset="0"/>
                <a:cs typeface="Tahoma"/>
              </a:rPr>
              <a:t> más</a:t>
            </a:r>
            <a:r>
              <a:rPr lang="es-ES_tradnl" sz="4400" b="1" spc="-19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4400" b="1" spc="-80" noProof="0" dirty="0">
                <a:latin typeface="Avenir Next LT Pro" panose="020B0504020202020204" pitchFamily="34" charset="0"/>
                <a:cs typeface="Tahoma"/>
              </a:rPr>
              <a:t>información</a:t>
            </a:r>
            <a:r>
              <a:rPr lang="es-ES_tradnl" sz="4400" b="1" spc="-190" noProof="0" dirty="0">
                <a:latin typeface="Avenir Next LT Pro" panose="020B0504020202020204" pitchFamily="34" charset="0"/>
                <a:cs typeface="Tahoma"/>
              </a:rPr>
              <a:t> </a:t>
            </a:r>
            <a:r>
              <a:rPr lang="es-ES_tradnl" sz="4400" b="1" spc="-50" noProof="0" dirty="0">
                <a:latin typeface="Avenir Next LT Pro" panose="020B0504020202020204" pitchFamily="34" charset="0"/>
                <a:cs typeface="Tahoma"/>
              </a:rPr>
              <a:t>visita</a:t>
            </a:r>
            <a:endParaRPr lang="es-ES_tradnl" sz="4400" noProof="0" dirty="0">
              <a:latin typeface="Avenir Next LT Pro" panose="020B0504020202020204" pitchFamily="34" charset="0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70780" y="1664715"/>
            <a:ext cx="597979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800" b="1" spc="-30" noProof="0" dirty="0">
                <a:solidFill>
                  <a:srgbClr val="FFFFFF"/>
                </a:solidFill>
                <a:latin typeface="Avenir Next LT Pro" panose="020B0504020202020204" pitchFamily="34" charset="0"/>
                <a:cs typeface="Tahoma"/>
                <a:hlinkClick r:id="rId2"/>
              </a:rPr>
              <a:t>www.lecturapublicadelabiblia.org</a:t>
            </a:r>
            <a:endParaRPr lang="es-ES_tradnl" sz="2800" noProof="0" dirty="0">
              <a:latin typeface="Avenir Next LT Pro" panose="020B0504020202020204" pitchFamily="34" charset="0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00855" y="3307079"/>
            <a:ext cx="4675632" cy="162153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44ECE5D4-0554-B04A-1089-4B56FDC33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FF2B5EF4-FFF2-40B4-BE49-F238E27FC236}">
                <a16:creationId xmlns:a16="http://schemas.microsoft.com/office/drawing/2014/main" id="{0F0378F7-8DE5-6680-E29E-65A50B11CE4E}"/>
              </a:ext>
            </a:extLst>
          </p:cNvPr>
          <p:cNvGrpSpPr/>
          <p:nvPr/>
        </p:nvGrpSpPr>
        <p:grpSpPr>
          <a:xfrm>
            <a:off x="3775004" y="1"/>
            <a:ext cx="8574024" cy="6858000"/>
            <a:chOff x="3617976" y="0"/>
            <a:chExt cx="8574024" cy="6858000"/>
          </a:xfrm>
        </p:grpSpPr>
        <p:sp>
          <p:nvSpPr>
            <p:cNvPr id="3" name="object 3">
              <a:extLst>
                <a:ext uri="{FF2B5EF4-FFF2-40B4-BE49-F238E27FC236}">
                  <a16:creationId xmlns:a16="http://schemas.microsoft.com/office/drawing/2014/main" id="{311C0932-DD3A-59F2-8AE6-74E10D8E96B0}"/>
                </a:ext>
              </a:extLst>
            </p:cNvPr>
            <p:cNvSpPr/>
            <p:nvPr/>
          </p:nvSpPr>
          <p:spPr>
            <a:xfrm>
              <a:off x="4114800" y="0"/>
              <a:ext cx="8077200" cy="6858000"/>
            </a:xfrm>
            <a:custGeom>
              <a:avLst/>
              <a:gdLst/>
              <a:ahLst/>
              <a:cxnLst/>
              <a:rect l="l" t="t" r="r" b="b"/>
              <a:pathLst>
                <a:path w="8077200" h="6858000">
                  <a:moveTo>
                    <a:pt x="8077200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8077200" y="6857999"/>
                  </a:lnTo>
                  <a:lnTo>
                    <a:pt x="8077200" y="0"/>
                  </a:lnTo>
                  <a:close/>
                </a:path>
              </a:pathLst>
            </a:custGeom>
            <a:solidFill>
              <a:srgbClr val="EBEBEB"/>
            </a:solidFill>
          </p:spPr>
          <p:txBody>
            <a:bodyPr wrap="square" lIns="0" tIns="0" rIns="0" bIns="0" rtlCol="0"/>
            <a:lstStyle/>
            <a:p>
              <a:endParaRPr lang="es-ES_tradnl" noProof="0" dirty="0"/>
            </a:p>
          </p:txBody>
        </p:sp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3DAF05C7-1E7A-B2DA-1FE3-F5E29DDE9572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17976" y="0"/>
              <a:ext cx="728472" cy="6605208"/>
            </a:xfrm>
            <a:prstGeom prst="rect">
              <a:avLst/>
            </a:prstGeom>
          </p:spPr>
        </p:pic>
      </p:grpSp>
      <p:sp>
        <p:nvSpPr>
          <p:cNvPr id="5" name="object 5">
            <a:extLst>
              <a:ext uri="{FF2B5EF4-FFF2-40B4-BE49-F238E27FC236}">
                <a16:creationId xmlns:a16="http://schemas.microsoft.com/office/drawing/2014/main" id="{C2CDCCD6-4F84-EBC0-BF46-F8F0CFC46F85}"/>
              </a:ext>
            </a:extLst>
          </p:cNvPr>
          <p:cNvSpPr txBox="1"/>
          <p:nvPr/>
        </p:nvSpPr>
        <p:spPr>
          <a:xfrm>
            <a:off x="4786335" y="1436227"/>
            <a:ext cx="7439132" cy="5142433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298450" marR="40005" indent="-285750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Nació en </a:t>
            </a:r>
            <a:r>
              <a:rPr lang="es-ES_tradnl" sz="2200" noProof="0" dirty="0" err="1">
                <a:latin typeface="Avenir Next LT Pro" panose="020B0504020202020204" pitchFamily="34" charset="0"/>
              </a:rPr>
              <a:t>Elstow</a:t>
            </a:r>
            <a:r>
              <a:rPr lang="es-ES_tradnl" sz="2200" noProof="0" dirty="0">
                <a:latin typeface="Avenir Next LT Pro" panose="020B0504020202020204" pitchFamily="34" charset="0"/>
              </a:rPr>
              <a:t>, Inglaterra, el 28 de noviembre de 1628.</a:t>
            </a:r>
          </a:p>
          <a:p>
            <a:pPr marL="12700" marR="40005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Recibió muy poca educación formal. Sin embargo, 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r>
              <a:rPr lang="es-ES_tradnl" sz="2200" noProof="0" dirty="0">
                <a:latin typeface="Avenir Next LT Pro" panose="020B0504020202020204" pitchFamily="34" charset="0"/>
              </a:rPr>
              <a:t>eso no le impidió convertirse en uno de los escritores más influyentes de la historia. </a:t>
            </a: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Tx/>
              <a:buChar char="•"/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Fue encarcelado dos veces por predicar sin licencia, 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r>
              <a:rPr lang="es-ES_tradnl" sz="2200" noProof="0" dirty="0">
                <a:latin typeface="Avenir Next LT Pro" panose="020B0504020202020204" pitchFamily="34" charset="0"/>
              </a:rPr>
              <a:t>y fue precisamente en ese período cuando escribió 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r>
              <a:rPr lang="es-ES_tradnl" sz="2200" noProof="0" dirty="0">
                <a:latin typeface="Avenir Next LT Pro" panose="020B0504020202020204" pitchFamily="34" charset="0"/>
              </a:rPr>
              <a:t>“El progreso del peregrino” (1678).</a:t>
            </a:r>
          </a:p>
          <a:p>
            <a:pPr marL="12700" marR="40005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tabLst>
                <a:tab pos="298450" algn="l"/>
                <a:tab pos="310515" algn="l"/>
              </a:tabLst>
            </a:pPr>
            <a:endParaRPr lang="es-ES_tradnl" sz="2000" noProof="0" dirty="0">
              <a:latin typeface="Avenir Next LT Pro" panose="020B0504020202020204" pitchFamily="34" charset="0"/>
            </a:endParaRPr>
          </a:p>
          <a:p>
            <a:pPr marL="298450" marR="40005" indent="-285750">
              <a:lnSpc>
                <a:spcPts val="2500"/>
              </a:lnSpc>
              <a:spcBef>
                <a:spcPts val="200"/>
              </a:spcBef>
              <a:spcAft>
                <a:spcPts val="200"/>
              </a:spcAft>
              <a:buFontTx/>
              <a:buChar char="•"/>
              <a:tabLst>
                <a:tab pos="298450" algn="l"/>
                <a:tab pos="310515" algn="l"/>
              </a:tabLst>
            </a:pPr>
            <a:r>
              <a:rPr lang="es-ES_tradnl" sz="2200" noProof="0" dirty="0">
                <a:latin typeface="Avenir Next LT Pro" panose="020B0504020202020204" pitchFamily="34" charset="0"/>
              </a:rPr>
              <a:t>John Bunyan escribió unas sesenta obras. Aparte de 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r>
              <a:rPr lang="es-ES_tradnl" sz="2200" noProof="0" dirty="0">
                <a:latin typeface="Avenir Next LT Pro" panose="020B0504020202020204" pitchFamily="34" charset="0"/>
              </a:rPr>
              <a:t>“El progreso del peregrino”, sus más conocidas son </a:t>
            </a:r>
            <a:br>
              <a:rPr lang="es-ES_tradnl" sz="2200" noProof="0" dirty="0">
                <a:latin typeface="Avenir Next LT Pro" panose="020B0504020202020204" pitchFamily="34" charset="0"/>
              </a:rPr>
            </a:br>
            <a:r>
              <a:rPr lang="es-ES_tradnl" sz="2200" noProof="0" dirty="0">
                <a:latin typeface="Avenir Next LT Pro" panose="020B0504020202020204" pitchFamily="34" charset="0"/>
              </a:rPr>
              <a:t>su autobiografía “Gracia abundante” (1666) y otra alegoría, “La guerra santa” (1682).</a:t>
            </a:r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3014A5C0-2973-61A7-AEE1-99DFB65736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553200" y="279340"/>
            <a:ext cx="4310857" cy="982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ES_tradnl" sz="3500" b="1" noProof="0" dirty="0">
                <a:latin typeface="Avenir Next LT Pro" panose="020B0504020202020204" pitchFamily="34" charset="77"/>
                <a:cs typeface="Tahoma"/>
              </a:rPr>
              <a:t>John Bunyan</a:t>
            </a:r>
            <a:br>
              <a:rPr lang="es-ES_tradnl" sz="3200" b="1" noProof="0" dirty="0">
                <a:latin typeface="Avenir Next LT Pro" panose="020B0504020202020204" pitchFamily="34" charset="77"/>
                <a:cs typeface="Tahoma"/>
              </a:rPr>
            </a:br>
            <a:r>
              <a:rPr lang="es-ES_tradnl" sz="2800" noProof="0" dirty="0">
                <a:latin typeface="Avenir Next LT Pro" panose="020B0504020202020204" pitchFamily="34" charset="77"/>
              </a:rPr>
              <a:t>(1628–1688) </a:t>
            </a:r>
            <a:endParaRPr lang="es-ES_tradnl" sz="2800" noProof="0" dirty="0">
              <a:latin typeface="Avenir Next LT Pro" panose="020B0504020202020204" pitchFamily="34" charset="77"/>
              <a:cs typeface="Tahoma"/>
            </a:endParaRP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F464AF8-BD7C-0CD7-0F57-72152BD7ECFD}"/>
              </a:ext>
            </a:extLst>
          </p:cNvPr>
          <p:cNvSpPr txBox="1"/>
          <p:nvPr/>
        </p:nvSpPr>
        <p:spPr>
          <a:xfrm>
            <a:off x="307340" y="6362700"/>
            <a:ext cx="167005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ES_tradnl" sz="2000" spc="-50" noProof="0" dirty="0">
                <a:solidFill>
                  <a:srgbClr val="AFABAB"/>
                </a:solidFill>
                <a:latin typeface="Arial MT"/>
                <a:cs typeface="Arial MT"/>
              </a:rPr>
              <a:t>2</a:t>
            </a:r>
            <a:endParaRPr lang="es-ES_tradnl" sz="2000" noProof="0" dirty="0">
              <a:latin typeface="Arial MT"/>
              <a:cs typeface="Arial MT"/>
            </a:endParaRPr>
          </a:p>
        </p:txBody>
      </p:sp>
      <p:pic>
        <p:nvPicPr>
          <p:cNvPr id="10" name="Imagen 9" descr="Un hombre con un cigarrillo en la mano&#10;&#10;Descripción generada automáticamente con confianza baja">
            <a:extLst>
              <a:ext uri="{FF2B5EF4-FFF2-40B4-BE49-F238E27FC236}">
                <a16:creationId xmlns:a16="http://schemas.microsoft.com/office/drawing/2014/main" id="{84F9D5DC-0B44-BA46-D171-464DC7ED6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5" b="10947"/>
          <a:stretch/>
        </p:blipFill>
        <p:spPr>
          <a:xfrm>
            <a:off x="704745" y="1991750"/>
            <a:ext cx="2821847" cy="287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821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4238</TotalTime>
  <Words>1334</Words>
  <Application>Microsoft Macintosh PowerPoint</Application>
  <PresentationFormat>Widescreen</PresentationFormat>
  <Paragraphs>144</Paragraphs>
  <Slides>14</Slides>
  <Notes>11</Notes>
  <HiddenSlides>6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 MT</vt:lpstr>
      <vt:lpstr>Avenir Next LT Pro</vt:lpstr>
      <vt:lpstr>Tahoma</vt:lpstr>
      <vt:lpstr>Verdana</vt:lpstr>
      <vt:lpstr>Office Theme</vt:lpstr>
      <vt:lpstr>PowerPoint Presentation</vt:lpstr>
      <vt:lpstr>PowerPoint Presentation</vt:lpstr>
      <vt:lpstr>Dale Carnegie (1888–1955) </vt:lpstr>
      <vt:lpstr>James Clear</vt:lpstr>
      <vt:lpstr>Beneficios:</vt:lpstr>
      <vt:lpstr>1 Timoteo 4:13 NVI</vt:lpstr>
      <vt:lpstr>PowerPoint Presentation</vt:lpstr>
      <vt:lpstr>Para más información visita</vt:lpstr>
      <vt:lpstr>John Bunyan (1628–1688) </vt:lpstr>
      <vt:lpstr>Héctor Salcedo</vt:lpstr>
      <vt:lpstr>Viktor Frankl      (1905–1997) </vt:lpstr>
      <vt:lpstr>R. C. Sproul (1939–2017) </vt:lpstr>
      <vt:lpstr>John Mark Comer</vt:lpstr>
      <vt:lpstr>Stephen Covey (1932–2012)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Virginia</dc:creator>
  <cp:lastModifiedBy>Victor Tiburcio</cp:lastModifiedBy>
  <cp:revision>84</cp:revision>
  <dcterms:created xsi:type="dcterms:W3CDTF">2026-01-07T20:12:34Z</dcterms:created>
  <dcterms:modified xsi:type="dcterms:W3CDTF">2026-08-26T21:26:00Z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2025-12-04T00:00:00Z</vt:filetime>
  </property>
  <property fmtid="{D5CDD505-2E9C-101B-9397-08002B2CF9AE}" pid="3" name="LastSaved">
    <vt:filetime>2026-01-07T00:00:00Z</vt:filetime>
  </property>
  <property fmtid="{D5CDD505-2E9C-101B-9397-08002B2CF9AE}" pid="4" name="Producer">
    <vt:lpwstr>macOS Versión 14.5 (Compilación 23F79) Quartz PDFContext</vt:lpwstr>
  </property>
</Properties>
</file>