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48" r:id="rId1"/>
  </p:sldMasterIdLst>
  <p:notesMasterIdLst>
    <p:notesMasterId r:id="rId11"/>
  </p:notesMasterIdLst>
  <p:sldIdLst>
    <p:sldId id="339" r:id="rId2"/>
    <p:sldId id="412" r:id="rId3"/>
    <p:sldId id="391" r:id="rId4"/>
    <p:sldId id="318" r:id="rId5"/>
    <p:sldId id="413" r:id="rId6"/>
    <p:sldId id="348" r:id="rId7"/>
    <p:sldId id="411" r:id="rId8"/>
    <p:sldId id="372" r:id="rId9"/>
    <p:sldId id="29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F41"/>
    <a:srgbClr val="65A55E"/>
    <a:srgbClr val="EBEBEB"/>
    <a:srgbClr val="FFB600"/>
    <a:srgbClr val="FB8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03"/>
    <p:restoredTop sz="94871"/>
  </p:normalViewPr>
  <p:slideViewPr>
    <p:cSldViewPr snapToGrid="0" snapToObjects="1">
      <p:cViewPr varScale="1">
        <p:scale>
          <a:sx n="205" d="100"/>
          <a:sy n="205" d="100"/>
        </p:scale>
        <p:origin x="194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56" d="100"/>
          <a:sy n="156" d="100"/>
        </p:scale>
        <p:origin x="556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931B2-32AA-6B40-B82D-7AF436A7987F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06CAE-D254-7140-BE8A-6A49AC10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12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13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B7BD1-9047-BC40-14D0-00BA4324B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B09F60-1F03-D1DC-784E-4AA1C31DA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2CBE81-8411-9984-B0F8-700002B98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DED7C-43A6-F429-6850-3087D1C10F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24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13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43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FEE15-DE21-8CCD-5701-A488A85F6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CC91E-7AAD-9AD1-2678-45DF84D72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8F8FFE-29D6-13BA-77BF-0044C7C8E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30914-DC07-7AC1-82E3-9C3F42219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420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AB50A-3E42-A449-4AC2-3CB9298F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31EDC-556C-7529-91A1-E37EC4C7F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14E11-738B-6259-E707-E82A5E304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i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1BF0C-B51D-1BD7-9A48-260E2D78C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475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5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2FC27-5358-3B94-B5D3-40E70A26B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2652CC-27EE-A54D-AE9C-BA19B678F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698CF-CEF3-F473-7FA3-39078707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FC4FA-1FB6-F78A-F2AC-99D8E8D4B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F9089-544D-2B3B-F97E-AFDE7FF0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3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CEC4-ADED-12FE-996B-02CA4A618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69C18-A3D4-B9F5-5AE3-5C15E74B4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0412D-33F8-23B9-8DFB-D7B78AC2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D1020-1386-2AA6-B43F-0EADD419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BB8ED-6213-F5A6-7839-C86D34B8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5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332D-AE51-E669-B862-E6C1EED4A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161DB-3240-0EF9-C474-D54F3F132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FA561-6B56-3AD1-06C6-F4E9C7F84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DBA9F-157A-B23A-281C-26CC834C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3C8EC-60A8-8D60-5FC4-B25B73D9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5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83C03-9CFA-A364-8E6B-7B49E9C9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10106-E48F-DDAB-CC4E-F640064AF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D71C3-5DF9-5E9F-589C-32B2659BE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7CEB6-CCB9-F718-5EF5-956BF643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E4E64-D1F3-DA95-2447-854E1BB7A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54D12-DB0B-EA93-B1AD-08D3FAE8F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4242-D6C2-9335-6622-FEE8ED883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E2EC2-AC55-19C7-BB30-4EC2A3830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7DDA1-F258-4346-DA80-0AB9D617C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CC658-CAC4-E681-E31A-D968C2704D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3B554D-DA1B-B64A-A0CC-7EA16957D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AEA064-91B2-A2CE-ECFA-194104A51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B65095-04F7-E525-3722-4ECB5AEAD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423864-9007-11E0-55C1-CD156AC4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3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E81D-4DE1-CD2E-EE3D-BA118361F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B3FE7F-448D-8DE6-B60F-97120476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C822DD-007D-EC53-5E31-873CA99DA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82115-8884-5519-596E-B4AD0D59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6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2F5D9-D37C-80DF-D226-3C855AB7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75AB8-3947-8784-FB04-F6C0F088D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8B5DB-2295-3DBB-3D65-6C07E2129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9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DC4F-13FD-8BD1-02C6-C5EACDC17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E0B96-6029-519E-ED09-0E0E41BB0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79FA9-03DD-7B80-3652-68B9399EB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F3542-FB90-15BF-D6A2-DD2F1A8B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6B9F8-4BA1-50AB-7225-93CF10AFB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1CC02-472B-822F-5966-0959BAAC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8528D-8E9C-6189-D979-CF9046C3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8232F7-0108-A5A2-6B72-C4D0642F1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19FFC-94CF-28A6-690C-22441E09D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D340C-6C24-72BF-08EA-048FE20DA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50CE1-2805-2EB8-5777-4CCF610D5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BF27-FD69-7DF0-3F56-4C209A1A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4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E439-D936-A2F5-5003-0809A2FB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166605-9477-0AB9-1023-81C52AEC2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E838E-0F34-6A74-2A05-0BFC1EA7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6F34C-623C-FD01-C4C6-F38E2B421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84F15-C52B-B69B-355E-D7E334391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4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A9BD3F-7666-184E-7144-56128461B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E8E20-560D-F6D9-829F-5506C2644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8EE56-3F6C-3369-A7CD-32ED8A468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B8613-610C-5F15-2230-8A41DE95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DE5FE-6DDA-DDD6-9BEC-252AB30F0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0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BF9B8A-3D34-9497-9FD8-2CB77454E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67737-BF3C-7324-83D3-642D09EC7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8D227-64C3-61DA-D868-1ABDCA89B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3B8F-BD3A-E343-ADEB-B97FF08DD81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B2C41-8593-9366-DC0D-55E85D9AF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6B9C7-19E9-2365-D725-ABF5BC8D0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C54F1-F256-8641-997A-CFFDAA3B2E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F1E1CF-1634-57FE-2445-BFA65D2AFD1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320040" y="282408"/>
            <a:ext cx="1403227" cy="9431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B9EBB0-349B-DC9C-D95E-061BEEFC73B5}"/>
              </a:ext>
            </a:extLst>
          </p:cNvPr>
          <p:cNvSpPr txBox="1"/>
          <p:nvPr userDrawn="1"/>
        </p:nvSpPr>
        <p:spPr>
          <a:xfrm>
            <a:off x="320040" y="6400800"/>
            <a:ext cx="101600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2400"/>
              </a:spcAft>
            </a:pPr>
            <a:fld id="{DF0BB7A1-71DF-D74E-8BA4-56D1F44F168F}" type="slidenum">
              <a:rPr lang="en-US" sz="2000" b="0" i="0" smtClean="0">
                <a:effectLst/>
                <a:latin typeface="Avenir Next LT Pro" panose="020B0504020202020204" pitchFamily="34" charset="77"/>
              </a:rPr>
              <a:t>‹#›</a:t>
            </a:fld>
            <a:endParaRPr lang="en-US" sz="2000" b="0" i="0">
              <a:effectLst/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6876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B348C1-2F90-D587-23EE-FB133AC229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8EB318-4D38-7D0E-D5FD-0462EA2321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1020" y="457200"/>
            <a:ext cx="11109958" cy="5940298"/>
          </a:xfrm>
          <a:prstGeom prst="rect">
            <a:avLst/>
          </a:prstGeom>
          <a:solidFill>
            <a:srgbClr val="D9EDCC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A40D74-88A7-579B-9D30-24DD268B67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16122" y="1446679"/>
            <a:ext cx="5959755" cy="40057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B0360D-85C4-C3F9-F7D3-412DB1785969}"/>
              </a:ext>
            </a:extLst>
          </p:cNvPr>
          <p:cNvSpPr txBox="1"/>
          <p:nvPr/>
        </p:nvSpPr>
        <p:spPr>
          <a:xfrm>
            <a:off x="889907" y="7007423"/>
            <a:ext cx="1041218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August 2026</a:t>
            </a:r>
            <a:endParaRPr lang="en-US" sz="20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57399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7F29-F46F-57AE-B79B-070E4225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FE501A7-09BA-D3D2-5227-FD07C3981A12}"/>
              </a:ext>
            </a:extLst>
          </p:cNvPr>
          <p:cNvSpPr/>
          <p:nvPr/>
        </p:nvSpPr>
        <p:spPr>
          <a:xfrm>
            <a:off x="3346263" y="0"/>
            <a:ext cx="8845737" cy="6858000"/>
          </a:xfrm>
          <a:prstGeom prst="rect">
            <a:avLst/>
          </a:prstGeom>
          <a:solidFill>
            <a:srgbClr val="D9E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7C7C7C5-DF93-D122-7478-26B85DAF0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719" y="0"/>
            <a:ext cx="7239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E4280C2-7BD6-1BA9-B433-5C01EBBDB176}"/>
              </a:ext>
            </a:extLst>
          </p:cNvPr>
          <p:cNvSpPr txBox="1"/>
          <p:nvPr/>
        </p:nvSpPr>
        <p:spPr>
          <a:xfrm>
            <a:off x="293758" y="3070957"/>
            <a:ext cx="3568931" cy="13516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Book Club </a:t>
            </a:r>
            <a:r>
              <a:rPr lang="en-US" sz="4800" b="1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Guidelines</a:t>
            </a:r>
            <a: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 </a:t>
            </a:r>
            <a:endParaRPr lang="en-US" sz="48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1217031-42C1-042D-D454-4EF3BE6C4808}"/>
              </a:ext>
            </a:extLst>
          </p:cNvPr>
          <p:cNvSpPr/>
          <p:nvPr/>
        </p:nvSpPr>
        <p:spPr>
          <a:xfrm>
            <a:off x="4169664" y="238794"/>
            <a:ext cx="7728578" cy="6380412"/>
          </a:xfrm>
          <a:prstGeom prst="roundRect">
            <a:avLst>
              <a:gd name="adj" fmla="val 34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5F5C74-FB8D-666F-4F40-598CE7691545}"/>
              </a:ext>
            </a:extLst>
          </p:cNvPr>
          <p:cNvSpPr txBox="1"/>
          <p:nvPr/>
        </p:nvSpPr>
        <p:spPr>
          <a:xfrm>
            <a:off x="293758" y="1871507"/>
            <a:ext cx="3568931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b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Just Show Up</a:t>
            </a:r>
            <a:endParaRPr lang="en-US" sz="48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DE2945-8CD5-CF59-920F-8C4D9D810236}"/>
              </a:ext>
            </a:extLst>
          </p:cNvPr>
          <p:cNvSpPr txBox="1"/>
          <p:nvPr/>
        </p:nvSpPr>
        <p:spPr>
          <a:xfrm>
            <a:off x="4761300" y="400531"/>
            <a:ext cx="6839298" cy="6129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400"/>
              </a:spcAft>
            </a:pPr>
            <a:r>
              <a:rPr lang="en-US" sz="2000" dirty="0">
                <a:effectLst/>
                <a:latin typeface="Avenir Next LT Pro" panose="020B0504020202020204" pitchFamily="34" charset="77"/>
              </a:rPr>
              <a:t>Mention your </a:t>
            </a:r>
            <a:r>
              <a:rPr lang="en-US" sz="2000" dirty="0">
                <a:latin typeface="Avenir Next LT Pro" panose="020B0504020202020204" pitchFamily="34" charset="77"/>
              </a:rPr>
              <a:t>name, organization, </a:t>
            </a:r>
            <a:r>
              <a:rPr lang="en-US" sz="2000" dirty="0">
                <a:effectLst/>
                <a:latin typeface="Avenir Next LT Pro" panose="020B0504020202020204" pitchFamily="34" charset="77"/>
              </a:rPr>
              <a:t>and where you are from.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effectLst/>
                <a:latin typeface="Avenir Next LT Pro" panose="020B0504020202020204" pitchFamily="34" charset="77"/>
              </a:rPr>
              <a:t>Everyone speaks same amount of time (~1 min, use timer) or you can skip.</a:t>
            </a:r>
          </a:p>
          <a:p>
            <a:pPr>
              <a:spcAft>
                <a:spcPts val="1400"/>
              </a:spcAft>
            </a:pPr>
            <a:r>
              <a:rPr lang="en-US" sz="2000" u="sng" dirty="0">
                <a:latin typeface="Avenir Next LT Pro" panose="020B0504020202020204" pitchFamily="34" charset="77"/>
              </a:rPr>
              <a:t>Reference specific pages</a:t>
            </a:r>
            <a:r>
              <a:rPr lang="en-US" sz="2000" dirty="0">
                <a:latin typeface="Avenir Next LT Pro" panose="020B0504020202020204" pitchFamily="34" charset="77"/>
              </a:rPr>
              <a:t> when possible.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Focus on sharing what you </a:t>
            </a:r>
            <a:r>
              <a:rPr lang="en-US" sz="2000" u="sng" dirty="0">
                <a:latin typeface="Avenir Next LT Pro" panose="020B0504020202020204" pitchFamily="34" charset="77"/>
              </a:rPr>
              <a:t>learned or disagreed with</a:t>
            </a:r>
            <a:r>
              <a:rPr lang="en-US" sz="2000" dirty="0">
                <a:latin typeface="Avenir Next LT Pro" panose="020B0504020202020204" pitchFamily="34" charset="77"/>
              </a:rPr>
              <a:t>.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If you have a question, mention it and discuss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privately afterwards.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When sharing, </a:t>
            </a:r>
            <a:r>
              <a:rPr lang="en-US" sz="2000" u="sng" dirty="0">
                <a:latin typeface="Avenir Next LT Pro" panose="020B0504020202020204" pitchFamily="34" charset="77"/>
              </a:rPr>
              <a:t>use “I” not “we” or “you.”</a:t>
            </a:r>
            <a:r>
              <a:rPr lang="en-US" sz="2000" dirty="0">
                <a:latin typeface="Avenir Next LT Pro" panose="020B0504020202020204" pitchFamily="34" charset="77"/>
              </a:rPr>
              <a:t>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This helps each person learn and share independently. Facilitator will correct you when mistakes are made.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(Using “we” is okay when referring to a small group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such as your family.)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Members who </a:t>
            </a:r>
            <a:r>
              <a:rPr lang="en-US" sz="2000" u="sng" dirty="0">
                <a:latin typeface="Avenir Next LT Pro" panose="020B0504020202020204" pitchFamily="34" charset="77"/>
              </a:rPr>
              <a:t>repeatedly and carelessly</a:t>
            </a:r>
            <a:r>
              <a:rPr lang="en-US" sz="2000" dirty="0">
                <a:latin typeface="Avenir Next LT Pro" panose="020B0504020202020204" pitchFamily="34" charset="77"/>
              </a:rPr>
              <a:t> disregard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the guidelines should expect to be disinvited.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It is because we are training the trainers.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For Zoom joiners, please keep your video on throughout the entire reading to be able to share.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C83B94-F412-08F1-8BF2-2D94FD9AF916}"/>
              </a:ext>
            </a:extLst>
          </p:cNvPr>
          <p:cNvSpPr txBox="1"/>
          <p:nvPr/>
        </p:nvSpPr>
        <p:spPr>
          <a:xfrm>
            <a:off x="4169664" y="400531"/>
            <a:ext cx="479655" cy="5822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1.</a:t>
            </a: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2.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3.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4.</a:t>
            </a: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effectLst/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5.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2642634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B348C1-2F90-D587-23EE-FB133AC229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8EB318-4D38-7D0E-D5FD-0462EA2321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7225" y="280996"/>
            <a:ext cx="11657551" cy="6296009"/>
          </a:xfrm>
          <a:prstGeom prst="rect">
            <a:avLst/>
          </a:prstGeom>
          <a:solidFill>
            <a:srgbClr val="D9EDCC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A40D74-88A7-579B-9D30-24DD268B67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5681" y="506359"/>
            <a:ext cx="1116292" cy="7502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C61D0A-20AA-1771-03C1-6F1764EF6208}"/>
              </a:ext>
            </a:extLst>
          </p:cNvPr>
          <p:cNvSpPr txBox="1"/>
          <p:nvPr/>
        </p:nvSpPr>
        <p:spPr>
          <a:xfrm>
            <a:off x="1912471" y="2397344"/>
            <a:ext cx="8367059" cy="32829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5760" indent="-36576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venir Next LT Pro Demi" panose="020B0704020202020204" pitchFamily="34" charset="77"/>
              </a:rPr>
              <a:t>Your </a:t>
            </a:r>
            <a:r>
              <a:rPr lang="en-US" sz="3600" b="1" u="sng" dirty="0">
                <a:latin typeface="Avenir Next LT Pro Demi" panose="020B0704020202020204" pitchFamily="34" charset="77"/>
              </a:rPr>
              <a:t>first</a:t>
            </a:r>
            <a:r>
              <a:rPr lang="en-US" sz="3600" b="1" dirty="0">
                <a:latin typeface="Avenir Next LT Pro Demi" panose="020B0704020202020204" pitchFamily="34" charset="77"/>
              </a:rPr>
              <a:t> JSU Book Club book is a gift. </a:t>
            </a:r>
          </a:p>
          <a:p>
            <a:pPr marL="365760" indent="-36576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venir Next LT Pro Demi" panose="020B0704020202020204" pitchFamily="34" charset="77"/>
              </a:rPr>
              <a:t>To purchase this book at $10, </a:t>
            </a:r>
            <a:br>
              <a:rPr lang="en-US" sz="3600" b="1" dirty="0">
                <a:latin typeface="Avenir Next LT Pro Demi" panose="020B0704020202020204" pitchFamily="34" charset="77"/>
              </a:rPr>
            </a:br>
            <a:r>
              <a:rPr lang="en-US" sz="3600" b="1" dirty="0">
                <a:latin typeface="Avenir Next LT Pro Demi" panose="020B0704020202020204" pitchFamily="34" charset="77"/>
              </a:rPr>
              <a:t>please see the facilitator.</a:t>
            </a:r>
          </a:p>
          <a:p>
            <a:pPr marL="365760" indent="-36576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venir Next LT Pro Demi" panose="020B0704020202020204" pitchFamily="34" charset="77"/>
              </a:rPr>
              <a:t>Otherwise, kindly leave the book on the table after you read them.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419EC5-B24A-140F-24A1-D6EADD3A9FB5}"/>
              </a:ext>
            </a:extLst>
          </p:cNvPr>
          <p:cNvSpPr txBox="1"/>
          <p:nvPr/>
        </p:nvSpPr>
        <p:spPr>
          <a:xfrm>
            <a:off x="948776" y="1256653"/>
            <a:ext cx="1029444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spc="-50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JSU Book Club </a:t>
            </a:r>
            <a:r>
              <a:rPr lang="en-US" sz="4000" b="1" u="sng" spc="-50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Books </a:t>
            </a:r>
          </a:p>
        </p:txBody>
      </p:sp>
    </p:spTree>
    <p:extLst>
      <p:ext uri="{BB962C8B-B14F-4D97-AF65-F5344CB8AC3E}">
        <p14:creationId xmlns:p14="http://schemas.microsoft.com/office/powerpoint/2010/main" val="2772796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46EBFE-4EBA-DDB9-11B5-B006B01EB8F8}"/>
              </a:ext>
            </a:extLst>
          </p:cNvPr>
          <p:cNvSpPr/>
          <p:nvPr/>
        </p:nvSpPr>
        <p:spPr>
          <a:xfrm>
            <a:off x="2912758" y="0"/>
            <a:ext cx="9279242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F29D70-6245-46C6-B1F1-F18545CDA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322" y="0"/>
            <a:ext cx="7239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4C2E9F-9548-CD44-B4A7-64F52EA47E42}"/>
              </a:ext>
            </a:extLst>
          </p:cNvPr>
          <p:cNvSpPr txBox="1"/>
          <p:nvPr/>
        </p:nvSpPr>
        <p:spPr>
          <a:xfrm>
            <a:off x="3904583" y="854756"/>
            <a:ext cx="8019438" cy="56630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2800">
                <a:effectLst/>
                <a:latin typeface="Avenir Next LT Pro" panose="020B0504020202020204" pitchFamily="34" charset="77"/>
              </a:defRPr>
            </a:lvl1pPr>
          </a:lstStyle>
          <a:p>
            <a:pPr>
              <a:spcAft>
                <a:spcPts val="1800"/>
              </a:spcAft>
            </a:pPr>
            <a:r>
              <a:rPr lang="en-US" dirty="0"/>
              <a:t>An American theologian, pastor, Bible teacher, and author.</a:t>
            </a:r>
          </a:p>
          <a:p>
            <a:pPr>
              <a:spcAft>
                <a:spcPts val="1800"/>
              </a:spcAft>
            </a:pPr>
            <a:r>
              <a:rPr lang="en-US" dirty="0"/>
              <a:t>Studied at Harvard University, Princeton Theological Seminary, and University of Basel. </a:t>
            </a:r>
          </a:p>
          <a:p>
            <a:pPr>
              <a:spcAft>
                <a:spcPts val="1800"/>
              </a:spcAft>
            </a:pPr>
            <a:r>
              <a:rPr lang="en-US" dirty="0"/>
              <a:t>Served as a Senior pastor at Tenth Presbyterian Church in Philadelphia for 32 years.</a:t>
            </a:r>
          </a:p>
          <a:p>
            <a:pPr>
              <a:spcAft>
                <a:spcPts val="1800"/>
              </a:spcAft>
            </a:pPr>
            <a:r>
              <a:rPr lang="en-US" dirty="0"/>
              <a:t>Hosted </a:t>
            </a:r>
            <a:r>
              <a:rPr lang="en-US" i="1" dirty="0"/>
              <a:t>The Bible Study Hour</a:t>
            </a:r>
            <a:r>
              <a:rPr lang="en-US" dirty="0"/>
              <a:t> radio broadcast for over 30 years. </a:t>
            </a:r>
          </a:p>
          <a:p>
            <a:pPr>
              <a:spcAft>
                <a:spcPts val="1800"/>
              </a:spcAft>
            </a:pPr>
            <a:r>
              <a:rPr lang="en-US" dirty="0"/>
              <a:t>Wrote 50+ books, including </a:t>
            </a:r>
            <a:r>
              <a:rPr lang="en-US" i="1" dirty="0"/>
              <a:t>Foundations of the Christian Faith</a:t>
            </a:r>
            <a:r>
              <a:rPr lang="en-US" dirty="0"/>
              <a:t> and extensive expositional commentary series.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023F5F-6AE9-9436-3841-1301F8B56277}"/>
              </a:ext>
            </a:extLst>
          </p:cNvPr>
          <p:cNvSpPr txBox="1"/>
          <p:nvPr/>
        </p:nvSpPr>
        <p:spPr>
          <a:xfrm>
            <a:off x="3904583" y="222214"/>
            <a:ext cx="796505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latin typeface="Avenir Next LT Pro" panose="020B0504020202020204" pitchFamily="34" charset="77"/>
              </a:rPr>
              <a:t>James Montgomery Boice </a:t>
            </a:r>
            <a:r>
              <a:rPr lang="en-US" sz="2400" b="1" dirty="0">
                <a:effectLst/>
                <a:latin typeface="Avenir Next LT Pro" panose="020B0504020202020204" pitchFamily="34" charset="77"/>
              </a:rPr>
              <a:t>(1938—2000):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32B3AC1-FFB6-7ADF-E07B-D5B295D0F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718" r="2718"/>
          <a:stretch/>
        </p:blipFill>
        <p:spPr bwMode="auto">
          <a:xfrm>
            <a:off x="545597" y="2286664"/>
            <a:ext cx="2283109" cy="2286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308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89F15-C217-B805-5186-631F2BCF8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53F16B3-CCB1-0BA1-DD43-73098CE542FD}"/>
              </a:ext>
            </a:extLst>
          </p:cNvPr>
          <p:cNvSpPr/>
          <p:nvPr/>
        </p:nvSpPr>
        <p:spPr>
          <a:xfrm>
            <a:off x="3346263" y="0"/>
            <a:ext cx="8845737" cy="6858000"/>
          </a:xfrm>
          <a:prstGeom prst="rect">
            <a:avLst/>
          </a:prstGeom>
          <a:solidFill>
            <a:srgbClr val="D9E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04617F-F92F-7135-D087-924B11628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719" y="0"/>
            <a:ext cx="7239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8DD4958-C08A-DF92-5162-069091E615C2}"/>
              </a:ext>
            </a:extLst>
          </p:cNvPr>
          <p:cNvSpPr txBox="1"/>
          <p:nvPr/>
        </p:nvSpPr>
        <p:spPr>
          <a:xfrm>
            <a:off x="293758" y="3070957"/>
            <a:ext cx="3568931" cy="13516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Book Club </a:t>
            </a:r>
            <a:r>
              <a:rPr lang="en-US" sz="4800" b="1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Guidelines</a:t>
            </a:r>
            <a: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 </a:t>
            </a:r>
            <a:endParaRPr lang="en-US" sz="48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963D39-6416-F51B-1748-720296691976}"/>
              </a:ext>
            </a:extLst>
          </p:cNvPr>
          <p:cNvSpPr/>
          <p:nvPr/>
        </p:nvSpPr>
        <p:spPr>
          <a:xfrm>
            <a:off x="4169664" y="238794"/>
            <a:ext cx="7728578" cy="6380412"/>
          </a:xfrm>
          <a:prstGeom prst="roundRect">
            <a:avLst>
              <a:gd name="adj" fmla="val 34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E19C94-8F54-1989-FC44-B88D3472271C}"/>
              </a:ext>
            </a:extLst>
          </p:cNvPr>
          <p:cNvSpPr txBox="1"/>
          <p:nvPr/>
        </p:nvSpPr>
        <p:spPr>
          <a:xfrm>
            <a:off x="293758" y="1871507"/>
            <a:ext cx="3568931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b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Just Show Up</a:t>
            </a:r>
            <a:endParaRPr lang="en-US" sz="48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B3CBC0-9096-0135-B24C-9EEBB3262DAF}"/>
              </a:ext>
            </a:extLst>
          </p:cNvPr>
          <p:cNvSpPr txBox="1"/>
          <p:nvPr/>
        </p:nvSpPr>
        <p:spPr>
          <a:xfrm>
            <a:off x="4761300" y="400531"/>
            <a:ext cx="6839298" cy="6129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400"/>
              </a:spcAft>
            </a:pPr>
            <a:r>
              <a:rPr lang="en-US" sz="2000" dirty="0">
                <a:effectLst/>
                <a:latin typeface="Avenir Next LT Pro" panose="020B0504020202020204" pitchFamily="34" charset="77"/>
              </a:rPr>
              <a:t>Mention your </a:t>
            </a:r>
            <a:r>
              <a:rPr lang="en-US" sz="2000" dirty="0">
                <a:latin typeface="Avenir Next LT Pro" panose="020B0504020202020204" pitchFamily="34" charset="77"/>
              </a:rPr>
              <a:t>name, organization, </a:t>
            </a:r>
            <a:r>
              <a:rPr lang="en-US" sz="2000" dirty="0">
                <a:effectLst/>
                <a:latin typeface="Avenir Next LT Pro" panose="020B0504020202020204" pitchFamily="34" charset="77"/>
              </a:rPr>
              <a:t>and where you are from.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effectLst/>
                <a:latin typeface="Avenir Next LT Pro" panose="020B0504020202020204" pitchFamily="34" charset="77"/>
              </a:rPr>
              <a:t>Everyone speaks same amount of time (~1 min, use timer) or you can skip.</a:t>
            </a:r>
          </a:p>
          <a:p>
            <a:pPr>
              <a:spcAft>
                <a:spcPts val="1400"/>
              </a:spcAft>
            </a:pPr>
            <a:r>
              <a:rPr lang="en-US" sz="2000" u="sng" dirty="0">
                <a:latin typeface="Avenir Next LT Pro" panose="020B0504020202020204" pitchFamily="34" charset="77"/>
              </a:rPr>
              <a:t>Reference specific pages</a:t>
            </a:r>
            <a:r>
              <a:rPr lang="en-US" sz="2000" dirty="0">
                <a:latin typeface="Avenir Next LT Pro" panose="020B0504020202020204" pitchFamily="34" charset="77"/>
              </a:rPr>
              <a:t> when possible.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Focus on sharing what you </a:t>
            </a:r>
            <a:r>
              <a:rPr lang="en-US" sz="2000" u="sng" dirty="0">
                <a:latin typeface="Avenir Next LT Pro" panose="020B0504020202020204" pitchFamily="34" charset="77"/>
              </a:rPr>
              <a:t>learned or disagreed with</a:t>
            </a:r>
            <a:r>
              <a:rPr lang="en-US" sz="2000" dirty="0">
                <a:latin typeface="Avenir Next LT Pro" panose="020B0504020202020204" pitchFamily="34" charset="77"/>
              </a:rPr>
              <a:t>.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If you have a question, mention it and discuss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privately afterwards.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When sharing, </a:t>
            </a:r>
            <a:r>
              <a:rPr lang="en-US" sz="2000" u="sng" dirty="0">
                <a:latin typeface="Avenir Next LT Pro" panose="020B0504020202020204" pitchFamily="34" charset="77"/>
              </a:rPr>
              <a:t>use “I” not “we” or “you.”</a:t>
            </a:r>
            <a:r>
              <a:rPr lang="en-US" sz="2000" dirty="0">
                <a:latin typeface="Avenir Next LT Pro" panose="020B0504020202020204" pitchFamily="34" charset="77"/>
              </a:rPr>
              <a:t>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This helps each person learn and share independently. Facilitator will correct you when mistakes are made.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(Using “we” is okay when referring to a small group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such as your family.)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Members who </a:t>
            </a:r>
            <a:r>
              <a:rPr lang="en-US" sz="2000" u="sng" dirty="0">
                <a:latin typeface="Avenir Next LT Pro" panose="020B0504020202020204" pitchFamily="34" charset="77"/>
              </a:rPr>
              <a:t>repeatedly and carelessly</a:t>
            </a:r>
            <a:r>
              <a:rPr lang="en-US" sz="2000" dirty="0">
                <a:latin typeface="Avenir Next LT Pro" panose="020B0504020202020204" pitchFamily="34" charset="77"/>
              </a:rPr>
              <a:t> disregard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the guidelines should expect to be disinvited.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It is because we are training the trainers.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For Zoom joiners, please keep your video on throughout the entire reading to be able to share.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D9F736-E851-3007-3494-3ABAFA11B75A}"/>
              </a:ext>
            </a:extLst>
          </p:cNvPr>
          <p:cNvSpPr txBox="1"/>
          <p:nvPr/>
        </p:nvSpPr>
        <p:spPr>
          <a:xfrm>
            <a:off x="4169664" y="400531"/>
            <a:ext cx="479655" cy="5822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1.</a:t>
            </a: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2.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3.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4.</a:t>
            </a: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effectLst/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5.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893465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46EBFE-4EBA-DDB9-11B5-B006B01EB8F8}"/>
              </a:ext>
            </a:extLst>
          </p:cNvPr>
          <p:cNvSpPr/>
          <p:nvPr/>
        </p:nvSpPr>
        <p:spPr>
          <a:xfrm>
            <a:off x="3704734" y="0"/>
            <a:ext cx="8487266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F29D70-6245-46C6-B1F1-F18545CDA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356" y="0"/>
            <a:ext cx="7239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4C2E9F-9548-CD44-B4A7-64F52EA47E42}"/>
              </a:ext>
            </a:extLst>
          </p:cNvPr>
          <p:cNvSpPr txBox="1"/>
          <p:nvPr/>
        </p:nvSpPr>
        <p:spPr>
          <a:xfrm>
            <a:off x="4554071" y="868633"/>
            <a:ext cx="7226251" cy="587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Avenir Next LT Pro" panose="020B0504020202020204" pitchFamily="34" charset="77"/>
              </a:rPr>
              <a:t>Finishing books by just showing up.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Avenir Next LT Pro" panose="020B0504020202020204" pitchFamily="34" charset="77"/>
              </a:rPr>
              <a:t>No (or optional) homework!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spc="-50" dirty="0">
                <a:effectLst/>
                <a:latin typeface="Avenir Next LT Pro" panose="020B0504020202020204" pitchFamily="34" charset="77"/>
              </a:rPr>
              <a:t>Learning from authors &amp; participants.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Avenir Next LT Pro" panose="020B0504020202020204" pitchFamily="34" charset="77"/>
              </a:rPr>
              <a:t>Building learning communities of all subjects: Theology, History, Investing, Management, Hobbies, Science, etc.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Avenir Next LT Pro" panose="020B0504020202020204" pitchFamily="34" charset="77"/>
              </a:rPr>
              <a:t>Reading together increases private reading.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Avenir Next LT Pro" panose="020B0504020202020204" pitchFamily="34" charset="77"/>
              </a:rPr>
              <a:t>Reading &amp; listening simultaneously helps focus on the content.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Avenir Next LT Pro" panose="020B0504020202020204" pitchFamily="34" charset="77"/>
              </a:rPr>
              <a:t>Enhances understanding &amp; knowledge.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Avenir Next LT Pro" panose="020B0504020202020204" pitchFamily="34" charset="77"/>
              </a:rPr>
              <a:t>Doable in many settings such as family, </a:t>
            </a:r>
            <a:br>
              <a:rPr lang="en-US" sz="2600" dirty="0">
                <a:latin typeface="Avenir Next LT Pro" panose="020B0504020202020204" pitchFamily="34" charset="77"/>
              </a:rPr>
            </a:br>
            <a:r>
              <a:rPr lang="en-US" sz="2600" dirty="0">
                <a:latin typeface="Avenir Next LT Pro" panose="020B0504020202020204" pitchFamily="34" charset="77"/>
              </a:rPr>
              <a:t>office, church, schools, etc.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DF4A5-93BE-8FF9-F1A0-5CAF1EE4454B}"/>
              </a:ext>
            </a:extLst>
          </p:cNvPr>
          <p:cNvSpPr txBox="1"/>
          <p:nvPr/>
        </p:nvSpPr>
        <p:spPr>
          <a:xfrm>
            <a:off x="253240" y="2696748"/>
            <a:ext cx="3568931" cy="14645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600"/>
              </a:lnSpc>
            </a:pPr>
            <a:r>
              <a:rPr lang="en-US" sz="4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Just Show Up </a:t>
            </a:r>
            <a:r>
              <a:rPr lang="en-US" sz="5400" b="1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Book Club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99C179-44E1-6BC8-01B2-D45109286435}"/>
              </a:ext>
            </a:extLst>
          </p:cNvPr>
          <p:cNvSpPr/>
          <p:nvPr/>
        </p:nvSpPr>
        <p:spPr>
          <a:xfrm>
            <a:off x="4834129" y="546265"/>
            <a:ext cx="2212754" cy="144800"/>
          </a:xfrm>
          <a:prstGeom prst="rect">
            <a:avLst/>
          </a:prstGeom>
          <a:solidFill>
            <a:srgbClr val="65A5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023F5F-6AE9-9436-3841-1301F8B56277}"/>
              </a:ext>
            </a:extLst>
          </p:cNvPr>
          <p:cNvSpPr txBox="1"/>
          <p:nvPr/>
        </p:nvSpPr>
        <p:spPr>
          <a:xfrm>
            <a:off x="4855901" y="99659"/>
            <a:ext cx="6450045" cy="6270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Benefits: </a:t>
            </a:r>
          </a:p>
        </p:txBody>
      </p:sp>
    </p:spTree>
    <p:extLst>
      <p:ext uri="{BB962C8B-B14F-4D97-AF65-F5344CB8AC3E}">
        <p14:creationId xmlns:p14="http://schemas.microsoft.com/office/powerpoint/2010/main" val="1190832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A4CEB-5EFE-9A83-6C79-8B83B4E58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1E5CECA-B16B-BC89-56BD-E89326A8ADE0}"/>
              </a:ext>
            </a:extLst>
          </p:cNvPr>
          <p:cNvSpPr/>
          <p:nvPr/>
        </p:nvSpPr>
        <p:spPr>
          <a:xfrm>
            <a:off x="3393713" y="0"/>
            <a:ext cx="8798287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3B7CD0-EEF4-DD40-1089-2F3CA5206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929" y="0"/>
            <a:ext cx="7239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BA917A-C2DF-838C-7C2C-49E37327FE46}"/>
              </a:ext>
            </a:extLst>
          </p:cNvPr>
          <p:cNvSpPr txBox="1"/>
          <p:nvPr/>
        </p:nvSpPr>
        <p:spPr>
          <a:xfrm>
            <a:off x="320040" y="2117102"/>
            <a:ext cx="3343751" cy="25237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Comprehensive</a:t>
            </a:r>
            <a:br>
              <a:rPr lang="en-US" sz="32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44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Judeo-Christian Learning</a:t>
            </a:r>
            <a:endParaRPr lang="en-US" sz="4400" b="1" dirty="0">
              <a:solidFill>
                <a:srgbClr val="017F41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D96C5AD-FEDF-6649-F7AA-E8193D059B4A}"/>
              </a:ext>
            </a:extLst>
          </p:cNvPr>
          <p:cNvSpPr/>
          <p:nvPr/>
        </p:nvSpPr>
        <p:spPr>
          <a:xfrm>
            <a:off x="3965849" y="354249"/>
            <a:ext cx="8068637" cy="6149501"/>
          </a:xfrm>
          <a:prstGeom prst="roundRect">
            <a:avLst>
              <a:gd name="adj" fmla="val 28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BFA912-4497-FFFF-9BB3-ED3F0264F0A5}"/>
              </a:ext>
            </a:extLst>
          </p:cNvPr>
          <p:cNvSpPr txBox="1"/>
          <p:nvPr/>
        </p:nvSpPr>
        <p:spPr>
          <a:xfrm>
            <a:off x="4467203" y="1998197"/>
            <a:ext cx="7065923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spcAft>
                <a:spcPts val="1200"/>
              </a:spcAft>
              <a:defRPr sz="3200" b="1">
                <a:effectLst/>
                <a:latin typeface="Avenir Next" panose="020B0503020202020204" pitchFamily="34" charset="0"/>
              </a:defRPr>
            </a:lvl1pPr>
          </a:lstStyle>
          <a:p>
            <a:r>
              <a:rPr lang="en-US" sz="2400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1 Timothy 4:13 (NIV)</a:t>
            </a:r>
            <a:br>
              <a:rPr lang="en-US" sz="2400" b="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Until I come, devote yourself to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the </a:t>
            </a:r>
            <a:r>
              <a:rPr lang="en-US" sz="2400" dirty="0">
                <a:latin typeface="Avenir Next LT Pro" panose="020B0504020202020204" pitchFamily="34" charset="77"/>
              </a:rPr>
              <a:t>public reading of Scripture</a:t>
            </a:r>
            <a:r>
              <a:rPr lang="en-US" sz="2400" b="0" dirty="0">
                <a:latin typeface="Avenir Next LT Pro" panose="020B0504020202020204" pitchFamily="34" charset="77"/>
              </a:rPr>
              <a:t>,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to </a:t>
            </a:r>
            <a:r>
              <a:rPr lang="en-US" sz="2400" dirty="0">
                <a:latin typeface="Avenir Next LT Pro" panose="020B0504020202020204" pitchFamily="34" charset="77"/>
              </a:rPr>
              <a:t>preaching</a:t>
            </a:r>
            <a:r>
              <a:rPr lang="en-US" sz="2400" b="0" dirty="0">
                <a:latin typeface="Avenir Next LT Pro" panose="020B0504020202020204" pitchFamily="34" charset="77"/>
              </a:rPr>
              <a:t> and to </a:t>
            </a:r>
            <a:r>
              <a:rPr lang="en-US" sz="2400" dirty="0">
                <a:latin typeface="Avenir Next LT Pro" panose="020B0504020202020204" pitchFamily="34" charset="77"/>
              </a:rPr>
              <a:t>teaching</a:t>
            </a:r>
            <a:r>
              <a:rPr lang="en-US" sz="2400" b="0" dirty="0">
                <a:latin typeface="Avenir Next LT Pro" panose="020B0504020202020204" pitchFamily="34" charset="77"/>
              </a:rPr>
              <a:t>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86860A2-3ECC-2145-1EA0-76706E66DDA2}"/>
              </a:ext>
            </a:extLst>
          </p:cNvPr>
          <p:cNvSpPr txBox="1">
            <a:spLocks/>
          </p:cNvSpPr>
          <p:nvPr/>
        </p:nvSpPr>
        <p:spPr>
          <a:xfrm>
            <a:off x="5048698" y="3712007"/>
            <a:ext cx="5997432" cy="252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3" b="0" i="0">
                <a:solidFill>
                  <a:srgbClr val="231F20"/>
                </a:solidFill>
                <a:latin typeface="Avenir Next LT Pro" panose="020B0504020202020204" pitchFamily="34" charset="77"/>
                <a:ea typeface="+mj-ea"/>
                <a:cs typeface="Avenir Next LT Pro" panose="020B0504020202020204" pitchFamily="34" charset="77"/>
              </a:defRPr>
            </a:lvl1pPr>
          </a:lstStyle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Public Reading of Scripture: </a:t>
            </a:r>
            <a:br>
              <a:rPr lang="en-US" sz="2400" b="1" dirty="0"/>
            </a:br>
            <a:r>
              <a:rPr lang="en-US" sz="2400" dirty="0"/>
              <a:t>Listening to Scripture Together</a:t>
            </a:r>
          </a:p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Preaching: </a:t>
            </a:r>
            <a:r>
              <a:rPr lang="en-US" sz="2400" dirty="0"/>
              <a:t>Hearing Biblical Preaching</a:t>
            </a:r>
          </a:p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Teaching: </a:t>
            </a:r>
            <a:br>
              <a:rPr lang="en-US" sz="2400" b="1" dirty="0"/>
            </a:br>
            <a:r>
              <a:rPr lang="en-US" sz="2400" dirty="0"/>
              <a:t>Reading Books (JSU Book Club &amp; Private) </a:t>
            </a:r>
            <a:br>
              <a:rPr lang="en-US" sz="2400" dirty="0"/>
            </a:br>
            <a:r>
              <a:rPr lang="en-US" sz="2400" dirty="0"/>
              <a:t>&amp; Studying the Bible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69B052-A3DF-6579-6360-FE6B85672AB4}"/>
              </a:ext>
            </a:extLst>
          </p:cNvPr>
          <p:cNvSpPr txBox="1"/>
          <p:nvPr/>
        </p:nvSpPr>
        <p:spPr>
          <a:xfrm>
            <a:off x="4167310" y="622225"/>
            <a:ext cx="766571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spcAft>
                <a:spcPts val="1200"/>
              </a:spcAft>
              <a:defRPr sz="3200" b="1">
                <a:effectLst/>
                <a:latin typeface="Avenir Next" panose="020B0503020202020204" pitchFamily="34" charset="0"/>
              </a:defRPr>
            </a:lvl1pPr>
          </a:lstStyle>
          <a:p>
            <a:r>
              <a:rPr lang="en-US" sz="2400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Proverbs 9:10 (NKJV &amp; NIV)</a:t>
            </a:r>
            <a:br>
              <a:rPr lang="en-US" sz="2400" b="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The fear of the </a:t>
            </a:r>
            <a:r>
              <a:rPr lang="en-US" sz="2400" b="0" cap="small" dirty="0">
                <a:latin typeface="Avenir Next LT Pro" panose="020B0504020202020204" pitchFamily="34" charset="77"/>
              </a:rPr>
              <a:t>Lord</a:t>
            </a:r>
            <a:r>
              <a:rPr lang="en-US" sz="2400" b="0" dirty="0">
                <a:latin typeface="Avenir Next LT Pro" panose="020B0504020202020204" pitchFamily="34" charset="77"/>
              </a:rPr>
              <a:t> is the beginning of wisdom,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and knowledge of the Holy One is understanding</a:t>
            </a:r>
            <a:r>
              <a:rPr lang="en-US" sz="2400" b="0" dirty="0"/>
              <a:t>.</a:t>
            </a:r>
            <a:endParaRPr lang="en-US" sz="2400" b="0" dirty="0"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4594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2A82DAD-16E0-CFE9-218B-37997A9DF1B3}"/>
              </a:ext>
            </a:extLst>
          </p:cNvPr>
          <p:cNvSpPr/>
          <p:nvPr/>
        </p:nvSpPr>
        <p:spPr>
          <a:xfrm>
            <a:off x="0" y="-293914"/>
            <a:ext cx="12192000" cy="715191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BCB7DEE-A4DC-B808-2B79-EF02B9CFD3A6}"/>
              </a:ext>
            </a:extLst>
          </p:cNvPr>
          <p:cNvSpPr/>
          <p:nvPr/>
        </p:nvSpPr>
        <p:spPr>
          <a:xfrm>
            <a:off x="237679" y="996570"/>
            <a:ext cx="3747094" cy="5677907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116E6C-56E2-86B2-B710-792962ACC953}"/>
              </a:ext>
            </a:extLst>
          </p:cNvPr>
          <p:cNvSpPr txBox="1"/>
          <p:nvPr/>
        </p:nvSpPr>
        <p:spPr>
          <a:xfrm>
            <a:off x="231634" y="183523"/>
            <a:ext cx="1172268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G&amp;M U.S. Weekly English PRS &amp; JSU Schedules</a:t>
            </a:r>
            <a:endParaRPr lang="en-US" sz="40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1C0B7D-8EF8-02B1-CF8E-A4CB5513F5DD}"/>
              </a:ext>
            </a:extLst>
          </p:cNvPr>
          <p:cNvSpPr/>
          <p:nvPr/>
        </p:nvSpPr>
        <p:spPr>
          <a:xfrm>
            <a:off x="4222453" y="996570"/>
            <a:ext cx="3747094" cy="5677907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6B61DD6-4967-F6BA-ACED-6A4E5AB0475D}"/>
              </a:ext>
            </a:extLst>
          </p:cNvPr>
          <p:cNvSpPr/>
          <p:nvPr/>
        </p:nvSpPr>
        <p:spPr>
          <a:xfrm>
            <a:off x="8207225" y="1029288"/>
            <a:ext cx="3747094" cy="5645189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9BEFE-D98F-FA7D-8EDC-F971B78B64CB}"/>
              </a:ext>
            </a:extLst>
          </p:cNvPr>
          <p:cNvSpPr txBox="1"/>
          <p:nvPr/>
        </p:nvSpPr>
        <p:spPr>
          <a:xfrm>
            <a:off x="8209241" y="2916337"/>
            <a:ext cx="3753137" cy="1154162"/>
          </a:xfrm>
          <a:prstGeom prst="rect">
            <a:avLst/>
          </a:prstGeom>
          <a:noFill/>
        </p:spPr>
        <p:txBody>
          <a:bodyPr wrap="square" lIns="182880" tIns="0" rIns="18288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>
                <a:solidFill>
                  <a:srgbClr val="027F4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</a:t>
            </a:r>
          </a:p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God, AI and the End of History (~13 </a:t>
            </a:r>
            <a:r>
              <a:rPr lang="en-US" sz="2000" b="1" dirty="0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 dirty="0">
                <a:solidFill>
                  <a:srgbClr val="212121"/>
                </a:solidFill>
                <a:latin typeface="Avenir Next LT Pro" panose="020B0504020202020204" pitchFamily="34" charset="77"/>
              </a:rPr>
              <a:t>John Lennox</a:t>
            </a: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FD184FA-3970-7A09-4A77-5976D82EA0E6}"/>
              </a:ext>
            </a:extLst>
          </p:cNvPr>
          <p:cNvSpPr/>
          <p:nvPr/>
        </p:nvSpPr>
        <p:spPr>
          <a:xfrm>
            <a:off x="4218423" y="975452"/>
            <a:ext cx="3755153" cy="659664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11CC138C-8E30-7DF4-E3C8-FB5DB3690990}"/>
              </a:ext>
            </a:extLst>
          </p:cNvPr>
          <p:cNvSpPr/>
          <p:nvPr/>
        </p:nvSpPr>
        <p:spPr>
          <a:xfrm>
            <a:off x="231635" y="975452"/>
            <a:ext cx="3755153" cy="659664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 Same Side Corner Rectangle 36">
            <a:extLst>
              <a:ext uri="{FF2B5EF4-FFF2-40B4-BE49-F238E27FC236}">
                <a16:creationId xmlns:a16="http://schemas.microsoft.com/office/drawing/2014/main" id="{A9657DF1-FBE2-5DFC-8DE3-D89E1B02C357}"/>
              </a:ext>
            </a:extLst>
          </p:cNvPr>
          <p:cNvSpPr/>
          <p:nvPr/>
        </p:nvSpPr>
        <p:spPr>
          <a:xfrm>
            <a:off x="8205211" y="975452"/>
            <a:ext cx="3755153" cy="659664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41B19-A6AB-E930-248E-00839EABB300}"/>
              </a:ext>
            </a:extLst>
          </p:cNvPr>
          <p:cNvSpPr txBox="1"/>
          <p:nvPr/>
        </p:nvSpPr>
        <p:spPr>
          <a:xfrm>
            <a:off x="233650" y="1153004"/>
            <a:ext cx="3755152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Monday Dinner</a:t>
            </a:r>
            <a:endParaRPr lang="en-US" sz="24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C79FF-75EC-6520-F4CB-0F2D6EC6363E}"/>
              </a:ext>
            </a:extLst>
          </p:cNvPr>
          <p:cNvSpPr txBox="1"/>
          <p:nvPr/>
        </p:nvSpPr>
        <p:spPr>
          <a:xfrm>
            <a:off x="4220436" y="1153004"/>
            <a:ext cx="3747094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Wednesday Lunch</a:t>
            </a:r>
            <a:endParaRPr lang="en-US" sz="24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4D9ABD-FF47-1F51-8FE7-24C545ACF40B}"/>
              </a:ext>
            </a:extLst>
          </p:cNvPr>
          <p:cNvSpPr txBox="1"/>
          <p:nvPr/>
        </p:nvSpPr>
        <p:spPr>
          <a:xfrm>
            <a:off x="8207225" y="1153004"/>
            <a:ext cx="3755153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Friday Breakfast</a:t>
            </a:r>
            <a:endParaRPr lang="en-US" sz="24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712DA0-9257-A98D-BEA8-E769DCA36ABE}"/>
              </a:ext>
            </a:extLst>
          </p:cNvPr>
          <p:cNvSpPr/>
          <p:nvPr/>
        </p:nvSpPr>
        <p:spPr>
          <a:xfrm>
            <a:off x="4218423" y="1636960"/>
            <a:ext cx="3755153" cy="1055866"/>
          </a:xfrm>
          <a:prstGeom prst="rect">
            <a:avLst/>
          </a:prstGeom>
          <a:solidFill>
            <a:srgbClr val="D9E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E5D77CF-5731-22D5-5E00-F7AD8F83EBB5}"/>
              </a:ext>
            </a:extLst>
          </p:cNvPr>
          <p:cNvSpPr/>
          <p:nvPr/>
        </p:nvSpPr>
        <p:spPr>
          <a:xfrm>
            <a:off x="231635" y="1636960"/>
            <a:ext cx="3755153" cy="1055866"/>
          </a:xfrm>
          <a:prstGeom prst="rect">
            <a:avLst/>
          </a:prstGeom>
          <a:solidFill>
            <a:srgbClr val="D9E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E600B2C-DEF7-AE5A-E8AB-B28BD6BC62AE}"/>
              </a:ext>
            </a:extLst>
          </p:cNvPr>
          <p:cNvSpPr/>
          <p:nvPr/>
        </p:nvSpPr>
        <p:spPr>
          <a:xfrm>
            <a:off x="8205211" y="1636960"/>
            <a:ext cx="3755153" cy="1055866"/>
          </a:xfrm>
          <a:prstGeom prst="rect">
            <a:avLst/>
          </a:prstGeom>
          <a:solidFill>
            <a:srgbClr val="D9E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CF168E-DAAC-8AA0-30E5-D3A39C66BE42}"/>
              </a:ext>
            </a:extLst>
          </p:cNvPr>
          <p:cNvSpPr txBox="1"/>
          <p:nvPr/>
        </p:nvSpPr>
        <p:spPr>
          <a:xfrm>
            <a:off x="1071307" y="1822010"/>
            <a:ext cx="2622559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JSU  5:30 PM ET</a:t>
            </a:r>
          </a:p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PRS  7:00 PM ET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8F4C146-568D-73B8-6E32-F238DE560A40}"/>
              </a:ext>
            </a:extLst>
          </p:cNvPr>
          <p:cNvGrpSpPr/>
          <p:nvPr/>
        </p:nvGrpSpPr>
        <p:grpSpPr>
          <a:xfrm>
            <a:off x="621843" y="1837493"/>
            <a:ext cx="298819" cy="656849"/>
            <a:chOff x="934631" y="2784479"/>
            <a:chExt cx="298819" cy="656849"/>
          </a:xfrm>
        </p:grpSpPr>
        <p:pic>
          <p:nvPicPr>
            <p:cNvPr id="17" name="Picture 16" descr="Icon&#10;&#10;Description automatically generated">
              <a:extLst>
                <a:ext uri="{FF2B5EF4-FFF2-40B4-BE49-F238E27FC236}">
                  <a16:creationId xmlns:a16="http://schemas.microsoft.com/office/drawing/2014/main" id="{9D7955B5-2A31-9E23-51D7-CFF696580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9532" y="3192312"/>
              <a:ext cx="249016" cy="249016"/>
            </a:xfrm>
            <a:prstGeom prst="rect">
              <a:avLst/>
            </a:prstGeom>
          </p:spPr>
        </p:pic>
        <p:pic>
          <p:nvPicPr>
            <p:cNvPr id="18" name="Picture 17" descr="Logo, icon&#10;&#10;Description automatically generated">
              <a:extLst>
                <a:ext uri="{FF2B5EF4-FFF2-40B4-BE49-F238E27FC236}">
                  <a16:creationId xmlns:a16="http://schemas.microsoft.com/office/drawing/2014/main" id="{B8AED85C-5B89-A72B-9103-13A57CD73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duotone>
                <a:prstClr val="black"/>
                <a:srgbClr val="12C968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934631" y="2784479"/>
              <a:ext cx="298819" cy="298819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FDDBA6B-F737-A479-29FA-0E85D9073292}"/>
              </a:ext>
            </a:extLst>
          </p:cNvPr>
          <p:cNvSpPr txBox="1"/>
          <p:nvPr/>
        </p:nvSpPr>
        <p:spPr>
          <a:xfrm>
            <a:off x="4956509" y="1816097"/>
            <a:ext cx="29192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JSU  11:00 AM ET</a:t>
            </a:r>
          </a:p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PRS  12:30 PM 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9A7798-770A-D70D-964C-7BD124BDE5E8}"/>
              </a:ext>
            </a:extLst>
          </p:cNvPr>
          <p:cNvSpPr txBox="1"/>
          <p:nvPr/>
        </p:nvSpPr>
        <p:spPr>
          <a:xfrm>
            <a:off x="9014646" y="1827942"/>
            <a:ext cx="26723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PRS  7:00 AM ET</a:t>
            </a:r>
          </a:p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JSU  8:45 AM 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0C3194-34B9-6F7A-76FE-D43374DEF037}"/>
              </a:ext>
            </a:extLst>
          </p:cNvPr>
          <p:cNvSpPr txBox="1"/>
          <p:nvPr/>
        </p:nvSpPr>
        <p:spPr>
          <a:xfrm>
            <a:off x="231636" y="2961796"/>
            <a:ext cx="3747094" cy="846386"/>
          </a:xfrm>
          <a:prstGeom prst="rect">
            <a:avLst/>
          </a:prstGeom>
          <a:noFill/>
        </p:spPr>
        <p:txBody>
          <a:bodyPr wrap="square" lIns="182880" tIns="0" rIns="9144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027F4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 </a:t>
            </a:r>
            <a:br>
              <a:rPr lang="en-US" sz="20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000" b="1" dirty="0">
                <a:latin typeface="Avenir Next LT Pro" panose="020B0504020202020204" pitchFamily="34" charset="77"/>
              </a:rPr>
              <a:t>Necessary Burdens 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(7 </a:t>
            </a:r>
            <a:r>
              <a:rPr lang="en-US" sz="2000" b="1" dirty="0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Barry H. Corey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9F843F-ADF0-4334-7C5F-B20718AE2297}"/>
              </a:ext>
            </a:extLst>
          </p:cNvPr>
          <p:cNvSpPr txBox="1"/>
          <p:nvPr/>
        </p:nvSpPr>
        <p:spPr>
          <a:xfrm>
            <a:off x="4223772" y="2961796"/>
            <a:ext cx="3755153" cy="2564805"/>
          </a:xfrm>
          <a:prstGeom prst="rect">
            <a:avLst/>
          </a:prstGeom>
          <a:noFill/>
        </p:spPr>
        <p:txBody>
          <a:bodyPr wrap="square" lIns="18288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>
                <a:solidFill>
                  <a:srgbClr val="027F4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</a:t>
            </a:r>
          </a:p>
          <a:p>
            <a:pPr>
              <a:lnSpc>
                <a:spcPts val="2200"/>
              </a:lnSpc>
            </a:pPr>
            <a: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  <a:t>Acts: An Expositional Commentary</a:t>
            </a:r>
            <a:b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>
                <a:latin typeface="Avenir Next LT Pro" panose="020B0504020202020204" pitchFamily="34" charset="77"/>
              </a:rPr>
              <a:t>James Montgomery Boice</a:t>
            </a:r>
          </a:p>
          <a:p>
            <a:pPr>
              <a:lnSpc>
                <a:spcPts val="2200"/>
              </a:lnSpc>
            </a:pPr>
            <a:endParaRPr lang="en-US" sz="2000">
              <a:solidFill>
                <a:srgbClr val="202124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2200"/>
              </a:lnSpc>
            </a:pPr>
            <a:endParaRPr lang="en-US" sz="2000">
              <a:solidFill>
                <a:srgbClr val="202124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2400"/>
              </a:lnSpc>
            </a:pPr>
            <a:r>
              <a:rPr lang="en-US" sz="2000" b="1">
                <a:solidFill>
                  <a:srgbClr val="027F4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Next Book </a:t>
            </a:r>
          </a:p>
          <a:p>
            <a:pPr>
              <a:lnSpc>
                <a:spcPts val="2200"/>
              </a:lnSpc>
            </a:pPr>
            <a: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  <a:t>Seven More Men (7 </a:t>
            </a:r>
            <a:r>
              <a:rPr lang="en-US" sz="2000" b="1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>
                <a:latin typeface="Avenir Next LT Pro" panose="020B0504020202020204" pitchFamily="34" charset="77"/>
              </a:rPr>
              <a:t>Eric Metaxas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F0589E-7974-4164-A4EB-DB94D15B6AAE}"/>
              </a:ext>
            </a:extLst>
          </p:cNvPr>
          <p:cNvGrpSpPr/>
          <p:nvPr/>
        </p:nvGrpSpPr>
        <p:grpSpPr>
          <a:xfrm>
            <a:off x="4528825" y="1837493"/>
            <a:ext cx="298819" cy="656849"/>
            <a:chOff x="934631" y="2784479"/>
            <a:chExt cx="298819" cy="656849"/>
          </a:xfrm>
        </p:grpSpPr>
        <p:pic>
          <p:nvPicPr>
            <p:cNvPr id="28" name="Picture 27" descr="Icon&#10;&#10;Description automatically generated">
              <a:extLst>
                <a:ext uri="{FF2B5EF4-FFF2-40B4-BE49-F238E27FC236}">
                  <a16:creationId xmlns:a16="http://schemas.microsoft.com/office/drawing/2014/main" id="{61889D66-0E25-7CAD-F3A8-E1505B2A9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9532" y="3192312"/>
              <a:ext cx="249016" cy="249016"/>
            </a:xfrm>
            <a:prstGeom prst="rect">
              <a:avLst/>
            </a:prstGeom>
          </p:spPr>
        </p:pic>
        <p:pic>
          <p:nvPicPr>
            <p:cNvPr id="29" name="Picture 28" descr="Logo, icon&#10;&#10;Description automatically generated">
              <a:extLst>
                <a:ext uri="{FF2B5EF4-FFF2-40B4-BE49-F238E27FC236}">
                  <a16:creationId xmlns:a16="http://schemas.microsoft.com/office/drawing/2014/main" id="{40088E51-76B2-EB35-DBA3-0DA993C49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duotone>
                <a:prstClr val="black"/>
                <a:srgbClr val="12C968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934631" y="2784479"/>
              <a:ext cx="298819" cy="298819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AC605E8-A8A0-CC08-8C05-A649C37CEDA9}"/>
              </a:ext>
            </a:extLst>
          </p:cNvPr>
          <p:cNvGrpSpPr/>
          <p:nvPr/>
        </p:nvGrpSpPr>
        <p:grpSpPr>
          <a:xfrm>
            <a:off x="8566434" y="1872949"/>
            <a:ext cx="298819" cy="658169"/>
            <a:chOff x="934630" y="2819935"/>
            <a:chExt cx="298819" cy="658169"/>
          </a:xfrm>
        </p:grpSpPr>
        <p:pic>
          <p:nvPicPr>
            <p:cNvPr id="44" name="Picture 43" descr="Icon&#10;&#10;Description automatically generated">
              <a:extLst>
                <a:ext uri="{FF2B5EF4-FFF2-40B4-BE49-F238E27FC236}">
                  <a16:creationId xmlns:a16="http://schemas.microsoft.com/office/drawing/2014/main" id="{63B29EDA-9CD8-44F7-8E4A-B72123289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9532" y="2819935"/>
              <a:ext cx="249016" cy="249016"/>
            </a:xfrm>
            <a:prstGeom prst="rect">
              <a:avLst/>
            </a:prstGeom>
          </p:spPr>
        </p:pic>
        <p:pic>
          <p:nvPicPr>
            <p:cNvPr id="45" name="Picture 44" descr="Logo, icon&#10;&#10;Description automatically generated">
              <a:extLst>
                <a:ext uri="{FF2B5EF4-FFF2-40B4-BE49-F238E27FC236}">
                  <a16:creationId xmlns:a16="http://schemas.microsoft.com/office/drawing/2014/main" id="{069DC7F9-F7E2-7787-F83D-1E3FDDE17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duotone>
                <a:prstClr val="black"/>
                <a:srgbClr val="12C968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934630" y="3179285"/>
              <a:ext cx="298819" cy="298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4584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2A82DAD-16E0-CFE9-218B-37997A9DF1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BCB7DEE-A4DC-B808-2B79-EF02B9CFD3A6}"/>
              </a:ext>
            </a:extLst>
          </p:cNvPr>
          <p:cNvSpPr/>
          <p:nvPr/>
        </p:nvSpPr>
        <p:spPr>
          <a:xfrm>
            <a:off x="703947" y="1551529"/>
            <a:ext cx="5040080" cy="4569872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116E6C-56E2-86B2-B710-792962ACC953}"/>
              </a:ext>
            </a:extLst>
          </p:cNvPr>
          <p:cNvSpPr txBox="1"/>
          <p:nvPr/>
        </p:nvSpPr>
        <p:spPr>
          <a:xfrm>
            <a:off x="231634" y="519784"/>
            <a:ext cx="1172268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For more information, check out</a:t>
            </a:r>
            <a:endParaRPr lang="en-US" sz="440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1C0B7D-8EF8-02B1-CF8E-A4CB5513F5DD}"/>
              </a:ext>
            </a:extLst>
          </p:cNvPr>
          <p:cNvSpPr/>
          <p:nvPr/>
        </p:nvSpPr>
        <p:spPr>
          <a:xfrm>
            <a:off x="6447974" y="1551529"/>
            <a:ext cx="5040080" cy="4569872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FD184FA-3970-7A09-4A77-5976D82EA0E6}"/>
              </a:ext>
            </a:extLst>
          </p:cNvPr>
          <p:cNvSpPr/>
          <p:nvPr/>
        </p:nvSpPr>
        <p:spPr>
          <a:xfrm>
            <a:off x="6447974" y="1551529"/>
            <a:ext cx="5038063" cy="789378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11CC138C-8E30-7DF4-E3C8-FB5DB3690990}"/>
              </a:ext>
            </a:extLst>
          </p:cNvPr>
          <p:cNvSpPr/>
          <p:nvPr/>
        </p:nvSpPr>
        <p:spPr>
          <a:xfrm>
            <a:off x="703948" y="1551529"/>
            <a:ext cx="5040079" cy="789378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41B19-A6AB-E930-248E-00839EABB300}"/>
              </a:ext>
            </a:extLst>
          </p:cNvPr>
          <p:cNvSpPr txBox="1"/>
          <p:nvPr/>
        </p:nvSpPr>
        <p:spPr>
          <a:xfrm>
            <a:off x="705963" y="1771415"/>
            <a:ext cx="5038064" cy="430887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800" b="1" err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www.prsi.org</a:t>
            </a:r>
            <a:endParaRPr lang="en-US" sz="28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C79FF-75EC-6520-F4CB-0F2D6EC6363E}"/>
              </a:ext>
            </a:extLst>
          </p:cNvPr>
          <p:cNvSpPr txBox="1"/>
          <p:nvPr/>
        </p:nvSpPr>
        <p:spPr>
          <a:xfrm>
            <a:off x="6449987" y="1771415"/>
            <a:ext cx="5036050" cy="430887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800" b="1" err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www.justshowup.club</a:t>
            </a:r>
            <a:endParaRPr lang="en-US" sz="28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C4CBFD-789F-D20A-2EDA-8C4FD41C77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23336" y="3491680"/>
            <a:ext cx="3401302" cy="13057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B82C0A-9708-1D45-5022-56893B2079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70047" y="3359428"/>
            <a:ext cx="2593915" cy="1743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D6FFA3-1EBD-C3A7-7DB4-72C0557089BF}"/>
              </a:ext>
            </a:extLst>
          </p:cNvPr>
          <p:cNvSpPr/>
          <p:nvPr/>
        </p:nvSpPr>
        <p:spPr>
          <a:xfrm>
            <a:off x="45720" y="6261682"/>
            <a:ext cx="640080" cy="545518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92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4446</TotalTime>
  <Words>801</Words>
  <Application>Microsoft Macintosh PowerPoint</Application>
  <PresentationFormat>Widescreen</PresentationFormat>
  <Paragraphs>84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Avenir Next LT Pro</vt:lpstr>
      <vt:lpstr>Avenir Next LT Pro Demi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Kim</dc:creator>
  <cp:lastModifiedBy>Jenn Kim</cp:lastModifiedBy>
  <cp:revision>465</cp:revision>
  <cp:lastPrinted>2026-08-25T19:08:06Z</cp:lastPrinted>
  <dcterms:created xsi:type="dcterms:W3CDTF">2022-08-02T13:41:17Z</dcterms:created>
  <dcterms:modified xsi:type="dcterms:W3CDTF">2026-09-28T17:44:35Z</dcterms:modified>
</cp:coreProperties>
</file>