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 Id="rId6" Type="http://schemas.microsoft.com/office/2020/02/relationships/classificationlabels" Target="docMetadata/LabelInfo.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411" r:id="rId2"/>
    <p:sldId id="2147377861" r:id="rId3"/>
    <p:sldId id="268" r:id="rId4"/>
    <p:sldId id="258" r:id="rId5"/>
    <p:sldId id="264" r:id="rId6"/>
    <p:sldId id="266" r:id="rId7"/>
    <p:sldId id="265" r:id="rId8"/>
    <p:sldId id="262" r:id="rId9"/>
    <p:sldId id="2147377859" r:id="rId10"/>
    <p:sldId id="260" r:id="rId11"/>
    <p:sldId id="261" r:id="rId12"/>
    <p:sldId id="267" r:id="rId13"/>
    <p:sldId id="259" r:id="rId14"/>
    <p:sldId id="2147377860" r:id="rId15"/>
    <p:sldId id="21473778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5"/>
  </p:normalViewPr>
  <p:slideViewPr>
    <p:cSldViewPr snapToGrid="0">
      <p:cViewPr varScale="1">
        <p:scale>
          <a:sx n="106" d="100"/>
          <a:sy n="106" d="100"/>
        </p:scale>
        <p:origin x="1336"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FEF0E-F2DC-4F41-8C88-DE8EE20F5CE1}"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97173-8A09-B44B-AC8F-352467B7F699}" type="slidenum">
              <a:rPr lang="en-US" smtClean="0"/>
              <a:t>‹#›</a:t>
            </a:fld>
            <a:endParaRPr lang="en-US"/>
          </a:p>
        </p:txBody>
      </p:sp>
    </p:spTree>
    <p:extLst>
      <p:ext uri="{BB962C8B-B14F-4D97-AF65-F5344CB8AC3E}">
        <p14:creationId xmlns:p14="http://schemas.microsoft.com/office/powerpoint/2010/main" val="282196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fo.westinghousenuclear.com/in-the-headlines/westinghouse-plans-to-build-10-large-nuclear-reactors-in-u.s.-interim-ceo-tells-trump"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ans.org/news/article-7493/santee-cooper-opts-to-reboot-summer-reactor-project/" TargetMode="External"/><Relationship Id="rId4" Type="http://schemas.openxmlformats.org/officeDocument/2006/relationships/hyperlink" Target="https://www.ans.org/news/article-4399/westinghouse-changes-hands-again-as-cameco-buys-into-79-billion-dea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err="1">
                <a:solidFill>
                  <a:srgbClr val="0B0C0C"/>
                </a:solidFill>
                <a:effectLst/>
                <a:latin typeface="GDS Transport"/>
              </a:rPr>
              <a:t>Holtec</a:t>
            </a:r>
            <a:r>
              <a:rPr lang="en-GB" b="0" i="0" u="none" strike="noStrike" dirty="0">
                <a:solidFill>
                  <a:srgbClr val="0B0C0C"/>
                </a:solidFill>
                <a:effectLst/>
                <a:latin typeface="GDS Transport"/>
              </a:rPr>
              <a:t>, EDF and </a:t>
            </a:r>
            <a:r>
              <a:rPr lang="en-GB" b="0" i="0" u="none" strike="noStrike" dirty="0" err="1">
                <a:solidFill>
                  <a:srgbClr val="0B0C0C"/>
                </a:solidFill>
                <a:effectLst/>
                <a:latin typeface="GDS Transport"/>
              </a:rPr>
              <a:t>Tritax</a:t>
            </a:r>
            <a:r>
              <a:rPr lang="en-GB" b="0" i="0" u="none" strike="noStrike" dirty="0">
                <a:solidFill>
                  <a:srgbClr val="0B0C0C"/>
                </a:solidFill>
                <a:effectLst/>
                <a:latin typeface="GDS Transport"/>
              </a:rPr>
              <a:t> - plans to develop advanced data centres powered by small modular reactors at the former </a:t>
            </a:r>
            <a:r>
              <a:rPr lang="en-GB" b="0" i="0" u="none" strike="noStrike" dirty="0" err="1">
                <a:solidFill>
                  <a:srgbClr val="0B0C0C"/>
                </a:solidFill>
                <a:effectLst/>
                <a:latin typeface="GDS Transport"/>
              </a:rPr>
              <a:t>Cottam</a:t>
            </a:r>
            <a:r>
              <a:rPr lang="en-GB" b="0" i="0" u="none" strike="noStrike" dirty="0">
                <a:solidFill>
                  <a:srgbClr val="0B0C0C"/>
                </a:solidFill>
                <a:effectLst/>
                <a:latin typeface="GDS Transport"/>
              </a:rPr>
              <a:t> coal-fired power station in Nottinghamshire. </a:t>
            </a:r>
            <a:r>
              <a:rPr lang="en-GB" b="0" i="0" u="none" strike="noStrike" dirty="0" err="1">
                <a:solidFill>
                  <a:srgbClr val="0B0C0C"/>
                </a:solidFill>
                <a:effectLst/>
                <a:latin typeface="GDS Transport"/>
              </a:rPr>
              <a:t>Holtec</a:t>
            </a:r>
            <a:r>
              <a:rPr lang="en-GB" b="0" i="0" u="none" strike="noStrike" dirty="0">
                <a:solidFill>
                  <a:srgbClr val="0B0C0C"/>
                </a:solidFill>
                <a:effectLst/>
                <a:latin typeface="GDS Transport"/>
              </a:rPr>
              <a:t> estimate the project value to be around £11 billion, and it is expected to create thousands of high-skilled construction jobs, as well as long-term roles in operations for the local community.</a:t>
            </a:r>
          </a:p>
          <a:p>
            <a:endParaRPr lang="en-GB" b="0" i="0" u="none" strike="noStrike" dirty="0">
              <a:solidFill>
                <a:srgbClr val="0B0C0C"/>
              </a:solidFill>
              <a:effectLst/>
              <a:latin typeface="GDS Transport"/>
            </a:endParaRPr>
          </a:p>
          <a:p>
            <a:r>
              <a:rPr lang="en-GB" b="0" i="0" u="none" strike="noStrike" dirty="0">
                <a:solidFill>
                  <a:srgbClr val="0B0C0C"/>
                </a:solidFill>
                <a:effectLst/>
                <a:latin typeface="GDS Transport"/>
              </a:rPr>
              <a:t>Last Energy and DP World – plans to establish one of the world’s first micro modular nuclear power plants, backed by £80 million in private investment, to unlock a clean power supply for the expansion of DP World’s London Gateway port and business park.</a:t>
            </a:r>
            <a:endParaRPr lang="en-US" dirty="0"/>
          </a:p>
        </p:txBody>
      </p:sp>
      <p:sp>
        <p:nvSpPr>
          <p:cNvPr id="4" name="Slide Number Placeholder 3"/>
          <p:cNvSpPr>
            <a:spLocks noGrp="1"/>
          </p:cNvSpPr>
          <p:nvPr>
            <p:ph type="sldNum" sz="quarter" idx="5"/>
          </p:nvPr>
        </p:nvSpPr>
        <p:spPr/>
        <p:txBody>
          <a:bodyPr/>
          <a:lstStyle/>
          <a:p>
            <a:fld id="{B6297173-8A09-B44B-AC8F-352467B7F699}" type="slidenum">
              <a:rPr lang="en-US" smtClean="0"/>
              <a:t>5</a:t>
            </a:fld>
            <a:endParaRPr lang="en-US"/>
          </a:p>
        </p:txBody>
      </p:sp>
    </p:spTree>
    <p:extLst>
      <p:ext uri="{BB962C8B-B14F-4D97-AF65-F5344CB8AC3E}">
        <p14:creationId xmlns:p14="http://schemas.microsoft.com/office/powerpoint/2010/main" val="15557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B0C0C"/>
                </a:solidFill>
                <a:effectLst/>
                <a:latin typeface="GDS Transport"/>
              </a:rPr>
              <a:t>X-Energy and </a:t>
            </a:r>
            <a:r>
              <a:rPr lang="en-GB" b="0" i="0" u="none" strike="noStrike" dirty="0" err="1">
                <a:solidFill>
                  <a:srgbClr val="0B0C0C"/>
                </a:solidFill>
                <a:effectLst/>
                <a:latin typeface="GDS Transport"/>
              </a:rPr>
              <a:t>Centrica</a:t>
            </a:r>
            <a:r>
              <a:rPr lang="en-GB" b="0" i="0" u="none" strike="noStrike" dirty="0">
                <a:solidFill>
                  <a:srgbClr val="0B0C0C"/>
                </a:solidFill>
                <a:effectLst/>
                <a:latin typeface="GDS Transport"/>
              </a:rPr>
              <a:t> - plans to build up to 12 advanced modular reactors in Hartlepool, with a follow-on UK wide programme targeting a fleet of 6GW of nuclear power. According to the companies, the Hartlepool project would generate enough power for up to 1.5 million homes and create up to 2,500 good jobs. The companies estimate the overall programme could deliver at least £40 billion in economic value, with £12 billion in value focussed for the North East of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B0C0C"/>
                </a:solidFill>
                <a:effectLst/>
                <a:latin typeface="GDS Transport"/>
              </a:rPr>
              <a:t>TerraPower and KBR – plans to conduct studies and evaluate sites in the UK for the deployment of the </a:t>
            </a:r>
            <a:r>
              <a:rPr lang="en-GB" b="0" i="0" u="none" strike="noStrike" dirty="0" err="1">
                <a:solidFill>
                  <a:srgbClr val="0B0C0C"/>
                </a:solidFill>
                <a:effectLst/>
                <a:latin typeface="GDS Transport"/>
              </a:rPr>
              <a:t>Natrium</a:t>
            </a:r>
            <a:r>
              <a:rPr lang="en-GB" b="0" i="0" u="none" strike="noStrike" dirty="0">
                <a:solidFill>
                  <a:srgbClr val="0B0C0C"/>
                </a:solidFill>
                <a:effectLst/>
                <a:latin typeface="GDS Transport"/>
              </a:rPr>
              <a:t> advanced reactor technology, with each </a:t>
            </a:r>
            <a:r>
              <a:rPr lang="en-GB" b="0" i="0" u="none" strike="noStrike" dirty="0" err="1">
                <a:solidFill>
                  <a:srgbClr val="0B0C0C"/>
                </a:solidFill>
                <a:effectLst/>
                <a:latin typeface="GDS Transport"/>
              </a:rPr>
              <a:t>Natrium</a:t>
            </a:r>
            <a:r>
              <a:rPr lang="en-GB" b="0" i="0" u="none" strike="noStrike" dirty="0">
                <a:solidFill>
                  <a:srgbClr val="0B0C0C"/>
                </a:solidFill>
                <a:effectLst/>
                <a:latin typeface="GDS Transport"/>
              </a:rPr>
              <a:t> reactor supporting around 1,600 construction jobs and 250 permanent jobs and delivering safe, reliable and flexible nuclear power paired with gigawatt-scale energy storage.</a:t>
            </a:r>
          </a:p>
          <a:p>
            <a:endParaRPr lang="en-US" dirty="0"/>
          </a:p>
        </p:txBody>
      </p:sp>
      <p:sp>
        <p:nvSpPr>
          <p:cNvPr id="4" name="Slide Number Placeholder 3"/>
          <p:cNvSpPr>
            <a:spLocks noGrp="1"/>
          </p:cNvSpPr>
          <p:nvPr>
            <p:ph type="sldNum" sz="quarter" idx="5"/>
          </p:nvPr>
        </p:nvSpPr>
        <p:spPr/>
        <p:txBody>
          <a:bodyPr/>
          <a:lstStyle/>
          <a:p>
            <a:fld id="{B6297173-8A09-B44B-AC8F-352467B7F699}" type="slidenum">
              <a:rPr lang="en-US" smtClean="0"/>
              <a:t>6</a:t>
            </a:fld>
            <a:endParaRPr lang="en-US"/>
          </a:p>
        </p:txBody>
      </p:sp>
    </p:spTree>
    <p:extLst>
      <p:ext uri="{BB962C8B-B14F-4D97-AF65-F5344CB8AC3E}">
        <p14:creationId xmlns:p14="http://schemas.microsoft.com/office/powerpoint/2010/main" val="354577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B0C0C"/>
                </a:solidFill>
                <a:effectLst/>
                <a:latin typeface="GDS Transport"/>
              </a:rPr>
              <a:t>Urenco and Radiant – signs a deal, worth around £4 million, to supply advanced HALEU fuel to the US market. Urenco is building an Advanced Fuels Facility in the UK co-funded with the UK Government and is exploring building a similar facility in the US.</a:t>
            </a:r>
            <a:endParaRPr lang="en-US" dirty="0"/>
          </a:p>
        </p:txBody>
      </p:sp>
      <p:sp>
        <p:nvSpPr>
          <p:cNvPr id="4" name="Slide Number Placeholder 3"/>
          <p:cNvSpPr>
            <a:spLocks noGrp="1"/>
          </p:cNvSpPr>
          <p:nvPr>
            <p:ph type="sldNum" sz="quarter" idx="5"/>
          </p:nvPr>
        </p:nvSpPr>
        <p:spPr/>
        <p:txBody>
          <a:bodyPr/>
          <a:lstStyle/>
          <a:p>
            <a:fld id="{B6297173-8A09-B44B-AC8F-352467B7F699}" type="slidenum">
              <a:rPr lang="en-US" smtClean="0"/>
              <a:t>7</a:t>
            </a:fld>
            <a:endParaRPr lang="en-US"/>
          </a:p>
        </p:txBody>
      </p:sp>
    </p:spTree>
    <p:extLst>
      <p:ext uri="{BB962C8B-B14F-4D97-AF65-F5344CB8AC3E}">
        <p14:creationId xmlns:p14="http://schemas.microsoft.com/office/powerpoint/2010/main" val="225105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0" i="0" u="none" strike="noStrike" dirty="0">
                <a:solidFill>
                  <a:srgbClr val="000000"/>
                </a:solidFill>
                <a:effectLst/>
                <a:latin typeface="canada-type-gibson"/>
              </a:rPr>
              <a:t>The U.S. government has signed an $80 billion deal with Westinghouse Electric Company to build large-scale nuclear reactors to support growing electricity demand from artificial intelligence.</a:t>
            </a:r>
          </a:p>
          <a:p>
            <a:pPr fontAlgn="base"/>
            <a:r>
              <a:rPr lang="en-GB" b="0" i="0" u="none" strike="noStrike" dirty="0">
                <a:solidFill>
                  <a:srgbClr val="000000"/>
                </a:solidFill>
                <a:effectLst/>
                <a:latin typeface="canada-type-gibson"/>
              </a:rPr>
              <a:t>The partnership involves Westinghouse, Brookfield Asset Management (a subsidiary of Canada-based investment firm Brookfield Corp.), and Canadian uranium producer </a:t>
            </a:r>
            <a:r>
              <a:rPr lang="en-GB" b="0" i="0" u="none" strike="noStrike" dirty="0" err="1">
                <a:solidFill>
                  <a:srgbClr val="000000"/>
                </a:solidFill>
                <a:effectLst/>
                <a:latin typeface="canada-type-gibson"/>
              </a:rPr>
              <a:t>Cameco</a:t>
            </a:r>
            <a:r>
              <a:rPr lang="en-GB" b="0" i="0" u="none" strike="noStrike" dirty="0">
                <a:solidFill>
                  <a:srgbClr val="000000"/>
                </a:solidFill>
                <a:effectLst/>
                <a:latin typeface="canada-type-gibson"/>
              </a:rPr>
              <a:t> Corp.</a:t>
            </a:r>
          </a:p>
          <a:p>
            <a:pPr fontAlgn="base"/>
            <a:r>
              <a:rPr lang="en-GB" b="0" i="0" u="none" strike="noStrike" dirty="0">
                <a:solidFill>
                  <a:srgbClr val="000000"/>
                </a:solidFill>
                <a:effectLst/>
                <a:latin typeface="canada-type-gibson"/>
              </a:rPr>
              <a:t>The deal follows the directives set forth in the Trump administration’s May executive orders aiming to speed up development and deployment of nuclear reactors in the United States.</a:t>
            </a:r>
          </a:p>
          <a:p>
            <a:pPr fontAlgn="base"/>
            <a:r>
              <a:rPr lang="en-GB" b="0" i="0" u="none" strike="noStrike" dirty="0">
                <a:solidFill>
                  <a:srgbClr val="000000"/>
                </a:solidFill>
                <a:effectLst/>
                <a:latin typeface="canada-type-gibson"/>
              </a:rPr>
              <a:t>Westinghouse </a:t>
            </a:r>
            <a:r>
              <a:rPr lang="en-GB" b="0" i="0" u="sng" strike="noStrike" dirty="0">
                <a:solidFill>
                  <a:srgbClr val="00539B"/>
                </a:solidFill>
                <a:effectLst/>
                <a:latin typeface="canada-type-gibson"/>
                <a:hlinkClick r:id="rId3"/>
              </a:rPr>
              <a:t>announced in July</a:t>
            </a:r>
            <a:r>
              <a:rPr lang="en-GB" b="0" i="0" u="none" strike="noStrike" dirty="0">
                <a:solidFill>
                  <a:srgbClr val="000000"/>
                </a:solidFill>
                <a:effectLst/>
                <a:latin typeface="canada-type-gibson"/>
              </a:rPr>
              <a:t> it plans to open 10 new plants in the U.S., with construction starting in 2030. To date, there are only two Westinghouse AP1000 reactors operating in the U.S.—Units 3 and 4 at Plant </a:t>
            </a:r>
            <a:r>
              <a:rPr lang="en-GB" b="0" i="0" u="none" strike="noStrike" dirty="0" err="1">
                <a:solidFill>
                  <a:srgbClr val="000000"/>
                </a:solidFill>
                <a:effectLst/>
                <a:latin typeface="canada-type-gibson"/>
              </a:rPr>
              <a:t>Vogtle</a:t>
            </a:r>
            <a:r>
              <a:rPr lang="en-GB" b="0" i="0" u="none" strike="noStrike" dirty="0">
                <a:solidFill>
                  <a:srgbClr val="000000"/>
                </a:solidFill>
                <a:effectLst/>
                <a:latin typeface="canada-type-gibson"/>
              </a:rPr>
              <a:t> in Georgia.</a:t>
            </a:r>
          </a:p>
          <a:p>
            <a:pPr fontAlgn="base"/>
            <a:r>
              <a:rPr lang="en-GB" b="0" i="0" u="none" strike="noStrike" dirty="0">
                <a:solidFill>
                  <a:srgbClr val="000000"/>
                </a:solidFill>
                <a:effectLst/>
                <a:latin typeface="canada-type-gibson"/>
              </a:rPr>
              <a:t>While Westinghouse was founded in Pittsburgh, Pa., it is currently under Canadian ownership after being purchased in 2022 under a strategic partnership between Brookfield (which owns a 51 percent stake) and </a:t>
            </a:r>
            <a:r>
              <a:rPr lang="en-GB" b="0" i="0" u="none" strike="noStrike" dirty="0" err="1">
                <a:solidFill>
                  <a:srgbClr val="000000"/>
                </a:solidFill>
                <a:effectLst/>
                <a:latin typeface="canada-type-gibson"/>
              </a:rPr>
              <a:t>Cameco</a:t>
            </a:r>
            <a:r>
              <a:rPr lang="en-GB" b="0" i="0" u="none" strike="noStrike" dirty="0">
                <a:solidFill>
                  <a:srgbClr val="000000"/>
                </a:solidFill>
                <a:effectLst/>
                <a:latin typeface="canada-type-gibson"/>
              </a:rPr>
              <a:t> (which owns a 49 percent stake), as </a:t>
            </a:r>
            <a:r>
              <a:rPr lang="en-GB" b="0" i="1" u="sng" strike="noStrike" dirty="0">
                <a:solidFill>
                  <a:srgbClr val="00539B"/>
                </a:solidFill>
                <a:effectLst/>
                <a:latin typeface="canada-type-gibson"/>
                <a:hlinkClick r:id="rId4"/>
              </a:rPr>
              <a:t>Nuclear Newswire</a:t>
            </a:r>
            <a:r>
              <a:rPr lang="en-GB" b="0" i="0" u="sng" strike="noStrike" dirty="0">
                <a:solidFill>
                  <a:srgbClr val="00539B"/>
                </a:solidFill>
                <a:effectLst/>
                <a:latin typeface="canada-type-gibson"/>
                <a:hlinkClick r:id="rId4"/>
              </a:rPr>
              <a:t> reported</a:t>
            </a:r>
            <a:r>
              <a:rPr lang="en-GB" b="0" i="0" u="none" strike="noStrike" dirty="0">
                <a:solidFill>
                  <a:srgbClr val="000000"/>
                </a:solidFill>
                <a:effectLst/>
                <a:latin typeface="canada-type-gibson"/>
              </a:rPr>
              <a:t> at the time.</a:t>
            </a:r>
          </a:p>
          <a:p>
            <a:pPr fontAlgn="base"/>
            <a:r>
              <a:rPr lang="en-GB" b="0" i="0" u="none" strike="noStrike" dirty="0">
                <a:solidFill>
                  <a:srgbClr val="000000"/>
                </a:solidFill>
                <a:effectLst/>
                <a:latin typeface="canada-type-gibson"/>
              </a:rPr>
              <a:t>The Trump administration is betting hard on nuclear to supply electricity for the growing number of data </a:t>
            </a:r>
            <a:r>
              <a:rPr lang="en-GB" b="0" i="0" u="none" strike="noStrike" dirty="0" err="1">
                <a:solidFill>
                  <a:srgbClr val="000000"/>
                </a:solidFill>
                <a:effectLst/>
                <a:latin typeface="canada-type-gibson"/>
              </a:rPr>
              <a:t>centers</a:t>
            </a:r>
            <a:r>
              <a:rPr lang="en-GB" b="0" i="0" u="none" strike="noStrike" dirty="0">
                <a:solidFill>
                  <a:srgbClr val="000000"/>
                </a:solidFill>
                <a:effectLst/>
                <a:latin typeface="canada-type-gibson"/>
              </a:rPr>
              <a:t> throughout the United States.</a:t>
            </a:r>
          </a:p>
          <a:p>
            <a:pPr fontAlgn="base"/>
            <a:r>
              <a:rPr lang="en-GB" b="0" i="0" u="none" strike="noStrike" dirty="0">
                <a:solidFill>
                  <a:srgbClr val="000000"/>
                </a:solidFill>
                <a:effectLst/>
                <a:latin typeface="canada-type-gibson"/>
              </a:rPr>
              <a:t>“Together with Westinghouse we will unleash American energy. This partnership embodies the bold vision of President Trump—to rebuild our energy sovereignty, create high-paying jobs, and drive America to the forefront of the nuclear renaissance,” Commerce Secretary Howard </a:t>
            </a:r>
            <a:r>
              <a:rPr lang="en-GB" b="0" i="0" u="none" strike="noStrike" dirty="0" err="1">
                <a:solidFill>
                  <a:srgbClr val="000000"/>
                </a:solidFill>
                <a:effectLst/>
                <a:latin typeface="canada-type-gibson"/>
              </a:rPr>
              <a:t>Lutnik</a:t>
            </a:r>
            <a:r>
              <a:rPr lang="en-GB" b="0" i="0" u="none" strike="noStrike" dirty="0">
                <a:solidFill>
                  <a:srgbClr val="000000"/>
                </a:solidFill>
                <a:effectLst/>
                <a:latin typeface="canada-type-gibson"/>
              </a:rPr>
              <a:t> said in a statement.</a:t>
            </a:r>
          </a:p>
          <a:p>
            <a:pPr fontAlgn="base"/>
            <a:r>
              <a:rPr lang="en-GB" b="0" i="0" u="none" strike="noStrike" dirty="0">
                <a:solidFill>
                  <a:srgbClr val="000000"/>
                </a:solidFill>
                <a:effectLst/>
                <a:latin typeface="canada-type-gibson"/>
              </a:rPr>
              <a:t>Jobs, economic growth: According to the companies, each two-unit Westinghouse AP1000 power plant creates or sustains 45,000 manufacturing and engineering jobs in 43 states, and a national deployment will create more than 100,000 construction jobs.</a:t>
            </a:r>
          </a:p>
          <a:p>
            <a:pPr fontAlgn="base"/>
            <a:r>
              <a:rPr lang="en-GB" b="0" i="0" u="none" strike="noStrike" dirty="0">
                <a:solidFill>
                  <a:srgbClr val="000000"/>
                </a:solidFill>
                <a:effectLst/>
                <a:latin typeface="canada-type-gibson"/>
              </a:rPr>
              <a:t>Future Westinghouse AP1000 sites include V.C. Summer in South Carolina, where utility Santee Cooper recently </a:t>
            </a:r>
            <a:r>
              <a:rPr lang="en-GB" b="0" i="0" u="sng" strike="noStrike" dirty="0">
                <a:solidFill>
                  <a:srgbClr val="00539B"/>
                </a:solidFill>
                <a:effectLst/>
                <a:latin typeface="canada-type-gibson"/>
                <a:hlinkClick r:id="rId5"/>
              </a:rPr>
              <a:t>announced</a:t>
            </a:r>
            <a:r>
              <a:rPr lang="en-GB" b="0" i="0" u="none" strike="noStrike" dirty="0">
                <a:solidFill>
                  <a:srgbClr val="000000"/>
                </a:solidFill>
                <a:effectLst/>
                <a:latin typeface="canada-type-gibson"/>
              </a:rPr>
              <a:t> it's partnering with Brookfield to restart building the two AP1000 reactors that were left unfinished after Westinghouse filed for bankruptcy in 2017.</a:t>
            </a:r>
          </a:p>
          <a:p>
            <a:endParaRPr lang="en-US" dirty="0"/>
          </a:p>
        </p:txBody>
      </p:sp>
      <p:sp>
        <p:nvSpPr>
          <p:cNvPr id="4" name="Slide Number Placeholder 3"/>
          <p:cNvSpPr>
            <a:spLocks noGrp="1"/>
          </p:cNvSpPr>
          <p:nvPr>
            <p:ph type="sldNum" sz="quarter" idx="5"/>
          </p:nvPr>
        </p:nvSpPr>
        <p:spPr/>
        <p:txBody>
          <a:bodyPr/>
          <a:lstStyle/>
          <a:p>
            <a:fld id="{B6297173-8A09-B44B-AC8F-352467B7F699}" type="slidenum">
              <a:rPr lang="en-US" smtClean="0"/>
              <a:t>12</a:t>
            </a:fld>
            <a:endParaRPr lang="en-US"/>
          </a:p>
        </p:txBody>
      </p:sp>
    </p:spTree>
    <p:extLst>
      <p:ext uri="{BB962C8B-B14F-4D97-AF65-F5344CB8AC3E}">
        <p14:creationId xmlns:p14="http://schemas.microsoft.com/office/powerpoint/2010/main" val="34805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0A0A0A"/>
                </a:solidFill>
                <a:effectLst/>
                <a:latin typeface="Google Sans"/>
              </a:rPr>
              <a:t>Canada Growth Fund (CGF):</a:t>
            </a:r>
            <a:r>
              <a:rPr lang="en-GB" b="0" i="0" u="none" strike="noStrike" dirty="0">
                <a:solidFill>
                  <a:srgbClr val="0A0A0A"/>
                </a:solidFill>
                <a:effectLst/>
                <a:latin typeface="Google Sans"/>
              </a:rPr>
              <a:t> Committed to investing up to </a:t>
            </a:r>
            <a:r>
              <a:rPr lang="en-GB" b="1" i="0" u="none" strike="noStrike" dirty="0">
                <a:solidFill>
                  <a:srgbClr val="0A0A0A"/>
                </a:solidFill>
                <a:effectLst/>
                <a:latin typeface="Google Sans"/>
              </a:rPr>
              <a:t>CAD2 billion</a:t>
            </a:r>
            <a:r>
              <a:rPr lang="en-GB" b="0" i="0" u="none" strike="noStrike" dirty="0">
                <a:solidFill>
                  <a:srgbClr val="0A0A0A"/>
                </a:solidFill>
                <a:effectLst/>
                <a:latin typeface="Google Sans"/>
              </a:rPr>
              <a:t> through an equity agreement, taking a minority ownership position of up to 15% in the project. The CGF is a government-backed fund designed to attract private capital for Canada's clean economy.</a:t>
            </a:r>
          </a:p>
          <a:p>
            <a:r>
              <a:rPr lang="en-GB" b="1" i="0" u="none" strike="noStrike" dirty="0">
                <a:solidFill>
                  <a:srgbClr val="0A0A0A"/>
                </a:solidFill>
                <a:effectLst/>
                <a:latin typeface="Google Sans"/>
              </a:rPr>
              <a:t>Building Ontario Fund (BOF):</a:t>
            </a:r>
            <a:r>
              <a:rPr lang="en-GB" b="0" i="0" u="none" strike="noStrike" dirty="0">
                <a:solidFill>
                  <a:srgbClr val="0A0A0A"/>
                </a:solidFill>
                <a:effectLst/>
                <a:latin typeface="Google Sans"/>
              </a:rPr>
              <a:t> Committed to investing up to </a:t>
            </a:r>
            <a:r>
              <a:rPr lang="en-GB" b="1" i="0" u="none" strike="noStrike" dirty="0">
                <a:solidFill>
                  <a:srgbClr val="0A0A0A"/>
                </a:solidFill>
                <a:effectLst/>
                <a:latin typeface="Google Sans"/>
              </a:rPr>
              <a:t>CAD1 billion</a:t>
            </a:r>
            <a:r>
              <a:rPr lang="en-GB" b="0" i="0" u="none" strike="noStrike" dirty="0">
                <a:solidFill>
                  <a:srgbClr val="0A0A0A"/>
                </a:solidFill>
                <a:effectLst/>
                <a:latin typeface="Google Sans"/>
              </a:rPr>
              <a:t> and acquiring a minority stake of up to 7.5%. The BOF is a provincial Crown agency that finances large-scale, revenue-generating infrastructure projects.</a:t>
            </a:r>
          </a:p>
          <a:p>
            <a:r>
              <a:rPr lang="en-GB" b="1" i="0" u="none" strike="noStrike" dirty="0">
                <a:solidFill>
                  <a:srgbClr val="0A0A0A"/>
                </a:solidFill>
                <a:effectLst/>
                <a:latin typeface="Google Sans"/>
              </a:rPr>
              <a:t>Canada Infrastructure Bank (CIB):</a:t>
            </a:r>
            <a:r>
              <a:rPr lang="en-GB" b="0" i="0" u="none" strike="noStrike" dirty="0">
                <a:solidFill>
                  <a:srgbClr val="0A0A0A"/>
                </a:solidFill>
                <a:effectLst/>
                <a:latin typeface="Google Sans"/>
              </a:rPr>
              <a:t> Previously </a:t>
            </a:r>
            <a:r>
              <a:rPr lang="en-GB" b="0" i="0" u="none" strike="noStrike" dirty="0" err="1">
                <a:solidFill>
                  <a:srgbClr val="0A0A0A"/>
                </a:solidFill>
                <a:effectLst/>
                <a:latin typeface="Google Sans"/>
              </a:rPr>
              <a:t>finalized</a:t>
            </a:r>
            <a:r>
              <a:rPr lang="en-GB" b="0" i="0" u="none" strike="noStrike" dirty="0">
                <a:solidFill>
                  <a:srgbClr val="0A0A0A"/>
                </a:solidFill>
                <a:effectLst/>
                <a:latin typeface="Google Sans"/>
              </a:rPr>
              <a:t> an agreement with OPG in October 2022 to provide </a:t>
            </a:r>
            <a:r>
              <a:rPr lang="en-GB" b="1" i="0" u="none" strike="noStrike" dirty="0">
                <a:solidFill>
                  <a:srgbClr val="0A0A0A"/>
                </a:solidFill>
                <a:effectLst/>
                <a:latin typeface="Google Sans"/>
              </a:rPr>
              <a:t>CAD970 million</a:t>
            </a:r>
            <a:r>
              <a:rPr lang="en-GB" b="0" i="0" u="none" strike="noStrike" dirty="0">
                <a:solidFill>
                  <a:srgbClr val="0A0A0A"/>
                </a:solidFill>
                <a:effectLst/>
                <a:latin typeface="Google Sans"/>
              </a:rPr>
              <a:t> in financing specifically for Phase 1 work, which covered project design, site preparation, and procurement of long lead-time equipment.</a:t>
            </a:r>
          </a:p>
          <a:p>
            <a:r>
              <a:rPr lang="en-GB" b="1" i="0" u="none" strike="noStrike" dirty="0">
                <a:solidFill>
                  <a:srgbClr val="0A0A0A"/>
                </a:solidFill>
                <a:effectLst/>
                <a:latin typeface="Google Sans"/>
              </a:rPr>
              <a:t>Ontario Power Generation (OPG):</a:t>
            </a:r>
            <a:r>
              <a:rPr lang="en-GB" b="0" i="0" u="none" strike="noStrike" dirty="0">
                <a:solidFill>
                  <a:srgbClr val="0A0A0A"/>
                </a:solidFill>
                <a:effectLst/>
                <a:latin typeface="Google Sans"/>
              </a:rPr>
              <a:t> Remains the majority owner and operator of the project. The government of Ontario also </a:t>
            </a:r>
            <a:r>
              <a:rPr lang="en-GB" b="0" i="0" u="none" strike="noStrike" dirty="0" err="1">
                <a:solidFill>
                  <a:srgbClr val="0A0A0A"/>
                </a:solidFill>
                <a:effectLst/>
                <a:latin typeface="Google Sans"/>
              </a:rPr>
              <a:t>authorized</a:t>
            </a:r>
            <a:r>
              <a:rPr lang="en-GB" b="0" i="0" u="none" strike="noStrike" dirty="0">
                <a:solidFill>
                  <a:srgbClr val="0A0A0A"/>
                </a:solidFill>
                <a:effectLst/>
                <a:latin typeface="Google Sans"/>
              </a:rPr>
              <a:t> OPG to spend $6.1 billion to build the first reactor, plus an additional $1.6 billion for common infrastructure shared among the four planned units. </a:t>
            </a:r>
          </a:p>
          <a:p>
            <a:endParaRPr lang="en-US" dirty="0"/>
          </a:p>
        </p:txBody>
      </p:sp>
      <p:sp>
        <p:nvSpPr>
          <p:cNvPr id="4" name="Slide Number Placeholder 3"/>
          <p:cNvSpPr>
            <a:spLocks noGrp="1"/>
          </p:cNvSpPr>
          <p:nvPr>
            <p:ph type="sldNum" sz="quarter" idx="5"/>
          </p:nvPr>
        </p:nvSpPr>
        <p:spPr/>
        <p:txBody>
          <a:bodyPr/>
          <a:lstStyle/>
          <a:p>
            <a:fld id="{B6297173-8A09-B44B-AC8F-352467B7F699}" type="slidenum">
              <a:rPr lang="en-US" smtClean="0"/>
              <a:t>13</a:t>
            </a:fld>
            <a:endParaRPr lang="en-US"/>
          </a:p>
        </p:txBody>
      </p:sp>
    </p:spTree>
    <p:extLst>
      <p:ext uri="{BB962C8B-B14F-4D97-AF65-F5344CB8AC3E}">
        <p14:creationId xmlns:p14="http://schemas.microsoft.com/office/powerpoint/2010/main" val="390174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114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028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4938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_red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16B1-A520-BC2C-85E2-FCD8A7A08C4D}"/>
              </a:ext>
            </a:extLst>
          </p:cNvPr>
          <p:cNvSpPr>
            <a:spLocks noGrp="1"/>
          </p:cNvSpPr>
          <p:nvPr>
            <p:ph type="title"/>
          </p:nvPr>
        </p:nvSpPr>
        <p:spPr>
          <a:xfrm>
            <a:off x="551596" y="365126"/>
            <a:ext cx="10802203" cy="99751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ACD9F9-6F19-4821-3F82-E009501E7886}"/>
              </a:ext>
            </a:extLst>
          </p:cNvPr>
          <p:cNvSpPr>
            <a:spLocks noGrp="1"/>
          </p:cNvSpPr>
          <p:nvPr>
            <p:ph sz="half" idx="1"/>
          </p:nvPr>
        </p:nvSpPr>
        <p:spPr>
          <a:xfrm>
            <a:off x="551597" y="1395320"/>
            <a:ext cx="546820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4A1373-E505-4258-04A8-C896AB1BFADF}"/>
              </a:ext>
            </a:extLst>
          </p:cNvPr>
          <p:cNvSpPr>
            <a:spLocks noGrp="1"/>
          </p:cNvSpPr>
          <p:nvPr>
            <p:ph sz="half" idx="2"/>
          </p:nvPr>
        </p:nvSpPr>
        <p:spPr>
          <a:xfrm>
            <a:off x="6172200" y="1395320"/>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0F51C1-C472-8A4B-A4A2-95BE1E58A5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91D763-F379-91FB-CF05-27C2CE2C4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1A40D-57AC-E580-31CD-008E76E6F910}"/>
              </a:ext>
            </a:extLst>
          </p:cNvPr>
          <p:cNvSpPr>
            <a:spLocks noGrp="1"/>
          </p:cNvSpPr>
          <p:nvPr>
            <p:ph type="sldNum" sz="quarter" idx="12"/>
          </p:nvPr>
        </p:nvSpPr>
        <p:spPr/>
        <p:txBody>
          <a:bodyPr/>
          <a:lstStyle/>
          <a:p>
            <a:fld id="{1B287C65-F529-6A4B-9307-53EFD28F08ED}" type="slidenum">
              <a:rPr lang="en-US" smtClean="0"/>
              <a:t>‹#›</a:t>
            </a:fld>
            <a:endParaRPr lang="en-US"/>
          </a:p>
        </p:txBody>
      </p:sp>
      <p:sp>
        <p:nvSpPr>
          <p:cNvPr id="9" name="Rectangle 8">
            <a:extLst>
              <a:ext uri="{FF2B5EF4-FFF2-40B4-BE49-F238E27FC236}">
                <a16:creationId xmlns:a16="http://schemas.microsoft.com/office/drawing/2014/main" id="{996D6336-9021-9ABA-B372-B88F95385FBA}"/>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04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351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65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472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915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414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138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542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14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12/2/25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92345F0-1E76-EF64-7AF5-92F26FE2D18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ED2CBD0-E906-3C52-9B41-B929CF77BF0D}"/>
              </a:ext>
            </a:extLst>
          </p:cNvPr>
          <p:cNvPicPr>
            <a:picLocks noChangeAspect="1"/>
          </p:cNvPicPr>
          <p:nvPr userDrawn="1"/>
        </p:nvPicPr>
        <p:blipFill>
          <a:blip r:embed="rId15"/>
          <a:stretch>
            <a:fillRect/>
          </a:stretch>
        </p:blipFill>
        <p:spPr>
          <a:xfrm>
            <a:off x="10495542" y="136525"/>
            <a:ext cx="1474937" cy="1085988"/>
          </a:xfrm>
          <a:prstGeom prst="rect">
            <a:avLst/>
          </a:prstGeom>
        </p:spPr>
      </p:pic>
    </p:spTree>
    <p:extLst>
      <p:ext uri="{BB962C8B-B14F-4D97-AF65-F5344CB8AC3E}">
        <p14:creationId xmlns:p14="http://schemas.microsoft.com/office/powerpoint/2010/main" val="28455350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nual Input 2">
            <a:extLst>
              <a:ext uri="{FF2B5EF4-FFF2-40B4-BE49-F238E27FC236}">
                <a16:creationId xmlns:a16="http://schemas.microsoft.com/office/drawing/2014/main" id="{48B4315B-1932-FE4E-A1B9-08F786FD299B}"/>
              </a:ext>
            </a:extLst>
          </p:cNvPr>
          <p:cNvSpPr/>
          <p:nvPr/>
        </p:nvSpPr>
        <p:spPr>
          <a:xfrm rot="5400000" flipH="1">
            <a:off x="3730645" y="495403"/>
            <a:ext cx="3011113" cy="5867191"/>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3ED529-B858-6E41-A8BB-B798EEEACF88}"/>
              </a:ext>
            </a:extLst>
          </p:cNvPr>
          <p:cNvSpPr txBox="1"/>
          <p:nvPr/>
        </p:nvSpPr>
        <p:spPr>
          <a:xfrm>
            <a:off x="4251367" y="4266694"/>
            <a:ext cx="2413510"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November</a:t>
            </a:r>
            <a:r>
              <a:rPr lang="en-US" sz="1600" b="1" dirty="0">
                <a:latin typeface="Arial" panose="020B0604020202020204" pitchFamily="34" charset="0"/>
                <a:cs typeface="Arial" panose="020B0604020202020204" pitchFamily="34" charset="0"/>
              </a:rPr>
              <a:t> 202</a:t>
            </a:r>
            <a:r>
              <a:rPr lang="en-GB" sz="16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000A19-B5DB-3A48-B0E1-9F531535C248}"/>
              </a:ext>
            </a:extLst>
          </p:cNvPr>
          <p:cNvSpPr txBox="1"/>
          <p:nvPr/>
        </p:nvSpPr>
        <p:spPr>
          <a:xfrm>
            <a:off x="-5827363" y="-697424"/>
            <a:ext cx="184731" cy="369332"/>
          </a:xfrm>
          <a:prstGeom prst="rect">
            <a:avLst/>
          </a:prstGeom>
          <a:noFill/>
        </p:spPr>
        <p:txBody>
          <a:bodyPr wrap="none" rtlCol="0">
            <a:spAutoFit/>
          </a:bodyPr>
          <a:lstStyle/>
          <a:p>
            <a:endParaRPr lang="en-US" dirty="0"/>
          </a:p>
        </p:txBody>
      </p:sp>
      <p:pic>
        <p:nvPicPr>
          <p:cNvPr id="17" name="Picture 16">
            <a:extLst>
              <a:ext uri="{FF2B5EF4-FFF2-40B4-BE49-F238E27FC236}">
                <a16:creationId xmlns:a16="http://schemas.microsoft.com/office/drawing/2014/main" id="{62435301-6CDE-7508-A1CF-E4968680CA04}"/>
              </a:ext>
            </a:extLst>
          </p:cNvPr>
          <p:cNvPicPr>
            <a:picLocks noChangeAspect="1"/>
          </p:cNvPicPr>
          <p:nvPr/>
        </p:nvPicPr>
        <p:blipFill>
          <a:blip r:embed="rId2"/>
          <a:stretch>
            <a:fillRect/>
          </a:stretch>
        </p:blipFill>
        <p:spPr>
          <a:xfrm>
            <a:off x="8013147" y="2195244"/>
            <a:ext cx="3351046" cy="2467356"/>
          </a:xfrm>
          <a:prstGeom prst="rect">
            <a:avLst/>
          </a:prstGeom>
        </p:spPr>
      </p:pic>
      <p:sp>
        <p:nvSpPr>
          <p:cNvPr id="19" name="Rectangle: Rounded Corners 29">
            <a:extLst>
              <a:ext uri="{FF2B5EF4-FFF2-40B4-BE49-F238E27FC236}">
                <a16:creationId xmlns:a16="http://schemas.microsoft.com/office/drawing/2014/main" id="{DB5B2902-E593-7A94-7733-A9917E5F051D}"/>
              </a:ext>
            </a:extLst>
          </p:cNvPr>
          <p:cNvSpPr/>
          <p:nvPr/>
        </p:nvSpPr>
        <p:spPr>
          <a:xfrm>
            <a:off x="2503330" y="2270849"/>
            <a:ext cx="5167360" cy="15955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9000"/>
              </a:lnSpc>
              <a:spcAft>
                <a:spcPts val="600"/>
              </a:spcAft>
              <a:buNone/>
            </a:pPr>
            <a:r>
              <a:rPr lang="en-GB" sz="2800" b="1"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Golden Age of Nuclear?</a:t>
            </a:r>
          </a:p>
          <a:p>
            <a:pPr>
              <a:lnSpc>
                <a:spcPct val="119000"/>
              </a:lnSpc>
              <a:spcAft>
                <a:spcPts val="600"/>
              </a:spcAft>
              <a:buNone/>
            </a:pPr>
            <a:r>
              <a:rPr lang="en-GB" sz="2400" b="1" kern="0" dirty="0">
                <a:solidFill>
                  <a:srgbClr val="000000"/>
                </a:solidFill>
                <a:latin typeface="Arial" panose="020B0604020202020204" pitchFamily="34" charset="0"/>
                <a:ea typeface="Aptos" panose="020B0004020202020204" pitchFamily="34" charset="0"/>
                <a:cs typeface="Times New Roman" panose="02020603050405020304" pitchFamily="18" charset="0"/>
              </a:rPr>
              <a:t>Observations from the market</a:t>
            </a:r>
            <a:endParaRPr lang="en-GB" sz="2400" b="1"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9000"/>
              </a:lnSpc>
              <a:spcAft>
                <a:spcPts val="600"/>
              </a:spcAft>
              <a:buNone/>
            </a:pPr>
            <a:endParaRPr lang="en-GB" b="1"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9000"/>
              </a:lnSpc>
              <a:spcAft>
                <a:spcPts val="600"/>
              </a:spcAft>
              <a:buNone/>
            </a:pPr>
            <a:r>
              <a:rPr lang="en-GB" b="1"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t>
            </a:r>
            <a:r>
              <a:rPr lang="en-GB" b="1" kern="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iona Reilly HonFEI, </a:t>
            </a:r>
            <a:r>
              <a:rPr lang="en-GB" b="1" kern="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HonFNucl</a:t>
            </a:r>
            <a:endParaRPr lang="en-GB"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28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B61B-79DD-08D9-1B60-A4C11F5DE240}"/>
              </a:ext>
            </a:extLst>
          </p:cNvPr>
          <p:cNvSpPr>
            <a:spLocks noGrp="1"/>
          </p:cNvSpPr>
          <p:nvPr>
            <p:ph type="title"/>
          </p:nvPr>
        </p:nvSpPr>
        <p:spPr/>
        <p:txBody>
          <a:bodyPr/>
          <a:lstStyle/>
          <a:p>
            <a:r>
              <a:rPr lang="en-GB" dirty="0"/>
              <a:t>Global Large Reactor Projects</a:t>
            </a:r>
            <a:endParaRPr lang="en-US" dirty="0"/>
          </a:p>
        </p:txBody>
      </p:sp>
      <p:graphicFrame>
        <p:nvGraphicFramePr>
          <p:cNvPr id="4" name="Content Placeholder 3">
            <a:extLst>
              <a:ext uri="{FF2B5EF4-FFF2-40B4-BE49-F238E27FC236}">
                <a16:creationId xmlns:a16="http://schemas.microsoft.com/office/drawing/2014/main" id="{D309D6C7-8EAE-5618-45EF-BC8A78444AA0}"/>
              </a:ext>
            </a:extLst>
          </p:cNvPr>
          <p:cNvGraphicFramePr>
            <a:graphicFrameLocks noGrp="1"/>
          </p:cNvGraphicFramePr>
          <p:nvPr>
            <p:ph idx="1"/>
            <p:extLst>
              <p:ext uri="{D42A27DB-BD31-4B8C-83A1-F6EECF244321}">
                <p14:modId xmlns:p14="http://schemas.microsoft.com/office/powerpoint/2010/main" val="110250294"/>
              </p:ext>
            </p:extLst>
          </p:nvPr>
        </p:nvGraphicFramePr>
        <p:xfrm>
          <a:off x="838200" y="1479917"/>
          <a:ext cx="10423866" cy="4807108"/>
        </p:xfrm>
        <a:graphic>
          <a:graphicData uri="http://schemas.openxmlformats.org/drawingml/2006/table">
            <a:tbl>
              <a:tblPr firstRow="1" bandRow="1">
                <a:tableStyleId>{5C22544A-7EE6-4342-B048-85BDC9FD1C3A}</a:tableStyleId>
              </a:tblPr>
              <a:tblGrid>
                <a:gridCol w="1737311">
                  <a:extLst>
                    <a:ext uri="{9D8B030D-6E8A-4147-A177-3AD203B41FA5}">
                      <a16:colId xmlns:a16="http://schemas.microsoft.com/office/drawing/2014/main" val="3792907091"/>
                    </a:ext>
                  </a:extLst>
                </a:gridCol>
                <a:gridCol w="1737311">
                  <a:extLst>
                    <a:ext uri="{9D8B030D-6E8A-4147-A177-3AD203B41FA5}">
                      <a16:colId xmlns:a16="http://schemas.microsoft.com/office/drawing/2014/main" val="1201305496"/>
                    </a:ext>
                  </a:extLst>
                </a:gridCol>
                <a:gridCol w="1737311">
                  <a:extLst>
                    <a:ext uri="{9D8B030D-6E8A-4147-A177-3AD203B41FA5}">
                      <a16:colId xmlns:a16="http://schemas.microsoft.com/office/drawing/2014/main" val="2173940908"/>
                    </a:ext>
                  </a:extLst>
                </a:gridCol>
                <a:gridCol w="1737311">
                  <a:extLst>
                    <a:ext uri="{9D8B030D-6E8A-4147-A177-3AD203B41FA5}">
                      <a16:colId xmlns:a16="http://schemas.microsoft.com/office/drawing/2014/main" val="444108416"/>
                    </a:ext>
                  </a:extLst>
                </a:gridCol>
                <a:gridCol w="1737311">
                  <a:extLst>
                    <a:ext uri="{9D8B030D-6E8A-4147-A177-3AD203B41FA5}">
                      <a16:colId xmlns:a16="http://schemas.microsoft.com/office/drawing/2014/main" val="1269744366"/>
                    </a:ext>
                  </a:extLst>
                </a:gridCol>
                <a:gridCol w="1737311">
                  <a:extLst>
                    <a:ext uri="{9D8B030D-6E8A-4147-A177-3AD203B41FA5}">
                      <a16:colId xmlns:a16="http://schemas.microsoft.com/office/drawing/2014/main" val="4117665788"/>
                    </a:ext>
                  </a:extLst>
                </a:gridCol>
              </a:tblGrid>
              <a:tr h="744326">
                <a:tc>
                  <a:txBody>
                    <a:bodyPr/>
                    <a:lstStyle/>
                    <a:p>
                      <a:r>
                        <a:rPr lang="en-GB" sz="1100" dirty="0"/>
                        <a:t>Country	</a:t>
                      </a:r>
                      <a:endParaRPr lang="en-US" sz="1100" dirty="0"/>
                    </a:p>
                  </a:txBody>
                  <a:tcPr marL="68580" marR="68580" marT="34290" marB="34290"/>
                </a:tc>
                <a:tc>
                  <a:txBody>
                    <a:bodyPr/>
                    <a:lstStyle/>
                    <a:p>
                      <a:r>
                        <a:rPr lang="en-GB" sz="1100" dirty="0"/>
                        <a:t>Technology</a:t>
                      </a:r>
                      <a:endParaRPr lang="en-US" sz="1100" dirty="0"/>
                    </a:p>
                  </a:txBody>
                  <a:tcPr marL="68580" marR="68580" marT="34290" marB="34290"/>
                </a:tc>
                <a:tc>
                  <a:txBody>
                    <a:bodyPr/>
                    <a:lstStyle/>
                    <a:p>
                      <a:r>
                        <a:rPr lang="en-GB" sz="1100" dirty="0"/>
                        <a:t>Developer</a:t>
                      </a:r>
                      <a:endParaRPr lang="en-US" sz="1100" dirty="0"/>
                    </a:p>
                  </a:txBody>
                  <a:tcPr marL="68580" marR="68580" marT="34290" marB="34290"/>
                </a:tc>
                <a:tc>
                  <a:txBody>
                    <a:bodyPr/>
                    <a:lstStyle/>
                    <a:p>
                      <a:r>
                        <a:rPr lang="en-GB" sz="1100" dirty="0"/>
                        <a:t>State Aid and Government Support Package</a:t>
                      </a:r>
                      <a:endParaRPr lang="en-US" sz="1100" dirty="0"/>
                    </a:p>
                  </a:txBody>
                  <a:tcPr marL="68580" marR="68580" marT="34290" marB="34290"/>
                </a:tc>
                <a:tc>
                  <a:txBody>
                    <a:bodyPr/>
                    <a:lstStyle/>
                    <a:p>
                      <a:r>
                        <a:rPr lang="en-GB" sz="1100" dirty="0"/>
                        <a:t>Financing</a:t>
                      </a:r>
                      <a:endParaRPr lang="en-US" sz="1100" dirty="0"/>
                    </a:p>
                  </a:txBody>
                  <a:tcPr marL="68580" marR="68580" marT="34290" marB="34290"/>
                </a:tc>
                <a:tc>
                  <a:txBody>
                    <a:bodyPr/>
                    <a:lstStyle/>
                    <a:p>
                      <a:r>
                        <a:rPr lang="en-GB" sz="1100" dirty="0"/>
                        <a:t>Comments</a:t>
                      </a:r>
                      <a:endParaRPr lang="en-US" sz="1100" dirty="0"/>
                    </a:p>
                  </a:txBody>
                  <a:tcPr marL="68580" marR="68580" marT="34290" marB="34290"/>
                </a:tc>
                <a:extLst>
                  <a:ext uri="{0D108BD9-81ED-4DB2-BD59-A6C34878D82A}">
                    <a16:rowId xmlns:a16="http://schemas.microsoft.com/office/drawing/2014/main" val="1450632413"/>
                  </a:ext>
                </a:extLst>
              </a:tr>
              <a:tr h="635779">
                <a:tc>
                  <a:txBody>
                    <a:bodyPr/>
                    <a:lstStyle/>
                    <a:p>
                      <a:r>
                        <a:rPr lang="en-GB" sz="1100" dirty="0"/>
                        <a:t>France</a:t>
                      </a:r>
                      <a:endParaRPr lang="en-US" sz="1100" dirty="0"/>
                    </a:p>
                  </a:txBody>
                  <a:tcPr marL="68580" marR="68580" marT="34290" marB="34290"/>
                </a:tc>
                <a:tc>
                  <a:txBody>
                    <a:bodyPr/>
                    <a:lstStyle/>
                    <a:p>
                      <a:r>
                        <a:rPr lang="en-GB" sz="1100" dirty="0"/>
                        <a:t>EPR2 (6)</a:t>
                      </a:r>
                      <a:endParaRPr lang="en-US" sz="1100" dirty="0"/>
                    </a:p>
                  </a:txBody>
                  <a:tcPr marL="68580" marR="68580" marT="34290" marB="34290"/>
                </a:tc>
                <a:tc>
                  <a:txBody>
                    <a:bodyPr/>
                    <a:lstStyle/>
                    <a:p>
                      <a:r>
                        <a:rPr lang="en-GB" sz="1100" dirty="0"/>
                        <a:t>EDF/ French State</a:t>
                      </a:r>
                    </a:p>
                  </a:txBody>
                  <a:tcPr marL="68580" marR="68580" marT="34290" marB="34290"/>
                </a:tc>
                <a:tc>
                  <a:txBody>
                    <a:bodyPr/>
                    <a:lstStyle/>
                    <a:p>
                      <a:r>
                        <a:rPr lang="en-GB" sz="1100" dirty="0"/>
                        <a:t>Preferential State Loan, CfD</a:t>
                      </a:r>
                    </a:p>
                  </a:txBody>
                  <a:tcPr marL="68580" marR="68580" marT="34290" marB="34290"/>
                </a:tc>
                <a:tc>
                  <a:txBody>
                    <a:bodyPr/>
                    <a:lstStyle/>
                    <a:p>
                      <a:r>
                        <a:rPr lang="en-GB" sz="1100" dirty="0"/>
                        <a:t>French state and EDF</a:t>
                      </a:r>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832304125"/>
                  </a:ext>
                </a:extLst>
              </a:tr>
              <a:tr h="775340">
                <a:tc>
                  <a:txBody>
                    <a:bodyPr/>
                    <a:lstStyle/>
                    <a:p>
                      <a:r>
                        <a:rPr lang="en-GB" sz="1100" dirty="0"/>
                        <a:t>Poland	</a:t>
                      </a:r>
                      <a:endParaRPr lang="en-US" sz="1100" dirty="0"/>
                    </a:p>
                  </a:txBody>
                  <a:tcPr marL="68580" marR="68580" marT="34290" marB="34290"/>
                </a:tc>
                <a:tc>
                  <a:txBody>
                    <a:bodyPr/>
                    <a:lstStyle/>
                    <a:p>
                      <a:r>
                        <a:rPr lang="en-GB" sz="1100" dirty="0"/>
                        <a:t>AP1000</a:t>
                      </a:r>
                      <a:endParaRPr lang="en-US" sz="1100" dirty="0"/>
                    </a:p>
                  </a:txBody>
                  <a:tcPr marL="68580" marR="68580" marT="34290" marB="34290"/>
                </a:tc>
                <a:tc>
                  <a:txBody>
                    <a:bodyPr/>
                    <a:lstStyle/>
                    <a:p>
                      <a:r>
                        <a:rPr lang="en-GB" sz="1100" dirty="0"/>
                        <a:t>PEJ</a:t>
                      </a:r>
                      <a:endParaRPr lang="en-US" sz="1100" dirty="0"/>
                    </a:p>
                  </a:txBody>
                  <a:tcPr marL="68580" marR="68580" marT="34290" marB="34290"/>
                </a:tc>
                <a:tc>
                  <a:txBody>
                    <a:bodyPr/>
                    <a:lstStyle/>
                    <a:p>
                      <a:r>
                        <a:rPr lang="en-GB" sz="1100" dirty="0"/>
                        <a:t>State equity, 60 year CfD, Sovereign guarantee </a:t>
                      </a:r>
                      <a:endParaRPr lang="en-US" sz="1100" dirty="0"/>
                    </a:p>
                  </a:txBody>
                  <a:tcPr marL="68580" marR="68580" marT="34290" marB="34290"/>
                </a:tc>
                <a:tc>
                  <a:txBody>
                    <a:bodyPr/>
                    <a:lstStyle/>
                    <a:p>
                      <a:r>
                        <a:rPr lang="en-GB" sz="1100" dirty="0"/>
                        <a:t>State plus ECAs – </a:t>
                      </a:r>
                      <a:r>
                        <a:rPr lang="en-GB" sz="1100" dirty="0" err="1"/>
                        <a:t>USExim</a:t>
                      </a:r>
                      <a:r>
                        <a:rPr lang="en-GB" sz="1100" dirty="0"/>
                        <a:t>, EDC, </a:t>
                      </a:r>
                      <a:r>
                        <a:rPr lang="en-GB" sz="1100" dirty="0" err="1"/>
                        <a:t>Kexim</a:t>
                      </a:r>
                      <a:r>
                        <a:rPr lang="en-GB" sz="1100" dirty="0"/>
                        <a:t>, JBIC etc</a:t>
                      </a:r>
                      <a:endParaRPr lang="en-US" sz="1100" dirty="0"/>
                    </a:p>
                  </a:txBody>
                  <a:tcPr marL="68580" marR="68580" marT="34290" marB="34290"/>
                </a:tc>
                <a:tc>
                  <a:txBody>
                    <a:bodyPr/>
                    <a:lstStyle/>
                    <a:p>
                      <a:r>
                        <a:rPr lang="en-GB" sz="1100" dirty="0"/>
                        <a:t>State aid package under investigation by the Commission	</a:t>
                      </a:r>
                      <a:endParaRPr lang="en-US" sz="1100" dirty="0"/>
                    </a:p>
                  </a:txBody>
                  <a:tcPr marL="68580" marR="68580" marT="34290" marB="34290"/>
                </a:tc>
                <a:extLst>
                  <a:ext uri="{0D108BD9-81ED-4DB2-BD59-A6C34878D82A}">
                    <a16:rowId xmlns:a16="http://schemas.microsoft.com/office/drawing/2014/main" val="1556033635"/>
                  </a:ext>
                </a:extLst>
              </a:tr>
              <a:tr h="635779">
                <a:tc>
                  <a:txBody>
                    <a:bodyPr/>
                    <a:lstStyle/>
                    <a:p>
                      <a:r>
                        <a:rPr lang="en-GB" sz="1100" dirty="0"/>
                        <a:t>Bulgaria</a:t>
                      </a:r>
                      <a:endParaRPr lang="en-US" sz="1100" dirty="0"/>
                    </a:p>
                  </a:txBody>
                  <a:tcPr marL="68580" marR="68580" marT="34290" marB="34290"/>
                </a:tc>
                <a:tc>
                  <a:txBody>
                    <a:bodyPr/>
                    <a:lstStyle/>
                    <a:p>
                      <a:r>
                        <a:rPr lang="en-GB" sz="1100" dirty="0"/>
                        <a:t>AP1000</a:t>
                      </a:r>
                      <a:endParaRPr lang="en-US" sz="1100" dirty="0"/>
                    </a:p>
                  </a:txBody>
                  <a:tcPr marL="68580" marR="68580" marT="34290" marB="34290"/>
                </a:tc>
                <a:tc>
                  <a:txBody>
                    <a:bodyPr/>
                    <a:lstStyle/>
                    <a:p>
                      <a:r>
                        <a:rPr lang="en-GB" sz="1100" dirty="0"/>
                        <a:t>KNPP</a:t>
                      </a:r>
                      <a:endParaRPr lang="en-US" sz="1100" dirty="0"/>
                    </a:p>
                  </a:txBody>
                  <a:tcPr marL="68580" marR="68580" marT="34290" marB="34290"/>
                </a:tc>
                <a:tc>
                  <a:txBody>
                    <a:bodyPr/>
                    <a:lstStyle/>
                    <a:p>
                      <a:r>
                        <a:rPr lang="en-GB" sz="1100" dirty="0"/>
                        <a:t>State equity,  CFD, Sovereign guarantee </a:t>
                      </a:r>
                      <a:endParaRPr lang="en-US" sz="1100" dirty="0"/>
                    </a:p>
                  </a:txBody>
                  <a:tcPr marL="68580" marR="68580" marT="34290" marB="34290"/>
                </a:tc>
                <a:tc>
                  <a:txBody>
                    <a:bodyPr/>
                    <a:lstStyle/>
                    <a:p>
                      <a:r>
                        <a:rPr lang="en-GB" sz="1100" dirty="0"/>
                        <a:t>State Equity and Citi Arranging Bank</a:t>
                      </a:r>
                      <a:endParaRPr lang="en-US" sz="1100" dirty="0"/>
                    </a:p>
                  </a:txBody>
                  <a:tcPr marL="68580" marR="68580" marT="34290" marB="34290"/>
                </a:tc>
                <a:tc>
                  <a:txBody>
                    <a:bodyPr/>
                    <a:lstStyle/>
                    <a:p>
                      <a:r>
                        <a:rPr lang="en-GB" sz="1100" dirty="0"/>
                        <a:t>Not approved by the Commission yet</a:t>
                      </a:r>
                      <a:endParaRPr lang="en-US" sz="1100" dirty="0"/>
                    </a:p>
                  </a:txBody>
                  <a:tcPr marL="68580" marR="68580" marT="34290" marB="34290"/>
                </a:tc>
                <a:extLst>
                  <a:ext uri="{0D108BD9-81ED-4DB2-BD59-A6C34878D82A}">
                    <a16:rowId xmlns:a16="http://schemas.microsoft.com/office/drawing/2014/main" val="1944135348"/>
                  </a:ext>
                </a:extLst>
              </a:tr>
              <a:tr h="744326">
                <a:tc>
                  <a:txBody>
                    <a:bodyPr/>
                    <a:lstStyle/>
                    <a:p>
                      <a:r>
                        <a:rPr lang="en-GB" sz="1100" dirty="0"/>
                        <a:t>Slovakia	</a:t>
                      </a:r>
                      <a:endParaRPr lang="en-US" sz="1100" dirty="0"/>
                    </a:p>
                  </a:txBody>
                  <a:tcPr marL="68580" marR="68580" marT="34290" marB="34290"/>
                </a:tc>
                <a:tc>
                  <a:txBody>
                    <a:bodyPr/>
                    <a:lstStyle/>
                    <a:p>
                      <a:r>
                        <a:rPr lang="en-GB" sz="1100" dirty="0"/>
                        <a:t>AP1000</a:t>
                      </a:r>
                      <a:endParaRPr lang="en-US" sz="1100" dirty="0"/>
                    </a:p>
                  </a:txBody>
                  <a:tcPr marL="68580" marR="68580" marT="34290" marB="34290"/>
                </a:tc>
                <a:tc>
                  <a:txBody>
                    <a:bodyPr/>
                    <a:lstStyle/>
                    <a:p>
                      <a:r>
                        <a:rPr lang="en-GB" sz="1100" dirty="0"/>
                        <a:t>JESS</a:t>
                      </a:r>
                      <a:endParaRPr lang="en-US" sz="1100" dirty="0"/>
                    </a:p>
                  </a:txBody>
                  <a:tcPr marL="68580" marR="68580" marT="34290" marB="34290"/>
                </a:tc>
                <a:tc>
                  <a:txBody>
                    <a:bodyPr/>
                    <a:lstStyle/>
                    <a:p>
                      <a:r>
                        <a:rPr lang="en-GB" sz="1100" dirty="0"/>
                        <a:t>Unclear but similar to Poland and Bulgaria</a:t>
                      </a:r>
                      <a:endParaRPr lang="en-US" sz="1100" dirty="0"/>
                    </a:p>
                  </a:txBody>
                  <a:tcPr marL="68580" marR="68580" marT="34290" marB="34290"/>
                </a:tc>
                <a:tc>
                  <a:txBody>
                    <a:bodyPr/>
                    <a:lstStyle/>
                    <a:p>
                      <a:r>
                        <a:rPr lang="en-GB" sz="1100" dirty="0"/>
                        <a:t>Expected to be similar to Bulgaria</a:t>
                      </a:r>
                      <a:endParaRPr lang="en-US" sz="1100" dirty="0"/>
                    </a:p>
                  </a:txBody>
                  <a:tcPr marL="68580" marR="68580" marT="34290" marB="34290"/>
                </a:tc>
                <a:tc>
                  <a:txBody>
                    <a:bodyPr/>
                    <a:lstStyle/>
                    <a:p>
                      <a:r>
                        <a:rPr lang="en-GB" sz="1100" dirty="0"/>
                        <a:t>Not approved by the Commission yet</a:t>
                      </a:r>
                      <a:endParaRPr lang="en-US" sz="1100" dirty="0"/>
                    </a:p>
                  </a:txBody>
                  <a:tcPr marL="68580" marR="68580" marT="34290" marB="34290"/>
                </a:tc>
                <a:extLst>
                  <a:ext uri="{0D108BD9-81ED-4DB2-BD59-A6C34878D82A}">
                    <a16:rowId xmlns:a16="http://schemas.microsoft.com/office/drawing/2014/main" val="3412377235"/>
                  </a:ext>
                </a:extLst>
              </a:tr>
              <a:tr h="635779">
                <a:tc>
                  <a:txBody>
                    <a:bodyPr/>
                    <a:lstStyle/>
                    <a:p>
                      <a:r>
                        <a:rPr lang="en-GB" sz="1100" dirty="0"/>
                        <a:t>Romania</a:t>
                      </a:r>
                      <a:endParaRPr lang="en-US" sz="1100" dirty="0"/>
                    </a:p>
                  </a:txBody>
                  <a:tcPr marL="68580" marR="68580" marT="34290" marB="34290"/>
                </a:tc>
                <a:tc>
                  <a:txBody>
                    <a:bodyPr/>
                    <a:lstStyle/>
                    <a:p>
                      <a:r>
                        <a:rPr lang="en-GB" sz="1100" dirty="0"/>
                        <a:t>CANDU</a:t>
                      </a:r>
                      <a:endParaRPr lang="en-US" sz="1100" dirty="0"/>
                    </a:p>
                  </a:txBody>
                  <a:tcPr marL="68580" marR="68580" marT="34290" marB="34290"/>
                </a:tc>
                <a:tc>
                  <a:txBody>
                    <a:bodyPr/>
                    <a:lstStyle/>
                    <a:p>
                      <a:r>
                        <a:rPr lang="en-GB" sz="1100" dirty="0" err="1"/>
                        <a:t>Nuclearelectrica</a:t>
                      </a:r>
                      <a:endParaRPr lang="en-US" sz="1100" dirty="0"/>
                    </a:p>
                  </a:txBody>
                  <a:tcPr marL="68580" marR="68580" marT="34290" marB="34290"/>
                </a:tc>
                <a:tc>
                  <a:txBody>
                    <a:bodyPr/>
                    <a:lstStyle/>
                    <a:p>
                      <a:r>
                        <a:rPr lang="en-GB" sz="1100" dirty="0"/>
                        <a:t>Sovereign guarantee</a:t>
                      </a:r>
                      <a:endParaRPr lang="en-US" sz="1100" dirty="0"/>
                    </a:p>
                  </a:txBody>
                  <a:tcPr marL="68580" marR="68580" marT="34290" marB="34290"/>
                </a:tc>
                <a:tc>
                  <a:txBody>
                    <a:bodyPr/>
                    <a:lstStyle/>
                    <a:p>
                      <a:r>
                        <a:rPr lang="en-GB" sz="1100" dirty="0" err="1"/>
                        <a:t>Nuclearelectrica</a:t>
                      </a:r>
                      <a:r>
                        <a:rPr lang="en-GB" sz="1100" dirty="0"/>
                        <a:t>, EDC, </a:t>
                      </a:r>
                      <a:r>
                        <a:rPr lang="en-GB" sz="1100" dirty="0" err="1"/>
                        <a:t>USExim</a:t>
                      </a:r>
                      <a:r>
                        <a:rPr lang="en-GB" sz="1100" dirty="0"/>
                        <a:t>, </a:t>
                      </a:r>
                      <a:r>
                        <a:rPr lang="en-GB" sz="1100" dirty="0" err="1"/>
                        <a:t>Kexim</a:t>
                      </a:r>
                      <a:r>
                        <a:rPr lang="en-GB" sz="1100" dirty="0"/>
                        <a:t>, SACE</a:t>
                      </a:r>
                      <a:endParaRPr lang="en-US" sz="1100" dirty="0"/>
                    </a:p>
                  </a:txBody>
                  <a:tcPr marL="68580" marR="68580" marT="34290" marB="34290"/>
                </a:tc>
                <a:tc>
                  <a:txBody>
                    <a:bodyPr/>
                    <a:lstStyle/>
                    <a:p>
                      <a:r>
                        <a:rPr lang="en-GB" sz="1100" dirty="0"/>
                        <a:t>Not approved by the Commission yet</a:t>
                      </a:r>
                      <a:endParaRPr lang="en-US" sz="1100" dirty="0"/>
                    </a:p>
                  </a:txBody>
                  <a:tcPr marL="68580" marR="68580" marT="34290" marB="34290"/>
                </a:tc>
                <a:extLst>
                  <a:ext uri="{0D108BD9-81ED-4DB2-BD59-A6C34878D82A}">
                    <a16:rowId xmlns:a16="http://schemas.microsoft.com/office/drawing/2014/main" val="2172616441"/>
                  </a:ext>
                </a:extLst>
              </a:tr>
              <a:tr h="635779">
                <a:tc>
                  <a:txBody>
                    <a:bodyPr/>
                    <a:lstStyle/>
                    <a:p>
                      <a:r>
                        <a:rPr lang="en-GB" sz="1100" dirty="0"/>
                        <a:t>Czechia</a:t>
                      </a:r>
                      <a:endParaRPr lang="en-US" sz="1100" dirty="0"/>
                    </a:p>
                  </a:txBody>
                  <a:tcPr marL="68580" marR="68580" marT="34290" marB="34290"/>
                </a:tc>
                <a:tc>
                  <a:txBody>
                    <a:bodyPr/>
                    <a:lstStyle/>
                    <a:p>
                      <a:r>
                        <a:rPr lang="en-GB" sz="1100" dirty="0"/>
                        <a:t>APR1400</a:t>
                      </a:r>
                      <a:endParaRPr lang="en-US" sz="1100" dirty="0"/>
                    </a:p>
                  </a:txBody>
                  <a:tcPr marL="68580" marR="68580" marT="34290" marB="34290"/>
                </a:tc>
                <a:tc>
                  <a:txBody>
                    <a:bodyPr/>
                    <a:lstStyle/>
                    <a:p>
                      <a:r>
                        <a:rPr lang="en-GB" sz="1100" dirty="0"/>
                        <a:t>EDUII</a:t>
                      </a:r>
                      <a:endParaRPr lang="en-US" sz="1100" dirty="0"/>
                    </a:p>
                  </a:txBody>
                  <a:tcPr marL="68580" marR="68580" marT="34290" marB="34290"/>
                </a:tc>
                <a:tc>
                  <a:txBody>
                    <a:bodyPr/>
                    <a:lstStyle/>
                    <a:p>
                      <a:r>
                        <a:rPr lang="en-GB" sz="1100" dirty="0"/>
                        <a:t>State equity and debt, Revenue support</a:t>
                      </a:r>
                      <a:endParaRPr lang="en-US" sz="1100" dirty="0"/>
                    </a:p>
                  </a:txBody>
                  <a:tcPr marL="68580" marR="68580" marT="34290" marB="34290"/>
                </a:tc>
                <a:tc>
                  <a:txBody>
                    <a:bodyPr/>
                    <a:lstStyle/>
                    <a:p>
                      <a:r>
                        <a:rPr lang="en-GB" sz="1100" dirty="0"/>
                        <a:t>State and CEZ</a:t>
                      </a:r>
                      <a:endParaRPr lang="en-US" sz="1100" dirty="0"/>
                    </a:p>
                  </a:txBody>
                  <a:tcPr marL="68580" marR="68580" marT="34290" marB="34290"/>
                </a:tc>
                <a:tc>
                  <a:txBody>
                    <a:bodyPr/>
                    <a:lstStyle/>
                    <a:p>
                      <a:r>
                        <a:rPr lang="en-GB" sz="1100" dirty="0"/>
                        <a:t>Not approved by the Commission yet</a:t>
                      </a:r>
                      <a:endParaRPr lang="en-US" sz="1100" dirty="0"/>
                    </a:p>
                  </a:txBody>
                  <a:tcPr marL="68580" marR="68580" marT="34290" marB="34290"/>
                </a:tc>
                <a:extLst>
                  <a:ext uri="{0D108BD9-81ED-4DB2-BD59-A6C34878D82A}">
                    <a16:rowId xmlns:a16="http://schemas.microsoft.com/office/drawing/2014/main" val="2519962643"/>
                  </a:ext>
                </a:extLst>
              </a:tr>
            </a:tbl>
          </a:graphicData>
        </a:graphic>
      </p:graphicFrame>
    </p:spTree>
    <p:extLst>
      <p:ext uri="{BB962C8B-B14F-4D97-AF65-F5344CB8AC3E}">
        <p14:creationId xmlns:p14="http://schemas.microsoft.com/office/powerpoint/2010/main" val="293043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B61B-79DD-08D9-1B60-A4C11F5DE240}"/>
              </a:ext>
            </a:extLst>
          </p:cNvPr>
          <p:cNvSpPr>
            <a:spLocks noGrp="1"/>
          </p:cNvSpPr>
          <p:nvPr>
            <p:ph type="title"/>
          </p:nvPr>
        </p:nvSpPr>
        <p:spPr/>
        <p:txBody>
          <a:bodyPr/>
          <a:lstStyle/>
          <a:p>
            <a:r>
              <a:rPr lang="en-GB" dirty="0"/>
              <a:t>Global Large Reactor Projects</a:t>
            </a:r>
            <a:endParaRPr lang="en-US" dirty="0"/>
          </a:p>
        </p:txBody>
      </p:sp>
      <p:graphicFrame>
        <p:nvGraphicFramePr>
          <p:cNvPr id="4" name="Content Placeholder 3">
            <a:extLst>
              <a:ext uri="{FF2B5EF4-FFF2-40B4-BE49-F238E27FC236}">
                <a16:creationId xmlns:a16="http://schemas.microsoft.com/office/drawing/2014/main" id="{D309D6C7-8EAE-5618-45EF-BC8A78444AA0}"/>
              </a:ext>
            </a:extLst>
          </p:cNvPr>
          <p:cNvGraphicFramePr>
            <a:graphicFrameLocks noGrp="1"/>
          </p:cNvGraphicFramePr>
          <p:nvPr>
            <p:ph idx="1"/>
            <p:extLst>
              <p:ext uri="{D42A27DB-BD31-4B8C-83A1-F6EECF244321}">
                <p14:modId xmlns:p14="http://schemas.microsoft.com/office/powerpoint/2010/main" val="3002288726"/>
              </p:ext>
            </p:extLst>
          </p:nvPr>
        </p:nvGraphicFramePr>
        <p:xfrm>
          <a:off x="838198" y="1690688"/>
          <a:ext cx="10404186" cy="4418361"/>
        </p:xfrm>
        <a:graphic>
          <a:graphicData uri="http://schemas.openxmlformats.org/drawingml/2006/table">
            <a:tbl>
              <a:tblPr firstRow="1" bandRow="1">
                <a:tableStyleId>{5C22544A-7EE6-4342-B048-85BDC9FD1C3A}</a:tableStyleId>
              </a:tblPr>
              <a:tblGrid>
                <a:gridCol w="1734031">
                  <a:extLst>
                    <a:ext uri="{9D8B030D-6E8A-4147-A177-3AD203B41FA5}">
                      <a16:colId xmlns:a16="http://schemas.microsoft.com/office/drawing/2014/main" val="3792907091"/>
                    </a:ext>
                  </a:extLst>
                </a:gridCol>
                <a:gridCol w="1734031">
                  <a:extLst>
                    <a:ext uri="{9D8B030D-6E8A-4147-A177-3AD203B41FA5}">
                      <a16:colId xmlns:a16="http://schemas.microsoft.com/office/drawing/2014/main" val="1201305496"/>
                    </a:ext>
                  </a:extLst>
                </a:gridCol>
                <a:gridCol w="1734031">
                  <a:extLst>
                    <a:ext uri="{9D8B030D-6E8A-4147-A177-3AD203B41FA5}">
                      <a16:colId xmlns:a16="http://schemas.microsoft.com/office/drawing/2014/main" val="188159092"/>
                    </a:ext>
                  </a:extLst>
                </a:gridCol>
                <a:gridCol w="1734031">
                  <a:extLst>
                    <a:ext uri="{9D8B030D-6E8A-4147-A177-3AD203B41FA5}">
                      <a16:colId xmlns:a16="http://schemas.microsoft.com/office/drawing/2014/main" val="444108416"/>
                    </a:ext>
                  </a:extLst>
                </a:gridCol>
                <a:gridCol w="1734031">
                  <a:extLst>
                    <a:ext uri="{9D8B030D-6E8A-4147-A177-3AD203B41FA5}">
                      <a16:colId xmlns:a16="http://schemas.microsoft.com/office/drawing/2014/main" val="1269744366"/>
                    </a:ext>
                  </a:extLst>
                </a:gridCol>
                <a:gridCol w="1734031">
                  <a:extLst>
                    <a:ext uri="{9D8B030D-6E8A-4147-A177-3AD203B41FA5}">
                      <a16:colId xmlns:a16="http://schemas.microsoft.com/office/drawing/2014/main" val="4117665788"/>
                    </a:ext>
                  </a:extLst>
                </a:gridCol>
              </a:tblGrid>
              <a:tr h="628059">
                <a:tc>
                  <a:txBody>
                    <a:bodyPr/>
                    <a:lstStyle/>
                    <a:p>
                      <a:r>
                        <a:rPr lang="en-GB" sz="1100" dirty="0"/>
                        <a:t>Country	</a:t>
                      </a:r>
                      <a:endParaRPr lang="en-US" sz="1100" dirty="0"/>
                    </a:p>
                  </a:txBody>
                  <a:tcPr marL="68580" marR="68580" marT="34290" marB="34290"/>
                </a:tc>
                <a:tc>
                  <a:txBody>
                    <a:bodyPr/>
                    <a:lstStyle/>
                    <a:p>
                      <a:r>
                        <a:rPr lang="en-GB" sz="1100" dirty="0"/>
                        <a:t>Technology</a:t>
                      </a:r>
                      <a:endParaRPr lang="en-US" sz="1100" dirty="0"/>
                    </a:p>
                  </a:txBody>
                  <a:tcPr marL="68580" marR="68580" marT="34290" marB="34290"/>
                </a:tc>
                <a:tc>
                  <a:txBody>
                    <a:bodyPr/>
                    <a:lstStyle/>
                    <a:p>
                      <a:r>
                        <a:rPr lang="en-GB" sz="1100" dirty="0"/>
                        <a:t>Developer</a:t>
                      </a:r>
                    </a:p>
                    <a:p>
                      <a:endParaRPr lang="en-US" sz="1100" dirty="0"/>
                    </a:p>
                  </a:txBody>
                  <a:tcPr marL="68580" marR="68580" marT="34290" marB="34290"/>
                </a:tc>
                <a:tc>
                  <a:txBody>
                    <a:bodyPr/>
                    <a:lstStyle/>
                    <a:p>
                      <a:r>
                        <a:rPr lang="en-GB" sz="1100" dirty="0"/>
                        <a:t>State Aid and Government Support Package</a:t>
                      </a:r>
                      <a:endParaRPr lang="en-US" sz="1100" dirty="0"/>
                    </a:p>
                  </a:txBody>
                  <a:tcPr marL="68580" marR="68580" marT="34290" marB="34290"/>
                </a:tc>
                <a:tc>
                  <a:txBody>
                    <a:bodyPr/>
                    <a:lstStyle/>
                    <a:p>
                      <a:r>
                        <a:rPr lang="en-GB" sz="1100" dirty="0"/>
                        <a:t>Financing</a:t>
                      </a:r>
                      <a:endParaRPr lang="en-US" sz="1100" dirty="0"/>
                    </a:p>
                  </a:txBody>
                  <a:tcPr marL="68580" marR="68580" marT="34290" marB="34290"/>
                </a:tc>
                <a:tc>
                  <a:txBody>
                    <a:bodyPr/>
                    <a:lstStyle/>
                    <a:p>
                      <a:r>
                        <a:rPr lang="en-GB" sz="1100" dirty="0"/>
                        <a:t>Comments</a:t>
                      </a:r>
                      <a:endParaRPr lang="en-US" sz="1100" dirty="0"/>
                    </a:p>
                  </a:txBody>
                  <a:tcPr marL="68580" marR="68580" marT="34290" marB="34290"/>
                </a:tc>
                <a:extLst>
                  <a:ext uri="{0D108BD9-81ED-4DB2-BD59-A6C34878D82A}">
                    <a16:rowId xmlns:a16="http://schemas.microsoft.com/office/drawing/2014/main" val="1450632413"/>
                  </a:ext>
                </a:extLst>
              </a:tr>
              <a:tr h="536467">
                <a:tc>
                  <a:txBody>
                    <a:bodyPr/>
                    <a:lstStyle/>
                    <a:p>
                      <a:r>
                        <a:rPr lang="en-GB" sz="1100" dirty="0"/>
                        <a:t>Czechia </a:t>
                      </a:r>
                      <a:endParaRPr lang="en-US" sz="1100" dirty="0"/>
                    </a:p>
                  </a:txBody>
                  <a:tcPr marL="68580" marR="68580" marT="34290" marB="34290"/>
                </a:tc>
                <a:tc>
                  <a:txBody>
                    <a:bodyPr/>
                    <a:lstStyle/>
                    <a:p>
                      <a:r>
                        <a:rPr lang="en-GB" sz="1100" dirty="0"/>
                        <a:t>APR1400?</a:t>
                      </a:r>
                      <a:endParaRPr lang="en-US" sz="1100" dirty="0"/>
                    </a:p>
                  </a:txBody>
                  <a:tcPr marL="68580" marR="68580" marT="34290" marB="34290"/>
                </a:tc>
                <a:tc>
                  <a:txBody>
                    <a:bodyPr/>
                    <a:lstStyle/>
                    <a:p>
                      <a:r>
                        <a:rPr lang="en-GB" sz="1100" dirty="0" err="1"/>
                        <a:t>Temilin</a:t>
                      </a:r>
                      <a:r>
                        <a:rPr lang="en-GB" sz="1100" dirty="0"/>
                        <a:t> </a:t>
                      </a:r>
                    </a:p>
                  </a:txBody>
                  <a:tcPr marL="68580" marR="68580" marT="34290" marB="34290"/>
                </a:tc>
                <a:tc>
                  <a:txBody>
                    <a:bodyPr/>
                    <a:lstStyle/>
                    <a:p>
                      <a:r>
                        <a:rPr lang="en-GB" sz="1100" dirty="0"/>
                        <a:t>Unclear at this stage</a:t>
                      </a:r>
                    </a:p>
                  </a:txBody>
                  <a:tcPr marL="68580" marR="68580" marT="34290" marB="34290"/>
                </a:tc>
                <a:tc>
                  <a:txBody>
                    <a:bodyPr/>
                    <a:lstStyle/>
                    <a:p>
                      <a:r>
                        <a:rPr lang="en-GB" sz="1100" dirty="0"/>
                        <a:t>Unclear at this stage</a:t>
                      </a:r>
                      <a:endParaRPr lang="en-US" sz="1100" dirty="0"/>
                    </a:p>
                  </a:txBody>
                  <a:tcPr marL="68580" marR="68580" marT="34290" marB="34290"/>
                </a:tc>
                <a:tc>
                  <a:txBody>
                    <a:bodyPr/>
                    <a:lstStyle/>
                    <a:p>
                      <a:r>
                        <a:rPr lang="en-GB" sz="1100" dirty="0"/>
                        <a:t>Early stage</a:t>
                      </a:r>
                      <a:endParaRPr lang="en-US" sz="1100" dirty="0"/>
                    </a:p>
                  </a:txBody>
                  <a:tcPr marL="68580" marR="68580" marT="34290" marB="34290"/>
                </a:tc>
                <a:extLst>
                  <a:ext uri="{0D108BD9-81ED-4DB2-BD59-A6C34878D82A}">
                    <a16:rowId xmlns:a16="http://schemas.microsoft.com/office/drawing/2014/main" val="505664517"/>
                  </a:ext>
                </a:extLst>
              </a:tr>
              <a:tr h="536467">
                <a:tc>
                  <a:txBody>
                    <a:bodyPr/>
                    <a:lstStyle/>
                    <a:p>
                      <a:r>
                        <a:rPr lang="en-GB" sz="1100" dirty="0"/>
                        <a:t>Netherlands </a:t>
                      </a:r>
                      <a:endParaRPr lang="en-US" sz="1100" dirty="0"/>
                    </a:p>
                  </a:txBody>
                  <a:tcPr marL="68580" marR="68580" marT="34290" marB="34290"/>
                </a:tc>
                <a:tc>
                  <a:txBody>
                    <a:bodyPr/>
                    <a:lstStyle/>
                    <a:p>
                      <a:r>
                        <a:rPr lang="en-GB" sz="1100" dirty="0"/>
                        <a:t>EPR or AP1000</a:t>
                      </a:r>
                      <a:endParaRPr lang="en-US" sz="1100" dirty="0"/>
                    </a:p>
                  </a:txBody>
                  <a:tcPr marL="68580" marR="68580" marT="34290" marB="34290"/>
                </a:tc>
                <a:tc>
                  <a:txBody>
                    <a:bodyPr/>
                    <a:lstStyle/>
                    <a:p>
                      <a:r>
                        <a:rPr lang="en-GB" sz="1100" dirty="0"/>
                        <a:t>Delta and Government?</a:t>
                      </a:r>
                    </a:p>
                  </a:txBody>
                  <a:tcPr marL="68580" marR="68580" marT="34290" marB="34290"/>
                </a:tc>
                <a:tc>
                  <a:txBody>
                    <a:bodyPr/>
                    <a:lstStyle/>
                    <a:p>
                      <a:r>
                        <a:rPr lang="en-GB" sz="1100" dirty="0"/>
                        <a:t>Not clear</a:t>
                      </a:r>
                    </a:p>
                  </a:txBody>
                  <a:tcPr marL="68580" marR="68580" marT="34290" marB="34290"/>
                </a:tc>
                <a:tc>
                  <a:txBody>
                    <a:bodyPr/>
                    <a:lstStyle/>
                    <a:p>
                      <a:r>
                        <a:rPr lang="en-GB" sz="1100" dirty="0"/>
                        <a:t>Not clear</a:t>
                      </a:r>
                      <a:endParaRPr lang="en-US" sz="1100" dirty="0"/>
                    </a:p>
                  </a:txBody>
                  <a:tcPr marL="68580" marR="68580" marT="34290" marB="34290"/>
                </a:tc>
                <a:tc>
                  <a:txBody>
                    <a:bodyPr/>
                    <a:lstStyle/>
                    <a:p>
                      <a:r>
                        <a:rPr lang="en-GB" sz="1100" dirty="0" err="1"/>
                        <a:t>Borssele</a:t>
                      </a:r>
                      <a:r>
                        <a:rPr lang="en-GB" sz="1100" dirty="0"/>
                        <a:t> site</a:t>
                      </a:r>
                      <a:endParaRPr lang="en-US" sz="1100" dirty="0"/>
                    </a:p>
                  </a:txBody>
                  <a:tcPr marL="68580" marR="68580" marT="34290" marB="34290"/>
                </a:tc>
                <a:extLst>
                  <a:ext uri="{0D108BD9-81ED-4DB2-BD59-A6C34878D82A}">
                    <a16:rowId xmlns:a16="http://schemas.microsoft.com/office/drawing/2014/main" val="832304125"/>
                  </a:ext>
                </a:extLst>
              </a:tr>
              <a:tr h="536467">
                <a:tc>
                  <a:txBody>
                    <a:bodyPr/>
                    <a:lstStyle/>
                    <a:p>
                      <a:r>
                        <a:rPr lang="en-GB" sz="1100" dirty="0"/>
                        <a:t>Canada</a:t>
                      </a:r>
                      <a:endParaRPr lang="en-US" sz="1100" dirty="0"/>
                    </a:p>
                  </a:txBody>
                  <a:tcPr marL="68580" marR="68580" marT="34290" marB="34290"/>
                </a:tc>
                <a:tc>
                  <a:txBody>
                    <a:bodyPr/>
                    <a:lstStyle/>
                    <a:p>
                      <a:r>
                        <a:rPr lang="en-GB" sz="1100" dirty="0"/>
                        <a:t>Not decided – 4800MW</a:t>
                      </a:r>
                      <a:endParaRPr lang="en-US" sz="1100" dirty="0"/>
                    </a:p>
                  </a:txBody>
                  <a:tcPr marL="68580" marR="68580" marT="34290" marB="34290"/>
                </a:tc>
                <a:tc>
                  <a:txBody>
                    <a:bodyPr/>
                    <a:lstStyle/>
                    <a:p>
                      <a:r>
                        <a:rPr lang="en-GB" sz="1100" dirty="0"/>
                        <a:t>Bruce Power</a:t>
                      </a:r>
                    </a:p>
                  </a:txBody>
                  <a:tcPr marL="68580" marR="68580" marT="34290" marB="34290"/>
                </a:tc>
                <a:tc>
                  <a:txBody>
                    <a:bodyPr/>
                    <a:lstStyle/>
                    <a:p>
                      <a:r>
                        <a:rPr lang="en-GB" sz="1100" dirty="0"/>
                        <a:t>Possibly a RAB </a:t>
                      </a:r>
                    </a:p>
                  </a:txBody>
                  <a:tcPr marL="68580" marR="68580" marT="34290" marB="34290"/>
                </a:tc>
                <a:tc>
                  <a:txBody>
                    <a:bodyPr/>
                    <a:lstStyle/>
                    <a:p>
                      <a:r>
                        <a:rPr lang="en-GB" sz="1100" dirty="0"/>
                        <a:t>Not clear</a:t>
                      </a:r>
                      <a:endParaRPr lang="en-US" sz="1100" dirty="0"/>
                    </a:p>
                  </a:txBody>
                  <a:tcPr marL="68580" marR="68580" marT="34290" marB="34290"/>
                </a:tc>
                <a:tc>
                  <a:txBody>
                    <a:bodyPr/>
                    <a:lstStyle/>
                    <a:p>
                      <a:r>
                        <a:rPr lang="en-GB" sz="1100" dirty="0"/>
                        <a:t>Early stage – Notice under Impact Assessment Act</a:t>
                      </a:r>
                      <a:endParaRPr lang="en-US" sz="1100" dirty="0"/>
                    </a:p>
                  </a:txBody>
                  <a:tcPr marL="68580" marR="68580" marT="34290" marB="34290"/>
                </a:tc>
                <a:extLst>
                  <a:ext uri="{0D108BD9-81ED-4DB2-BD59-A6C34878D82A}">
                    <a16:rowId xmlns:a16="http://schemas.microsoft.com/office/drawing/2014/main" val="2739427051"/>
                  </a:ext>
                </a:extLst>
              </a:tr>
              <a:tr h="536467">
                <a:tc>
                  <a:txBody>
                    <a:bodyPr/>
                    <a:lstStyle/>
                    <a:p>
                      <a:r>
                        <a:rPr lang="en-GB" sz="1100" dirty="0"/>
                        <a:t>Canada</a:t>
                      </a:r>
                      <a:endParaRPr lang="en-US" sz="1100" dirty="0"/>
                    </a:p>
                  </a:txBody>
                  <a:tcPr marL="68580" marR="68580" marT="34290" marB="34290"/>
                </a:tc>
                <a:tc>
                  <a:txBody>
                    <a:bodyPr/>
                    <a:lstStyle/>
                    <a:p>
                      <a:r>
                        <a:rPr lang="en-GB" sz="1100" dirty="0"/>
                        <a:t>CANDU 1000 </a:t>
                      </a:r>
                      <a:r>
                        <a:rPr lang="en-GB" sz="1100" dirty="0" err="1"/>
                        <a:t>Mwe</a:t>
                      </a:r>
                      <a:r>
                        <a:rPr lang="en-GB" sz="1100" dirty="0"/>
                        <a:t> </a:t>
                      </a:r>
                      <a:r>
                        <a:rPr lang="en-GB" sz="1100" dirty="0" err="1"/>
                        <a:t>Monark</a:t>
                      </a:r>
                      <a:endParaRPr lang="en-US" sz="1100" dirty="0"/>
                    </a:p>
                  </a:txBody>
                  <a:tcPr marL="68580" marR="68580" marT="34290" marB="34290"/>
                </a:tc>
                <a:tc>
                  <a:txBody>
                    <a:bodyPr/>
                    <a:lstStyle/>
                    <a:p>
                      <a:r>
                        <a:rPr lang="en-GB" sz="1100" dirty="0"/>
                        <a:t>Bruce Power</a:t>
                      </a:r>
                    </a:p>
                  </a:txBody>
                  <a:tcPr marL="68580" marR="68580" marT="34290" marB="34290"/>
                </a:tc>
                <a:tc>
                  <a:txBody>
                    <a:bodyPr/>
                    <a:lstStyle/>
                    <a:p>
                      <a:r>
                        <a:rPr lang="en-GB" sz="1100" dirty="0"/>
                        <a:t>Unclear</a:t>
                      </a:r>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Early stage discussions</a:t>
                      </a:r>
                      <a:endParaRPr lang="en-US" sz="1100" dirty="0"/>
                    </a:p>
                  </a:txBody>
                  <a:tcPr marL="68580" marR="68580" marT="34290" marB="34290"/>
                </a:tc>
                <a:extLst>
                  <a:ext uri="{0D108BD9-81ED-4DB2-BD59-A6C34878D82A}">
                    <a16:rowId xmlns:a16="http://schemas.microsoft.com/office/drawing/2014/main" val="2681445121"/>
                  </a:ext>
                </a:extLst>
              </a:tr>
              <a:tr h="536467">
                <a:tc>
                  <a:txBody>
                    <a:bodyPr/>
                    <a:lstStyle/>
                    <a:p>
                      <a:r>
                        <a:rPr lang="en-GB" sz="1100" dirty="0"/>
                        <a:t>Hungary	</a:t>
                      </a:r>
                      <a:endParaRPr lang="en-US" sz="1100" dirty="0"/>
                    </a:p>
                  </a:txBody>
                  <a:tcPr marL="68580" marR="68580" marT="34290" marB="34290"/>
                </a:tc>
                <a:tc>
                  <a:txBody>
                    <a:bodyPr/>
                    <a:lstStyle/>
                    <a:p>
                      <a:r>
                        <a:rPr lang="en-GB" sz="1100" dirty="0"/>
                        <a:t>Rosatom</a:t>
                      </a:r>
                      <a:endParaRPr lang="en-US" sz="1100" dirty="0"/>
                    </a:p>
                  </a:txBody>
                  <a:tcPr marL="68580" marR="68580" marT="34290" marB="34290"/>
                </a:tc>
                <a:tc>
                  <a:txBody>
                    <a:bodyPr/>
                    <a:lstStyle/>
                    <a:p>
                      <a:r>
                        <a:rPr lang="en-GB" sz="1100" dirty="0"/>
                        <a:t>Parks II</a:t>
                      </a:r>
                    </a:p>
                  </a:txBody>
                  <a:tcPr marL="68580" marR="68580" marT="34290" marB="34290"/>
                </a:tc>
                <a:tc>
                  <a:txBody>
                    <a:bodyPr/>
                    <a:lstStyle/>
                    <a:p>
                      <a:r>
                        <a:rPr lang="en-GB" sz="1100" dirty="0"/>
                        <a:t>State Financing</a:t>
                      </a:r>
                    </a:p>
                  </a:txBody>
                  <a:tcPr marL="68580" marR="68580" marT="34290" marB="34290"/>
                </a:tc>
                <a:tc>
                  <a:txBody>
                    <a:bodyPr/>
                    <a:lstStyle/>
                    <a:p>
                      <a:r>
                        <a:rPr lang="en-GB" sz="1100" dirty="0"/>
                        <a:t>State financing with Russian Loan</a:t>
                      </a:r>
                      <a:endParaRPr lang="en-US" sz="1100" dirty="0"/>
                    </a:p>
                  </a:txBody>
                  <a:tcPr marL="68580" marR="68580" marT="34290" marB="34290"/>
                </a:tc>
                <a:tc>
                  <a:txBody>
                    <a:bodyPr/>
                    <a:lstStyle/>
                    <a:p>
                      <a:r>
                        <a:rPr lang="en-GB" sz="1100" dirty="0"/>
                        <a:t>State aid package overturned by ECJ on procurement grounds.</a:t>
                      </a:r>
                      <a:endParaRPr lang="en-US" sz="1100" dirty="0"/>
                    </a:p>
                  </a:txBody>
                  <a:tcPr marL="68580" marR="68580" marT="34290" marB="34290"/>
                </a:tc>
                <a:extLst>
                  <a:ext uri="{0D108BD9-81ED-4DB2-BD59-A6C34878D82A}">
                    <a16:rowId xmlns:a16="http://schemas.microsoft.com/office/drawing/2014/main" val="3108483570"/>
                  </a:ext>
                </a:extLst>
              </a:tr>
              <a:tr h="536467">
                <a:tc>
                  <a:txBody>
                    <a:bodyPr/>
                    <a:lstStyle/>
                    <a:p>
                      <a:r>
                        <a:rPr lang="en-GB" sz="1100" dirty="0"/>
                        <a:t>Saudi</a:t>
                      </a:r>
                      <a:endParaRPr lang="en-US" sz="1100" dirty="0"/>
                    </a:p>
                  </a:txBody>
                  <a:tcPr marL="68580" marR="68580" marT="34290" marB="34290"/>
                </a:tc>
                <a:tc>
                  <a:txBody>
                    <a:bodyPr/>
                    <a:lstStyle/>
                    <a:p>
                      <a:r>
                        <a:rPr lang="en-GB" sz="1100" dirty="0"/>
                        <a:t>Russian or American?	</a:t>
                      </a:r>
                      <a:endParaRPr lang="en-US" sz="1100" dirty="0"/>
                    </a:p>
                  </a:txBody>
                  <a:tcPr marL="68580" marR="68580" marT="34290" marB="34290"/>
                </a:tc>
                <a:tc>
                  <a:txBody>
                    <a:bodyPr/>
                    <a:lstStyle/>
                    <a:p>
                      <a:r>
                        <a:rPr lang="en-GB" sz="1100" dirty="0"/>
                        <a:t>KACARE</a:t>
                      </a:r>
                    </a:p>
                  </a:txBody>
                  <a:tcPr marL="68580" marR="68580" marT="34290" marB="34290"/>
                </a:tc>
                <a:tc>
                  <a:txBody>
                    <a:bodyPr/>
                    <a:lstStyle/>
                    <a:p>
                      <a:r>
                        <a:rPr lang="en-GB" sz="1100" dirty="0"/>
                        <a:t>Unclear</a:t>
                      </a:r>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Changing developments</a:t>
                      </a:r>
                      <a:endParaRPr lang="en-US" sz="1100" dirty="0"/>
                    </a:p>
                  </a:txBody>
                  <a:tcPr marL="68580" marR="68580" marT="34290" marB="34290"/>
                </a:tc>
                <a:extLst>
                  <a:ext uri="{0D108BD9-81ED-4DB2-BD59-A6C34878D82A}">
                    <a16:rowId xmlns:a16="http://schemas.microsoft.com/office/drawing/2014/main" val="2110807093"/>
                  </a:ext>
                </a:extLst>
              </a:tr>
              <a:tr h="536467">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57857132"/>
                  </a:ext>
                </a:extLst>
              </a:tr>
            </a:tbl>
          </a:graphicData>
        </a:graphic>
      </p:graphicFrame>
    </p:spTree>
    <p:extLst>
      <p:ext uri="{BB962C8B-B14F-4D97-AF65-F5344CB8AC3E}">
        <p14:creationId xmlns:p14="http://schemas.microsoft.com/office/powerpoint/2010/main" val="56368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B61B-79DD-08D9-1B60-A4C11F5DE240}"/>
              </a:ext>
            </a:extLst>
          </p:cNvPr>
          <p:cNvSpPr>
            <a:spLocks noGrp="1"/>
          </p:cNvSpPr>
          <p:nvPr>
            <p:ph type="title"/>
          </p:nvPr>
        </p:nvSpPr>
        <p:spPr/>
        <p:txBody>
          <a:bodyPr/>
          <a:lstStyle/>
          <a:p>
            <a:r>
              <a:rPr lang="en-GB" dirty="0"/>
              <a:t>USA Reactor Projects</a:t>
            </a:r>
            <a:endParaRPr lang="en-US" dirty="0"/>
          </a:p>
        </p:txBody>
      </p:sp>
      <p:sp>
        <p:nvSpPr>
          <p:cNvPr id="3" name="TextBox 2">
            <a:extLst>
              <a:ext uri="{FF2B5EF4-FFF2-40B4-BE49-F238E27FC236}">
                <a16:creationId xmlns:a16="http://schemas.microsoft.com/office/drawing/2014/main" id="{959670D4-44EB-20CD-A111-075CA0FEA686}"/>
              </a:ext>
            </a:extLst>
          </p:cNvPr>
          <p:cNvSpPr txBox="1"/>
          <p:nvPr/>
        </p:nvSpPr>
        <p:spPr>
          <a:xfrm>
            <a:off x="838199" y="1478658"/>
            <a:ext cx="9949250" cy="923330"/>
          </a:xfrm>
          <a:prstGeom prst="rect">
            <a:avLst/>
          </a:prstGeom>
          <a:noFill/>
        </p:spPr>
        <p:txBody>
          <a:bodyPr wrap="square" rtlCol="0">
            <a:spAutoFit/>
          </a:bodyPr>
          <a:lstStyle/>
          <a:p>
            <a:pPr algn="l"/>
            <a:r>
              <a:rPr lang="en-GB" b="1" dirty="0"/>
              <a:t>US Government &amp; WEC $</a:t>
            </a:r>
            <a:r>
              <a:rPr lang="en-GB" b="1" dirty="0" err="1"/>
              <a:t>80bn</a:t>
            </a:r>
            <a:r>
              <a:rPr lang="en-GB" b="1" dirty="0"/>
              <a:t> Deal (10 pack deal) to build AP1000 to support AI Demand - </a:t>
            </a:r>
            <a:r>
              <a:rPr lang="en-GB" dirty="0">
                <a:solidFill>
                  <a:srgbClr val="000000"/>
                </a:solidFill>
                <a:latin typeface="canada-type-gibson"/>
              </a:rPr>
              <a:t>E</a:t>
            </a:r>
            <a:r>
              <a:rPr lang="en-GB" b="0" i="0" u="none" strike="noStrike" dirty="0">
                <a:solidFill>
                  <a:srgbClr val="000000"/>
                </a:solidFill>
                <a:effectLst/>
                <a:latin typeface="canada-type-gibson"/>
              </a:rPr>
              <a:t>ach two-unit Westinghouse AP1000 power plant creates or sustains 45,000 manufacturing and engineering jobs in 43 states, and a national deployment will create more than 100,000 construction jobs.</a:t>
            </a:r>
            <a:endParaRPr lang="en-US" b="1" dirty="0"/>
          </a:p>
        </p:txBody>
      </p:sp>
      <p:sp>
        <p:nvSpPr>
          <p:cNvPr id="9" name="TextBox 8">
            <a:extLst>
              <a:ext uri="{FF2B5EF4-FFF2-40B4-BE49-F238E27FC236}">
                <a16:creationId xmlns:a16="http://schemas.microsoft.com/office/drawing/2014/main" id="{7B95F388-4344-81B1-76A0-71D8DB91B447}"/>
              </a:ext>
            </a:extLst>
          </p:cNvPr>
          <p:cNvSpPr txBox="1"/>
          <p:nvPr/>
        </p:nvSpPr>
        <p:spPr>
          <a:xfrm>
            <a:off x="838199" y="2469626"/>
            <a:ext cx="10417777" cy="646331"/>
          </a:xfrm>
          <a:prstGeom prst="rect">
            <a:avLst/>
          </a:prstGeom>
          <a:noFill/>
        </p:spPr>
        <p:txBody>
          <a:bodyPr wrap="square" rtlCol="0">
            <a:spAutoFit/>
          </a:bodyPr>
          <a:lstStyle/>
          <a:p>
            <a:pPr algn="l"/>
            <a:r>
              <a:rPr lang="en-GB" b="1" i="0" u="none" strike="noStrike" dirty="0">
                <a:solidFill>
                  <a:srgbClr val="3C3C3C"/>
                </a:solidFill>
                <a:effectLst/>
                <a:latin typeface="Gotham"/>
              </a:rPr>
              <a:t>Fermi America,</a:t>
            </a:r>
            <a:r>
              <a:rPr lang="en-GB" b="0" i="0" u="none" strike="noStrike" dirty="0">
                <a:solidFill>
                  <a:srgbClr val="3C3C3C"/>
                </a:solidFill>
                <a:effectLst/>
                <a:latin typeface="Gotham"/>
              </a:rPr>
              <a:t> 4 x AP1000  being deployed to support a pioneer in gigawatt-scale private grid infrastructure for </a:t>
            </a:r>
            <a:r>
              <a:rPr lang="en-GB" b="0" i="0" u="none" strike="noStrike" dirty="0" err="1">
                <a:solidFill>
                  <a:srgbClr val="3C3C3C"/>
                </a:solidFill>
                <a:effectLst/>
                <a:latin typeface="Gotham"/>
              </a:rPr>
              <a:t>hyperscale</a:t>
            </a:r>
            <a:r>
              <a:rPr lang="en-GB" b="0" i="0" u="none" strike="noStrike" dirty="0">
                <a:solidFill>
                  <a:srgbClr val="3C3C3C"/>
                </a:solidFill>
                <a:effectLst/>
                <a:latin typeface="Gotham"/>
              </a:rPr>
              <a:t> AI.</a:t>
            </a:r>
            <a:endParaRPr lang="en-US" dirty="0"/>
          </a:p>
        </p:txBody>
      </p:sp>
      <p:sp>
        <p:nvSpPr>
          <p:cNvPr id="11" name="TextBox 10">
            <a:extLst>
              <a:ext uri="{FF2B5EF4-FFF2-40B4-BE49-F238E27FC236}">
                <a16:creationId xmlns:a16="http://schemas.microsoft.com/office/drawing/2014/main" id="{1A2D4B7F-B917-1AAB-3BEB-DFA7E3D9A33C}"/>
              </a:ext>
            </a:extLst>
          </p:cNvPr>
          <p:cNvSpPr txBox="1"/>
          <p:nvPr/>
        </p:nvSpPr>
        <p:spPr>
          <a:xfrm>
            <a:off x="838199" y="3214007"/>
            <a:ext cx="2053828" cy="2365555"/>
          </a:xfrm>
          <a:prstGeom prst="rect">
            <a:avLst/>
          </a:prstGeom>
          <a:noFill/>
        </p:spPr>
        <p:txBody>
          <a:bodyPr wrap="square">
            <a:spAutoFit/>
          </a:bodyPr>
          <a:lstStyle/>
          <a:p>
            <a:r>
              <a:rPr lang="en-GB" b="1" i="0" u="none" strike="noStrike" dirty="0">
                <a:solidFill>
                  <a:srgbClr val="0A0A0A"/>
                </a:solidFill>
                <a:effectLst/>
                <a:latin typeface="Google Sans"/>
              </a:rPr>
              <a:t>The ADVANCE Act </a:t>
            </a:r>
            <a:r>
              <a:rPr lang="en-GB" b="0" i="0" u="none" strike="noStrike" dirty="0">
                <a:solidFill>
                  <a:srgbClr val="0A0A0A"/>
                </a:solidFill>
                <a:effectLst/>
                <a:latin typeface="Google Sans"/>
              </a:rPr>
              <a:t>(Accelerating Deployment of Versatile, Advanced Nuclear for Clean Energy Act) aims to streamline reactor licensing for faster and more efficient deployment.</a:t>
            </a:r>
            <a:endParaRPr lang="en-US" dirty="0"/>
          </a:p>
        </p:txBody>
      </p:sp>
      <p:sp>
        <p:nvSpPr>
          <p:cNvPr id="13" name="TextBox 12">
            <a:extLst>
              <a:ext uri="{FF2B5EF4-FFF2-40B4-BE49-F238E27FC236}">
                <a16:creationId xmlns:a16="http://schemas.microsoft.com/office/drawing/2014/main" id="{60606FFC-8D47-813B-2615-FC9E18A8A93C}"/>
              </a:ext>
            </a:extLst>
          </p:cNvPr>
          <p:cNvSpPr txBox="1"/>
          <p:nvPr/>
        </p:nvSpPr>
        <p:spPr>
          <a:xfrm>
            <a:off x="3645243" y="3238043"/>
            <a:ext cx="2318953" cy="2594480"/>
          </a:xfrm>
          <a:prstGeom prst="rect">
            <a:avLst/>
          </a:prstGeom>
          <a:noFill/>
        </p:spPr>
        <p:txBody>
          <a:bodyPr wrap="square">
            <a:spAutoFit/>
          </a:bodyPr>
          <a:lstStyle/>
          <a:p>
            <a:pPr algn="l">
              <a:spcBef>
                <a:spcPts val="750"/>
              </a:spcBef>
              <a:spcAft>
                <a:spcPts val="900"/>
              </a:spcAft>
            </a:pPr>
            <a:r>
              <a:rPr lang="en-GB" b="1" i="0" u="none" strike="noStrike" dirty="0">
                <a:solidFill>
                  <a:srgbClr val="0A0A0A"/>
                </a:solidFill>
                <a:effectLst/>
                <a:latin typeface="Google Sans"/>
              </a:rPr>
              <a:t>US-UK partnership:</a:t>
            </a:r>
            <a:r>
              <a:rPr lang="en-GB" b="0" i="0" u="none" strike="noStrike" dirty="0">
                <a:solidFill>
                  <a:srgbClr val="0A0A0A"/>
                </a:solidFill>
                <a:effectLst/>
                <a:latin typeface="Google Sans"/>
              </a:rPr>
              <a:t> The U.S. and UK are collaborating to speed up advanced nuclear technology development and deployment, including advanced fuels and the development of fusion power.</a:t>
            </a:r>
          </a:p>
        </p:txBody>
      </p:sp>
      <p:sp>
        <p:nvSpPr>
          <p:cNvPr id="15" name="TextBox 14">
            <a:extLst>
              <a:ext uri="{FF2B5EF4-FFF2-40B4-BE49-F238E27FC236}">
                <a16:creationId xmlns:a16="http://schemas.microsoft.com/office/drawing/2014/main" id="{086A17B9-2B9F-471F-5B0B-6A96F0EA237F}"/>
              </a:ext>
            </a:extLst>
          </p:cNvPr>
          <p:cNvSpPr txBox="1"/>
          <p:nvPr/>
        </p:nvSpPr>
        <p:spPr>
          <a:xfrm>
            <a:off x="6450227" y="3232925"/>
            <a:ext cx="4503523" cy="2545727"/>
          </a:xfrm>
          <a:prstGeom prst="rect">
            <a:avLst/>
          </a:prstGeom>
          <a:noFill/>
        </p:spPr>
        <p:txBody>
          <a:bodyPr wrap="square">
            <a:spAutoFit/>
          </a:bodyPr>
          <a:lstStyle/>
          <a:p>
            <a:pPr algn="l">
              <a:spcBef>
                <a:spcPts val="750"/>
              </a:spcBef>
              <a:spcAft>
                <a:spcPts val="900"/>
              </a:spcAft>
            </a:pPr>
            <a:r>
              <a:rPr lang="en-GB" b="1" i="0" u="none" strike="noStrike" dirty="0" err="1">
                <a:solidFill>
                  <a:srgbClr val="0A0A0A"/>
                </a:solidFill>
                <a:effectLst/>
                <a:latin typeface="Google Sans"/>
              </a:rPr>
              <a:t>Microreactors</a:t>
            </a:r>
            <a:r>
              <a:rPr lang="en-GB" b="1" i="0" u="none" strike="noStrike" dirty="0">
                <a:solidFill>
                  <a:srgbClr val="0A0A0A"/>
                </a:solidFill>
                <a:effectLst/>
                <a:latin typeface="Google Sans"/>
              </a:rPr>
              <a:t> for bases:</a:t>
            </a:r>
            <a:r>
              <a:rPr lang="en-GB" b="0" i="0" u="none" strike="noStrike" dirty="0">
                <a:solidFill>
                  <a:srgbClr val="0A0A0A"/>
                </a:solidFill>
                <a:effectLst/>
                <a:latin typeface="Google Sans"/>
              </a:rPr>
              <a:t> The U.S. Army plans to install small, portable </a:t>
            </a:r>
            <a:r>
              <a:rPr lang="en-GB" b="0" i="0" u="none" strike="noStrike" dirty="0" err="1">
                <a:solidFill>
                  <a:srgbClr val="0A0A0A"/>
                </a:solidFill>
                <a:effectLst/>
                <a:latin typeface="Google Sans"/>
              </a:rPr>
              <a:t>microreactors</a:t>
            </a:r>
            <a:r>
              <a:rPr lang="en-GB" b="0" i="0" u="none" strike="noStrike" dirty="0">
                <a:solidFill>
                  <a:srgbClr val="0A0A0A"/>
                </a:solidFill>
                <a:effectLst/>
                <a:latin typeface="Google Sans"/>
              </a:rPr>
              <a:t> on military bases by 2028 to facilitate continuous operations</a:t>
            </a:r>
            <a:r>
              <a:rPr lang="en-GB" dirty="0">
                <a:solidFill>
                  <a:srgbClr val="0A0A0A"/>
                </a:solidFill>
                <a:latin typeface="Google Sans"/>
              </a:rPr>
              <a:t>. Private sector owned but government technical assistance and fuel. </a:t>
            </a:r>
            <a:endParaRPr lang="en-GB" b="0" i="0" u="none" strike="noStrike" dirty="0">
              <a:solidFill>
                <a:srgbClr val="0A0A0A"/>
              </a:solidFill>
              <a:effectLst/>
              <a:latin typeface="Google Sans"/>
            </a:endParaRPr>
          </a:p>
          <a:p>
            <a:pPr algn="l">
              <a:spcBef>
                <a:spcPts val="750"/>
              </a:spcBef>
              <a:spcAft>
                <a:spcPts val="900"/>
              </a:spcAft>
            </a:pPr>
            <a:r>
              <a:rPr lang="en-GB" b="1" i="0" u="none" strike="noStrike" dirty="0">
                <a:solidFill>
                  <a:srgbClr val="0A0A0A"/>
                </a:solidFill>
                <a:effectLst/>
                <a:latin typeface="Google Sans"/>
              </a:rPr>
              <a:t>Future applications:</a:t>
            </a:r>
            <a:r>
              <a:rPr lang="en-GB" b="0" i="0" u="none" strike="noStrike" dirty="0">
                <a:solidFill>
                  <a:srgbClr val="0A0A0A"/>
                </a:solidFill>
                <a:effectLst/>
                <a:latin typeface="Google Sans"/>
              </a:rPr>
              <a:t> The U.S. is also exploring novel civil maritime nuclear applications, such as powered cargo ships and floating nuclear power plants, through collaboration with allies. </a:t>
            </a:r>
          </a:p>
        </p:txBody>
      </p:sp>
    </p:spTree>
    <p:extLst>
      <p:ext uri="{BB962C8B-B14F-4D97-AF65-F5344CB8AC3E}">
        <p14:creationId xmlns:p14="http://schemas.microsoft.com/office/powerpoint/2010/main" val="112037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2090-3C56-2C16-91AE-C00832FB7B39}"/>
              </a:ext>
            </a:extLst>
          </p:cNvPr>
          <p:cNvSpPr>
            <a:spLocks noGrp="1"/>
          </p:cNvSpPr>
          <p:nvPr>
            <p:ph type="title"/>
          </p:nvPr>
        </p:nvSpPr>
        <p:spPr>
          <a:xfrm>
            <a:off x="745207" y="418524"/>
            <a:ext cx="8674081" cy="905816"/>
          </a:xfrm>
        </p:spPr>
        <p:txBody>
          <a:bodyPr>
            <a:normAutofit/>
          </a:bodyPr>
          <a:lstStyle/>
          <a:p>
            <a:r>
              <a:rPr lang="en-GB" dirty="0"/>
              <a:t>Global Small Reactor Projects</a:t>
            </a:r>
            <a:endParaRPr lang="en-US" dirty="0"/>
          </a:p>
        </p:txBody>
      </p:sp>
      <p:graphicFrame>
        <p:nvGraphicFramePr>
          <p:cNvPr id="5" name="Content Placeholder 3">
            <a:extLst>
              <a:ext uri="{FF2B5EF4-FFF2-40B4-BE49-F238E27FC236}">
                <a16:creationId xmlns:a16="http://schemas.microsoft.com/office/drawing/2014/main" id="{50000942-16D9-814B-F2A7-8347E53ED1AD}"/>
              </a:ext>
            </a:extLst>
          </p:cNvPr>
          <p:cNvGraphicFramePr>
            <a:graphicFrameLocks noGrp="1"/>
          </p:cNvGraphicFramePr>
          <p:nvPr>
            <p:ph idx="1"/>
            <p:extLst>
              <p:ext uri="{D42A27DB-BD31-4B8C-83A1-F6EECF244321}">
                <p14:modId xmlns:p14="http://schemas.microsoft.com/office/powerpoint/2010/main" val="2060960773"/>
              </p:ext>
            </p:extLst>
          </p:nvPr>
        </p:nvGraphicFramePr>
        <p:xfrm>
          <a:off x="745207" y="1246384"/>
          <a:ext cx="10801243" cy="4837641"/>
        </p:xfrm>
        <a:graphic>
          <a:graphicData uri="http://schemas.openxmlformats.org/drawingml/2006/table">
            <a:tbl>
              <a:tblPr firstRow="1" bandRow="1">
                <a:tableStyleId>{5C22544A-7EE6-4342-B048-85BDC9FD1C3A}</a:tableStyleId>
              </a:tblPr>
              <a:tblGrid>
                <a:gridCol w="924158">
                  <a:extLst>
                    <a:ext uri="{9D8B030D-6E8A-4147-A177-3AD203B41FA5}">
                      <a16:colId xmlns:a16="http://schemas.microsoft.com/office/drawing/2014/main" val="3792907091"/>
                    </a:ext>
                  </a:extLst>
                </a:gridCol>
                <a:gridCol w="1314952">
                  <a:extLst>
                    <a:ext uri="{9D8B030D-6E8A-4147-A177-3AD203B41FA5}">
                      <a16:colId xmlns:a16="http://schemas.microsoft.com/office/drawing/2014/main" val="1201305496"/>
                    </a:ext>
                  </a:extLst>
                </a:gridCol>
                <a:gridCol w="943477">
                  <a:extLst>
                    <a:ext uri="{9D8B030D-6E8A-4147-A177-3AD203B41FA5}">
                      <a16:colId xmlns:a16="http://schemas.microsoft.com/office/drawing/2014/main" val="192144826"/>
                    </a:ext>
                  </a:extLst>
                </a:gridCol>
                <a:gridCol w="1344212">
                  <a:extLst>
                    <a:ext uri="{9D8B030D-6E8A-4147-A177-3AD203B41FA5}">
                      <a16:colId xmlns:a16="http://schemas.microsoft.com/office/drawing/2014/main" val="444108416"/>
                    </a:ext>
                  </a:extLst>
                </a:gridCol>
                <a:gridCol w="3637435">
                  <a:extLst>
                    <a:ext uri="{9D8B030D-6E8A-4147-A177-3AD203B41FA5}">
                      <a16:colId xmlns:a16="http://schemas.microsoft.com/office/drawing/2014/main" val="1269744366"/>
                    </a:ext>
                  </a:extLst>
                </a:gridCol>
                <a:gridCol w="2637009">
                  <a:extLst>
                    <a:ext uri="{9D8B030D-6E8A-4147-A177-3AD203B41FA5}">
                      <a16:colId xmlns:a16="http://schemas.microsoft.com/office/drawing/2014/main" val="4117665788"/>
                    </a:ext>
                  </a:extLst>
                </a:gridCol>
              </a:tblGrid>
              <a:tr h="438223">
                <a:tc>
                  <a:txBody>
                    <a:bodyPr/>
                    <a:lstStyle/>
                    <a:p>
                      <a:r>
                        <a:rPr lang="en-GB" sz="1100" dirty="0"/>
                        <a:t>Country	</a:t>
                      </a:r>
                      <a:endParaRPr lang="en-US" sz="1100" dirty="0"/>
                    </a:p>
                  </a:txBody>
                  <a:tcPr marL="68580" marR="68580" marT="34290" marB="34290"/>
                </a:tc>
                <a:tc>
                  <a:txBody>
                    <a:bodyPr/>
                    <a:lstStyle/>
                    <a:p>
                      <a:r>
                        <a:rPr lang="en-GB" sz="1100" dirty="0"/>
                        <a:t>Technology</a:t>
                      </a:r>
                      <a:endParaRPr lang="en-US" sz="1100" dirty="0"/>
                    </a:p>
                  </a:txBody>
                  <a:tcPr marL="68580" marR="68580" marT="34290" marB="34290"/>
                </a:tc>
                <a:tc>
                  <a:txBody>
                    <a:bodyPr/>
                    <a:lstStyle/>
                    <a:p>
                      <a:r>
                        <a:rPr lang="en-GB" sz="1100" dirty="0"/>
                        <a:t>Developer</a:t>
                      </a:r>
                      <a:endParaRPr lang="en-US" sz="1100" dirty="0"/>
                    </a:p>
                  </a:txBody>
                  <a:tcPr marL="68580" marR="68580" marT="34290" marB="34290"/>
                </a:tc>
                <a:tc>
                  <a:txBody>
                    <a:bodyPr/>
                    <a:lstStyle/>
                    <a:p>
                      <a:r>
                        <a:rPr lang="en-GB" sz="1100" dirty="0"/>
                        <a:t>State Aid and Government Support Package</a:t>
                      </a:r>
                      <a:endParaRPr lang="en-US" sz="1100" dirty="0"/>
                    </a:p>
                  </a:txBody>
                  <a:tcPr marL="68580" marR="68580" marT="34290" marB="34290"/>
                </a:tc>
                <a:tc>
                  <a:txBody>
                    <a:bodyPr/>
                    <a:lstStyle/>
                    <a:p>
                      <a:r>
                        <a:rPr lang="en-GB" sz="1100" dirty="0"/>
                        <a:t>Financing</a:t>
                      </a:r>
                      <a:endParaRPr lang="en-US" sz="1100" dirty="0"/>
                    </a:p>
                  </a:txBody>
                  <a:tcPr marL="68580" marR="68580" marT="34290" marB="34290"/>
                </a:tc>
                <a:tc>
                  <a:txBody>
                    <a:bodyPr/>
                    <a:lstStyle/>
                    <a:p>
                      <a:r>
                        <a:rPr lang="en-GB" sz="1100" dirty="0"/>
                        <a:t>Comments</a:t>
                      </a:r>
                      <a:endParaRPr lang="en-US" sz="1100" dirty="0"/>
                    </a:p>
                  </a:txBody>
                  <a:tcPr marL="68580" marR="68580" marT="34290" marB="34290"/>
                </a:tc>
                <a:extLst>
                  <a:ext uri="{0D108BD9-81ED-4DB2-BD59-A6C34878D82A}">
                    <a16:rowId xmlns:a16="http://schemas.microsoft.com/office/drawing/2014/main" val="1450632413"/>
                  </a:ext>
                </a:extLst>
              </a:tr>
              <a:tr h="620127">
                <a:tc>
                  <a:txBody>
                    <a:bodyPr/>
                    <a:lstStyle/>
                    <a:p>
                      <a:r>
                        <a:rPr lang="en-GB" sz="1100" dirty="0"/>
                        <a:t>Poland	</a:t>
                      </a:r>
                      <a:endParaRPr lang="en-US" sz="1100" dirty="0"/>
                    </a:p>
                  </a:txBody>
                  <a:tcPr marL="68580" marR="68580" marT="34290" marB="34290"/>
                </a:tc>
                <a:tc>
                  <a:txBody>
                    <a:bodyPr/>
                    <a:lstStyle/>
                    <a:p>
                      <a:r>
                        <a:rPr lang="en-GB" sz="1100" dirty="0"/>
                        <a:t>GE X300</a:t>
                      </a:r>
                      <a:endParaRPr lang="en-US" sz="1100" dirty="0"/>
                    </a:p>
                  </a:txBody>
                  <a:tcPr marL="68580" marR="68580" marT="34290" marB="34290"/>
                </a:tc>
                <a:tc>
                  <a:txBody>
                    <a:bodyPr/>
                    <a:lstStyle/>
                    <a:p>
                      <a:r>
                        <a:rPr lang="en-GB" sz="1100" dirty="0"/>
                        <a:t>ORLEN &amp; </a:t>
                      </a:r>
                      <a:r>
                        <a:rPr lang="en-GB" sz="1100" dirty="0" err="1"/>
                        <a:t>Sythos</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Private</a:t>
                      </a:r>
                      <a:endParaRPr lang="en-US" sz="1100" dirty="0"/>
                    </a:p>
                  </a:txBody>
                  <a:tcPr marL="68580" marR="68580" marT="34290" marB="34290"/>
                </a:tc>
                <a:tc>
                  <a:txBody>
                    <a:bodyPr/>
                    <a:lstStyle/>
                    <a:p>
                      <a:r>
                        <a:rPr lang="en-GB" sz="1100" dirty="0" err="1"/>
                        <a:t>Synthos</a:t>
                      </a:r>
                      <a:r>
                        <a:rPr lang="en-GB" sz="1100" dirty="0"/>
                        <a:t> also looking to develop X300 projects in neighbouring countries</a:t>
                      </a:r>
                      <a:endParaRPr lang="en-US" sz="1100" dirty="0"/>
                    </a:p>
                  </a:txBody>
                  <a:tcPr marL="68580" marR="68580" marT="34290" marB="34290"/>
                </a:tc>
                <a:extLst>
                  <a:ext uri="{0D108BD9-81ED-4DB2-BD59-A6C34878D82A}">
                    <a16:rowId xmlns:a16="http://schemas.microsoft.com/office/drawing/2014/main" val="1556033635"/>
                  </a:ext>
                </a:extLst>
              </a:tr>
              <a:tr h="438223">
                <a:tc>
                  <a:txBody>
                    <a:bodyPr/>
                    <a:lstStyle/>
                    <a:p>
                      <a:r>
                        <a:rPr lang="en-GB" sz="1100" dirty="0"/>
                        <a:t>Sweden </a:t>
                      </a:r>
                      <a:endParaRPr lang="en-US" sz="1100" dirty="0"/>
                    </a:p>
                  </a:txBody>
                  <a:tcPr marL="68580" marR="68580" marT="34290" marB="34290"/>
                </a:tc>
                <a:tc>
                  <a:txBody>
                    <a:bodyPr/>
                    <a:lstStyle/>
                    <a:p>
                      <a:r>
                        <a:rPr lang="en-GB" sz="1100" dirty="0"/>
                        <a:t>Rolls Royce or X300</a:t>
                      </a:r>
                      <a:endParaRPr lang="en-US" sz="1100" dirty="0"/>
                    </a:p>
                  </a:txBody>
                  <a:tcPr marL="68580" marR="68580" marT="34290" marB="34290"/>
                </a:tc>
                <a:tc>
                  <a:txBody>
                    <a:bodyPr/>
                    <a:lstStyle/>
                    <a:p>
                      <a:r>
                        <a:rPr lang="en-GB" sz="1100" dirty="0" err="1"/>
                        <a:t>Vattenfall</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Down selected to 2 technologies. </a:t>
                      </a:r>
                      <a:endParaRPr lang="en-US" sz="1100" dirty="0"/>
                    </a:p>
                  </a:txBody>
                  <a:tcPr marL="68580" marR="68580" marT="34290" marB="34290"/>
                </a:tc>
                <a:extLst>
                  <a:ext uri="{0D108BD9-81ED-4DB2-BD59-A6C34878D82A}">
                    <a16:rowId xmlns:a16="http://schemas.microsoft.com/office/drawing/2014/main" val="1944135348"/>
                  </a:ext>
                </a:extLst>
              </a:tr>
              <a:tr h="438223">
                <a:tc>
                  <a:txBody>
                    <a:bodyPr/>
                    <a:lstStyle/>
                    <a:p>
                      <a:r>
                        <a:rPr lang="en-GB" sz="1100" dirty="0"/>
                        <a:t>Finland </a:t>
                      </a:r>
                      <a:endParaRPr lang="en-US" sz="1100" dirty="0"/>
                    </a:p>
                  </a:txBody>
                  <a:tcPr marL="68580" marR="68580" marT="34290" marB="34290"/>
                </a:tc>
                <a:tc>
                  <a:txBody>
                    <a:bodyPr/>
                    <a:lstStyle/>
                    <a:p>
                      <a:r>
                        <a:rPr lang="en-GB" sz="1100" dirty="0"/>
                        <a:t>Technology for electricity and heat</a:t>
                      </a:r>
                      <a:endParaRPr lang="en-US" sz="1100" dirty="0"/>
                    </a:p>
                  </a:txBody>
                  <a:tcPr marL="68580" marR="68580" marT="34290" marB="34290"/>
                </a:tc>
                <a:tc>
                  <a:txBody>
                    <a:bodyPr/>
                    <a:lstStyle/>
                    <a:p>
                      <a:r>
                        <a:rPr lang="en-GB" sz="1100" dirty="0"/>
                        <a:t>Helen</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Helen main developer financing to be determined</a:t>
                      </a:r>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412377235"/>
                  </a:ext>
                </a:extLst>
              </a:tr>
              <a:tr h="620127">
                <a:tc>
                  <a:txBody>
                    <a:bodyPr/>
                    <a:lstStyle/>
                    <a:p>
                      <a:r>
                        <a:rPr lang="en-GB" sz="1100" dirty="0"/>
                        <a:t>Czechia </a:t>
                      </a:r>
                      <a:endParaRPr lang="en-US" sz="1100" dirty="0"/>
                    </a:p>
                  </a:txBody>
                  <a:tcPr marL="68580" marR="68580" marT="34290" marB="34290"/>
                </a:tc>
                <a:tc>
                  <a:txBody>
                    <a:bodyPr/>
                    <a:lstStyle/>
                    <a:p>
                      <a:r>
                        <a:rPr lang="en-GB" sz="1100" dirty="0"/>
                        <a:t>Rolls Royce</a:t>
                      </a:r>
                      <a:endParaRPr lang="en-US" sz="1100" dirty="0"/>
                    </a:p>
                  </a:txBody>
                  <a:tcPr marL="68580" marR="68580" marT="34290" marB="34290"/>
                </a:tc>
                <a:tc>
                  <a:txBody>
                    <a:bodyPr/>
                    <a:lstStyle/>
                    <a:p>
                      <a:r>
                        <a:rPr lang="en-GB" sz="1100" dirty="0"/>
                        <a:t>CEZ</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CEZ invested in RR technology. The financing of a project is unclear</a:t>
                      </a:r>
                      <a:endParaRPr lang="en-US" sz="1100" dirty="0"/>
                    </a:p>
                  </a:txBody>
                  <a:tcPr marL="68580" marR="68580" marT="34290" marB="34290"/>
                </a:tc>
                <a:tc>
                  <a:txBody>
                    <a:bodyPr/>
                    <a:lstStyle/>
                    <a:p>
                      <a:r>
                        <a:rPr lang="en-GB" sz="1100" dirty="0"/>
                        <a:t>Race to be first between the UK and Czechia </a:t>
                      </a:r>
                      <a:endParaRPr lang="en-US" sz="1100" dirty="0"/>
                    </a:p>
                  </a:txBody>
                  <a:tcPr marL="68580" marR="68580" marT="34290" marB="34290"/>
                </a:tc>
                <a:extLst>
                  <a:ext uri="{0D108BD9-81ED-4DB2-BD59-A6C34878D82A}">
                    <a16:rowId xmlns:a16="http://schemas.microsoft.com/office/drawing/2014/main" val="2172616441"/>
                  </a:ext>
                </a:extLst>
              </a:tr>
              <a:tr h="620127">
                <a:tc>
                  <a:txBody>
                    <a:bodyPr/>
                    <a:lstStyle/>
                    <a:p>
                      <a:r>
                        <a:rPr lang="en-GB" sz="1100" dirty="0"/>
                        <a:t>Romania</a:t>
                      </a:r>
                      <a:endParaRPr lang="en-US" sz="1100" dirty="0"/>
                    </a:p>
                  </a:txBody>
                  <a:tcPr marL="68580" marR="68580" marT="34290" marB="34290"/>
                </a:tc>
                <a:tc>
                  <a:txBody>
                    <a:bodyPr/>
                    <a:lstStyle/>
                    <a:p>
                      <a:r>
                        <a:rPr lang="en-GB" sz="1100" dirty="0"/>
                        <a:t>NuScale </a:t>
                      </a:r>
                      <a:endParaRPr lang="en-US" sz="1100" dirty="0"/>
                    </a:p>
                  </a:txBody>
                  <a:tcPr marL="68580" marR="68580" marT="34290" marB="34290"/>
                </a:tc>
                <a:tc>
                  <a:txBody>
                    <a:bodyPr/>
                    <a:lstStyle/>
                    <a:p>
                      <a:r>
                        <a:rPr lang="en-GB" sz="1100" dirty="0"/>
                        <a:t>Nuclear electrics</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Private equity 35%, </a:t>
                      </a:r>
                      <a:r>
                        <a:rPr lang="en-GB" sz="1100" dirty="0" err="1"/>
                        <a:t>Nuclearelectrica</a:t>
                      </a:r>
                      <a:r>
                        <a:rPr lang="en-GB" sz="1100" dirty="0"/>
                        <a:t>, Nova Power</a:t>
                      </a:r>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659332051"/>
                  </a:ext>
                </a:extLst>
              </a:tr>
              <a:tr h="1125454">
                <a:tc>
                  <a:txBody>
                    <a:bodyPr/>
                    <a:lstStyle/>
                    <a:p>
                      <a:r>
                        <a:rPr lang="en-GB" sz="1100" dirty="0"/>
                        <a:t>Canada</a:t>
                      </a:r>
                      <a:endParaRPr lang="en-US" sz="1100" dirty="0"/>
                    </a:p>
                  </a:txBody>
                  <a:tcPr marL="68580" marR="68580" marT="34290" marB="34290"/>
                </a:tc>
                <a:tc>
                  <a:txBody>
                    <a:bodyPr/>
                    <a:lstStyle/>
                    <a:p>
                      <a:r>
                        <a:rPr lang="en-GB" sz="1100" dirty="0"/>
                        <a:t>GE X-300	</a:t>
                      </a:r>
                      <a:endParaRPr lang="en-US" sz="1100" dirty="0"/>
                    </a:p>
                  </a:txBody>
                  <a:tcPr marL="68580" marR="68580" marT="34290" marB="34290"/>
                </a:tc>
                <a:tc>
                  <a:txBody>
                    <a:bodyPr/>
                    <a:lstStyle/>
                    <a:p>
                      <a:r>
                        <a:rPr lang="en-GB" sz="1100" dirty="0"/>
                        <a:t>OPG	</a:t>
                      </a:r>
                      <a:endParaRPr lang="en-US" sz="1100" dirty="0"/>
                    </a:p>
                  </a:txBody>
                  <a:tcPr marL="68580" marR="68580" marT="34290" marB="34290"/>
                </a:tc>
                <a:tc>
                  <a:txBody>
                    <a:bodyPr/>
                    <a:lstStyle/>
                    <a:p>
                      <a:r>
                        <a:rPr lang="en-GB" sz="1100" dirty="0"/>
                        <a:t>Government</a:t>
                      </a:r>
                    </a:p>
                    <a:p>
                      <a:r>
                        <a:rPr lang="en-GB" sz="1100" dirty="0"/>
                        <a:t> funding. </a:t>
                      </a:r>
                      <a:endParaRPr lang="en-US" sz="1100" dirty="0"/>
                    </a:p>
                  </a:txBody>
                  <a:tcPr marL="68580" marR="68580" marT="34290" marB="34290"/>
                </a:tc>
                <a:tc>
                  <a:txBody>
                    <a:bodyPr/>
                    <a:lstStyle/>
                    <a:p>
                      <a:r>
                        <a:rPr lang="en-GB" sz="1100" b="1" i="0" u="none" strike="noStrike" dirty="0">
                          <a:solidFill>
                            <a:srgbClr val="0A0A0A"/>
                          </a:solidFill>
                          <a:effectLst/>
                          <a:latin typeface="Google Sans"/>
                        </a:rPr>
                        <a:t>Canadian Growth Fund ( up to 15%), Building Ontario Fund (up to 7.5%) </a:t>
                      </a:r>
                      <a:endParaRPr lang="en-GB" sz="1100" b="0" i="0" u="none" strike="noStrike" dirty="0">
                        <a:solidFill>
                          <a:srgbClr val="0A0A0A"/>
                        </a:solidFill>
                        <a:effectLst/>
                        <a:latin typeface="Google Sans"/>
                      </a:endParaRPr>
                    </a:p>
                    <a:p>
                      <a:r>
                        <a:rPr lang="en-GB" sz="1100" b="1" i="0" u="none" strike="noStrike" dirty="0">
                          <a:solidFill>
                            <a:srgbClr val="0A0A0A"/>
                          </a:solidFill>
                          <a:effectLst/>
                          <a:latin typeface="Google Sans"/>
                        </a:rPr>
                        <a:t>Canada Infrastructure Bank (CIB):</a:t>
                      </a:r>
                      <a:r>
                        <a:rPr lang="en-GB" sz="1100" b="0" i="0" u="none" strike="noStrike" dirty="0">
                          <a:solidFill>
                            <a:srgbClr val="0A0A0A"/>
                          </a:solidFill>
                          <a:effectLst/>
                          <a:latin typeface="Google Sans"/>
                        </a:rPr>
                        <a:t>  </a:t>
                      </a:r>
                      <a:r>
                        <a:rPr lang="en-GB" sz="1100" b="1" i="0" u="none" strike="noStrike" dirty="0">
                          <a:solidFill>
                            <a:srgbClr val="0A0A0A"/>
                          </a:solidFill>
                          <a:effectLst/>
                          <a:latin typeface="Google Sans"/>
                        </a:rPr>
                        <a:t>CAD970 million</a:t>
                      </a:r>
                      <a:r>
                        <a:rPr lang="en-GB" sz="1100" b="0" i="0" u="none" strike="noStrike" dirty="0">
                          <a:solidFill>
                            <a:srgbClr val="0A0A0A"/>
                          </a:solidFill>
                          <a:effectLst/>
                          <a:latin typeface="Google Sans"/>
                        </a:rPr>
                        <a:t> in specifically for Phase 1 </a:t>
                      </a:r>
                    </a:p>
                    <a:p>
                      <a:r>
                        <a:rPr lang="en-GB" sz="1100" b="1" i="0" u="none" strike="noStrike" dirty="0">
                          <a:solidFill>
                            <a:srgbClr val="0A0A0A"/>
                          </a:solidFill>
                          <a:effectLst/>
                          <a:latin typeface="Google Sans"/>
                        </a:rPr>
                        <a:t>OPG</a:t>
                      </a:r>
                      <a:r>
                        <a:rPr lang="en-GB" sz="1100" b="0" i="0" u="none" strike="noStrike" dirty="0">
                          <a:solidFill>
                            <a:srgbClr val="0A0A0A"/>
                          </a:solidFill>
                          <a:effectLst/>
                          <a:latin typeface="Google Sans"/>
                        </a:rPr>
                        <a:t> </a:t>
                      </a:r>
                      <a:r>
                        <a:rPr lang="en-GB" sz="1100" b="0" i="0" u="none" strike="noStrike" dirty="0" err="1">
                          <a:solidFill>
                            <a:srgbClr val="0A0A0A"/>
                          </a:solidFill>
                          <a:effectLst/>
                          <a:latin typeface="Google Sans"/>
                        </a:rPr>
                        <a:t>authorized</a:t>
                      </a:r>
                      <a:r>
                        <a:rPr lang="en-GB" sz="1100" b="0" i="0" u="none" strike="noStrike" dirty="0">
                          <a:solidFill>
                            <a:srgbClr val="0A0A0A"/>
                          </a:solidFill>
                          <a:effectLst/>
                          <a:latin typeface="Google Sans"/>
                        </a:rPr>
                        <a:t> to spend $6.1 billion to build the first reactor, plus $1.6 billion for common infrastructure.</a:t>
                      </a:r>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534103946"/>
                  </a:ext>
                </a:extLst>
              </a:tr>
              <a:tr h="270626">
                <a:tc>
                  <a:txBody>
                    <a:bodyPr/>
                    <a:lstStyle/>
                    <a:p>
                      <a:r>
                        <a:rPr lang="en-GB" sz="1100" dirty="0"/>
                        <a:t>Netherlands	</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Government</a:t>
                      </a:r>
                      <a:endParaRPr lang="en-US" sz="1100" dirty="0"/>
                    </a:p>
                  </a:txBody>
                  <a:tcPr marL="68580" marR="68580" marT="34290" marB="34290"/>
                </a:tc>
                <a:tc>
                  <a:txBody>
                    <a:bodyPr/>
                    <a:lstStyle/>
                    <a:p>
                      <a:r>
                        <a:rPr lang="en-GB" sz="1100" dirty="0"/>
                        <a:t>Heat off-take?</a:t>
                      </a:r>
                      <a:endParaRPr lang="en-US" sz="1100" dirty="0"/>
                    </a:p>
                  </a:txBody>
                  <a:tcPr marL="68580" marR="68580" marT="34290" marB="34290"/>
                </a:tc>
                <a:tc>
                  <a:txBody>
                    <a:bodyPr/>
                    <a:lstStyle/>
                    <a:p>
                      <a:endParaRPr lang="en-GB" sz="1100" b="0" i="0" u="none" strike="noStrike" dirty="0">
                        <a:solidFill>
                          <a:srgbClr val="0A0A0A"/>
                        </a:solidFill>
                        <a:effectLst/>
                        <a:latin typeface="Google Sans"/>
                      </a:endParaRPr>
                    </a:p>
                  </a:txBody>
                  <a:tcPr marL="68580" marR="68580" marT="34290" marB="34290"/>
                </a:tc>
                <a:tc>
                  <a:txBody>
                    <a:bodyPr/>
                    <a:lstStyle/>
                    <a:p>
                      <a:r>
                        <a:rPr lang="en-GB" sz="1100" dirty="0"/>
                        <a:t>Early Stage</a:t>
                      </a:r>
                      <a:endParaRPr lang="en-US" sz="1100" dirty="0"/>
                    </a:p>
                  </a:txBody>
                  <a:tcPr marL="68580" marR="68580" marT="34290" marB="34290"/>
                </a:tc>
                <a:extLst>
                  <a:ext uri="{0D108BD9-81ED-4DB2-BD59-A6C34878D82A}">
                    <a16:rowId xmlns:a16="http://schemas.microsoft.com/office/drawing/2014/main" val="2559433908"/>
                  </a:ext>
                </a:extLst>
              </a:tr>
            </a:tbl>
          </a:graphicData>
        </a:graphic>
      </p:graphicFrame>
    </p:spTree>
    <p:extLst>
      <p:ext uri="{BB962C8B-B14F-4D97-AF65-F5344CB8AC3E}">
        <p14:creationId xmlns:p14="http://schemas.microsoft.com/office/powerpoint/2010/main" val="114504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E437-8E75-2EF4-DF00-4AFD80EB1E5E}"/>
              </a:ext>
            </a:extLst>
          </p:cNvPr>
          <p:cNvSpPr>
            <a:spLocks noGrp="1"/>
          </p:cNvSpPr>
          <p:nvPr>
            <p:ph type="title"/>
          </p:nvPr>
        </p:nvSpPr>
        <p:spPr/>
        <p:txBody>
          <a:bodyPr/>
          <a:lstStyle/>
          <a:p>
            <a:r>
              <a:rPr lang="en-GB" dirty="0"/>
              <a:t>South East Asia Interest</a:t>
            </a:r>
            <a:endParaRPr lang="en-US" dirty="0"/>
          </a:p>
        </p:txBody>
      </p:sp>
      <p:pic>
        <p:nvPicPr>
          <p:cNvPr id="7" name="Content Placeholder 6">
            <a:extLst>
              <a:ext uri="{FF2B5EF4-FFF2-40B4-BE49-F238E27FC236}">
                <a16:creationId xmlns:a16="http://schemas.microsoft.com/office/drawing/2014/main" id="{5FEBBE75-A87F-3DE5-659F-1A0220BC1140}"/>
              </a:ext>
            </a:extLst>
          </p:cNvPr>
          <p:cNvPicPr>
            <a:picLocks noGrp="1" noChangeAspect="1"/>
          </p:cNvPicPr>
          <p:nvPr>
            <p:ph sz="half" idx="2"/>
          </p:nvPr>
        </p:nvPicPr>
        <p:blipFill>
          <a:blip r:embed="rId2"/>
          <a:stretch>
            <a:fillRect/>
          </a:stretch>
        </p:blipFill>
        <p:spPr>
          <a:xfrm>
            <a:off x="594518" y="1690688"/>
            <a:ext cx="9586473" cy="4344436"/>
          </a:xfrm>
          <a:prstGeom prst="rect">
            <a:avLst/>
          </a:prstGeom>
        </p:spPr>
      </p:pic>
    </p:spTree>
    <p:extLst>
      <p:ext uri="{BB962C8B-B14F-4D97-AF65-F5344CB8AC3E}">
        <p14:creationId xmlns:p14="http://schemas.microsoft.com/office/powerpoint/2010/main" val="426132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223ED-9A58-2143-4B0B-B15DB23A9120}"/>
            </a:ext>
          </a:extLst>
        </p:cNvPr>
        <p:cNvGrpSpPr/>
        <p:nvPr/>
      </p:nvGrpSpPr>
      <p:grpSpPr>
        <a:xfrm>
          <a:off x="0" y="0"/>
          <a:ext cx="0" cy="0"/>
          <a:chOff x="0" y="0"/>
          <a:chExt cx="0" cy="0"/>
        </a:xfrm>
      </p:grpSpPr>
      <p:sp>
        <p:nvSpPr>
          <p:cNvPr id="8" name="Rectangle: Rounded Corners 29">
            <a:extLst>
              <a:ext uri="{FF2B5EF4-FFF2-40B4-BE49-F238E27FC236}">
                <a16:creationId xmlns:a16="http://schemas.microsoft.com/office/drawing/2014/main" id="{33624C64-B3A0-114D-26EE-572C590D6396}"/>
              </a:ext>
            </a:extLst>
          </p:cNvPr>
          <p:cNvSpPr/>
          <p:nvPr/>
        </p:nvSpPr>
        <p:spPr>
          <a:xfrm>
            <a:off x="433096" y="1816100"/>
            <a:ext cx="11530304" cy="10118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500" b="1" dirty="0">
                <a:solidFill>
                  <a:srgbClr val="002060"/>
                </a:solidFill>
                <a:latin typeface="Lora" pitchFamily="2" charset="77"/>
                <a:ea typeface="MS Mincho" panose="020B0604020202020204" pitchFamily="34" charset="0"/>
                <a:cs typeface="Arial" panose="020B0604020202020204" pitchFamily="34" charset="0"/>
              </a:rPr>
              <a:t>Fiona is an Energy &amp; Infrastructure specialist with over 30 years of experience. She brings sector expertise and a deep understanding of mega-projects across the nuclear and renewable energy markets, proven knowledge of ESG and governance best practice and compliance, strategic vision and leadership with regard to sustainable growth and innovation, commercial acumen and enjoy collaborating with like minded peers across industries.</a:t>
            </a:r>
          </a:p>
          <a:p>
            <a:endParaRPr lang="en-GB" sz="1500" b="1" dirty="0">
              <a:solidFill>
                <a:srgbClr val="002060"/>
              </a:solidFill>
              <a:latin typeface="Lora" pitchFamily="2" charset="77"/>
              <a:ea typeface="MS Mincho" panose="020B0604020202020204" pitchFamily="34" charset="0"/>
              <a:cs typeface="Arial" panose="020B0604020202020204" pitchFamily="34" charset="0"/>
            </a:endParaRPr>
          </a:p>
          <a:p>
            <a:endParaRPr lang="en-GB" sz="1500" dirty="0">
              <a:solidFill>
                <a:srgbClr val="002060"/>
              </a:solidFill>
              <a:latin typeface="Lora" pitchFamily="2" charset="77"/>
              <a:cs typeface="Arial" panose="020B0604020202020204" pitchFamily="34" charset="0"/>
            </a:endParaRPr>
          </a:p>
        </p:txBody>
      </p:sp>
      <p:sp>
        <p:nvSpPr>
          <p:cNvPr id="10" name="Manual Input 9">
            <a:extLst>
              <a:ext uri="{FF2B5EF4-FFF2-40B4-BE49-F238E27FC236}">
                <a16:creationId xmlns:a16="http://schemas.microsoft.com/office/drawing/2014/main" id="{3160D59E-23E1-59D0-874F-50EE51752530}"/>
              </a:ext>
            </a:extLst>
          </p:cNvPr>
          <p:cNvSpPr/>
          <p:nvPr/>
        </p:nvSpPr>
        <p:spPr>
          <a:xfrm rot="5400000" flipH="1">
            <a:off x="4248406" y="-2406343"/>
            <a:ext cx="1611494" cy="6371168"/>
          </a:xfrm>
          <a:prstGeom prst="flowChartManualInput">
            <a:avLst/>
          </a:prstGeom>
          <a:solidFill>
            <a:srgbClr val="7030A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29">
            <a:extLst>
              <a:ext uri="{FF2B5EF4-FFF2-40B4-BE49-F238E27FC236}">
                <a16:creationId xmlns:a16="http://schemas.microsoft.com/office/drawing/2014/main" id="{77B3E2C0-89AA-71B0-2882-F2B10388E652}"/>
              </a:ext>
            </a:extLst>
          </p:cNvPr>
          <p:cNvSpPr/>
          <p:nvPr/>
        </p:nvSpPr>
        <p:spPr>
          <a:xfrm>
            <a:off x="1926167" y="6403"/>
            <a:ext cx="5167360" cy="15955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9000"/>
              </a:lnSpc>
              <a:spcAft>
                <a:spcPts val="600"/>
              </a:spcAft>
              <a:buNone/>
            </a:pPr>
            <a:r>
              <a:rPr lang="en-GB" b="1"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Fiona Reilly </a:t>
            </a:r>
            <a:r>
              <a:rPr lang="en-GB" b="1" kern="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HonFEI</a:t>
            </a:r>
            <a:r>
              <a:rPr lang="en-GB" b="1"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r>
              <a:rPr lang="en-GB" b="1" kern="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HonFNucl</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80000" lvl="0" indent="-342900">
              <a:lnSpc>
                <a:spcPct val="115000"/>
              </a:lnSpc>
              <a:buFont typeface="Symbol" panose="05050102010706020507" pitchFamily="18" charset="2"/>
              <a:buChar char=""/>
            </a:pPr>
            <a:r>
              <a:rPr lang="en-GB" sz="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CEO of </a:t>
            </a:r>
            <a:r>
              <a:rPr lang="en-GB" sz="800" kern="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FiRe</a:t>
            </a:r>
            <a:r>
              <a:rPr lang="en-GB" sz="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Energy Ltd</a:t>
            </a:r>
            <a:endParaRPr lang="en-GB" sz="8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80000" lvl="0" indent="-342900">
              <a:lnSpc>
                <a:spcPct val="115000"/>
              </a:lnSpc>
              <a:buFont typeface="Symbol" panose="05050102010706020507" pitchFamily="18" charset="2"/>
              <a:buChar char=""/>
            </a:pPr>
            <a:r>
              <a:rPr lang="en-GB" sz="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Non-executive Director of </a:t>
            </a:r>
            <a:r>
              <a:rPr lang="en-GB" sz="800" kern="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Ansaldo</a:t>
            </a:r>
            <a:r>
              <a:rPr lang="en-GB" sz="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Nuclear</a:t>
            </a:r>
          </a:p>
          <a:p>
            <a:pPr marL="180000" lvl="0" indent="-342900">
              <a:lnSpc>
                <a:spcPct val="115000"/>
              </a:lnSpc>
              <a:buFont typeface="Symbol" panose="05050102010706020507" pitchFamily="18" charset="2"/>
              <a:buChar char=""/>
            </a:pPr>
            <a:r>
              <a:rPr lang="en-GB" sz="8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Senior Energy Sector and Nuclear </a:t>
            </a:r>
            <a:r>
              <a:rPr lang="en-GB" sz="800" kern="0">
                <a:solidFill>
                  <a:schemeClr val="bg1"/>
                </a:solidFill>
                <a:latin typeface="Arial" panose="020B0604020202020204" pitchFamily="34" charset="0"/>
                <a:ea typeface="Times New Roman" panose="02020603050405020304" pitchFamily="18" charset="0"/>
                <a:cs typeface="Arial" panose="020B0604020202020204" pitchFamily="34" charset="0"/>
              </a:rPr>
              <a:t>Specialist Adviser </a:t>
            </a:r>
            <a:r>
              <a:rPr lang="en-GB" sz="8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DBT</a:t>
            </a:r>
            <a:endParaRPr lang="en-GB" sz="8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80000" lvl="0" indent="-342900">
              <a:lnSpc>
                <a:spcPct val="115000"/>
              </a:lnSpc>
              <a:buFont typeface="Symbol" panose="05050102010706020507" pitchFamily="18" charset="2"/>
              <a:buChar char=""/>
            </a:pPr>
            <a:r>
              <a:rPr lang="en-GB" sz="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Senior UK Representative and Co-Chair of the EMWG for the Generation IV International Forum (GIF)</a:t>
            </a:r>
            <a:r>
              <a:rPr lang="en-GB" sz="800" kern="0" dirty="0">
                <a:solidFill>
                  <a:schemeClr val="bg1"/>
                </a:solidFill>
                <a:effectLst/>
                <a:latin typeface="Arial" panose="020B0604020202020204" pitchFamily="34" charset="0"/>
                <a:ea typeface="Aptos" panose="020B0004020202020204" pitchFamily="34" charset="0"/>
                <a:cs typeface="Arial" panose="020B0604020202020204" pitchFamily="34" charset="0"/>
              </a:rPr>
              <a:t> (BEIS/DESNZ Appointment)</a:t>
            </a:r>
          </a:p>
          <a:p>
            <a:pPr marL="180000" lvl="0" indent="-342900">
              <a:lnSpc>
                <a:spcPct val="115000"/>
              </a:lnSpc>
              <a:buFont typeface="Symbol" panose="05050102010706020507" pitchFamily="18" charset="2"/>
              <a:buChar char=""/>
            </a:pPr>
            <a:r>
              <a:rPr lang="en-GB" sz="8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Member SAF and Nuclear Task and Finish</a:t>
            </a:r>
            <a:endParaRPr lang="en-GB" sz="8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80000" lvl="0" indent="-342900">
              <a:lnSpc>
                <a:spcPct val="115000"/>
              </a:lnSpc>
              <a:buFont typeface="Symbol" panose="05050102010706020507" pitchFamily="18" charset="2"/>
              <a:buChar char=""/>
            </a:pPr>
            <a:r>
              <a:rPr lang="en-GB" sz="800" kern="0" dirty="0">
                <a:solidFill>
                  <a:schemeClr val="bg1"/>
                </a:solidFill>
                <a:effectLst/>
                <a:latin typeface="Arial" panose="020B0604020202020204" pitchFamily="34" charset="0"/>
                <a:ea typeface="Aptos" panose="020B0004020202020204" pitchFamily="34" charset="0"/>
                <a:cs typeface="Arial" panose="020B0604020202020204" pitchFamily="34" charset="0"/>
              </a:rPr>
              <a:t>Leadership Team Global Women in Nuclear Legal Initiative</a:t>
            </a:r>
            <a:endParaRPr lang="en-GB" sz="8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80000" lvl="0" indent="-342900">
              <a:lnSpc>
                <a:spcPct val="115000"/>
              </a:lnSpc>
              <a:buFont typeface="Symbol" panose="05050102010706020507" pitchFamily="18" charset="2"/>
              <a:buChar char=""/>
            </a:pPr>
            <a:r>
              <a:rPr lang="en-GB" sz="800" kern="0" dirty="0">
                <a:solidFill>
                  <a:schemeClr val="bg1"/>
                </a:solidFill>
                <a:effectLst/>
                <a:latin typeface="Arial" panose="020B0604020202020204" pitchFamily="34" charset="0"/>
                <a:ea typeface="Aptos" panose="020B0004020202020204" pitchFamily="34" charset="0"/>
                <a:cs typeface="Arial" panose="020B0604020202020204" pitchFamily="34" charset="0"/>
              </a:rPr>
              <a:t>Nuclear Institute Mentor</a:t>
            </a:r>
            <a:endParaRPr lang="en-US" sz="800" dirty="0">
              <a:solidFill>
                <a:schemeClr val="bg1"/>
              </a:solidFill>
              <a:latin typeface="Arial" panose="020B0604020202020204" pitchFamily="34" charset="0"/>
              <a:cs typeface="Arial" panose="020B0604020202020204" pitchFamily="34" charset="0"/>
            </a:endParaRPr>
          </a:p>
        </p:txBody>
      </p:sp>
      <p:sp>
        <p:nvSpPr>
          <p:cNvPr id="14" name="Manual Input 13">
            <a:extLst>
              <a:ext uri="{FF2B5EF4-FFF2-40B4-BE49-F238E27FC236}">
                <a16:creationId xmlns:a16="http://schemas.microsoft.com/office/drawing/2014/main" id="{19AC43A5-24A1-5AD5-DFE7-99B7F860C286}"/>
              </a:ext>
            </a:extLst>
          </p:cNvPr>
          <p:cNvSpPr/>
          <p:nvPr/>
        </p:nvSpPr>
        <p:spPr>
          <a:xfrm rot="16200000" flipH="1">
            <a:off x="8671774" y="-1945448"/>
            <a:ext cx="1611494" cy="5428958"/>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DED663-D3C7-3276-CAEF-E2209DC096DA}"/>
              </a:ext>
            </a:extLst>
          </p:cNvPr>
          <p:cNvSpPr/>
          <p:nvPr/>
        </p:nvSpPr>
        <p:spPr>
          <a:xfrm>
            <a:off x="80588" y="0"/>
            <a:ext cx="435935" cy="1611495"/>
          </a:xfrm>
          <a:prstGeom prst="rect">
            <a:avLst/>
          </a:prstGeom>
          <a:solidFill>
            <a:srgbClr val="5F2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Rounded Corners 29">
            <a:extLst>
              <a:ext uri="{FF2B5EF4-FFF2-40B4-BE49-F238E27FC236}">
                <a16:creationId xmlns:a16="http://schemas.microsoft.com/office/drawing/2014/main" id="{F8CF29EB-8999-1346-E9F7-CD95393C9C8E}"/>
              </a:ext>
            </a:extLst>
          </p:cNvPr>
          <p:cNvSpPr/>
          <p:nvPr/>
        </p:nvSpPr>
        <p:spPr>
          <a:xfrm>
            <a:off x="433096" y="3387409"/>
            <a:ext cx="5318938" cy="31750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GB" sz="1300" dirty="0">
              <a:solidFill>
                <a:srgbClr val="002060"/>
              </a:solidFill>
              <a:latin typeface="Arial" panose="020B0604020202020204" pitchFamily="34" charset="0"/>
              <a:ea typeface="MS Mincho" panose="020B0604020202020204" pitchFamily="34" charset="0"/>
              <a:cs typeface="Arial" panose="020B0604020202020204" pitchFamily="34" charset="0"/>
            </a:endParaRPr>
          </a:p>
        </p:txBody>
      </p:sp>
      <p:sp>
        <p:nvSpPr>
          <p:cNvPr id="11" name="Rectangle: Rounded Corners 29">
            <a:extLst>
              <a:ext uri="{FF2B5EF4-FFF2-40B4-BE49-F238E27FC236}">
                <a16:creationId xmlns:a16="http://schemas.microsoft.com/office/drawing/2014/main" id="{E9DDB577-8522-63AC-C5AB-261AFBB7801D}"/>
              </a:ext>
            </a:extLst>
          </p:cNvPr>
          <p:cNvSpPr/>
          <p:nvPr/>
        </p:nvSpPr>
        <p:spPr>
          <a:xfrm>
            <a:off x="6223293" y="3428988"/>
            <a:ext cx="5428958" cy="1925149"/>
          </a:xfrm>
          <a:prstGeom prst="roundRect">
            <a:avLst>
              <a:gd name="adj" fmla="val 1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Aft>
                <a:spcPts val="1000"/>
              </a:spcAft>
            </a:pPr>
            <a:endParaRPr lang="en-GB" sz="1300" dirty="0">
              <a:solidFill>
                <a:srgbClr val="002060"/>
              </a:solidFill>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C41605B8-EBB1-1EEB-7E5D-A0831C08FE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58174" y="6403"/>
            <a:ext cx="1458231" cy="1458231"/>
          </a:xfrm>
          <a:prstGeom prst="rect">
            <a:avLst/>
          </a:prstGeom>
        </p:spPr>
      </p:pic>
      <p:sp>
        <p:nvSpPr>
          <p:cNvPr id="6" name="Content Placeholder 5">
            <a:extLst>
              <a:ext uri="{FF2B5EF4-FFF2-40B4-BE49-F238E27FC236}">
                <a16:creationId xmlns:a16="http://schemas.microsoft.com/office/drawing/2014/main" id="{E32D7F61-11C6-2840-46CD-B8121FDD675F}"/>
              </a:ext>
            </a:extLst>
          </p:cNvPr>
          <p:cNvSpPr>
            <a:spLocks noGrp="1"/>
          </p:cNvSpPr>
          <p:nvPr>
            <p:ph sz="half" idx="1"/>
          </p:nvPr>
        </p:nvSpPr>
        <p:spPr>
          <a:xfrm>
            <a:off x="433097" y="2848356"/>
            <a:ext cx="5318938" cy="2971811"/>
          </a:xfrm>
        </p:spPr>
        <p:txBody>
          <a:bodyPr>
            <a:normAutofit fontScale="77500" lnSpcReduction="20000"/>
          </a:bodyPr>
          <a:lstStyle/>
          <a:p>
            <a:pPr algn="just">
              <a:lnSpc>
                <a:spcPct val="115000"/>
              </a:lnSpc>
              <a:spcBef>
                <a:spcPts val="0"/>
              </a:spcBef>
              <a:spcAft>
                <a:spcPts val="0"/>
              </a:spcAft>
              <a:buNone/>
            </a:pPr>
            <a:r>
              <a:rPr lang="en-GB" sz="1400" b="1" i="1" kern="0" dirty="0">
                <a:solidFill>
                  <a:srgbClr val="002060"/>
                </a:solidFill>
                <a:effectLst/>
                <a:ea typeface="Times New Roman" panose="02020603050405020304" pitchFamily="18" charset="0"/>
                <a:cs typeface="Times New Roman" panose="02020603050405020304" pitchFamily="18" charset="0"/>
              </a:rPr>
              <a:t>Non-Executive and Strategic Leadership:</a:t>
            </a:r>
            <a:endParaRPr lang="en-GB" sz="1400" kern="100" dirty="0">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0"/>
              </a:spcBef>
              <a:spcAft>
                <a:spcPts val="0"/>
              </a:spcAft>
              <a:buSzPts val="1000"/>
              <a:buFont typeface="Symbol" panose="05050102010706020507" pitchFamily="18" charset="2"/>
              <a:buChar char=""/>
              <a:tabLst>
                <a:tab pos="457200" algn="l"/>
              </a:tabLst>
            </a:pPr>
            <a:r>
              <a:rPr lang="en-GB" sz="1400" b="1" kern="0" dirty="0">
                <a:solidFill>
                  <a:srgbClr val="002060"/>
                </a:solidFill>
                <a:effectLst/>
                <a:ea typeface="Times New Roman" panose="02020603050405020304" pitchFamily="18" charset="0"/>
                <a:cs typeface="Times New Roman" panose="02020603050405020304" pitchFamily="18" charset="0"/>
              </a:rPr>
              <a:t>Non-Executive Director, Ansaldo Nuclear: </a:t>
            </a:r>
            <a:r>
              <a:rPr lang="en-GB" sz="1400" kern="0" dirty="0">
                <a:solidFill>
                  <a:srgbClr val="002060"/>
                </a:solidFill>
                <a:effectLst/>
                <a:ea typeface="Times New Roman" panose="02020603050405020304" pitchFamily="18" charset="0"/>
                <a:cs typeface="Times New Roman" panose="02020603050405020304" pitchFamily="18" charset="0"/>
              </a:rPr>
              <a:t>Providing strategic direction and oversight in the nuclear sector, focusing on innovation and compliance.</a:t>
            </a:r>
            <a:endParaRPr lang="en-GB" sz="1400" kern="100" dirty="0">
              <a:solidFill>
                <a:srgbClr val="002060"/>
              </a:solidFill>
              <a:effectLst/>
              <a:ea typeface="Times New Roman" panose="02020603050405020304" pitchFamily="18" charset="0"/>
              <a:cs typeface="Times New Roman" panose="02020603050405020304" pitchFamily="18" charset="0"/>
            </a:endParaRPr>
          </a:p>
          <a:p>
            <a:pPr marL="342900" lvl="0" indent="-342900">
              <a:lnSpc>
                <a:spcPct val="115000"/>
              </a:lnSpc>
              <a:spcBef>
                <a:spcPts val="0"/>
              </a:spcBef>
              <a:spcAft>
                <a:spcPts val="0"/>
              </a:spcAft>
              <a:buSzPts val="1000"/>
              <a:buFont typeface="Symbol" panose="05050102010706020507" pitchFamily="18" charset="2"/>
              <a:buChar char=""/>
              <a:tabLst>
                <a:tab pos="457200" algn="l"/>
              </a:tabLst>
            </a:pPr>
            <a:r>
              <a:rPr lang="en-GB" sz="1400" b="1" kern="0" dirty="0">
                <a:solidFill>
                  <a:srgbClr val="002060"/>
                </a:solidFill>
                <a:effectLst/>
                <a:ea typeface="Times New Roman" panose="02020603050405020304" pitchFamily="18" charset="0"/>
                <a:cs typeface="Times New Roman" panose="02020603050405020304" pitchFamily="18" charset="0"/>
              </a:rPr>
              <a:t>Chair, Expert Finance Working Group on Small Reactors</a:t>
            </a:r>
            <a:r>
              <a:rPr lang="en-GB" sz="1400" kern="0" dirty="0">
                <a:solidFill>
                  <a:srgbClr val="002060"/>
                </a:solidFill>
                <a:effectLst/>
                <a:ea typeface="Times New Roman" panose="02020603050405020304" pitchFamily="18" charset="0"/>
                <a:cs typeface="Times New Roman" panose="02020603050405020304" pitchFamily="18" charset="0"/>
              </a:rPr>
              <a:t>: Leading a public-private taskforce to develop financing frameworks that facilitate the growth of small modular reactors (SMRs) in the UK.</a:t>
            </a:r>
            <a:endParaRPr lang="en-GB" sz="1400" kern="100" dirty="0">
              <a:solidFill>
                <a:srgbClr val="002060"/>
              </a:solidFill>
              <a:effectLst/>
              <a:ea typeface="Times New Roman" panose="02020603050405020304" pitchFamily="18" charset="0"/>
              <a:cs typeface="Times New Roman" panose="02020603050405020304" pitchFamily="18" charset="0"/>
            </a:endParaRPr>
          </a:p>
          <a:p>
            <a:pPr marL="342900" lvl="0" indent="-342900">
              <a:lnSpc>
                <a:spcPct val="115000"/>
              </a:lnSpc>
              <a:spcBef>
                <a:spcPts val="0"/>
              </a:spcBef>
              <a:spcAft>
                <a:spcPts val="0"/>
              </a:spcAft>
              <a:buSzPts val="1000"/>
              <a:buFont typeface="Symbol" panose="05050102010706020507" pitchFamily="18" charset="2"/>
              <a:buChar char=""/>
              <a:tabLst>
                <a:tab pos="457200" algn="l"/>
              </a:tabLst>
            </a:pPr>
            <a:r>
              <a:rPr lang="en-GB" sz="1400" b="1" kern="0" dirty="0">
                <a:solidFill>
                  <a:srgbClr val="002060"/>
                </a:solidFill>
                <a:effectLst/>
                <a:ea typeface="Times New Roman" panose="02020603050405020304" pitchFamily="18" charset="0"/>
                <a:cs typeface="Times New Roman" panose="02020603050405020304" pitchFamily="18" charset="0"/>
              </a:rPr>
              <a:t>Senior Energy Sector &amp; Nuclear Adviser DBT: </a:t>
            </a:r>
            <a:r>
              <a:rPr lang="en-GB" sz="1400" kern="0" dirty="0">
                <a:solidFill>
                  <a:srgbClr val="002060"/>
                </a:solidFill>
                <a:ea typeface="Times New Roman" panose="02020603050405020304" pitchFamily="18" charset="0"/>
                <a:cs typeface="Times New Roman" panose="02020603050405020304" pitchFamily="18" charset="0"/>
              </a:rPr>
              <a:t>B</a:t>
            </a:r>
            <a:r>
              <a:rPr lang="en-GB" sz="1400" kern="0" dirty="0">
                <a:solidFill>
                  <a:srgbClr val="002060"/>
                </a:solidFill>
                <a:effectLst/>
                <a:ea typeface="Times New Roman" panose="02020603050405020304" pitchFamily="18" charset="0"/>
                <a:cs typeface="Times New Roman" panose="02020603050405020304" pitchFamily="18" charset="0"/>
              </a:rPr>
              <a:t>ringing specialist sector expertise to the department</a:t>
            </a:r>
            <a:endParaRPr lang="en-GB" sz="1400" b="1" kern="0" dirty="0">
              <a:solidFill>
                <a:srgbClr val="002060"/>
              </a:solidFill>
              <a:effectLst/>
              <a:ea typeface="Times New Roman" panose="02020603050405020304" pitchFamily="18" charset="0"/>
              <a:cs typeface="Times New Roman" panose="02020603050405020304" pitchFamily="18" charset="0"/>
            </a:endParaRPr>
          </a:p>
          <a:p>
            <a:pPr marL="342900" lvl="0" indent="-342900">
              <a:lnSpc>
                <a:spcPct val="115000"/>
              </a:lnSpc>
              <a:spcBef>
                <a:spcPts val="0"/>
              </a:spcBef>
              <a:spcAft>
                <a:spcPts val="0"/>
              </a:spcAft>
              <a:buSzPts val="1000"/>
              <a:buFont typeface="Symbol" panose="05050102010706020507" pitchFamily="18" charset="2"/>
              <a:buChar char=""/>
              <a:tabLst>
                <a:tab pos="457200" algn="l"/>
              </a:tabLst>
            </a:pPr>
            <a:r>
              <a:rPr lang="en-GB" sz="1400" b="1" kern="0" dirty="0">
                <a:solidFill>
                  <a:srgbClr val="002060"/>
                </a:solidFill>
                <a:effectLst/>
                <a:ea typeface="Times New Roman" panose="02020603050405020304" pitchFamily="18" charset="0"/>
                <a:cs typeface="Times New Roman" panose="02020603050405020304" pitchFamily="18" charset="0"/>
              </a:rPr>
              <a:t>Co-chair of the Economics and Modelling Working Group on the Generation IV International Forum </a:t>
            </a:r>
            <a:r>
              <a:rPr lang="en-GB" sz="1400" kern="0" dirty="0">
                <a:solidFill>
                  <a:srgbClr val="002060"/>
                </a:solidFill>
                <a:effectLst/>
                <a:ea typeface="Times New Roman" panose="02020603050405020304" pitchFamily="18" charset="0"/>
                <a:cs typeface="Times New Roman" panose="02020603050405020304" pitchFamily="18" charset="0"/>
              </a:rPr>
              <a:t>and published </a:t>
            </a:r>
            <a:r>
              <a:rPr lang="en-GB" sz="1400" b="1" i="1" kern="0" dirty="0">
                <a:solidFill>
                  <a:srgbClr val="002060"/>
                </a:solidFill>
                <a:effectLst/>
                <a:ea typeface="Times New Roman" panose="02020603050405020304" pitchFamily="18" charset="0"/>
                <a:cs typeface="Times New Roman" panose="02020603050405020304" pitchFamily="18" charset="0"/>
              </a:rPr>
              <a:t>Nuclear Energy: An ESG Investable Asset Class </a:t>
            </a:r>
            <a:r>
              <a:rPr lang="en-GB" sz="1400" kern="0" dirty="0">
                <a:solidFill>
                  <a:srgbClr val="002060"/>
                </a:solidFill>
                <a:effectLst/>
                <a:ea typeface="Times New Roman" panose="02020603050405020304" pitchFamily="18" charset="0"/>
                <a:cs typeface="Times New Roman" panose="02020603050405020304" pitchFamily="18" charset="0"/>
              </a:rPr>
              <a:t>and </a:t>
            </a:r>
            <a:r>
              <a:rPr lang="en-GB" sz="1400" b="1" kern="0" dirty="0">
                <a:solidFill>
                  <a:srgbClr val="002060"/>
                </a:solidFill>
                <a:effectLst/>
                <a:ea typeface="Times New Roman" panose="02020603050405020304" pitchFamily="18" charset="0"/>
                <a:cs typeface="Times New Roman" panose="02020603050405020304" pitchFamily="18" charset="0"/>
              </a:rPr>
              <a:t>Chair of a Nuclear Financing Taskforce</a:t>
            </a:r>
            <a:endParaRPr lang="en-GB" sz="1400" kern="100" dirty="0">
              <a:solidFill>
                <a:srgbClr val="002060"/>
              </a:solidFill>
              <a:effectLst/>
              <a:ea typeface="Times New Roman" panose="02020603050405020304" pitchFamily="18" charset="0"/>
              <a:cs typeface="Times New Roman" panose="02020603050405020304" pitchFamily="18" charset="0"/>
            </a:endParaRPr>
          </a:p>
          <a:p>
            <a:pPr marL="342900" lvl="0" indent="-342900">
              <a:lnSpc>
                <a:spcPct val="115000"/>
              </a:lnSpc>
              <a:spcBef>
                <a:spcPts val="0"/>
              </a:spcBef>
              <a:spcAft>
                <a:spcPts val="0"/>
              </a:spcAft>
              <a:buSzPts val="1000"/>
              <a:buFont typeface="Symbol" panose="05050102010706020507" pitchFamily="18" charset="2"/>
              <a:buChar char=""/>
              <a:tabLst>
                <a:tab pos="457200" algn="l"/>
              </a:tabLst>
            </a:pPr>
            <a:r>
              <a:rPr lang="en-GB" sz="1400" b="1" kern="0" dirty="0">
                <a:solidFill>
                  <a:srgbClr val="002060"/>
                </a:solidFill>
                <a:effectLst/>
                <a:ea typeface="Times New Roman" panose="02020603050405020304" pitchFamily="18" charset="0"/>
                <a:cs typeface="Times New Roman" panose="02020603050405020304" pitchFamily="18" charset="0"/>
              </a:rPr>
              <a:t>Non-Executive Director,</a:t>
            </a:r>
            <a:r>
              <a:rPr lang="en-GB" sz="1400" kern="0" dirty="0">
                <a:solidFill>
                  <a:srgbClr val="002060"/>
                </a:solidFill>
                <a:effectLst/>
                <a:ea typeface="Times New Roman" panose="02020603050405020304" pitchFamily="18" charset="0"/>
                <a:cs typeface="Times New Roman" panose="02020603050405020304" pitchFamily="18" charset="0"/>
              </a:rPr>
              <a:t> </a:t>
            </a:r>
            <a:r>
              <a:rPr lang="en-GB" sz="1400" b="1" kern="0" dirty="0">
                <a:solidFill>
                  <a:srgbClr val="002060"/>
                </a:solidFill>
                <a:effectLst/>
                <a:ea typeface="Times New Roman" panose="02020603050405020304" pitchFamily="18" charset="0"/>
                <a:cs typeface="Times New Roman" panose="02020603050405020304" pitchFamily="18" charset="0"/>
              </a:rPr>
              <a:t>Nuclear Industry Association: </a:t>
            </a:r>
            <a:r>
              <a:rPr lang="en-GB" sz="1400" kern="0" dirty="0">
                <a:solidFill>
                  <a:srgbClr val="002060"/>
                </a:solidFill>
                <a:effectLst/>
                <a:ea typeface="Times New Roman" panose="02020603050405020304" pitchFamily="18" charset="0"/>
                <a:cs typeface="Times New Roman" panose="02020603050405020304" pitchFamily="18" charset="0"/>
              </a:rPr>
              <a:t>helping to transform the association.</a:t>
            </a:r>
            <a:endParaRPr lang="en-GB" sz="1400" kern="100" dirty="0">
              <a:solidFill>
                <a:srgbClr val="002060"/>
              </a:solidFill>
              <a:effectLst/>
              <a:ea typeface="Times New Roman" panose="02020603050405020304" pitchFamily="18" charset="0"/>
              <a:cs typeface="Times New Roman" panose="02020603050405020304" pitchFamily="18" charset="0"/>
            </a:endParaRPr>
          </a:p>
          <a:p>
            <a:pPr marL="342900" lvl="0" indent="-342900">
              <a:lnSpc>
                <a:spcPct val="115000"/>
              </a:lnSpc>
              <a:spcBef>
                <a:spcPts val="0"/>
              </a:spcBef>
              <a:spcAft>
                <a:spcPts val="0"/>
              </a:spcAft>
              <a:buSzPts val="1000"/>
              <a:buFont typeface="Symbol" panose="05050102010706020507" pitchFamily="18" charset="2"/>
              <a:buChar char=""/>
              <a:tabLst>
                <a:tab pos="457200" algn="l"/>
              </a:tabLst>
            </a:pPr>
            <a:r>
              <a:rPr lang="en-GB" sz="1400" b="1" kern="0" dirty="0">
                <a:solidFill>
                  <a:srgbClr val="002060"/>
                </a:solidFill>
                <a:effectLst/>
                <a:ea typeface="Times New Roman" panose="02020603050405020304" pitchFamily="18" charset="0"/>
                <a:cs typeface="Times New Roman" panose="02020603050405020304" pitchFamily="18" charset="0"/>
              </a:rPr>
              <a:t>Leadership in Global Women in Nuclear Legal Initiative</a:t>
            </a:r>
            <a:r>
              <a:rPr lang="en-GB" sz="1400" kern="0" dirty="0">
                <a:solidFill>
                  <a:srgbClr val="002060"/>
                </a:solidFill>
                <a:effectLst/>
                <a:ea typeface="Times New Roman" panose="02020603050405020304" pitchFamily="18" charset="0"/>
                <a:cs typeface="Times New Roman" panose="02020603050405020304" pitchFamily="18" charset="0"/>
              </a:rPr>
              <a:t>: Promoting gender diversity and inclusion within the nuclear sector.</a:t>
            </a:r>
          </a:p>
          <a:p>
            <a:pPr marL="342900" lvl="0" indent="-342900">
              <a:lnSpc>
                <a:spcPct val="115000"/>
              </a:lnSpc>
              <a:spcBef>
                <a:spcPts val="0"/>
              </a:spcBef>
              <a:spcAft>
                <a:spcPts val="0"/>
              </a:spcAft>
              <a:buSzPts val="1000"/>
              <a:buFont typeface="Symbol" panose="05050102010706020507" pitchFamily="18" charset="2"/>
              <a:buChar char=""/>
              <a:tabLst>
                <a:tab pos="457200" algn="l"/>
              </a:tabLst>
            </a:pPr>
            <a:r>
              <a:rPr lang="en-GB" sz="1400" b="1" kern="0" dirty="0">
                <a:solidFill>
                  <a:srgbClr val="002060"/>
                </a:solidFill>
                <a:ea typeface="Times New Roman" panose="02020603050405020304" pitchFamily="18" charset="0"/>
                <a:cs typeface="Times New Roman" panose="02020603050405020304" pitchFamily="18" charset="0"/>
              </a:rPr>
              <a:t>Member SAF &amp; Nuclear Task &amp; Finish Group: </a:t>
            </a:r>
            <a:r>
              <a:rPr lang="en-GB" sz="1400" kern="0" dirty="0">
                <a:solidFill>
                  <a:srgbClr val="002060"/>
                </a:solidFill>
                <a:ea typeface="Times New Roman" panose="02020603050405020304" pitchFamily="18" charset="0"/>
                <a:cs typeface="Times New Roman" panose="02020603050405020304" pitchFamily="18" charset="0"/>
              </a:rPr>
              <a:t>Group considering the UK’s development of synthetic fuels and nuclear.</a:t>
            </a:r>
            <a:endParaRPr lang="en-GB" sz="1400" b="1" kern="100" dirty="0">
              <a:solidFill>
                <a:srgbClr val="002060"/>
              </a:solidFill>
              <a:effectLst/>
              <a:ea typeface="Times New Roman" panose="02020603050405020304" pitchFamily="18" charset="0"/>
              <a:cs typeface="Times New Roman" panose="02020603050405020304" pitchFamily="18" charset="0"/>
            </a:endParaRPr>
          </a:p>
        </p:txBody>
      </p:sp>
      <p:sp>
        <p:nvSpPr>
          <p:cNvPr id="12" name="Slide Number Placeholder 11">
            <a:extLst>
              <a:ext uri="{FF2B5EF4-FFF2-40B4-BE49-F238E27FC236}">
                <a16:creationId xmlns:a16="http://schemas.microsoft.com/office/drawing/2014/main" id="{E5FA263B-A247-6516-C867-5FF882C2646E}"/>
              </a:ext>
            </a:extLst>
          </p:cNvPr>
          <p:cNvSpPr>
            <a:spLocks noGrp="1"/>
          </p:cNvSpPr>
          <p:nvPr>
            <p:ph type="sldNum" sz="quarter" idx="12"/>
          </p:nvPr>
        </p:nvSpPr>
        <p:spPr/>
        <p:txBody>
          <a:bodyPr/>
          <a:lstStyle/>
          <a:p>
            <a:fld id="{0DD081D2-3887-7A4C-8972-5EB4CD445589}" type="slidenum">
              <a:rPr lang="en-US" smtClean="0"/>
              <a:t>15</a:t>
            </a:fld>
            <a:endParaRPr lang="en-US" dirty="0"/>
          </a:p>
        </p:txBody>
      </p:sp>
      <p:pic>
        <p:nvPicPr>
          <p:cNvPr id="9" name="Picture 8">
            <a:extLst>
              <a:ext uri="{FF2B5EF4-FFF2-40B4-BE49-F238E27FC236}">
                <a16:creationId xmlns:a16="http://schemas.microsoft.com/office/drawing/2014/main" id="{6C01A5EE-0813-2E9C-2C40-23BA52D04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82" y="0"/>
            <a:ext cx="1493071" cy="1611495"/>
          </a:xfrm>
          <a:prstGeom prst="rect">
            <a:avLst/>
          </a:prstGeom>
        </p:spPr>
      </p:pic>
      <p:sp>
        <p:nvSpPr>
          <p:cNvPr id="13" name="Content Placeholder 5">
            <a:extLst>
              <a:ext uri="{FF2B5EF4-FFF2-40B4-BE49-F238E27FC236}">
                <a16:creationId xmlns:a16="http://schemas.microsoft.com/office/drawing/2014/main" id="{94E66557-F541-6B50-248F-132342CB9153}"/>
              </a:ext>
            </a:extLst>
          </p:cNvPr>
          <p:cNvSpPr txBox="1">
            <a:spLocks/>
          </p:cNvSpPr>
          <p:nvPr/>
        </p:nvSpPr>
        <p:spPr bwMode="auto">
          <a:xfrm>
            <a:off x="6120929" y="2905656"/>
            <a:ext cx="5531322" cy="297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1" fontAlgn="base" hangingPunct="1">
              <a:lnSpc>
                <a:spcPts val="2400"/>
              </a:lnSpc>
              <a:spcBef>
                <a:spcPct val="50000"/>
              </a:spcBef>
              <a:spcAft>
                <a:spcPct val="0"/>
              </a:spcAft>
              <a:buSzPct val="85000"/>
              <a:buFont typeface="Arial" panose="020B0604020202020204" pitchFamily="34" charset="0"/>
              <a:defRPr sz="1400">
                <a:solidFill>
                  <a:schemeClr val="tx1"/>
                </a:solidFill>
                <a:latin typeface="Arial" panose="020B0604020202020204" pitchFamily="34" charset="0"/>
                <a:ea typeface="+mn-ea"/>
                <a:cs typeface="Arial" panose="020B0604020202020204" pitchFamily="34" charset="0"/>
              </a:defRPr>
            </a:lvl1pPr>
            <a:lvl2pPr marL="1085850" indent="-381000" algn="l" rtl="0" eaLnBrk="1" fontAlgn="base" hangingPunct="1">
              <a:spcBef>
                <a:spcPct val="0"/>
              </a:spcBef>
              <a:spcAft>
                <a:spcPct val="0"/>
              </a:spcAft>
              <a:defRPr sz="1400">
                <a:solidFill>
                  <a:schemeClr val="tx1"/>
                </a:solidFill>
                <a:latin typeface="Arial" panose="020B0604020202020204" pitchFamily="34" charset="0"/>
                <a:cs typeface="Arial" panose="020B0604020202020204" pitchFamily="34" charset="0"/>
              </a:defRPr>
            </a:lvl2pPr>
            <a:lvl3pPr marL="1638300" indent="-457200" algn="l" rtl="0" eaLnBrk="1" fontAlgn="base" hangingPunct="1">
              <a:lnSpc>
                <a:spcPts val="2400"/>
              </a:lnSpc>
              <a:spcBef>
                <a:spcPct val="50000"/>
              </a:spcBef>
              <a:spcAft>
                <a:spcPct val="0"/>
              </a:spcAft>
              <a:buChar char="•"/>
              <a:defRPr sz="1400">
                <a:solidFill>
                  <a:schemeClr val="tx1"/>
                </a:solidFill>
                <a:latin typeface="Arial" panose="020B0604020202020204" pitchFamily="34" charset="0"/>
                <a:cs typeface="Arial" panose="020B0604020202020204" pitchFamily="34" charset="0"/>
              </a:defRPr>
            </a:lvl3pPr>
            <a:lvl4pPr marL="2209800" indent="-381000" algn="l" rtl="0" eaLnBrk="1" fontAlgn="base" hangingPunct="1">
              <a:lnSpc>
                <a:spcPts val="2400"/>
              </a:lnSpc>
              <a:spcBef>
                <a:spcPct val="50000"/>
              </a:spcBef>
              <a:spcAft>
                <a:spcPct val="0"/>
              </a:spcAft>
              <a:buChar char="•"/>
              <a:defRPr sz="1400">
                <a:solidFill>
                  <a:schemeClr val="tx1"/>
                </a:solidFill>
                <a:latin typeface="Arial" panose="020B0604020202020204" pitchFamily="34" charset="0"/>
                <a:cs typeface="Arial" panose="020B0604020202020204" pitchFamily="34" charset="0"/>
              </a:defRPr>
            </a:lvl4pPr>
            <a:lvl5pPr marL="2781300" indent="-381000" algn="l" rtl="0" eaLnBrk="1" fontAlgn="base" hangingPunct="1">
              <a:lnSpc>
                <a:spcPts val="2400"/>
              </a:lnSpc>
              <a:spcBef>
                <a:spcPct val="50000"/>
              </a:spcBef>
              <a:spcAft>
                <a:spcPct val="0"/>
              </a:spcAft>
              <a:buChar char="•"/>
              <a:defRPr sz="1400">
                <a:solidFill>
                  <a:schemeClr val="tx1"/>
                </a:solidFill>
                <a:latin typeface="Arial" panose="020B0604020202020204" pitchFamily="34" charset="0"/>
                <a:cs typeface="Arial" panose="020B0604020202020204" pitchFamily="34" charset="0"/>
              </a:defRPr>
            </a:lvl5pPr>
            <a:lvl6pPr marL="32385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6pPr>
            <a:lvl7pPr marL="36957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7pPr>
            <a:lvl8pPr marL="41529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8pPr>
            <a:lvl9pPr marL="46101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9pPr>
          </a:lstStyle>
          <a:p>
            <a:pPr algn="just">
              <a:lnSpc>
                <a:spcPct val="115000"/>
              </a:lnSpc>
              <a:spcBef>
                <a:spcPts val="0"/>
              </a:spcBef>
              <a:spcAft>
                <a:spcPts val="0"/>
              </a:spcAft>
            </a:pPr>
            <a:r>
              <a:rPr lang="en-GB" sz="1300" b="1" i="1" kern="0" dirty="0">
                <a:solidFill>
                  <a:srgbClr val="002060"/>
                </a:solidFill>
                <a:ea typeface="Times New Roman" panose="02020603050405020304" pitchFamily="18" charset="0"/>
                <a:cs typeface="Times New Roman" panose="02020603050405020304" pitchFamily="18" charset="0"/>
              </a:rPr>
              <a:t>Corporate Leadership:</a:t>
            </a:r>
            <a:endParaRPr lang="en-GB" sz="13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0"/>
              </a:spcBef>
              <a:spcAft>
                <a:spcPts val="0"/>
              </a:spcAft>
              <a:buSzPts val="1000"/>
              <a:buFont typeface="Symbol" panose="05050102010706020507" pitchFamily="18" charset="2"/>
              <a:buChar char=""/>
              <a:tabLst>
                <a:tab pos="457200" algn="l"/>
              </a:tabLst>
            </a:pPr>
            <a:r>
              <a:rPr lang="en-GB" sz="1300" b="1" kern="0" dirty="0">
                <a:solidFill>
                  <a:srgbClr val="002060"/>
                </a:solidFill>
                <a:ea typeface="Times New Roman" panose="02020603050405020304" pitchFamily="18" charset="0"/>
                <a:cs typeface="Times New Roman" panose="02020603050405020304" pitchFamily="18" charset="0"/>
              </a:rPr>
              <a:t>CEO, </a:t>
            </a:r>
            <a:r>
              <a:rPr lang="en-GB" sz="1300" b="1" kern="0" dirty="0" err="1">
                <a:solidFill>
                  <a:srgbClr val="002060"/>
                </a:solidFill>
                <a:ea typeface="Times New Roman" panose="02020603050405020304" pitchFamily="18" charset="0"/>
                <a:cs typeface="Times New Roman" panose="02020603050405020304" pitchFamily="18" charset="0"/>
              </a:rPr>
              <a:t>FiRe</a:t>
            </a:r>
            <a:r>
              <a:rPr lang="en-GB" sz="1300" b="1" kern="0" dirty="0">
                <a:solidFill>
                  <a:srgbClr val="002060"/>
                </a:solidFill>
                <a:ea typeface="Times New Roman" panose="02020603050405020304" pitchFamily="18" charset="0"/>
                <a:cs typeface="Times New Roman" panose="02020603050405020304" pitchFamily="18" charset="0"/>
              </a:rPr>
              <a:t> Energy</a:t>
            </a:r>
            <a:r>
              <a:rPr lang="en-GB" sz="1300" kern="0" dirty="0">
                <a:solidFill>
                  <a:srgbClr val="002060"/>
                </a:solidFill>
                <a:ea typeface="Times New Roman" panose="02020603050405020304" pitchFamily="18" charset="0"/>
                <a:cs typeface="Times New Roman" panose="02020603050405020304" pitchFamily="18" charset="0"/>
              </a:rPr>
              <a:t>: Founding and leading a consultancy that provides strategic advice to energy companies, enhancing operations in low carbon energy production.</a:t>
            </a:r>
            <a:endParaRPr lang="en-GB" sz="13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0"/>
              </a:spcBef>
              <a:spcAft>
                <a:spcPts val="0"/>
              </a:spcAft>
              <a:buSzPts val="1000"/>
              <a:buFont typeface="Symbol" panose="05050102010706020507" pitchFamily="18" charset="2"/>
              <a:buChar char=""/>
              <a:tabLst>
                <a:tab pos="457200" algn="l"/>
              </a:tabLst>
            </a:pPr>
            <a:r>
              <a:rPr lang="en-GB" sz="1300" kern="0" dirty="0">
                <a:solidFill>
                  <a:srgbClr val="002060"/>
                </a:solidFill>
                <a:ea typeface="Times New Roman" panose="02020603050405020304" pitchFamily="18" charset="0"/>
                <a:cs typeface="Times New Roman" panose="02020603050405020304" pitchFamily="18" charset="0"/>
              </a:rPr>
              <a:t>Solicitor Advocate and </a:t>
            </a:r>
            <a:r>
              <a:rPr lang="en-GB" sz="1300" b="1" kern="0" dirty="0">
                <a:solidFill>
                  <a:srgbClr val="002060"/>
                </a:solidFill>
                <a:ea typeface="Times New Roman" panose="02020603050405020304" pitchFamily="18" charset="0"/>
                <a:cs typeface="Times New Roman" panose="02020603050405020304" pitchFamily="18" charset="0"/>
              </a:rPr>
              <a:t>Partner and Global Head of Nuclear Services</a:t>
            </a:r>
            <a:r>
              <a:rPr lang="en-GB" sz="1300" kern="0" dirty="0">
                <a:solidFill>
                  <a:srgbClr val="002060"/>
                </a:solidFill>
                <a:ea typeface="Times New Roman" panose="02020603050405020304" pitchFamily="18" charset="0"/>
                <a:cs typeface="Times New Roman" panose="02020603050405020304" pitchFamily="18" charset="0"/>
              </a:rPr>
              <a:t> at international law firm </a:t>
            </a:r>
            <a:r>
              <a:rPr lang="en-GB" sz="1300" b="1" kern="0" dirty="0">
                <a:solidFill>
                  <a:srgbClr val="002060"/>
                </a:solidFill>
                <a:ea typeface="Times New Roman" panose="02020603050405020304" pitchFamily="18" charset="0"/>
                <a:cs typeface="Times New Roman" panose="02020603050405020304" pitchFamily="18" charset="0"/>
              </a:rPr>
              <a:t>Norton Rose Fulbright: </a:t>
            </a:r>
            <a:r>
              <a:rPr lang="en-GB" sz="1300" kern="0" dirty="0">
                <a:solidFill>
                  <a:srgbClr val="002060"/>
                </a:solidFill>
                <a:ea typeface="Times New Roman" panose="02020603050405020304" pitchFamily="18" charset="0"/>
                <a:cs typeface="Times New Roman" panose="02020603050405020304" pitchFamily="18" charset="0"/>
              </a:rPr>
              <a:t>Advising on innovative energy projects across the globe.</a:t>
            </a:r>
            <a:endParaRPr lang="en-GB" sz="13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0"/>
              </a:spcBef>
              <a:spcAft>
                <a:spcPts val="0"/>
              </a:spcAft>
              <a:buSzPts val="1000"/>
              <a:buFont typeface="Symbol" panose="05050102010706020507" pitchFamily="18" charset="2"/>
              <a:buChar char=""/>
              <a:tabLst>
                <a:tab pos="457200" algn="l"/>
              </a:tabLst>
            </a:pPr>
            <a:r>
              <a:rPr lang="en-GB" sz="1300" b="1" kern="0" dirty="0">
                <a:solidFill>
                  <a:srgbClr val="002060"/>
                </a:solidFill>
                <a:ea typeface="Times New Roman" panose="02020603050405020304" pitchFamily="18" charset="0"/>
                <a:cs typeface="Times New Roman" panose="02020603050405020304" pitchFamily="18" charset="0"/>
              </a:rPr>
              <a:t>Global Nuclear Lead for Capital Projects and Infrastructure at PWC: </a:t>
            </a:r>
            <a:r>
              <a:rPr lang="en-GB" sz="1300" kern="0" dirty="0">
                <a:solidFill>
                  <a:srgbClr val="002060"/>
                </a:solidFill>
                <a:ea typeface="Times New Roman" panose="02020603050405020304" pitchFamily="18" charset="0"/>
                <a:cs typeface="Times New Roman" panose="02020603050405020304" pitchFamily="18" charset="0"/>
              </a:rPr>
              <a:t>Advising on large-scale infrastructure projects and strategic partnerships within the global energy market.</a:t>
            </a:r>
            <a:endParaRPr lang="en-GB" sz="13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0"/>
              </a:spcBef>
              <a:spcAft>
                <a:spcPts val="0"/>
              </a:spcAft>
              <a:buSzPts val="1000"/>
              <a:buFont typeface="Symbol" panose="05050102010706020507" pitchFamily="18" charset="2"/>
              <a:buChar char=""/>
              <a:tabLst>
                <a:tab pos="457200" algn="l"/>
              </a:tabLst>
            </a:pPr>
            <a:r>
              <a:rPr lang="en-GB" sz="1300" b="1" kern="0" dirty="0">
                <a:solidFill>
                  <a:srgbClr val="002060"/>
                </a:solidFill>
                <a:ea typeface="Times New Roman" panose="02020603050405020304" pitchFamily="18" charset="0"/>
                <a:cs typeface="Times New Roman" panose="02020603050405020304" pitchFamily="18" charset="0"/>
              </a:rPr>
              <a:t>Executive Partner at Atlantic </a:t>
            </a:r>
            <a:r>
              <a:rPr lang="en-GB" sz="1300" b="1" kern="0" dirty="0" err="1">
                <a:solidFill>
                  <a:srgbClr val="002060"/>
                </a:solidFill>
                <a:ea typeface="Times New Roman" panose="02020603050405020304" pitchFamily="18" charset="0"/>
                <a:cs typeface="Times New Roman" panose="02020603050405020304" pitchFamily="18" charset="0"/>
              </a:rPr>
              <a:t>SuperConnection</a:t>
            </a:r>
            <a:r>
              <a:rPr lang="en-GB" sz="1300" b="1" kern="0" dirty="0">
                <a:solidFill>
                  <a:srgbClr val="002060"/>
                </a:solidFill>
                <a:ea typeface="Times New Roman" panose="02020603050405020304" pitchFamily="18" charset="0"/>
                <a:cs typeface="Times New Roman" panose="02020603050405020304" pitchFamily="18" charset="0"/>
              </a:rPr>
              <a:t> LLP: </a:t>
            </a:r>
            <a:r>
              <a:rPr lang="en-GB" sz="1300" kern="0" dirty="0">
                <a:solidFill>
                  <a:srgbClr val="002060"/>
                </a:solidFill>
                <a:ea typeface="Times New Roman" panose="02020603050405020304" pitchFamily="18" charset="0"/>
                <a:cs typeface="Times New Roman" panose="02020603050405020304" pitchFamily="18" charset="0"/>
              </a:rPr>
              <a:t>Leading a private equity funded energy development company</a:t>
            </a:r>
            <a:endParaRPr lang="en-GB" sz="13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endParaRPr>
          </a:p>
          <a:p>
            <a:endParaRPr lang="en-GB" kern="0" dirty="0"/>
          </a:p>
        </p:txBody>
      </p:sp>
    </p:spTree>
    <p:extLst>
      <p:ext uri="{BB962C8B-B14F-4D97-AF65-F5344CB8AC3E}">
        <p14:creationId xmlns:p14="http://schemas.microsoft.com/office/powerpoint/2010/main" val="223480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A4EB-027C-FC2B-2572-5A56467C564B}"/>
              </a:ext>
            </a:extLst>
          </p:cNvPr>
          <p:cNvSpPr>
            <a:spLocks noGrp="1"/>
          </p:cNvSpPr>
          <p:nvPr>
            <p:ph type="title"/>
          </p:nvPr>
        </p:nvSpPr>
        <p:spPr/>
        <p:txBody>
          <a:bodyPr/>
          <a:lstStyle/>
          <a:p>
            <a:r>
              <a:rPr lang="en-GB" dirty="0"/>
              <a:t>Caveat! Too much to talk about!!</a:t>
            </a:r>
            <a:endParaRPr lang="en-US" dirty="0"/>
          </a:p>
        </p:txBody>
      </p:sp>
      <p:sp>
        <p:nvSpPr>
          <p:cNvPr id="3" name="Content Placeholder 2">
            <a:extLst>
              <a:ext uri="{FF2B5EF4-FFF2-40B4-BE49-F238E27FC236}">
                <a16:creationId xmlns:a16="http://schemas.microsoft.com/office/drawing/2014/main" id="{97407BAC-0ED0-A9C8-3244-52E7299F007E}"/>
              </a:ext>
            </a:extLst>
          </p:cNvPr>
          <p:cNvSpPr>
            <a:spLocks noGrp="1"/>
          </p:cNvSpPr>
          <p:nvPr>
            <p:ph sz="half" idx="1"/>
          </p:nvPr>
        </p:nvSpPr>
        <p:spPr/>
        <p:txBody>
          <a:bodyPr/>
          <a:lstStyle/>
          <a:p>
            <a:r>
              <a:rPr lang="en-GB" dirty="0"/>
              <a:t>Too much in here</a:t>
            </a:r>
          </a:p>
          <a:p>
            <a:r>
              <a:rPr lang="en-GB" dirty="0"/>
              <a:t>Fission not fusion (that would take another 3 hours)</a:t>
            </a:r>
          </a:p>
          <a:p>
            <a:r>
              <a:rPr lang="en-GB" dirty="0"/>
              <a:t>Not all fission projects….</a:t>
            </a:r>
          </a:p>
          <a:p>
            <a:r>
              <a:rPr lang="en-GB" dirty="0"/>
              <a:t>Public information</a:t>
            </a:r>
          </a:p>
          <a:p>
            <a:endParaRPr lang="en-US" dirty="0"/>
          </a:p>
        </p:txBody>
      </p:sp>
      <p:pic>
        <p:nvPicPr>
          <p:cNvPr id="5" name="Content Placeholder 4" descr="Wispy white ball of smoke in atom form">
            <a:extLst>
              <a:ext uri="{FF2B5EF4-FFF2-40B4-BE49-F238E27FC236}">
                <a16:creationId xmlns:a16="http://schemas.microsoft.com/office/drawing/2014/main" id="{A988E0A3-A0AA-E7E5-2597-D29B4F2CF5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269373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574C-6C8D-A44A-047E-32C629358DF9}"/>
              </a:ext>
            </a:extLst>
          </p:cNvPr>
          <p:cNvSpPr>
            <a:spLocks noGrp="1"/>
          </p:cNvSpPr>
          <p:nvPr>
            <p:ph type="ctrTitle"/>
          </p:nvPr>
        </p:nvSpPr>
        <p:spPr/>
        <p:txBody>
          <a:bodyPr/>
          <a:lstStyle/>
          <a:p>
            <a:r>
              <a:rPr lang="en-GB"/>
              <a:t>UK</a:t>
            </a:r>
            <a:endParaRPr lang="en-US"/>
          </a:p>
        </p:txBody>
      </p:sp>
    </p:spTree>
    <p:extLst>
      <p:ext uri="{BB962C8B-B14F-4D97-AF65-F5344CB8AC3E}">
        <p14:creationId xmlns:p14="http://schemas.microsoft.com/office/powerpoint/2010/main" val="305628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B61B-79DD-08D9-1B60-A4C11F5DE240}"/>
              </a:ext>
            </a:extLst>
          </p:cNvPr>
          <p:cNvSpPr>
            <a:spLocks noGrp="1"/>
          </p:cNvSpPr>
          <p:nvPr>
            <p:ph type="title"/>
          </p:nvPr>
        </p:nvSpPr>
        <p:spPr>
          <a:xfrm>
            <a:off x="838200" y="365125"/>
            <a:ext cx="10515600" cy="621487"/>
          </a:xfrm>
        </p:spPr>
        <p:txBody>
          <a:bodyPr>
            <a:normAutofit fontScale="90000"/>
          </a:bodyPr>
          <a:lstStyle/>
          <a:p>
            <a:r>
              <a:rPr lang="en-GB" dirty="0"/>
              <a:t>UK Large Reactor Projects</a:t>
            </a:r>
            <a:endParaRPr lang="en-US" dirty="0"/>
          </a:p>
        </p:txBody>
      </p:sp>
      <p:graphicFrame>
        <p:nvGraphicFramePr>
          <p:cNvPr id="4" name="Content Placeholder 3">
            <a:extLst>
              <a:ext uri="{FF2B5EF4-FFF2-40B4-BE49-F238E27FC236}">
                <a16:creationId xmlns:a16="http://schemas.microsoft.com/office/drawing/2014/main" id="{D309D6C7-8EAE-5618-45EF-BC8A78444AA0}"/>
              </a:ext>
            </a:extLst>
          </p:cNvPr>
          <p:cNvGraphicFramePr>
            <a:graphicFrameLocks noGrp="1"/>
          </p:cNvGraphicFramePr>
          <p:nvPr>
            <p:ph idx="1"/>
            <p:extLst>
              <p:ext uri="{D42A27DB-BD31-4B8C-83A1-F6EECF244321}">
                <p14:modId xmlns:p14="http://schemas.microsoft.com/office/powerpoint/2010/main" val="3589164025"/>
              </p:ext>
            </p:extLst>
          </p:nvPr>
        </p:nvGraphicFramePr>
        <p:xfrm>
          <a:off x="838200" y="881653"/>
          <a:ext cx="10310030" cy="5647067"/>
        </p:xfrm>
        <a:graphic>
          <a:graphicData uri="http://schemas.openxmlformats.org/drawingml/2006/table">
            <a:tbl>
              <a:tblPr firstRow="1" bandRow="1">
                <a:tableStyleId>{5C22544A-7EE6-4342-B048-85BDC9FD1C3A}</a:tableStyleId>
              </a:tblPr>
              <a:tblGrid>
                <a:gridCol w="2138806">
                  <a:extLst>
                    <a:ext uri="{9D8B030D-6E8A-4147-A177-3AD203B41FA5}">
                      <a16:colId xmlns:a16="http://schemas.microsoft.com/office/drawing/2014/main" val="3792907091"/>
                    </a:ext>
                  </a:extLst>
                </a:gridCol>
                <a:gridCol w="986806">
                  <a:extLst>
                    <a:ext uri="{9D8B030D-6E8A-4147-A177-3AD203B41FA5}">
                      <a16:colId xmlns:a16="http://schemas.microsoft.com/office/drawing/2014/main" val="1201305496"/>
                    </a:ext>
                  </a:extLst>
                </a:gridCol>
                <a:gridCol w="2138806">
                  <a:extLst>
                    <a:ext uri="{9D8B030D-6E8A-4147-A177-3AD203B41FA5}">
                      <a16:colId xmlns:a16="http://schemas.microsoft.com/office/drawing/2014/main" val="444108416"/>
                    </a:ext>
                  </a:extLst>
                </a:gridCol>
                <a:gridCol w="2906806">
                  <a:extLst>
                    <a:ext uri="{9D8B030D-6E8A-4147-A177-3AD203B41FA5}">
                      <a16:colId xmlns:a16="http://schemas.microsoft.com/office/drawing/2014/main" val="1269744366"/>
                    </a:ext>
                  </a:extLst>
                </a:gridCol>
                <a:gridCol w="2138806">
                  <a:extLst>
                    <a:ext uri="{9D8B030D-6E8A-4147-A177-3AD203B41FA5}">
                      <a16:colId xmlns:a16="http://schemas.microsoft.com/office/drawing/2014/main" val="4117665788"/>
                    </a:ext>
                  </a:extLst>
                </a:gridCol>
              </a:tblGrid>
              <a:tr h="724674">
                <a:tc>
                  <a:txBody>
                    <a:bodyPr/>
                    <a:lstStyle/>
                    <a:p>
                      <a:r>
                        <a:rPr lang="en-GB" sz="1100" dirty="0"/>
                        <a:t>Country	</a:t>
                      </a:r>
                      <a:endParaRPr lang="en-US" sz="1100" dirty="0"/>
                    </a:p>
                  </a:txBody>
                  <a:tcPr marL="68580" marR="68580" marT="34290" marB="34290"/>
                </a:tc>
                <a:tc>
                  <a:txBody>
                    <a:bodyPr/>
                    <a:lstStyle/>
                    <a:p>
                      <a:r>
                        <a:rPr lang="en-GB" sz="1100" dirty="0"/>
                        <a:t>Technology</a:t>
                      </a:r>
                      <a:endParaRPr lang="en-US" sz="1100" dirty="0"/>
                    </a:p>
                  </a:txBody>
                  <a:tcPr marL="68580" marR="68580" marT="34290" marB="34290"/>
                </a:tc>
                <a:tc>
                  <a:txBody>
                    <a:bodyPr/>
                    <a:lstStyle/>
                    <a:p>
                      <a:r>
                        <a:rPr lang="en-GB" sz="1100" dirty="0"/>
                        <a:t>State Aid and Government Support Package</a:t>
                      </a:r>
                      <a:endParaRPr lang="en-US" sz="1100" dirty="0"/>
                    </a:p>
                  </a:txBody>
                  <a:tcPr marL="68580" marR="68580" marT="34290" marB="34290"/>
                </a:tc>
                <a:tc>
                  <a:txBody>
                    <a:bodyPr/>
                    <a:lstStyle/>
                    <a:p>
                      <a:r>
                        <a:rPr lang="en-GB" sz="1100" dirty="0"/>
                        <a:t>Financing</a:t>
                      </a:r>
                      <a:endParaRPr lang="en-US" sz="1100" dirty="0"/>
                    </a:p>
                  </a:txBody>
                  <a:tcPr marL="68580" marR="68580" marT="34290" marB="34290"/>
                </a:tc>
                <a:tc>
                  <a:txBody>
                    <a:bodyPr/>
                    <a:lstStyle/>
                    <a:p>
                      <a:r>
                        <a:rPr lang="en-GB" sz="1100" dirty="0"/>
                        <a:t>Comments</a:t>
                      </a:r>
                      <a:endParaRPr lang="en-US" sz="1100" dirty="0"/>
                    </a:p>
                  </a:txBody>
                  <a:tcPr marL="68580" marR="68580" marT="34290" marB="34290"/>
                </a:tc>
                <a:extLst>
                  <a:ext uri="{0D108BD9-81ED-4DB2-BD59-A6C34878D82A}">
                    <a16:rowId xmlns:a16="http://schemas.microsoft.com/office/drawing/2014/main" val="1450632413"/>
                  </a:ext>
                </a:extLst>
              </a:tr>
              <a:tr h="724674">
                <a:tc>
                  <a:txBody>
                    <a:bodyPr/>
                    <a:lstStyle/>
                    <a:p>
                      <a:r>
                        <a:rPr lang="en-GB" sz="1100" dirty="0"/>
                        <a:t>UK (HPC)	</a:t>
                      </a:r>
                      <a:endParaRPr lang="en-US" sz="1100" dirty="0"/>
                    </a:p>
                  </a:txBody>
                  <a:tcPr marL="68580" marR="68580" marT="34290" marB="34290"/>
                </a:tc>
                <a:tc>
                  <a:txBody>
                    <a:bodyPr/>
                    <a:lstStyle/>
                    <a:p>
                      <a:r>
                        <a:rPr lang="en-GB" sz="1100" dirty="0"/>
                        <a:t>EPR	</a:t>
                      </a:r>
                      <a:endParaRPr lang="en-US" sz="1100" dirty="0"/>
                    </a:p>
                  </a:txBody>
                  <a:tcPr marL="68580" marR="68580" marT="34290" marB="34290"/>
                </a:tc>
                <a:tc>
                  <a:txBody>
                    <a:bodyPr/>
                    <a:lstStyle/>
                    <a:p>
                      <a:r>
                        <a:rPr lang="en-GB" sz="1100" dirty="0"/>
                        <a:t>CfD</a:t>
                      </a:r>
                      <a:endParaRPr lang="en-US" sz="1100" dirty="0"/>
                    </a:p>
                  </a:txBody>
                  <a:tcPr marL="68580" marR="68580" marT="34290" marB="34290"/>
                </a:tc>
                <a:tc>
                  <a:txBody>
                    <a:bodyPr/>
                    <a:lstStyle/>
                    <a:p>
                      <a:r>
                        <a:rPr lang="en-GB" sz="1100" dirty="0"/>
                        <a:t>Corporate EDF and CGN</a:t>
                      </a:r>
                      <a:endParaRPr lang="en-US" sz="1100" dirty="0"/>
                    </a:p>
                  </a:txBody>
                  <a:tcPr marL="68580" marR="68580" marT="34290" marB="34290"/>
                </a:tc>
                <a:tc>
                  <a:txBody>
                    <a:bodyPr/>
                    <a:lstStyle/>
                    <a:p>
                      <a:r>
                        <a:rPr lang="en-GB" sz="1100" dirty="0"/>
                        <a:t>Contingent equity exceeded and significant delay</a:t>
                      </a:r>
                    </a:p>
                    <a:p>
                      <a:r>
                        <a:rPr lang="en-GB" sz="1100" dirty="0"/>
                        <a:t>U1 begin operation 2030 (01/01/24 announcement)</a:t>
                      </a:r>
                      <a:endParaRPr lang="en-US" sz="1100" dirty="0"/>
                    </a:p>
                  </a:txBody>
                  <a:tcPr marL="68580" marR="68580" marT="34290" marB="34290"/>
                </a:tc>
                <a:extLst>
                  <a:ext uri="{0D108BD9-81ED-4DB2-BD59-A6C34878D82A}">
                    <a16:rowId xmlns:a16="http://schemas.microsoft.com/office/drawing/2014/main" val="832304125"/>
                  </a:ext>
                </a:extLst>
              </a:tr>
              <a:tr h="937246">
                <a:tc>
                  <a:txBody>
                    <a:bodyPr/>
                    <a:lstStyle/>
                    <a:p>
                      <a:r>
                        <a:rPr lang="en-GB" sz="1100" dirty="0"/>
                        <a:t>UK (SZC)</a:t>
                      </a:r>
                      <a:endParaRPr lang="en-US" sz="1100" dirty="0"/>
                    </a:p>
                  </a:txBody>
                  <a:tcPr marL="68580" marR="68580" marT="34290" marB="34290"/>
                </a:tc>
                <a:tc>
                  <a:txBody>
                    <a:bodyPr/>
                    <a:lstStyle/>
                    <a:p>
                      <a:r>
                        <a:rPr lang="en-GB" sz="1100" dirty="0"/>
                        <a:t>EPR</a:t>
                      </a:r>
                      <a:endParaRPr lang="en-US" sz="1100" dirty="0"/>
                    </a:p>
                  </a:txBody>
                  <a:tcPr marL="68580" marR="68580" marT="34290" marB="34290"/>
                </a:tc>
                <a:tc>
                  <a:txBody>
                    <a:bodyPr/>
                    <a:lstStyle/>
                    <a:p>
                      <a:r>
                        <a:rPr lang="en-GB" sz="1100" dirty="0"/>
                        <a:t>RAB and GSP</a:t>
                      </a:r>
                      <a:endParaRPr lang="en-US" sz="1100" dirty="0"/>
                    </a:p>
                  </a:txBody>
                  <a:tcPr marL="68580" marR="68580" marT="34290" marB="34290"/>
                </a:tc>
                <a:tc>
                  <a:txBody>
                    <a:bodyPr/>
                    <a:lstStyle/>
                    <a:p>
                      <a:r>
                        <a:rPr lang="en-GB" sz="1100" b="1" dirty="0"/>
                        <a:t>Equity</a:t>
                      </a:r>
                      <a:r>
                        <a:rPr lang="en-GB" sz="1100" dirty="0"/>
                        <a:t>:</a:t>
                      </a:r>
                    </a:p>
                    <a:p>
                      <a:r>
                        <a:rPr lang="en-GB" sz="1100" b="1" i="0" u="none" strike="noStrike" dirty="0">
                          <a:solidFill>
                            <a:srgbClr val="001D35"/>
                          </a:solidFill>
                          <a:effectLst/>
                          <a:latin typeface="Google Sans"/>
                        </a:rPr>
                        <a:t>HM Government (UK)</a:t>
                      </a:r>
                      <a:r>
                        <a:rPr lang="en-GB" sz="1100" b="0" i="0" u="none" strike="noStrike" dirty="0">
                          <a:solidFill>
                            <a:srgbClr val="001D35"/>
                          </a:solidFill>
                          <a:effectLst/>
                          <a:latin typeface="Google Sans"/>
                        </a:rPr>
                        <a:t>: 44.9% stake, - largest shareholder.</a:t>
                      </a:r>
                    </a:p>
                    <a:p>
                      <a:r>
                        <a:rPr lang="en-GB" sz="1100" b="1" i="0" u="none" strike="noStrike" dirty="0">
                          <a:solidFill>
                            <a:srgbClr val="001D35"/>
                          </a:solidFill>
                          <a:effectLst/>
                          <a:latin typeface="Google Sans"/>
                        </a:rPr>
                        <a:t>La </a:t>
                      </a:r>
                      <a:r>
                        <a:rPr lang="en-GB" sz="1100" b="1" i="0" u="none" strike="noStrike" dirty="0" err="1">
                          <a:solidFill>
                            <a:srgbClr val="001D35"/>
                          </a:solidFill>
                          <a:effectLst/>
                          <a:latin typeface="Google Sans"/>
                        </a:rPr>
                        <a:t>Caisse</a:t>
                      </a:r>
                      <a:r>
                        <a:rPr lang="en-GB" sz="1100" b="1" i="0" u="none" strike="noStrike" dirty="0">
                          <a:solidFill>
                            <a:srgbClr val="001D35"/>
                          </a:solidFill>
                          <a:effectLst/>
                          <a:latin typeface="Google Sans"/>
                        </a:rPr>
                        <a:t> (</a:t>
                      </a:r>
                      <a:r>
                        <a:rPr lang="en-GB" sz="1100" b="1" i="0" u="none" strike="noStrike" dirty="0" err="1">
                          <a:solidFill>
                            <a:srgbClr val="001D35"/>
                          </a:solidFill>
                          <a:effectLst/>
                          <a:latin typeface="Google Sans"/>
                        </a:rPr>
                        <a:t>Caisse</a:t>
                      </a:r>
                      <a:r>
                        <a:rPr lang="en-GB" sz="1100" b="1" i="0" u="none" strike="noStrike" dirty="0">
                          <a:solidFill>
                            <a:srgbClr val="001D35"/>
                          </a:solidFill>
                          <a:effectLst/>
                          <a:latin typeface="Google Sans"/>
                        </a:rPr>
                        <a:t> de </a:t>
                      </a:r>
                      <a:r>
                        <a:rPr lang="en-GB" sz="1100" b="1" i="0" u="none" strike="noStrike" dirty="0" err="1">
                          <a:solidFill>
                            <a:srgbClr val="001D35"/>
                          </a:solidFill>
                          <a:effectLst/>
                          <a:latin typeface="Google Sans"/>
                        </a:rPr>
                        <a:t>dépôt</a:t>
                      </a:r>
                      <a:r>
                        <a:rPr lang="en-GB" sz="1100" b="1" i="0" u="none" strike="noStrike" dirty="0">
                          <a:solidFill>
                            <a:srgbClr val="001D35"/>
                          </a:solidFill>
                          <a:effectLst/>
                          <a:latin typeface="Google Sans"/>
                        </a:rPr>
                        <a:t> et placement du Québec)</a:t>
                      </a:r>
                      <a:r>
                        <a:rPr lang="en-GB" sz="1100" b="0" i="0" u="none" strike="noStrike" dirty="0">
                          <a:solidFill>
                            <a:srgbClr val="001D35"/>
                          </a:solidFill>
                          <a:effectLst/>
                          <a:latin typeface="Google Sans"/>
                        </a:rPr>
                        <a:t>: Canadian institutional investor 20% stake.</a:t>
                      </a:r>
                    </a:p>
                    <a:p>
                      <a:r>
                        <a:rPr lang="en-GB" sz="1100" b="1" i="0" u="none" strike="noStrike" dirty="0" err="1">
                          <a:solidFill>
                            <a:srgbClr val="001D35"/>
                          </a:solidFill>
                          <a:effectLst/>
                          <a:latin typeface="Google Sans"/>
                        </a:rPr>
                        <a:t>Centrica</a:t>
                      </a:r>
                      <a:r>
                        <a:rPr lang="en-GB" sz="1100" b="0" i="0" u="none" strike="noStrike" dirty="0">
                          <a:solidFill>
                            <a:srgbClr val="001D35"/>
                          </a:solidFill>
                          <a:effectLst/>
                          <a:latin typeface="Google Sans"/>
                        </a:rPr>
                        <a:t>: 15%</a:t>
                      </a:r>
                    </a:p>
                    <a:p>
                      <a:r>
                        <a:rPr lang="en-GB" sz="1100" b="1" i="0" u="none" strike="noStrike" dirty="0">
                          <a:solidFill>
                            <a:srgbClr val="001D35"/>
                          </a:solidFill>
                          <a:effectLst/>
                          <a:latin typeface="Google Sans"/>
                        </a:rPr>
                        <a:t>EDF</a:t>
                      </a:r>
                      <a:r>
                        <a:rPr lang="en-GB" sz="1100" b="0" i="0" u="none" strike="noStrike" dirty="0">
                          <a:solidFill>
                            <a:srgbClr val="001D35"/>
                          </a:solidFill>
                          <a:effectLst/>
                          <a:latin typeface="Google Sans"/>
                        </a:rPr>
                        <a:t>: 12.5%</a:t>
                      </a:r>
                    </a:p>
                    <a:p>
                      <a:r>
                        <a:rPr lang="en-GB" sz="1100" b="1" i="0" u="none" strike="noStrike" dirty="0">
                          <a:solidFill>
                            <a:srgbClr val="001D35"/>
                          </a:solidFill>
                          <a:effectLst/>
                          <a:latin typeface="Google Sans"/>
                        </a:rPr>
                        <a:t>Amber Infrastructure Group:</a:t>
                      </a:r>
                      <a:r>
                        <a:rPr lang="en-GB" sz="1100" b="0" i="0" u="none" strike="noStrike" dirty="0">
                          <a:solidFill>
                            <a:srgbClr val="001D35"/>
                          </a:solidFill>
                          <a:effectLst/>
                          <a:latin typeface="Google Sans"/>
                        </a:rPr>
                        <a:t> initial 7.6% stake, with an option to acquire an additional 2.4% from the government. </a:t>
                      </a:r>
                    </a:p>
                    <a:p>
                      <a:endParaRPr lang="en-GB" sz="1100" b="0" i="0" u="none" strike="noStrike" dirty="0">
                        <a:solidFill>
                          <a:srgbClr val="001D35"/>
                        </a:solidFill>
                        <a:effectLst/>
                        <a:latin typeface="Google Sans"/>
                      </a:endParaRPr>
                    </a:p>
                    <a:p>
                      <a:r>
                        <a:rPr lang="en-GB" sz="1100" b="1" i="0" u="none" strike="noStrike" dirty="0">
                          <a:solidFill>
                            <a:srgbClr val="001D35"/>
                          </a:solidFill>
                          <a:effectLst/>
                          <a:latin typeface="Google Sans"/>
                        </a:rPr>
                        <a:t>Debt</a:t>
                      </a:r>
                      <a:r>
                        <a:rPr lang="en-GB" sz="1100" b="0" i="0" u="none" strike="noStrike" dirty="0">
                          <a:solidFill>
                            <a:srgbClr val="001D35"/>
                          </a:solidFill>
                          <a:effectLst/>
                          <a:latin typeface="Google Sans"/>
                        </a:rPr>
                        <a:t>: </a:t>
                      </a:r>
                      <a:r>
                        <a:rPr lang="en-GB" sz="1100" b="1" i="0" u="none" strike="noStrike" dirty="0">
                          <a:solidFill>
                            <a:srgbClr val="001D35"/>
                          </a:solidFill>
                          <a:effectLst/>
                          <a:latin typeface="Google Sans"/>
                        </a:rPr>
                        <a:t>National Wealth Fund (NWF):</a:t>
                      </a:r>
                      <a:r>
                        <a:rPr lang="en-GB" sz="1100" b="0" i="0" u="none" strike="noStrike" dirty="0">
                          <a:solidFill>
                            <a:srgbClr val="001D35"/>
                          </a:solidFill>
                          <a:effectLst/>
                          <a:latin typeface="Google Sans"/>
                        </a:rPr>
                        <a:t> a term loan of up to £36.6 billion to finance the plant's construction. Treasury is giving the NWF additional financial capacity to deliver this investment.</a:t>
                      </a:r>
                    </a:p>
                    <a:p>
                      <a:r>
                        <a:rPr lang="en-GB" sz="1100" b="1" i="0" u="none" strike="noStrike" dirty="0" err="1">
                          <a:solidFill>
                            <a:srgbClr val="001D35"/>
                          </a:solidFill>
                          <a:effectLst/>
                          <a:latin typeface="Google Sans"/>
                        </a:rPr>
                        <a:t>Bpifrance</a:t>
                      </a:r>
                      <a:r>
                        <a:rPr lang="en-GB" sz="1100" b="1" i="0" u="none" strike="noStrike" dirty="0">
                          <a:solidFill>
                            <a:srgbClr val="001D35"/>
                          </a:solidFill>
                          <a:effectLst/>
                          <a:latin typeface="Google Sans"/>
                        </a:rPr>
                        <a:t> Assurance Export:</a:t>
                      </a:r>
                      <a:r>
                        <a:rPr lang="en-GB" sz="1100" b="0" i="0" u="none" strike="noStrike" dirty="0">
                          <a:solidFill>
                            <a:srgbClr val="001D35"/>
                          </a:solidFill>
                          <a:effectLst/>
                          <a:latin typeface="Google Sans"/>
                        </a:rPr>
                        <a:t> France's export credit agency £5 billion debt guarantee to back commercial bank loans.</a:t>
                      </a:r>
                    </a:p>
                    <a:p>
                      <a:r>
                        <a:rPr lang="en-GB" sz="1100" b="1" i="0" u="none" strike="noStrike" dirty="0">
                          <a:solidFill>
                            <a:srgbClr val="001D35"/>
                          </a:solidFill>
                          <a:effectLst/>
                          <a:latin typeface="Google Sans"/>
                        </a:rPr>
                        <a:t>Commercial bank loans</a:t>
                      </a:r>
                      <a:r>
                        <a:rPr lang="en-GB" sz="1100" b="1" i="0" u="none" strike="noStrike">
                          <a:solidFill>
                            <a:srgbClr val="001D35"/>
                          </a:solidFill>
                          <a:effectLst/>
                          <a:latin typeface="Google Sans"/>
                        </a:rPr>
                        <a:t>:</a:t>
                      </a:r>
                      <a:r>
                        <a:rPr lang="en-GB" sz="1100" b="0" i="0" u="none" strike="noStrike">
                          <a:solidFill>
                            <a:srgbClr val="001D35"/>
                          </a:solidFill>
                          <a:effectLst/>
                          <a:latin typeface="Google Sans"/>
                        </a:rPr>
                        <a:t>  13 loans</a:t>
                      </a:r>
                      <a:endParaRPr lang="en-US" sz="1100" dirty="0"/>
                    </a:p>
                  </a:txBody>
                  <a:tcPr marL="68580" marR="68580" marT="34290" marB="34290"/>
                </a:tc>
                <a:tc>
                  <a:txBody>
                    <a:bodyPr/>
                    <a:lstStyle/>
                    <a:p>
                      <a:r>
                        <a:rPr lang="en-GB" sz="1100" dirty="0"/>
                        <a:t>FID July 2025</a:t>
                      </a:r>
                    </a:p>
                    <a:p>
                      <a:r>
                        <a:rPr lang="en-GB" sz="1100" dirty="0"/>
                        <a:t>FC November 2025</a:t>
                      </a:r>
                    </a:p>
                    <a:p>
                      <a:endParaRPr lang="en-GB" sz="1100" b="0" i="0" u="none" strike="noStrike" dirty="0">
                        <a:solidFill>
                          <a:srgbClr val="001D35"/>
                        </a:solidFill>
                        <a:effectLst/>
                        <a:latin typeface="Google Sans"/>
                      </a:endParaRPr>
                    </a:p>
                    <a:p>
                      <a:endParaRPr lang="en-US" sz="1100" dirty="0"/>
                    </a:p>
                  </a:txBody>
                  <a:tcPr marL="68580" marR="68580" marT="34290" marB="34290"/>
                </a:tc>
                <a:extLst>
                  <a:ext uri="{0D108BD9-81ED-4DB2-BD59-A6C34878D82A}">
                    <a16:rowId xmlns:a16="http://schemas.microsoft.com/office/drawing/2014/main" val="1556033635"/>
                  </a:ext>
                </a:extLst>
              </a:tr>
              <a:tr h="594233">
                <a:tc>
                  <a:txBody>
                    <a:bodyPr/>
                    <a:lstStyle/>
                    <a:p>
                      <a:r>
                        <a:rPr lang="en-GB" sz="1100" dirty="0"/>
                        <a:t>UK (Wylfa)</a:t>
                      </a:r>
                      <a:endParaRPr lang="en-US" sz="1100" dirty="0"/>
                    </a:p>
                  </a:txBody>
                  <a:tcPr marL="68580" marR="68580" marT="34290" marB="34290"/>
                </a:tc>
                <a:tc>
                  <a:txBody>
                    <a:bodyPr/>
                    <a:lstStyle/>
                    <a:p>
                      <a:r>
                        <a:rPr lang="en-GB" sz="1100" dirty="0"/>
                        <a:t>??</a:t>
                      </a:r>
                      <a:endParaRPr lang="en-US" sz="1100" dirty="0"/>
                    </a:p>
                  </a:txBody>
                  <a:tcPr marL="68580" marR="68580" marT="34290" marB="34290"/>
                </a:tc>
                <a:tc>
                  <a:txBody>
                    <a:bodyPr/>
                    <a:lstStyle/>
                    <a:p>
                      <a:r>
                        <a:rPr lang="en-GB" sz="1100" dirty="0"/>
                        <a:t>RAB?</a:t>
                      </a:r>
                      <a:endParaRPr lang="en-US" sz="1100" dirty="0"/>
                    </a:p>
                  </a:txBody>
                  <a:tcPr marL="68580" marR="68580" marT="34290" marB="34290"/>
                </a:tc>
                <a:tc>
                  <a:txBody>
                    <a:bodyPr/>
                    <a:lstStyle/>
                    <a:p>
                      <a:r>
                        <a:rPr lang="en-GB" sz="1100" dirty="0"/>
                        <a:t>??</a:t>
                      </a:r>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6725559"/>
                  </a:ext>
                </a:extLst>
              </a:tr>
            </a:tbl>
          </a:graphicData>
        </a:graphic>
      </p:graphicFrame>
    </p:spTree>
    <p:extLst>
      <p:ext uri="{BB962C8B-B14F-4D97-AF65-F5344CB8AC3E}">
        <p14:creationId xmlns:p14="http://schemas.microsoft.com/office/powerpoint/2010/main" val="378147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6C63-0506-9386-543C-EEDAB7F8C913}"/>
              </a:ext>
            </a:extLst>
          </p:cNvPr>
          <p:cNvSpPr>
            <a:spLocks noGrp="1"/>
          </p:cNvSpPr>
          <p:nvPr>
            <p:ph type="title"/>
          </p:nvPr>
        </p:nvSpPr>
        <p:spPr/>
        <p:txBody>
          <a:bodyPr/>
          <a:lstStyle/>
          <a:p>
            <a:r>
              <a:rPr lang="en-GB" dirty="0"/>
              <a:t>UK SMRs/ Micro Reactors</a:t>
            </a:r>
            <a:endParaRPr lang="en-US" dirty="0"/>
          </a:p>
        </p:txBody>
      </p:sp>
      <p:graphicFrame>
        <p:nvGraphicFramePr>
          <p:cNvPr id="5" name="Content Placeholder 3">
            <a:extLst>
              <a:ext uri="{FF2B5EF4-FFF2-40B4-BE49-F238E27FC236}">
                <a16:creationId xmlns:a16="http://schemas.microsoft.com/office/drawing/2014/main" id="{98990CA2-E909-6DE5-FB37-4D4D287FBE02}"/>
              </a:ext>
            </a:extLst>
          </p:cNvPr>
          <p:cNvGraphicFramePr>
            <a:graphicFrameLocks/>
          </p:cNvGraphicFramePr>
          <p:nvPr>
            <p:extLst>
              <p:ext uri="{D42A27DB-BD31-4B8C-83A1-F6EECF244321}">
                <p14:modId xmlns:p14="http://schemas.microsoft.com/office/powerpoint/2010/main" val="858967283"/>
              </p:ext>
            </p:extLst>
          </p:nvPr>
        </p:nvGraphicFramePr>
        <p:xfrm>
          <a:off x="838200" y="1385453"/>
          <a:ext cx="10098495" cy="4712646"/>
        </p:xfrm>
        <a:graphic>
          <a:graphicData uri="http://schemas.openxmlformats.org/drawingml/2006/table">
            <a:tbl>
              <a:tblPr firstRow="1" bandRow="1">
                <a:tableStyleId>{5C22544A-7EE6-4342-B048-85BDC9FD1C3A}</a:tableStyleId>
              </a:tblPr>
              <a:tblGrid>
                <a:gridCol w="2019699">
                  <a:extLst>
                    <a:ext uri="{9D8B030D-6E8A-4147-A177-3AD203B41FA5}">
                      <a16:colId xmlns:a16="http://schemas.microsoft.com/office/drawing/2014/main" val="1201305496"/>
                    </a:ext>
                  </a:extLst>
                </a:gridCol>
                <a:gridCol w="2019699">
                  <a:extLst>
                    <a:ext uri="{9D8B030D-6E8A-4147-A177-3AD203B41FA5}">
                      <a16:colId xmlns:a16="http://schemas.microsoft.com/office/drawing/2014/main" val="444108416"/>
                    </a:ext>
                  </a:extLst>
                </a:gridCol>
                <a:gridCol w="2019699">
                  <a:extLst>
                    <a:ext uri="{9D8B030D-6E8A-4147-A177-3AD203B41FA5}">
                      <a16:colId xmlns:a16="http://schemas.microsoft.com/office/drawing/2014/main" val="371579210"/>
                    </a:ext>
                  </a:extLst>
                </a:gridCol>
                <a:gridCol w="2019699">
                  <a:extLst>
                    <a:ext uri="{9D8B030D-6E8A-4147-A177-3AD203B41FA5}">
                      <a16:colId xmlns:a16="http://schemas.microsoft.com/office/drawing/2014/main" val="1269744366"/>
                    </a:ext>
                  </a:extLst>
                </a:gridCol>
                <a:gridCol w="2019699">
                  <a:extLst>
                    <a:ext uri="{9D8B030D-6E8A-4147-A177-3AD203B41FA5}">
                      <a16:colId xmlns:a16="http://schemas.microsoft.com/office/drawing/2014/main" val="4117665788"/>
                    </a:ext>
                  </a:extLst>
                </a:gridCol>
              </a:tblGrid>
              <a:tr h="742474">
                <a:tc>
                  <a:txBody>
                    <a:bodyPr/>
                    <a:lstStyle/>
                    <a:p>
                      <a:r>
                        <a:rPr lang="en-GB" sz="1100" dirty="0"/>
                        <a:t>Technology</a:t>
                      </a:r>
                      <a:endParaRPr lang="en-US" sz="1100" dirty="0"/>
                    </a:p>
                  </a:txBody>
                  <a:tcPr marL="68580" marR="68580" marT="34290" marB="34290"/>
                </a:tc>
                <a:tc>
                  <a:txBody>
                    <a:bodyPr/>
                    <a:lstStyle/>
                    <a:p>
                      <a:r>
                        <a:rPr lang="en-GB" sz="1100" dirty="0"/>
                        <a:t>State Aid and Government Support Package</a:t>
                      </a:r>
                      <a:endParaRPr lang="en-US" sz="1100" dirty="0"/>
                    </a:p>
                  </a:txBody>
                  <a:tcPr marL="68580" marR="68580" marT="34290" marB="34290"/>
                </a:tc>
                <a:tc>
                  <a:txBody>
                    <a:bodyPr/>
                    <a:lstStyle/>
                    <a:p>
                      <a:r>
                        <a:rPr lang="en-GB" sz="1100" dirty="0"/>
                        <a:t>Developer</a:t>
                      </a:r>
                      <a:endParaRPr lang="en-US" sz="1100" dirty="0"/>
                    </a:p>
                  </a:txBody>
                  <a:tcPr marL="68580" marR="68580" marT="34290" marB="34290"/>
                </a:tc>
                <a:tc>
                  <a:txBody>
                    <a:bodyPr/>
                    <a:lstStyle/>
                    <a:p>
                      <a:r>
                        <a:rPr lang="en-GB" sz="1100" dirty="0"/>
                        <a:t>Financing</a:t>
                      </a:r>
                      <a:endParaRPr lang="en-US" sz="1100" dirty="0"/>
                    </a:p>
                  </a:txBody>
                  <a:tcPr marL="68580" marR="68580" marT="34290" marB="34290"/>
                </a:tc>
                <a:tc>
                  <a:txBody>
                    <a:bodyPr/>
                    <a:lstStyle/>
                    <a:p>
                      <a:r>
                        <a:rPr lang="en-GB" sz="1100" dirty="0"/>
                        <a:t>Comments</a:t>
                      </a:r>
                      <a:endParaRPr lang="en-US" sz="1100" dirty="0"/>
                    </a:p>
                  </a:txBody>
                  <a:tcPr marL="68580" marR="68580" marT="34290" marB="34290"/>
                </a:tc>
                <a:extLst>
                  <a:ext uri="{0D108BD9-81ED-4DB2-BD59-A6C34878D82A}">
                    <a16:rowId xmlns:a16="http://schemas.microsoft.com/office/drawing/2014/main" val="1450632413"/>
                  </a:ext>
                </a:extLst>
              </a:tr>
              <a:tr h="1000277">
                <a:tc>
                  <a:txBody>
                    <a:bodyPr/>
                    <a:lstStyle/>
                    <a:p>
                      <a:r>
                        <a:rPr lang="en-GB" sz="1100" dirty="0"/>
                        <a:t>Rolls Royce SMR (chosen July 2025)</a:t>
                      </a:r>
                      <a:endParaRPr lang="en-US" sz="1100" dirty="0"/>
                    </a:p>
                  </a:txBody>
                  <a:tcPr marL="68580" marR="68580" marT="34290" marB="34290"/>
                </a:tc>
                <a:tc>
                  <a:txBody>
                    <a:bodyPr/>
                    <a:lstStyle/>
                    <a:p>
                      <a:r>
                        <a:rPr lang="en-GB" sz="1100" dirty="0"/>
                        <a:t>RAB or other?</a:t>
                      </a:r>
                    </a:p>
                  </a:txBody>
                  <a:tcPr marL="68580" marR="68580" marT="34290" marB="34290"/>
                </a:tc>
                <a:tc>
                  <a:txBody>
                    <a:bodyPr/>
                    <a:lstStyle/>
                    <a:p>
                      <a:r>
                        <a:rPr lang="en-GB" sz="1100" dirty="0"/>
                        <a:t>GBE-N with partners</a:t>
                      </a:r>
                      <a:endParaRPr lang="en-US" sz="1100" dirty="0"/>
                    </a:p>
                  </a:txBody>
                  <a:tcPr marL="68580" marR="68580" marT="34290" marB="34290"/>
                </a:tc>
                <a:tc>
                  <a:txBody>
                    <a:bodyPr/>
                    <a:lstStyle/>
                    <a:p>
                      <a:r>
                        <a:rPr lang="en-GB" sz="1100" dirty="0"/>
                        <a:t>HMG, private equity and NWF?</a:t>
                      </a:r>
                      <a:endParaRPr lang="en-US" sz="1100" dirty="0"/>
                    </a:p>
                  </a:txBody>
                  <a:tcPr marL="68580" marR="68580" marT="34290" marB="34290"/>
                </a:tc>
                <a:tc>
                  <a:txBody>
                    <a:bodyPr/>
                    <a:lstStyle/>
                    <a:p>
                      <a:r>
                        <a:rPr lang="en-GB" sz="1100" dirty="0"/>
                        <a:t>Still early, deal not agreed</a:t>
                      </a:r>
                    </a:p>
                    <a:p>
                      <a:r>
                        <a:rPr lang="en-GB" sz="1100" dirty="0"/>
                        <a:t>Site to be announced late Autumn</a:t>
                      </a:r>
                    </a:p>
                    <a:p>
                      <a:endParaRPr lang="en-US" sz="1100" dirty="0"/>
                    </a:p>
                  </a:txBody>
                  <a:tcPr marL="68580" marR="68580" marT="34290" marB="34290"/>
                </a:tc>
                <a:extLst>
                  <a:ext uri="{0D108BD9-81ED-4DB2-BD59-A6C34878D82A}">
                    <a16:rowId xmlns:a16="http://schemas.microsoft.com/office/drawing/2014/main" val="832304125"/>
                  </a:ext>
                </a:extLst>
              </a:tr>
              <a:tr h="1000277">
                <a:tc>
                  <a:txBody>
                    <a:bodyPr/>
                    <a:lstStyle/>
                    <a:p>
                      <a:r>
                        <a:rPr lang="en-GB" sz="1100" dirty="0" err="1"/>
                        <a:t>Holtec</a:t>
                      </a:r>
                      <a:r>
                        <a:rPr lang="en-GB" sz="1100" dirty="0"/>
                        <a:t> 300 SMR</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err="1"/>
                        <a:t>Holtec</a:t>
                      </a:r>
                      <a:r>
                        <a:rPr lang="en-GB" sz="1100" dirty="0"/>
                        <a:t> International, EDF and </a:t>
                      </a:r>
                      <a:r>
                        <a:rPr lang="en-GB" sz="1100" dirty="0" err="1"/>
                        <a:t>Tritax</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Data centres power by SMRs.</a:t>
                      </a:r>
                    </a:p>
                    <a:p>
                      <a:r>
                        <a:rPr lang="en-GB" sz="1100" dirty="0"/>
                        <a:t>At former </a:t>
                      </a:r>
                      <a:r>
                        <a:rPr lang="en-GB" sz="1100" dirty="0" err="1"/>
                        <a:t>Cottam</a:t>
                      </a:r>
                      <a:r>
                        <a:rPr lang="en-GB" sz="1100" dirty="0"/>
                        <a:t> coal-fired power station, Nottinghamshire</a:t>
                      </a:r>
                      <a:endParaRPr lang="en-US" sz="1100" dirty="0"/>
                    </a:p>
                  </a:txBody>
                  <a:tcPr marL="68580" marR="68580" marT="34290" marB="34290"/>
                </a:tc>
                <a:extLst>
                  <a:ext uri="{0D108BD9-81ED-4DB2-BD59-A6C34878D82A}">
                    <a16:rowId xmlns:a16="http://schemas.microsoft.com/office/drawing/2014/main" val="1659332051"/>
                  </a:ext>
                </a:extLst>
              </a:tr>
              <a:tr h="1227144">
                <a:tc>
                  <a:txBody>
                    <a:bodyPr/>
                    <a:lstStyle/>
                    <a:p>
                      <a:r>
                        <a:rPr lang="en-GB" sz="1100" dirty="0"/>
                        <a:t>Last Energy PWR-20</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Last Energy and DP World</a:t>
                      </a:r>
                      <a:endParaRPr lang="en-US" sz="1100" dirty="0"/>
                    </a:p>
                  </a:txBody>
                  <a:tcPr marL="68580" marR="68580" marT="34290" marB="34290"/>
                </a:tc>
                <a:tc>
                  <a:txBody>
                    <a:bodyPr/>
                    <a:lstStyle/>
                    <a:p>
                      <a:r>
                        <a:rPr lang="en-GB" sz="1100" dirty="0"/>
                        <a:t>£80m private investment</a:t>
                      </a:r>
                      <a:endParaRPr lang="en-US" sz="1100" dirty="0"/>
                    </a:p>
                  </a:txBody>
                  <a:tcPr marL="68580" marR="68580" marT="34290" marB="34290"/>
                </a:tc>
                <a:tc>
                  <a:txBody>
                    <a:bodyPr/>
                    <a:lstStyle/>
                    <a:p>
                      <a:r>
                        <a:rPr lang="en-GB" sz="1100" dirty="0"/>
                        <a:t>First port-centric micro reactor at London Gateway</a:t>
                      </a:r>
                    </a:p>
                    <a:p>
                      <a:r>
                        <a:rPr lang="en-GB" sz="1100" dirty="0"/>
                        <a:t>Operational 2030.</a:t>
                      </a:r>
                    </a:p>
                    <a:p>
                      <a:r>
                        <a:rPr lang="en-GB" sz="1100" dirty="0"/>
                        <a:t>20MWe to power the logistics hub with grid export capacity</a:t>
                      </a:r>
                      <a:endParaRPr lang="en-US" sz="1100" dirty="0"/>
                    </a:p>
                  </a:txBody>
                  <a:tcPr marL="68580" marR="68580" marT="34290" marB="34290"/>
                </a:tc>
                <a:extLst>
                  <a:ext uri="{0D108BD9-81ED-4DB2-BD59-A6C34878D82A}">
                    <a16:rowId xmlns:a16="http://schemas.microsoft.com/office/drawing/2014/main" val="1325972775"/>
                  </a:ext>
                </a:extLst>
              </a:tr>
              <a:tr h="742474">
                <a:tc>
                  <a:txBody>
                    <a:bodyPr/>
                    <a:lstStyle/>
                    <a:p>
                      <a:r>
                        <a:rPr lang="en-GB" sz="1100" dirty="0"/>
                        <a:t>WEC AP300	</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Community Nuclear Power</a:t>
                      </a:r>
                      <a:endParaRPr lang="en-US" sz="1100" dirty="0"/>
                    </a:p>
                  </a:txBody>
                  <a:tcPr marL="68580" marR="68580" marT="34290" marB="34290"/>
                </a:tc>
                <a:tc>
                  <a:txBody>
                    <a:bodyPr/>
                    <a:lstStyle/>
                    <a:p>
                      <a:r>
                        <a:rPr lang="en-GB" sz="1100" dirty="0"/>
                        <a:t>Unclear</a:t>
                      </a:r>
                      <a:endParaRPr lang="en-US" sz="1100" dirty="0"/>
                    </a:p>
                  </a:txBody>
                  <a:tcPr marL="68580" marR="68580" marT="34290" marB="34290"/>
                </a:tc>
                <a:tc>
                  <a:txBody>
                    <a:bodyPr/>
                    <a:lstStyle/>
                    <a:p>
                      <a:r>
                        <a:rPr lang="en-GB" sz="1100" dirty="0"/>
                        <a:t>North Teeside</a:t>
                      </a:r>
                    </a:p>
                    <a:p>
                      <a:r>
                        <a:rPr lang="en-GB" sz="1100" dirty="0"/>
                        <a:t>Operational early 2030s</a:t>
                      </a:r>
                      <a:endParaRPr lang="en-US" sz="1100" dirty="0"/>
                    </a:p>
                  </a:txBody>
                  <a:tcPr marL="68580" marR="68580" marT="34290" marB="34290"/>
                </a:tc>
                <a:extLst>
                  <a:ext uri="{0D108BD9-81ED-4DB2-BD59-A6C34878D82A}">
                    <a16:rowId xmlns:a16="http://schemas.microsoft.com/office/drawing/2014/main" val="1171316223"/>
                  </a:ext>
                </a:extLst>
              </a:tr>
            </a:tbl>
          </a:graphicData>
        </a:graphic>
      </p:graphicFrame>
    </p:spTree>
    <p:extLst>
      <p:ext uri="{BB962C8B-B14F-4D97-AF65-F5344CB8AC3E}">
        <p14:creationId xmlns:p14="http://schemas.microsoft.com/office/powerpoint/2010/main" val="120842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6C63-0506-9386-543C-EEDAB7F8C913}"/>
              </a:ext>
            </a:extLst>
          </p:cNvPr>
          <p:cNvSpPr>
            <a:spLocks noGrp="1"/>
          </p:cNvSpPr>
          <p:nvPr>
            <p:ph type="title"/>
          </p:nvPr>
        </p:nvSpPr>
        <p:spPr/>
        <p:txBody>
          <a:bodyPr/>
          <a:lstStyle/>
          <a:p>
            <a:r>
              <a:rPr lang="en-GB" dirty="0"/>
              <a:t>UK AMRs</a:t>
            </a:r>
            <a:endParaRPr lang="en-US" dirty="0"/>
          </a:p>
        </p:txBody>
      </p:sp>
      <p:graphicFrame>
        <p:nvGraphicFramePr>
          <p:cNvPr id="5" name="Content Placeholder 3">
            <a:extLst>
              <a:ext uri="{FF2B5EF4-FFF2-40B4-BE49-F238E27FC236}">
                <a16:creationId xmlns:a16="http://schemas.microsoft.com/office/drawing/2014/main" id="{98990CA2-E909-6DE5-FB37-4D4D287FBE02}"/>
              </a:ext>
            </a:extLst>
          </p:cNvPr>
          <p:cNvGraphicFramePr>
            <a:graphicFrameLocks/>
          </p:cNvGraphicFramePr>
          <p:nvPr>
            <p:extLst>
              <p:ext uri="{D42A27DB-BD31-4B8C-83A1-F6EECF244321}">
                <p14:modId xmlns:p14="http://schemas.microsoft.com/office/powerpoint/2010/main" val="1697243308"/>
              </p:ext>
            </p:extLst>
          </p:nvPr>
        </p:nvGraphicFramePr>
        <p:xfrm>
          <a:off x="838200" y="1385453"/>
          <a:ext cx="10098495" cy="4488008"/>
        </p:xfrm>
        <a:graphic>
          <a:graphicData uri="http://schemas.openxmlformats.org/drawingml/2006/table">
            <a:tbl>
              <a:tblPr firstRow="1" bandRow="1">
                <a:tableStyleId>{5C22544A-7EE6-4342-B048-85BDC9FD1C3A}</a:tableStyleId>
              </a:tblPr>
              <a:tblGrid>
                <a:gridCol w="2019699">
                  <a:extLst>
                    <a:ext uri="{9D8B030D-6E8A-4147-A177-3AD203B41FA5}">
                      <a16:colId xmlns:a16="http://schemas.microsoft.com/office/drawing/2014/main" val="1201305496"/>
                    </a:ext>
                  </a:extLst>
                </a:gridCol>
                <a:gridCol w="2019699">
                  <a:extLst>
                    <a:ext uri="{9D8B030D-6E8A-4147-A177-3AD203B41FA5}">
                      <a16:colId xmlns:a16="http://schemas.microsoft.com/office/drawing/2014/main" val="444108416"/>
                    </a:ext>
                  </a:extLst>
                </a:gridCol>
                <a:gridCol w="2019699">
                  <a:extLst>
                    <a:ext uri="{9D8B030D-6E8A-4147-A177-3AD203B41FA5}">
                      <a16:colId xmlns:a16="http://schemas.microsoft.com/office/drawing/2014/main" val="371579210"/>
                    </a:ext>
                  </a:extLst>
                </a:gridCol>
                <a:gridCol w="2019699">
                  <a:extLst>
                    <a:ext uri="{9D8B030D-6E8A-4147-A177-3AD203B41FA5}">
                      <a16:colId xmlns:a16="http://schemas.microsoft.com/office/drawing/2014/main" val="1269744366"/>
                    </a:ext>
                  </a:extLst>
                </a:gridCol>
                <a:gridCol w="2019699">
                  <a:extLst>
                    <a:ext uri="{9D8B030D-6E8A-4147-A177-3AD203B41FA5}">
                      <a16:colId xmlns:a16="http://schemas.microsoft.com/office/drawing/2014/main" val="4117665788"/>
                    </a:ext>
                  </a:extLst>
                </a:gridCol>
              </a:tblGrid>
              <a:tr h="742474">
                <a:tc>
                  <a:txBody>
                    <a:bodyPr/>
                    <a:lstStyle/>
                    <a:p>
                      <a:r>
                        <a:rPr lang="en-GB" sz="1100" dirty="0"/>
                        <a:t>Technology</a:t>
                      </a:r>
                      <a:endParaRPr lang="en-US" sz="1100" dirty="0"/>
                    </a:p>
                  </a:txBody>
                  <a:tcPr marL="68580" marR="68580" marT="34290" marB="34290"/>
                </a:tc>
                <a:tc>
                  <a:txBody>
                    <a:bodyPr/>
                    <a:lstStyle/>
                    <a:p>
                      <a:r>
                        <a:rPr lang="en-GB" sz="1100" dirty="0"/>
                        <a:t>Government Support</a:t>
                      </a:r>
                      <a:endParaRPr lang="en-US" sz="1100" dirty="0"/>
                    </a:p>
                  </a:txBody>
                  <a:tcPr marL="68580" marR="68580" marT="34290" marB="34290"/>
                </a:tc>
                <a:tc>
                  <a:txBody>
                    <a:bodyPr/>
                    <a:lstStyle/>
                    <a:p>
                      <a:r>
                        <a:rPr lang="en-GB" sz="1100" dirty="0"/>
                        <a:t>Developer</a:t>
                      </a:r>
                      <a:endParaRPr lang="en-US" sz="1100" dirty="0"/>
                    </a:p>
                  </a:txBody>
                  <a:tcPr marL="68580" marR="68580" marT="34290" marB="34290"/>
                </a:tc>
                <a:tc>
                  <a:txBody>
                    <a:bodyPr/>
                    <a:lstStyle/>
                    <a:p>
                      <a:r>
                        <a:rPr lang="en-GB" sz="1100" dirty="0"/>
                        <a:t>Financing</a:t>
                      </a:r>
                      <a:endParaRPr lang="en-US" sz="1100" dirty="0"/>
                    </a:p>
                  </a:txBody>
                  <a:tcPr marL="68580" marR="68580" marT="34290" marB="34290"/>
                </a:tc>
                <a:tc>
                  <a:txBody>
                    <a:bodyPr/>
                    <a:lstStyle/>
                    <a:p>
                      <a:r>
                        <a:rPr lang="en-GB" sz="1100" dirty="0"/>
                        <a:t>Comments</a:t>
                      </a:r>
                      <a:endParaRPr lang="en-US" sz="1100" dirty="0"/>
                    </a:p>
                  </a:txBody>
                  <a:tcPr marL="68580" marR="68580" marT="34290" marB="34290"/>
                </a:tc>
                <a:extLst>
                  <a:ext uri="{0D108BD9-81ED-4DB2-BD59-A6C34878D82A}">
                    <a16:rowId xmlns:a16="http://schemas.microsoft.com/office/drawing/2014/main" val="1450632413"/>
                  </a:ext>
                </a:extLst>
              </a:tr>
              <a:tr h="1000277">
                <a:tc>
                  <a:txBody>
                    <a:bodyPr/>
                    <a:lstStyle/>
                    <a:p>
                      <a:r>
                        <a:rPr lang="en-GB" sz="1100" dirty="0"/>
                        <a:t>UKJ-HTR	</a:t>
                      </a:r>
                      <a:endParaRPr lang="en-US" sz="1100" dirty="0"/>
                    </a:p>
                  </a:txBody>
                  <a:tcPr marL="68580" marR="68580" marT="34290" marB="34290"/>
                </a:tc>
                <a:tc>
                  <a:txBody>
                    <a:bodyPr/>
                    <a:lstStyle/>
                    <a:p>
                      <a:r>
                        <a:rPr lang="en-GB" sz="1100" dirty="0"/>
                        <a:t>AMR RD&amp;D project – NNL and Japan</a:t>
                      </a:r>
                    </a:p>
                  </a:txBody>
                  <a:tcPr marL="68580" marR="68580" marT="34290" marB="34290"/>
                </a:tc>
                <a:tc>
                  <a:txBody>
                    <a:bodyPr/>
                    <a:lstStyle/>
                    <a:p>
                      <a:r>
                        <a:rPr lang="en-GB" sz="1100" dirty="0"/>
                        <a:t>NNL and Japan – Technology Development</a:t>
                      </a:r>
                      <a:endParaRPr lang="en-US" sz="1100" dirty="0"/>
                    </a:p>
                  </a:txBody>
                  <a:tcPr marL="68580" marR="68580" marT="34290" marB="34290"/>
                </a:tc>
                <a:tc>
                  <a:txBody>
                    <a:bodyPr/>
                    <a:lstStyle/>
                    <a:p>
                      <a:r>
                        <a:rPr lang="en-GB" sz="1100" dirty="0"/>
                        <a:t>Co-funded at present</a:t>
                      </a:r>
                      <a:endParaRPr lang="en-US" sz="1100" dirty="0"/>
                    </a:p>
                  </a:txBody>
                  <a:tcPr marL="68580" marR="68580" marT="34290" marB="34290"/>
                </a:tc>
                <a:tc>
                  <a:txBody>
                    <a:bodyPr/>
                    <a:lstStyle/>
                    <a:p>
                      <a:r>
                        <a:rPr lang="en-GB" sz="1100" dirty="0">
                          <a:effectLst/>
                          <a:latin typeface="Arial" panose="020B0604020202020204" pitchFamily="34" charset="0"/>
                          <a:ea typeface="Calibri" panose="020F0502020204030204" pitchFamily="34" charset="0"/>
                          <a:cs typeface="Arial" panose="020B0604020202020204" pitchFamily="34" charset="0"/>
                        </a:rPr>
                        <a:t>Redesign of several structures, systems and components. </a:t>
                      </a:r>
                    </a:p>
                    <a:p>
                      <a:r>
                        <a:rPr lang="en-GB" sz="1100" dirty="0">
                          <a:effectLst/>
                          <a:latin typeface="Arial" panose="020B0604020202020204" pitchFamily="34" charset="0"/>
                          <a:ea typeface="Calibri" panose="020F0502020204030204" pitchFamily="34" charset="0"/>
                          <a:cs typeface="Arial" panose="020B0604020202020204" pitchFamily="34" charset="0"/>
                        </a:rPr>
                        <a:t>Primary and most efficient use case is for high temperature heat production but could also offer the opportunity to produce electricity (as supplementary) for localised use.</a:t>
                      </a:r>
                      <a:endParaRPr lang="en-US" sz="1100" dirty="0"/>
                    </a:p>
                  </a:txBody>
                  <a:tcPr marL="68580" marR="68580" marT="34290" marB="34290"/>
                </a:tc>
                <a:extLst>
                  <a:ext uri="{0D108BD9-81ED-4DB2-BD59-A6C34878D82A}">
                    <a16:rowId xmlns:a16="http://schemas.microsoft.com/office/drawing/2014/main" val="832304125"/>
                  </a:ext>
                </a:extLst>
              </a:tr>
              <a:tr h="1000277">
                <a:tc>
                  <a:txBody>
                    <a:bodyPr/>
                    <a:lstStyle/>
                    <a:p>
                      <a:r>
                        <a:rPr lang="en-GB" sz="1100" dirty="0"/>
                        <a:t>TerraPower </a:t>
                      </a:r>
                      <a:r>
                        <a:rPr lang="en-GB" sz="1100" dirty="0" err="1"/>
                        <a:t>Natrium</a:t>
                      </a:r>
                      <a:r>
                        <a:rPr lang="en-GB" sz="1100" dirty="0"/>
                        <a:t> – 345MWe</a:t>
                      </a:r>
                      <a:endParaRPr lang="en-US" sz="1100" dirty="0"/>
                    </a:p>
                  </a:txBody>
                  <a:tcPr marL="68580" marR="68580" marT="34290" marB="34290"/>
                </a:tc>
                <a:tc>
                  <a:txBody>
                    <a:bodyPr/>
                    <a:lstStyle/>
                    <a:p>
                      <a:r>
                        <a:rPr lang="en-GB" sz="1100" dirty="0"/>
                        <a:t>None at present</a:t>
                      </a:r>
                    </a:p>
                  </a:txBody>
                  <a:tcPr marL="68580" marR="68580" marT="34290" marB="34290"/>
                </a:tc>
                <a:tc>
                  <a:txBody>
                    <a:bodyPr/>
                    <a:lstStyle/>
                    <a:p>
                      <a:r>
                        <a:rPr lang="en-GB" sz="1100" dirty="0" err="1"/>
                        <a:t>Terrapower</a:t>
                      </a:r>
                      <a:r>
                        <a:rPr lang="en-GB" sz="1100" dirty="0"/>
                        <a:t> and KBR - conducting studies and evaluating sites for deployment</a:t>
                      </a:r>
                      <a:endParaRPr lang="en-US" sz="1100" dirty="0"/>
                    </a:p>
                  </a:txBody>
                  <a:tcPr marL="68580" marR="68580" marT="34290" marB="34290"/>
                </a:tc>
                <a:tc>
                  <a:txBody>
                    <a:bodyPr/>
                    <a:lstStyle/>
                    <a:p>
                      <a:endParaRPr lang="en-US" sz="1100" dirty="0"/>
                    </a:p>
                  </a:txBody>
                  <a:tcPr marL="68580" marR="68580" marT="34290" marB="34290"/>
                </a:tc>
                <a:tc>
                  <a:txBody>
                    <a:bodyPr/>
                    <a:lstStyle/>
                    <a:p>
                      <a:r>
                        <a:rPr lang="en-GB" sz="1100" dirty="0"/>
                        <a:t>Sodium-cooled fast reactor with molten salt-based energy storage.</a:t>
                      </a:r>
                      <a:endParaRPr lang="en-US" sz="1100" dirty="0"/>
                    </a:p>
                  </a:txBody>
                  <a:tcPr marL="68580" marR="68580" marT="34290" marB="34290"/>
                </a:tc>
                <a:extLst>
                  <a:ext uri="{0D108BD9-81ED-4DB2-BD59-A6C34878D82A}">
                    <a16:rowId xmlns:a16="http://schemas.microsoft.com/office/drawing/2014/main" val="709224892"/>
                  </a:ext>
                </a:extLst>
              </a:tr>
              <a:tr h="1000277">
                <a:tc>
                  <a:txBody>
                    <a:bodyPr/>
                    <a:lstStyle/>
                    <a:p>
                      <a:r>
                        <a:rPr lang="en-GB" sz="1100" dirty="0"/>
                        <a:t>X-Energy Xe-100</a:t>
                      </a:r>
                      <a:endParaRPr lang="en-US" sz="1100" dirty="0"/>
                    </a:p>
                  </a:txBody>
                  <a:tcPr marL="68580" marR="68580" marT="34290" marB="34290"/>
                </a:tc>
                <a:tc>
                  <a:txBody>
                    <a:bodyPr/>
                    <a:lstStyle/>
                    <a:p>
                      <a:r>
                        <a:rPr lang="en-GB" sz="1100" dirty="0"/>
                        <a:t>None at present</a:t>
                      </a:r>
                    </a:p>
                  </a:txBody>
                  <a:tcPr marL="68580" marR="68580" marT="34290" marB="34290"/>
                </a:tc>
                <a:tc>
                  <a:txBody>
                    <a:bodyPr/>
                    <a:lstStyle/>
                    <a:p>
                      <a:r>
                        <a:rPr lang="en-GB" sz="1100" dirty="0" err="1"/>
                        <a:t>Centrica</a:t>
                      </a:r>
                      <a:r>
                        <a:rPr lang="en-GB" sz="1100" dirty="0"/>
                        <a:t> and X-Energy Joint Development Agreement – </a:t>
                      </a:r>
                      <a:endParaRPr lang="en-US" sz="1100" dirty="0"/>
                    </a:p>
                  </a:txBody>
                  <a:tcPr marL="68580" marR="68580" marT="34290" marB="34290"/>
                </a:tc>
                <a:tc>
                  <a:txBody>
                    <a:bodyPr/>
                    <a:lstStyle/>
                    <a:p>
                      <a:endParaRPr lang="en-US" sz="1100" dirty="0"/>
                    </a:p>
                  </a:txBody>
                  <a:tcPr marL="68580" marR="68580" marT="34290" marB="34290"/>
                </a:tc>
                <a:tc>
                  <a:txBody>
                    <a:bodyPr/>
                    <a:lstStyle/>
                    <a:p>
                      <a:r>
                        <a:rPr lang="en-GB" sz="1100" dirty="0"/>
                        <a:t>Plan to develop 12 units generating 960 </a:t>
                      </a:r>
                      <a:r>
                        <a:rPr lang="en-GB" sz="1100" dirty="0" err="1"/>
                        <a:t>MWe</a:t>
                      </a:r>
                      <a:r>
                        <a:rPr lang="en-GB" sz="1100" dirty="0"/>
                        <a:t> at Hartlepool. Potential heat application </a:t>
                      </a:r>
                      <a:endParaRPr lang="en-US" sz="1100" dirty="0"/>
                    </a:p>
                  </a:txBody>
                  <a:tcPr marL="68580" marR="68580" marT="34290" marB="34290"/>
                </a:tc>
                <a:extLst>
                  <a:ext uri="{0D108BD9-81ED-4DB2-BD59-A6C34878D82A}">
                    <a16:rowId xmlns:a16="http://schemas.microsoft.com/office/drawing/2014/main" val="1572053627"/>
                  </a:ext>
                </a:extLst>
              </a:tr>
            </a:tbl>
          </a:graphicData>
        </a:graphic>
      </p:graphicFrame>
    </p:spTree>
    <p:extLst>
      <p:ext uri="{BB962C8B-B14F-4D97-AF65-F5344CB8AC3E}">
        <p14:creationId xmlns:p14="http://schemas.microsoft.com/office/powerpoint/2010/main" val="307005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E64-82C4-3CC9-51FC-27972E3BA20C}"/>
              </a:ext>
            </a:extLst>
          </p:cNvPr>
          <p:cNvSpPr>
            <a:spLocks noGrp="1"/>
          </p:cNvSpPr>
          <p:nvPr>
            <p:ph type="title"/>
          </p:nvPr>
        </p:nvSpPr>
        <p:spPr/>
        <p:txBody>
          <a:bodyPr/>
          <a:lstStyle/>
          <a:p>
            <a:r>
              <a:rPr lang="en-GB" dirty="0"/>
              <a:t>Fuels</a:t>
            </a:r>
            <a:endParaRPr lang="en-US" dirty="0"/>
          </a:p>
        </p:txBody>
      </p:sp>
      <p:sp>
        <p:nvSpPr>
          <p:cNvPr id="4" name="TextBox 3">
            <a:extLst>
              <a:ext uri="{FF2B5EF4-FFF2-40B4-BE49-F238E27FC236}">
                <a16:creationId xmlns:a16="http://schemas.microsoft.com/office/drawing/2014/main" id="{26F7F99C-6A60-FAED-7E3A-7B05196ED97E}"/>
              </a:ext>
            </a:extLst>
          </p:cNvPr>
          <p:cNvSpPr txBox="1"/>
          <p:nvPr/>
        </p:nvSpPr>
        <p:spPr>
          <a:xfrm>
            <a:off x="838200" y="1325898"/>
            <a:ext cx="3176049" cy="5078313"/>
          </a:xfrm>
          <a:prstGeom prst="rect">
            <a:avLst/>
          </a:prstGeom>
          <a:noFill/>
        </p:spPr>
        <p:txBody>
          <a:bodyPr wrap="square" rtlCol="0">
            <a:spAutoFit/>
          </a:bodyPr>
          <a:lstStyle/>
          <a:p>
            <a:r>
              <a:rPr lang="en-GB" b="1" dirty="0"/>
              <a:t>HALEU </a:t>
            </a:r>
            <a:r>
              <a:rPr lang="en-GB" b="1" i="0" u="none" strike="noStrike" dirty="0">
                <a:solidFill>
                  <a:srgbClr val="0A0A0A"/>
                </a:solidFill>
                <a:effectLst/>
                <a:latin typeface="Google Sans"/>
              </a:rPr>
              <a:t>and Advanced Nuclear Fuels:</a:t>
            </a:r>
          </a:p>
          <a:p>
            <a:r>
              <a:rPr lang="en-GB" b="1" i="0" u="none" strike="noStrike" dirty="0">
                <a:solidFill>
                  <a:srgbClr val="0B0C0C"/>
                </a:solidFill>
                <a:effectLst/>
                <a:latin typeface="GDS Transport"/>
              </a:rPr>
              <a:t>Urenco and Radiant </a:t>
            </a:r>
            <a:r>
              <a:rPr lang="en-GB" b="0" i="0" u="none" strike="noStrike" dirty="0">
                <a:solidFill>
                  <a:srgbClr val="0B0C0C"/>
                </a:solidFill>
                <a:effectLst/>
                <a:latin typeface="GDS Transport"/>
              </a:rPr>
              <a:t>– signs a deal, worth around £4 million, to supply advanced HALEU fuel to the US market. Urenco is building an Advanced Fuels Facility in the UK co-funded with the UK Government (£300m) and is exploring building a similar facility in the US.</a:t>
            </a:r>
          </a:p>
          <a:p>
            <a:endParaRPr lang="en-GB" b="0" i="0" u="none" strike="noStrike" dirty="0">
              <a:solidFill>
                <a:srgbClr val="0B0C0C"/>
              </a:solidFill>
              <a:effectLst/>
              <a:latin typeface="GDS Transport"/>
            </a:endParaRPr>
          </a:p>
          <a:p>
            <a:pPr algn="l"/>
            <a:r>
              <a:rPr lang="en-GB" b="0" i="0" u="none" strike="noStrike" dirty="0">
                <a:solidFill>
                  <a:srgbClr val="0A0A0A"/>
                </a:solidFill>
                <a:effectLst/>
                <a:latin typeface="Google Sans"/>
              </a:rPr>
              <a:t>Springfields received funding to support the production of this fuel, with the first plant aiming to be operational early next decade. </a:t>
            </a:r>
            <a:endParaRPr lang="en-US" dirty="0"/>
          </a:p>
        </p:txBody>
      </p:sp>
      <p:sp>
        <p:nvSpPr>
          <p:cNvPr id="5" name="TextBox 4">
            <a:extLst>
              <a:ext uri="{FF2B5EF4-FFF2-40B4-BE49-F238E27FC236}">
                <a16:creationId xmlns:a16="http://schemas.microsoft.com/office/drawing/2014/main" id="{3807A5A5-11BC-C62B-B560-E9F23A0FFAD2}"/>
              </a:ext>
            </a:extLst>
          </p:cNvPr>
          <p:cNvSpPr txBox="1"/>
          <p:nvPr/>
        </p:nvSpPr>
        <p:spPr>
          <a:xfrm>
            <a:off x="5183699" y="4018658"/>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C4734F0A-94F0-406D-78C1-0E897495B891}"/>
              </a:ext>
            </a:extLst>
          </p:cNvPr>
          <p:cNvSpPr txBox="1"/>
          <p:nvPr/>
        </p:nvSpPr>
        <p:spPr>
          <a:xfrm>
            <a:off x="4103621" y="1323143"/>
            <a:ext cx="3059230" cy="4524315"/>
          </a:xfrm>
          <a:prstGeom prst="rect">
            <a:avLst/>
          </a:prstGeom>
          <a:noFill/>
        </p:spPr>
        <p:txBody>
          <a:bodyPr wrap="square" rtlCol="0">
            <a:spAutoFit/>
          </a:bodyPr>
          <a:lstStyle/>
          <a:p>
            <a:r>
              <a:rPr lang="en-GB" b="1" i="0" u="none" strike="noStrike" dirty="0">
                <a:solidFill>
                  <a:srgbClr val="0A0A0A"/>
                </a:solidFill>
                <a:effectLst/>
                <a:latin typeface="Google Sans"/>
              </a:rPr>
              <a:t>Coated Particle Fuel (CPF) / TRISO Fuel:</a:t>
            </a:r>
            <a:r>
              <a:rPr lang="en-GB" b="0" i="0" u="none" strike="noStrike" dirty="0">
                <a:solidFill>
                  <a:srgbClr val="0A0A0A"/>
                </a:solidFill>
                <a:effectLst/>
                <a:latin typeface="Google Sans"/>
              </a:rPr>
              <a:t> </a:t>
            </a:r>
            <a:r>
              <a:rPr lang="en-GB" b="0" i="0" u="none" strike="noStrike" dirty="0">
                <a:solidFill>
                  <a:srgbClr val="0B0C0C"/>
                </a:solidFill>
                <a:effectLst/>
                <a:latin typeface="GDS Transport"/>
              </a:rPr>
              <a:t>In May 2024, the first tranche of this funding, awarding £196m to Urenco to deliver a first of a kind HALEU enrichment capability on a commercial scale, targeting first operations in 2031.</a:t>
            </a:r>
            <a:endParaRPr lang="en-GB" dirty="0">
              <a:solidFill>
                <a:srgbClr val="0A0A0A"/>
              </a:solidFill>
              <a:latin typeface="Google Sans"/>
            </a:endParaRPr>
          </a:p>
          <a:p>
            <a:r>
              <a:rPr lang="en-GB" b="0" i="0" u="none" strike="noStrike" dirty="0">
                <a:solidFill>
                  <a:srgbClr val="0A0A0A"/>
                </a:solidFill>
                <a:effectLst/>
                <a:latin typeface="Google Sans"/>
              </a:rPr>
              <a:t>Springfields is conducting studies, in collaboration with Urenco, on the most effective route for a secure and reliable supply of coated particle fuel (specifically UCO-kernel TRISO fuel) for future HTGRs.</a:t>
            </a:r>
            <a:endParaRPr lang="en-US" dirty="0"/>
          </a:p>
        </p:txBody>
      </p:sp>
      <p:sp>
        <p:nvSpPr>
          <p:cNvPr id="7" name="TextBox 6">
            <a:extLst>
              <a:ext uri="{FF2B5EF4-FFF2-40B4-BE49-F238E27FC236}">
                <a16:creationId xmlns:a16="http://schemas.microsoft.com/office/drawing/2014/main" id="{F9907630-649E-80DD-1CC6-3B9593D94A28}"/>
              </a:ext>
            </a:extLst>
          </p:cNvPr>
          <p:cNvSpPr txBox="1"/>
          <p:nvPr/>
        </p:nvSpPr>
        <p:spPr>
          <a:xfrm>
            <a:off x="7162851" y="1319689"/>
            <a:ext cx="2319169" cy="3693319"/>
          </a:xfrm>
          <a:prstGeom prst="rect">
            <a:avLst/>
          </a:prstGeom>
          <a:noFill/>
        </p:spPr>
        <p:txBody>
          <a:bodyPr wrap="square" rtlCol="0">
            <a:spAutoFit/>
          </a:bodyPr>
          <a:lstStyle/>
          <a:p>
            <a:pPr algn="l"/>
            <a:r>
              <a:rPr lang="en-GB" b="1" i="0" u="none" strike="noStrike" dirty="0">
                <a:solidFill>
                  <a:srgbClr val="0A0A0A"/>
                </a:solidFill>
                <a:effectLst/>
                <a:latin typeface="Google Sans"/>
              </a:rPr>
              <a:t>(SMR/AMR) Fuels:</a:t>
            </a:r>
            <a:r>
              <a:rPr lang="en-GB" b="0" i="0" u="none" strike="noStrike" dirty="0">
                <a:solidFill>
                  <a:srgbClr val="0A0A0A"/>
                </a:solidFill>
                <a:effectLst/>
                <a:latin typeface="Google Sans"/>
              </a:rPr>
              <a:t> Springfields has received funding to enable the manufacture of a broader range of fuel types for future SMR and AMR designs. Westinghouse has already demonstrated readiness for SMR fuel fabrication capabilities at the site.</a:t>
            </a:r>
            <a:endParaRPr lang="en-US" dirty="0"/>
          </a:p>
        </p:txBody>
      </p:sp>
      <p:sp>
        <p:nvSpPr>
          <p:cNvPr id="8" name="TextBox 7">
            <a:extLst>
              <a:ext uri="{FF2B5EF4-FFF2-40B4-BE49-F238E27FC236}">
                <a16:creationId xmlns:a16="http://schemas.microsoft.com/office/drawing/2014/main" id="{87BE2DB7-C264-0431-2488-F6F87A9D356D}"/>
              </a:ext>
            </a:extLst>
          </p:cNvPr>
          <p:cNvSpPr txBox="1"/>
          <p:nvPr/>
        </p:nvSpPr>
        <p:spPr>
          <a:xfrm>
            <a:off x="9632373" y="1319689"/>
            <a:ext cx="2140527" cy="3693319"/>
          </a:xfrm>
          <a:prstGeom prst="rect">
            <a:avLst/>
          </a:prstGeom>
          <a:noFill/>
        </p:spPr>
        <p:txBody>
          <a:bodyPr wrap="square" rtlCol="0">
            <a:spAutoFit/>
          </a:bodyPr>
          <a:lstStyle/>
          <a:p>
            <a:pPr algn="l"/>
            <a:r>
              <a:rPr lang="en-GB" b="1" i="0" u="none" strike="noStrike" dirty="0">
                <a:solidFill>
                  <a:srgbClr val="0A0A0A"/>
                </a:solidFill>
                <a:effectLst/>
                <a:latin typeface="Google Sans"/>
              </a:rPr>
              <a:t>Molten Salt Reactor Fuel:</a:t>
            </a:r>
            <a:r>
              <a:rPr lang="en-GB" b="0" i="0" u="none" strike="noStrike" dirty="0">
                <a:solidFill>
                  <a:srgbClr val="0A0A0A"/>
                </a:solidFill>
                <a:effectLst/>
                <a:latin typeface="Google Sans"/>
              </a:rPr>
              <a:t> Springfields is partnering with Terrestrial Energy and the National Nuclear Laboratory to pilot the supply of enriched Uranium Tetrafluoride (UF4) and molten salt fuel for use in Terrestrial's Integral Molten Salt Reactor.</a:t>
            </a:r>
            <a:endParaRPr lang="en-US" dirty="0"/>
          </a:p>
        </p:txBody>
      </p:sp>
    </p:spTree>
    <p:extLst>
      <p:ext uri="{BB962C8B-B14F-4D97-AF65-F5344CB8AC3E}">
        <p14:creationId xmlns:p14="http://schemas.microsoft.com/office/powerpoint/2010/main" val="229964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87EE-039D-65D8-9568-135156D803FB}"/>
              </a:ext>
            </a:extLst>
          </p:cNvPr>
          <p:cNvSpPr>
            <a:spLocks noGrp="1"/>
          </p:cNvSpPr>
          <p:nvPr>
            <p:ph type="title"/>
          </p:nvPr>
        </p:nvSpPr>
        <p:spPr/>
        <p:txBody>
          <a:bodyPr/>
          <a:lstStyle/>
          <a:p>
            <a:r>
              <a:rPr lang="en-GB" dirty="0"/>
              <a:t>UK Enabling Activities</a:t>
            </a:r>
            <a:endParaRPr lang="en-US" dirty="0"/>
          </a:p>
        </p:txBody>
      </p:sp>
      <p:sp>
        <p:nvSpPr>
          <p:cNvPr id="3" name="Content Placeholder 2">
            <a:extLst>
              <a:ext uri="{FF2B5EF4-FFF2-40B4-BE49-F238E27FC236}">
                <a16:creationId xmlns:a16="http://schemas.microsoft.com/office/drawing/2014/main" id="{34F23A89-D636-C196-D76A-288D66DA3007}"/>
              </a:ext>
            </a:extLst>
          </p:cNvPr>
          <p:cNvSpPr>
            <a:spLocks noGrp="1"/>
          </p:cNvSpPr>
          <p:nvPr>
            <p:ph idx="1"/>
          </p:nvPr>
        </p:nvSpPr>
        <p:spPr/>
        <p:txBody>
          <a:bodyPr>
            <a:normAutofit/>
          </a:bodyPr>
          <a:lstStyle/>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cs typeface="Arial" panose="020B0604020202020204" pitchFamily="34" charset="0"/>
              </a:rPr>
              <a:t>Regulation</a:t>
            </a:r>
            <a:r>
              <a:rPr lang="en-GB" sz="1800" dirty="0">
                <a:effectLst/>
                <a:latin typeface="Arial" panose="020B0604020202020204" pitchFamily="34" charset="0"/>
                <a:ea typeface="Calibri" panose="020F0502020204030204" pitchFamily="34" charset="0"/>
                <a:cs typeface="Arial" panose="020B0604020202020204" pitchFamily="34" charset="0"/>
              </a:rPr>
              <a:t> - The Nuclear Regulatory Taskforce announced February 2025, objective of bringing about change in our regulatory framework to better support delivery of new nuclear in the UK</a:t>
            </a:r>
            <a:r>
              <a:rPr lang="en-GB" sz="1800" dirty="0">
                <a:latin typeface="Arial" panose="020B0604020202020204" pitchFamily="34" charset="0"/>
                <a:ea typeface="Calibri" panose="020F0502020204030204" pitchFamily="34" charset="0"/>
                <a:cs typeface="Arial" panose="020B0604020202020204" pitchFamily="34" charset="0"/>
              </a:rPr>
              <a:t> – streamlining, faster approvals, greater international collaboration, improved ways of working.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cs typeface="Arial" panose="020B0604020202020204" pitchFamily="34" charset="0"/>
              </a:rPr>
              <a:t>Siting</a:t>
            </a:r>
            <a:r>
              <a:rPr lang="en-GB" sz="1800" dirty="0">
                <a:effectLst/>
                <a:latin typeface="Arial" panose="020B0604020202020204" pitchFamily="34" charset="0"/>
                <a:ea typeface="Calibri" panose="020F0502020204030204" pitchFamily="34" charset="0"/>
                <a:cs typeface="Arial" panose="020B0604020202020204" pitchFamily="34" charset="0"/>
              </a:rPr>
              <a:t> - GBE-N has acquired sites at </a:t>
            </a:r>
            <a:r>
              <a:rPr lang="en-GB" sz="1800" dirty="0" err="1">
                <a:effectLst/>
                <a:latin typeface="Arial" panose="020B0604020202020204" pitchFamily="34" charset="0"/>
                <a:ea typeface="Calibri" panose="020F0502020204030204" pitchFamily="34" charset="0"/>
                <a:cs typeface="Arial" panose="020B0604020202020204" pitchFamily="34" charset="0"/>
              </a:rPr>
              <a:t>Wylfa</a:t>
            </a:r>
            <a:r>
              <a:rPr lang="en-GB" sz="1800" dirty="0">
                <a:effectLst/>
                <a:latin typeface="Arial" panose="020B0604020202020204" pitchFamily="34" charset="0"/>
                <a:ea typeface="Calibri" panose="020F0502020204030204" pitchFamily="34" charset="0"/>
                <a:cs typeface="Arial" panose="020B0604020202020204" pitchFamily="34" charset="0"/>
              </a:rPr>
              <a:t> (Anglesey) and </a:t>
            </a:r>
            <a:r>
              <a:rPr lang="en-GB" sz="1800" dirty="0" err="1">
                <a:effectLst/>
                <a:latin typeface="Arial" panose="020B0604020202020204" pitchFamily="34" charset="0"/>
                <a:ea typeface="Calibri" panose="020F0502020204030204" pitchFamily="34" charset="0"/>
                <a:cs typeface="Arial" panose="020B0604020202020204" pitchFamily="34" charset="0"/>
              </a:rPr>
              <a:t>Oldbury</a:t>
            </a:r>
            <a:r>
              <a:rPr lang="en-GB" sz="1800" dirty="0">
                <a:effectLst/>
                <a:latin typeface="Arial" panose="020B0604020202020204" pitchFamily="34" charset="0"/>
                <a:ea typeface="Calibri" panose="020F0502020204030204" pitchFamily="34" charset="0"/>
                <a:cs typeface="Arial" panose="020B0604020202020204" pitchFamily="34" charset="0"/>
              </a:rPr>
              <a:t> (Gloucestershire). Likely one will be chosen for Rolls Royce deployment. </a:t>
            </a:r>
          </a:p>
          <a:p>
            <a:r>
              <a:rPr lang="en-GB" sz="1800" b="1" dirty="0">
                <a:effectLst/>
                <a:latin typeface="Arial" panose="020B0604020202020204" pitchFamily="34" charset="0"/>
                <a:ea typeface="Times New Roman" panose="02020603050405020304" pitchFamily="18" charset="0"/>
                <a:cs typeface="Arial" panose="020B0604020202020204" pitchFamily="34" charset="0"/>
              </a:rPr>
              <a:t>Skills</a:t>
            </a:r>
            <a:r>
              <a:rPr lang="en-GB" sz="1800" dirty="0">
                <a:effectLst/>
                <a:latin typeface="Arial" panose="020B0604020202020204" pitchFamily="34" charset="0"/>
                <a:ea typeface="Times New Roman" panose="02020603050405020304" pitchFamily="18" charset="0"/>
                <a:cs typeface="Arial" panose="020B0604020202020204" pitchFamily="34" charset="0"/>
              </a:rPr>
              <a:t> - The National Nuclear Strategic Plan for Skills identified the need to quadruple the number of nuclear fission PhDs the UK produces to develop a pipeline of future subject matter experts with the skills required to underpin the UK domestic civil and defence nuclear sectors in coming years. £45m funding to develop circa 500 PhD graduates over four cohorts, with the skills, experience and industry connections to enter the UK nuclear workforce upon graduation.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9189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574C-6C8D-A44A-047E-32C629358DF9}"/>
              </a:ext>
            </a:extLst>
          </p:cNvPr>
          <p:cNvSpPr>
            <a:spLocks noGrp="1"/>
          </p:cNvSpPr>
          <p:nvPr>
            <p:ph type="ctrTitle"/>
          </p:nvPr>
        </p:nvSpPr>
        <p:spPr>
          <a:xfrm>
            <a:off x="1721708" y="2073833"/>
            <a:ext cx="9144000" cy="2387600"/>
          </a:xfrm>
        </p:spPr>
        <p:txBody>
          <a:bodyPr/>
          <a:lstStyle/>
          <a:p>
            <a:r>
              <a:rPr lang="en-GB" dirty="0"/>
              <a:t>Rest of the World</a:t>
            </a:r>
            <a:br>
              <a:rPr lang="en-GB" dirty="0"/>
            </a:br>
            <a:r>
              <a:rPr lang="en-GB" dirty="0"/>
              <a:t>(some of it)</a:t>
            </a:r>
            <a:endParaRPr lang="en-US" dirty="0"/>
          </a:p>
        </p:txBody>
      </p:sp>
    </p:spTree>
    <p:extLst>
      <p:ext uri="{BB962C8B-B14F-4D97-AF65-F5344CB8AC3E}">
        <p14:creationId xmlns:p14="http://schemas.microsoft.com/office/powerpoint/2010/main" val="129432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407B0D63B8947B6146CFB1CA52F1B" ma:contentTypeVersion="21" ma:contentTypeDescription="Create a new document." ma:contentTypeScope="" ma:versionID="3b63aa1d833c678d9e7a45a2d2b8377b">
  <xsd:schema xmlns:xsd="http://www.w3.org/2001/XMLSchema" xmlns:xs="http://www.w3.org/2001/XMLSchema" xmlns:p="http://schemas.microsoft.com/office/2006/metadata/properties" xmlns:ns1="http://schemas.microsoft.com/sharepoint/v3" xmlns:ns2="dd303028-24e2-4bd4-8a37-3dc46ab201f7" xmlns:ns3="6a15709f-96f5-4403-a377-dafb0bdfc8df" targetNamespace="http://schemas.microsoft.com/office/2006/metadata/properties" ma:root="true" ma:fieldsID="fe3e1beb1dc967a59f6508f58c17d89c" ns1:_="" ns2:_="" ns3:_="">
    <xsd:import namespace="http://schemas.microsoft.com/sharepoint/v3"/>
    <xsd:import namespace="dd303028-24e2-4bd4-8a37-3dc46ab201f7"/>
    <xsd:import namespace="6a15709f-96f5-4403-a377-dafb0bdfc8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303028-24e2-4bd4-8a37-3dc46ab201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fd882d-41c0-48ce-b6d6-813d06570b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15709f-96f5-4403-a377-dafb0bdfc8d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6c23667-028e-4c98-ae09-a3152be5b54d}" ma:internalName="TaxCatchAll" ma:showField="CatchAllData" ma:web="6a15709f-96f5-4403-a377-dafb0bdfc8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a15709f-96f5-4403-a377-dafb0bdfc8df" xsi:nil="true"/>
    <lcf76f155ced4ddcb4097134ff3c332f xmlns="dd303028-24e2-4bd4-8a37-3dc46ab201f7">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022F628D-E390-44E5-85F9-639B5E20D5F2}"/>
</file>

<file path=customXml/itemProps2.xml><?xml version="1.0" encoding="utf-8"?>
<ds:datastoreItem xmlns:ds="http://schemas.openxmlformats.org/officeDocument/2006/customXml" ds:itemID="{687674BB-6320-471A-96C0-B79A1448ACDE}"/>
</file>

<file path=customXml/itemProps3.xml><?xml version="1.0" encoding="utf-8"?>
<ds:datastoreItem xmlns:ds="http://schemas.openxmlformats.org/officeDocument/2006/customXml" ds:itemID="{DF384DEF-CB44-4867-BD67-7C93B88A4812}"/>
</file>

<file path=docMetadata/LabelInfo.xml><?xml version="1.0" encoding="utf-8"?>
<clbl:labelList xmlns:clbl="http://schemas.microsoft.com/office/2020/mipLabelMetadata">
  <clbl:label id="{6a13f27d-9eb3-4ee2-8d90-bc97573dc0fb}" enabled="1" method="Standard" siteId="{76cfb400-ab12-485f-8c0c-dca5fe3c2fdd}" removed="0"/>
</clbl:labelList>
</file>

<file path=docProps/app.xml><?xml version="1.0" encoding="utf-8"?>
<Properties xmlns="http://schemas.openxmlformats.org/officeDocument/2006/extended-properties" xmlns:vt="http://schemas.openxmlformats.org/officeDocument/2006/docPropsVTypes">
  <TotalTime>1127</TotalTime>
  <Words>2713</Words>
  <Application>Microsoft Office PowerPoint</Application>
  <PresentationFormat>Widescreen</PresentationFormat>
  <Paragraphs>292</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Caveat! Too much to talk about!!</vt:lpstr>
      <vt:lpstr>UK</vt:lpstr>
      <vt:lpstr>UK Large Reactor Projects</vt:lpstr>
      <vt:lpstr>UK SMRs/ Micro Reactors</vt:lpstr>
      <vt:lpstr>UK AMRs</vt:lpstr>
      <vt:lpstr>Fuels</vt:lpstr>
      <vt:lpstr>UK Enabling Activities</vt:lpstr>
      <vt:lpstr>Rest of the World (some of it)</vt:lpstr>
      <vt:lpstr>Global Large Reactor Projects</vt:lpstr>
      <vt:lpstr>Global Large Reactor Projects</vt:lpstr>
      <vt:lpstr>USA Reactor Projects</vt:lpstr>
      <vt:lpstr>Global Small Reactor Projects</vt:lpstr>
      <vt:lpstr>South East Asia Interest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Reilly</dc:creator>
  <cp:lastModifiedBy>Fiona Reilly</cp:lastModifiedBy>
  <cp:revision>17</cp:revision>
  <dcterms:created xsi:type="dcterms:W3CDTF">2025-10-30T14:37:19Z</dcterms:created>
  <dcterms:modified xsi:type="dcterms:W3CDTF">2025-12-02T13:33:49Z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0x010100E52407B0D63B8947B6146CFB1CA52F1B</vt:lpwstr>
  </property>
  <property fmtid="{D5CDD505-2E9C-101B-9397-08002B2CF9AE}" pid="3" name="MediaServiceImageTags">
    <vt:lpwstr/>
  </property>
</Properties>
</file>