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7620000"/>
  <p:notesSz cx="6858000" cy="9144000"/>
  <p:embeddedFontLs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Medium" panose="00000600000000000000" pitchFamily="2" charset="77"/>
      <p:regular r:id="rId22"/>
      <p:bold r:id="rId23"/>
      <p:italic r:id="rId24"/>
      <p:boldItalic r:id="rId25"/>
    </p:embeddedFont>
    <p:embeddedFont>
      <p:font typeface="Montserrat SemiBold" panose="00000700000000000000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Wdd61aXuvhY9daLTzVyJUuvkD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7"/>
  </p:normalViewPr>
  <p:slideViewPr>
    <p:cSldViewPr snapToGrid="0">
      <p:cViewPr varScale="1">
        <p:scale>
          <a:sx n="94" d="100"/>
          <a:sy n="94" d="100"/>
        </p:scale>
        <p:origin x="1176" y="192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9c10413f70_0_19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9c10413f70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9c10413f70_0_23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39c10413f70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9c10413f7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39c10413f7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9c10413f7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39c10413f7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>
              <a:solidFill>
                <a:srgbClr val="434343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9c10413f7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39c10413f7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9c10413f7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9c10413f7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9c10413f7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61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39c10413f7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9c10413f70_0_18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9c10413f70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9c10413f70_0_20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9c10413f70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9c10413f70_0_212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9c10413f70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247070"/>
            <a:ext cx="9144000" cy="2652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4002264"/>
            <a:ext cx="9144000" cy="1839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7062612"/>
            <a:ext cx="41148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405695"/>
            <a:ext cx="105156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678590" y="-811918"/>
            <a:ext cx="483482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7062612"/>
            <a:ext cx="41148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6810551" y="2320043"/>
            <a:ext cx="64575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476551" y="-232657"/>
            <a:ext cx="64575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7062612"/>
            <a:ext cx="41148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9c10413f70_0_92"/>
          <p:cNvSpPr txBox="1">
            <a:spLocks noGrp="1"/>
          </p:cNvSpPr>
          <p:nvPr>
            <p:ph type="title"/>
          </p:nvPr>
        </p:nvSpPr>
        <p:spPr>
          <a:xfrm>
            <a:off x="415600" y="823111"/>
            <a:ext cx="3744000" cy="1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82" name="Google Shape;82;g39c10413f70_0_92"/>
          <p:cNvSpPr txBox="1">
            <a:spLocks noGrp="1"/>
          </p:cNvSpPr>
          <p:nvPr>
            <p:ph type="body" idx="1"/>
          </p:nvPr>
        </p:nvSpPr>
        <p:spPr>
          <a:xfrm>
            <a:off x="415600" y="2058667"/>
            <a:ext cx="3744000" cy="4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83" name="Google Shape;83;g39c10413f70_0_92"/>
          <p:cNvSpPr txBox="1">
            <a:spLocks noGrp="1"/>
          </p:cNvSpPr>
          <p:nvPr>
            <p:ph type="sldNum" idx="12"/>
          </p:nvPr>
        </p:nvSpPr>
        <p:spPr>
          <a:xfrm>
            <a:off x="11296611" y="6908470"/>
            <a:ext cx="7317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9c10413f70_0_96"/>
          <p:cNvSpPr txBox="1">
            <a:spLocks noGrp="1"/>
          </p:cNvSpPr>
          <p:nvPr>
            <p:ph type="title"/>
          </p:nvPr>
        </p:nvSpPr>
        <p:spPr>
          <a:xfrm>
            <a:off x="415600" y="659296"/>
            <a:ext cx="113607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39c10413f70_0_96"/>
          <p:cNvSpPr txBox="1">
            <a:spLocks noGrp="1"/>
          </p:cNvSpPr>
          <p:nvPr>
            <p:ph type="body" idx="1"/>
          </p:nvPr>
        </p:nvSpPr>
        <p:spPr>
          <a:xfrm>
            <a:off x="415600" y="1707370"/>
            <a:ext cx="5333100" cy="5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87" name="Google Shape;87;g39c10413f70_0_96"/>
          <p:cNvSpPr txBox="1">
            <a:spLocks noGrp="1"/>
          </p:cNvSpPr>
          <p:nvPr>
            <p:ph type="body" idx="2"/>
          </p:nvPr>
        </p:nvSpPr>
        <p:spPr>
          <a:xfrm>
            <a:off x="6443200" y="1707370"/>
            <a:ext cx="5333100" cy="5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88" name="Google Shape;88;g39c10413f70_0_96"/>
          <p:cNvSpPr txBox="1">
            <a:spLocks noGrp="1"/>
          </p:cNvSpPr>
          <p:nvPr>
            <p:ph type="sldNum" idx="12"/>
          </p:nvPr>
        </p:nvSpPr>
        <p:spPr>
          <a:xfrm>
            <a:off x="11296611" y="6908470"/>
            <a:ext cx="7317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405695"/>
            <a:ext cx="105156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>
          <a:xfrm>
            <a:off x="8382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ftr" idx="11"/>
          </p:nvPr>
        </p:nvSpPr>
        <p:spPr>
          <a:xfrm>
            <a:off x="4038600" y="7062612"/>
            <a:ext cx="41148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title"/>
          </p:nvPr>
        </p:nvSpPr>
        <p:spPr>
          <a:xfrm>
            <a:off x="838200" y="405695"/>
            <a:ext cx="105156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838200" y="2028472"/>
            <a:ext cx="105156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8382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4038600" y="7062612"/>
            <a:ext cx="41148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831850" y="1899709"/>
            <a:ext cx="10515600" cy="31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831850" y="5099404"/>
            <a:ext cx="10515600" cy="1666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dt" idx="10"/>
          </p:nvPr>
        </p:nvSpPr>
        <p:spPr>
          <a:xfrm>
            <a:off x="8382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ftr" idx="11"/>
          </p:nvPr>
        </p:nvSpPr>
        <p:spPr>
          <a:xfrm>
            <a:off x="4038600" y="7062612"/>
            <a:ext cx="41148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title"/>
          </p:nvPr>
        </p:nvSpPr>
        <p:spPr>
          <a:xfrm>
            <a:off x="838200" y="405695"/>
            <a:ext cx="105156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1"/>
          </p:nvPr>
        </p:nvSpPr>
        <p:spPr>
          <a:xfrm>
            <a:off x="838200" y="2028472"/>
            <a:ext cx="51816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2"/>
          </p:nvPr>
        </p:nvSpPr>
        <p:spPr>
          <a:xfrm>
            <a:off x="6172200" y="2028472"/>
            <a:ext cx="51816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dt" idx="10"/>
          </p:nvPr>
        </p:nvSpPr>
        <p:spPr>
          <a:xfrm>
            <a:off x="8382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ftr" idx="11"/>
          </p:nvPr>
        </p:nvSpPr>
        <p:spPr>
          <a:xfrm>
            <a:off x="4038600" y="7062612"/>
            <a:ext cx="41148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839788" y="405695"/>
            <a:ext cx="105156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9789" y="1867959"/>
            <a:ext cx="5157787" cy="9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839789" y="2783417"/>
            <a:ext cx="5157787" cy="409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3"/>
          </p:nvPr>
        </p:nvSpPr>
        <p:spPr>
          <a:xfrm>
            <a:off x="6172200" y="1867959"/>
            <a:ext cx="5183188" cy="9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4"/>
          </p:nvPr>
        </p:nvSpPr>
        <p:spPr>
          <a:xfrm>
            <a:off x="6172200" y="2783417"/>
            <a:ext cx="5183188" cy="409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7062612"/>
            <a:ext cx="41148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7062612"/>
            <a:ext cx="41148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9" y="508000"/>
            <a:ext cx="3932237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1097139"/>
            <a:ext cx="6172200" cy="541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9" y="2286000"/>
            <a:ext cx="3932237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7062612"/>
            <a:ext cx="41148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9" y="508000"/>
            <a:ext cx="3932237" cy="1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1097139"/>
            <a:ext cx="6172200" cy="541513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9" y="2286000"/>
            <a:ext cx="3932237" cy="423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7062612"/>
            <a:ext cx="41148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405695"/>
            <a:ext cx="10515600" cy="147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2028472"/>
            <a:ext cx="10515600" cy="483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7062612"/>
            <a:ext cx="41148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4sm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drive/folders/1ea2wlqG22PSIx0tdbNoRtHPgUdxrvL7d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eu.impawatt.com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amaradesevilla.com/sostenibilidad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hyperlink" Target="https://garantiacamara.com/tipos/sostenibilidad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 idx="4294967295"/>
          </p:nvPr>
        </p:nvSpPr>
        <p:spPr>
          <a:xfrm>
            <a:off x="871276" y="3194125"/>
            <a:ext cx="9539400" cy="1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700" tIns="114700" rIns="114700" bIns="114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 Medium"/>
              <a:buNone/>
            </a:pPr>
            <a:br>
              <a:rPr lang="en-US" sz="3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3200" b="0" i="0" u="sng" strike="noStrike" cap="none">
                <a:solidFill>
                  <a:schemeClr val="hlink"/>
                </a:solidFill>
                <a:latin typeface="Montserrat SemiBold"/>
                <a:ea typeface="Montserrat SemiBold"/>
                <a:cs typeface="Montserrat SemiBold"/>
                <a:sym typeface="Montserrat SemiBold"/>
                <a:hlinkClick r:id="rId3"/>
              </a:rPr>
              <a:t>EnergyEfficiency4SMEs</a:t>
            </a:r>
            <a:r>
              <a:rPr lang="en-US" sz="3200" b="0" i="0" u="none" strike="noStrike" cap="none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Project</a:t>
            </a:r>
            <a:br>
              <a:rPr lang="en-US" sz="3200" b="0" i="0" u="none" strike="noStrike" cap="none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US" sz="1400" b="0" i="0" u="none" strike="noStrike" cap="none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Reference: LIFE21-CET-AUDITS-EnergyEfficiency4SME/101076459</a:t>
            </a:r>
            <a:endParaRPr sz="3200" b="0" i="0" u="none" strike="noStrike" cap="none">
              <a:solidFill>
                <a:srgbClr val="2F549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4" name="Google Shape;94;p1" descr="Text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8657" y="5877791"/>
            <a:ext cx="4821382" cy="104992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96" name="Google Shape;96;p1" descr="A blue flag with yellow stars and word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7957" y="207658"/>
            <a:ext cx="1507680" cy="150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8276" y="207649"/>
            <a:ext cx="2419125" cy="15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871275" y="5122825"/>
            <a:ext cx="46068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Seville, 23 October 2025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9c10413f70_0_192"/>
          <p:cNvSpPr txBox="1">
            <a:spLocks noGrp="1"/>
          </p:cNvSpPr>
          <p:nvPr>
            <p:ph type="title"/>
          </p:nvPr>
        </p:nvSpPr>
        <p:spPr>
          <a:xfrm>
            <a:off x="415600" y="659295"/>
            <a:ext cx="11360700" cy="56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g39c10413f70_0_192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95" name="Google Shape;195;g39c10413f70_0_192" descr="A blue flag with yellow stars and word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361" y="28192"/>
            <a:ext cx="1579856" cy="157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39c10413f70_0_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83" y="28192"/>
            <a:ext cx="2152372" cy="134144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9c10413f70_0_192"/>
          <p:cNvSpPr txBox="1"/>
          <p:nvPr/>
        </p:nvSpPr>
        <p:spPr>
          <a:xfrm>
            <a:off x="859300" y="1949850"/>
            <a:ext cx="10473300" cy="4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Provides resources: The </a:t>
            </a:r>
            <a:r>
              <a:rPr lang="en-US" sz="18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EE4SMEs project website 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offers tools, best practices and an e-learning platform to guide SMEs through their 'green transformation. 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It focuses on action: </a:t>
            </a:r>
            <a:r>
              <a:rPr lang="en-US" sz="18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The project transitions from technical insights to the real-world implementation of efficiency measures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(lighting, renewable energies, distribution networks and insulation, energy management, facade/ roof thermal insulation, heat pumps and heat recovery, industrial furnaces, office space, optimisation, pumps, raising staff awareness, ventilation, reduction in fuel consumption and gas emissions). 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It encourages </a:t>
            </a:r>
            <a:r>
              <a:rPr lang="en-US" sz="18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policy integration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. It aims to embed SME-focused energy strategies into national and EU policies. 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The overarching goal is to </a:t>
            </a:r>
            <a:r>
              <a:rPr lang="en-US" sz="18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empower SMEs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and significantly </a:t>
            </a:r>
            <a:r>
              <a:rPr lang="en-US" sz="18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improve energy efficiency, promoting sustainable practices within targeted SME sectors.</a:t>
            </a:r>
            <a:endParaRPr sz="18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g39c10413f70_0_192"/>
          <p:cNvSpPr txBox="1"/>
          <p:nvPr/>
        </p:nvSpPr>
        <p:spPr>
          <a:xfrm>
            <a:off x="2816400" y="927425"/>
            <a:ext cx="66423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457200" lvl="0" indent="0" algn="ctr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HOW THE PROJECT CAN HELP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9c10413f70_0_236"/>
          <p:cNvSpPr txBox="1">
            <a:spLocks noGrp="1"/>
          </p:cNvSpPr>
          <p:nvPr>
            <p:ph type="title"/>
          </p:nvPr>
        </p:nvSpPr>
        <p:spPr>
          <a:xfrm>
            <a:off x="415600" y="659295"/>
            <a:ext cx="11360700" cy="56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g39c10413f70_0_236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05" name="Google Shape;205;g39c10413f70_0_236" descr="A blue flag with yellow stars and word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361" y="28192"/>
            <a:ext cx="1579856" cy="157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39c10413f70_0_2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83" y="28192"/>
            <a:ext cx="2152372" cy="134144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39c10413f70_0_236"/>
          <p:cNvSpPr txBox="1"/>
          <p:nvPr/>
        </p:nvSpPr>
        <p:spPr>
          <a:xfrm>
            <a:off x="859300" y="1949850"/>
            <a:ext cx="10473300" cy="4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g39c10413f70_0_236"/>
          <p:cNvSpPr txBox="1"/>
          <p:nvPr/>
        </p:nvSpPr>
        <p:spPr>
          <a:xfrm>
            <a:off x="2816400" y="927425"/>
            <a:ext cx="66423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457200" lvl="0" indent="0" algn="ctr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IMPAWATT PLATFORM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g39c10413f70_0_2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0" y="1754525"/>
            <a:ext cx="12192034" cy="56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39c10413f70_0_102" descr="fines y objetivos fundación cámara"/>
          <p:cNvPicPr preferRelativeResize="0"/>
          <p:nvPr/>
        </p:nvPicPr>
        <p:blipFill rotWithShape="1">
          <a:blip r:embed="rId3">
            <a:alphaModFix amt="55000"/>
          </a:blip>
          <a:srcRect/>
          <a:stretch/>
        </p:blipFill>
        <p:spPr>
          <a:xfrm>
            <a:off x="7425508" y="284367"/>
            <a:ext cx="4736967" cy="698173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39c10413f70_0_102"/>
          <p:cNvSpPr txBox="1">
            <a:spLocks noGrp="1"/>
          </p:cNvSpPr>
          <p:nvPr>
            <p:ph type="title"/>
          </p:nvPr>
        </p:nvSpPr>
        <p:spPr>
          <a:xfrm>
            <a:off x="415650" y="1160596"/>
            <a:ext cx="11360700" cy="1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r>
              <a:rPr lang="en-US" sz="40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6800" b="1">
              <a:solidFill>
                <a:srgbClr val="C00000"/>
              </a:solidFill>
            </a:endParaRPr>
          </a:p>
        </p:txBody>
      </p:sp>
      <p:sp>
        <p:nvSpPr>
          <p:cNvPr id="216" name="Google Shape;216;g39c10413f70_0_102"/>
          <p:cNvSpPr txBox="1">
            <a:spLocks noGrp="1"/>
          </p:cNvSpPr>
          <p:nvPr>
            <p:ph type="body" idx="1"/>
          </p:nvPr>
        </p:nvSpPr>
        <p:spPr>
          <a:xfrm>
            <a:off x="540950" y="5438454"/>
            <a:ext cx="4937700" cy="18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rmAutofit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Seville Chamber of Commerce</a:t>
            </a:r>
            <a:endParaRPr sz="1800">
              <a:solidFill>
                <a:srgbClr val="2F549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EU Projects Department </a:t>
            </a:r>
            <a:endParaRPr sz="1800">
              <a:solidFill>
                <a:srgbClr val="2F549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800">
              <a:solidFill>
                <a:srgbClr val="2F549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Nazaret Calzado</a:t>
            </a:r>
            <a:endParaRPr sz="1800">
              <a:solidFill>
                <a:srgbClr val="2F549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nazaret.calzado@camaradesevilla.com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17" name="Google Shape;217;g39c10413f70_0_102"/>
          <p:cNvPicPr preferRelativeResize="0"/>
          <p:nvPr/>
        </p:nvPicPr>
        <p:blipFill rotWithShape="1">
          <a:blip r:embed="rId4">
            <a:alphaModFix amt="23000"/>
          </a:blip>
          <a:srcRect/>
          <a:stretch/>
        </p:blipFill>
        <p:spPr>
          <a:xfrm>
            <a:off x="4032258" y="2964848"/>
            <a:ext cx="4127500" cy="1422400"/>
          </a:xfrm>
          <a:prstGeom prst="rect">
            <a:avLst/>
          </a:prstGeom>
          <a:noFill/>
          <a:ln>
            <a:noFill/>
          </a:ln>
          <a:effectLst>
            <a:outerShdw blurRad="79022" dist="26341" dir="5400000" algn="bl" rotWithShape="0">
              <a:srgbClr val="000000">
                <a:alpha val="4941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39c10413f70_0_3"/>
          <p:cNvPicPr preferRelativeResize="0"/>
          <p:nvPr/>
        </p:nvPicPr>
        <p:blipFill rotWithShape="1">
          <a:blip r:embed="rId3">
            <a:alphaModFix/>
          </a:blip>
          <a:srcRect l="8145" t="18003" r="8395" b="22423"/>
          <a:stretch/>
        </p:blipFill>
        <p:spPr>
          <a:xfrm>
            <a:off x="1249633" y="341556"/>
            <a:ext cx="2840733" cy="158044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39c10413f70_0_3"/>
          <p:cNvSpPr txBox="1">
            <a:spLocks noGrp="1"/>
          </p:cNvSpPr>
          <p:nvPr>
            <p:ph type="body" idx="1"/>
          </p:nvPr>
        </p:nvSpPr>
        <p:spPr>
          <a:xfrm>
            <a:off x="569667" y="2382074"/>
            <a:ext cx="6753600" cy="50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Autofit/>
          </a:bodyPr>
          <a:lstStyle/>
          <a:p>
            <a:pPr marL="635000" lvl="0" indent="-450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-US" sz="2100" b="1">
                <a:solidFill>
                  <a:srgbClr val="434343"/>
                </a:solidFill>
              </a:rPr>
              <a:t>Non-profit, public law corporation</a:t>
            </a:r>
            <a:endParaRPr sz="2100" b="1">
              <a:solidFill>
                <a:srgbClr val="434343"/>
              </a:solidFill>
            </a:endParaRPr>
          </a:p>
          <a:p>
            <a:pPr marL="6350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100" b="1">
              <a:solidFill>
                <a:srgbClr val="434343"/>
              </a:solidFill>
            </a:endParaRPr>
          </a:p>
          <a:p>
            <a:pPr marL="635000" lvl="0" indent="-450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-US" sz="2100" b="1">
                <a:solidFill>
                  <a:srgbClr val="434343"/>
                </a:solidFill>
              </a:rPr>
              <a:t>Founded in 1886</a:t>
            </a:r>
            <a:endParaRPr sz="2100" b="1">
              <a:solidFill>
                <a:srgbClr val="434343"/>
              </a:solidFill>
            </a:endParaRPr>
          </a:p>
          <a:p>
            <a:pPr marL="6350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100" b="1">
              <a:solidFill>
                <a:srgbClr val="434343"/>
              </a:solidFill>
            </a:endParaRPr>
          </a:p>
          <a:p>
            <a:pPr marL="635000" lvl="0" indent="-450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-US" sz="2100" b="1">
                <a:solidFill>
                  <a:srgbClr val="434343"/>
                </a:solidFill>
              </a:rPr>
              <a:t>Enhancer of economic activity</a:t>
            </a:r>
            <a:endParaRPr sz="2100" b="1">
              <a:solidFill>
                <a:srgbClr val="434343"/>
              </a:solidFill>
            </a:endParaRPr>
          </a:p>
          <a:p>
            <a:pPr marL="6350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en-US" sz="2100" b="1">
                <a:solidFill>
                  <a:srgbClr val="434343"/>
                </a:solidFill>
              </a:rPr>
              <a:t> </a:t>
            </a:r>
            <a:endParaRPr sz="2100" b="1">
              <a:solidFill>
                <a:srgbClr val="434343"/>
              </a:solidFill>
            </a:endParaRPr>
          </a:p>
          <a:p>
            <a:pPr marL="635000" lvl="0" indent="-450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-US" sz="2100" b="1">
                <a:solidFill>
                  <a:srgbClr val="434343"/>
                </a:solidFill>
              </a:rPr>
              <a:t>Consultative/ advisory body for public administration</a:t>
            </a:r>
            <a:endParaRPr sz="2100" b="1">
              <a:solidFill>
                <a:srgbClr val="434343"/>
              </a:solidFill>
            </a:endParaRPr>
          </a:p>
          <a:p>
            <a:pPr marL="6350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100" b="1">
              <a:solidFill>
                <a:srgbClr val="434343"/>
              </a:solidFill>
            </a:endParaRPr>
          </a:p>
          <a:p>
            <a:pPr marL="635000" lvl="0" indent="-450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-US" sz="2100" b="1">
                <a:solidFill>
                  <a:srgbClr val="434343"/>
                </a:solidFill>
              </a:rPr>
              <a:t>Represents the interests of the business community</a:t>
            </a:r>
            <a:endParaRPr sz="2100" b="1">
              <a:solidFill>
                <a:srgbClr val="434343"/>
              </a:solidFill>
            </a:endParaRPr>
          </a:p>
          <a:p>
            <a:pPr marL="6350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endParaRPr sz="2100" b="1">
              <a:solidFill>
                <a:srgbClr val="434343"/>
              </a:solidFill>
            </a:endParaRPr>
          </a:p>
          <a:p>
            <a:pPr marL="635000" lvl="0" indent="-4508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-US" sz="2100" b="1">
                <a:solidFill>
                  <a:srgbClr val="434343"/>
                </a:solidFill>
              </a:rPr>
              <a:t>Around 85 employees</a:t>
            </a:r>
            <a:endParaRPr sz="2100" b="1">
              <a:solidFill>
                <a:srgbClr val="434343"/>
              </a:solidFill>
            </a:endParaRPr>
          </a:p>
          <a:p>
            <a:pPr marL="6350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2500" b="1">
              <a:solidFill>
                <a:srgbClr val="434343"/>
              </a:solidFill>
            </a:endParaRPr>
          </a:p>
          <a:p>
            <a:pPr marL="635000" lvl="0" indent="6350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3200" b="1">
              <a:solidFill>
                <a:srgbClr val="434343"/>
              </a:solidFill>
            </a:endParaRPr>
          </a:p>
          <a:p>
            <a:pPr marL="0" lvl="0" indent="6350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sz="34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700"/>
              </a:spcAft>
              <a:buSzPts val="1300"/>
              <a:buNone/>
            </a:pPr>
            <a:endParaRPr sz="1500"/>
          </a:p>
        </p:txBody>
      </p:sp>
      <p:pic>
        <p:nvPicPr>
          <p:cNvPr id="105" name="Google Shape;105;g39c10413f70_0_3" descr="Ilustración De La Catedral De La Giralda De Sevilla, España. Ilustraciones  Vectoriales, Clip Art Vectorizado Libre De Derechos. Image 10709999."/>
          <p:cNvPicPr preferRelativeResize="0"/>
          <p:nvPr/>
        </p:nvPicPr>
        <p:blipFill rotWithShape="1">
          <a:blip r:embed="rId4">
            <a:alphaModFix/>
          </a:blip>
          <a:srcRect l="22522"/>
          <a:stretch/>
        </p:blipFill>
        <p:spPr>
          <a:xfrm>
            <a:off x="7754107" y="291169"/>
            <a:ext cx="3542147" cy="634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9c10413f70_0_3"/>
          <p:cNvPicPr preferRelativeResize="0"/>
          <p:nvPr/>
        </p:nvPicPr>
        <p:blipFill rotWithShape="1">
          <a:blip r:embed="rId5">
            <a:alphaModFix amt="23000"/>
          </a:blip>
          <a:srcRect/>
          <a:stretch/>
        </p:blipFill>
        <p:spPr>
          <a:xfrm>
            <a:off x="4032233" y="3019778"/>
            <a:ext cx="4127500" cy="1422400"/>
          </a:xfrm>
          <a:prstGeom prst="rect">
            <a:avLst/>
          </a:prstGeom>
          <a:noFill/>
          <a:ln>
            <a:noFill/>
          </a:ln>
          <a:effectLst>
            <a:outerShdw blurRad="79022" dist="26341" dir="5400000" algn="bl" rotWithShape="0">
              <a:srgbClr val="000000">
                <a:alpha val="49410"/>
              </a:srgbClr>
            </a:outerShdw>
          </a:effectLst>
        </p:spPr>
      </p:pic>
      <p:pic>
        <p:nvPicPr>
          <p:cNvPr id="107" name="Google Shape;107;g39c10413f70_0_3" descr="A blue flag with yellow stars and words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97957" y="207658"/>
            <a:ext cx="1507680" cy="150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39c10413f70_0_10"/>
          <p:cNvPicPr preferRelativeResize="0"/>
          <p:nvPr/>
        </p:nvPicPr>
        <p:blipFill rotWithShape="1">
          <a:blip r:embed="rId3">
            <a:alphaModFix amt="19000"/>
          </a:blip>
          <a:srcRect r="66467"/>
          <a:stretch/>
        </p:blipFill>
        <p:spPr>
          <a:xfrm>
            <a:off x="3354551" y="1105719"/>
            <a:ext cx="5482900" cy="6041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9c10413f70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1733" y="5055815"/>
            <a:ext cx="4470134" cy="21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9c10413f70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500" y="348898"/>
            <a:ext cx="2243232" cy="745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39c10413f70_0_10" descr="Edificio De La Cámara De Comercio De Sevilla, Andalucía, España Fotos,  Retratos, Imágenes Y Fotografía De Archivo Libres De Derecho. Image  32676130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6897" y="1018116"/>
            <a:ext cx="3063333" cy="2035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9c10413f70_0_10"/>
          <p:cNvSpPr txBox="1"/>
          <p:nvPr/>
        </p:nvSpPr>
        <p:spPr>
          <a:xfrm>
            <a:off x="9518500" y="3279704"/>
            <a:ext cx="22983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Headquarters</a:t>
            </a:r>
            <a:endParaRPr sz="1800" b="1" i="0" u="none" strike="noStrike" cap="none">
              <a:solidFill>
                <a:srgbClr val="6D9EEB"/>
              </a:solidFill>
            </a:endParaRPr>
          </a:p>
        </p:txBody>
      </p:sp>
      <p:sp>
        <p:nvSpPr>
          <p:cNvPr id="117" name="Google Shape;117;g39c10413f70_0_10"/>
          <p:cNvSpPr txBox="1"/>
          <p:nvPr/>
        </p:nvSpPr>
        <p:spPr>
          <a:xfrm>
            <a:off x="1350151" y="6011889"/>
            <a:ext cx="18771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Seville Tower, Business Club</a:t>
            </a:r>
            <a:endParaRPr sz="1800" b="1" i="0" u="none" strike="noStrike" cap="none">
              <a:solidFill>
                <a:srgbClr val="6D9EEB"/>
              </a:solidFill>
            </a:endParaRPr>
          </a:p>
        </p:txBody>
      </p:sp>
      <p:pic>
        <p:nvPicPr>
          <p:cNvPr id="118" name="Google Shape;118;g39c10413f70_0_10" descr="Torre Sevilla ofrecerá una experiencia única a los sevillanos - Contenido  Promociona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50167" y="4285203"/>
            <a:ext cx="2298214" cy="138857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9c10413f70_0_10"/>
          <p:cNvSpPr txBox="1"/>
          <p:nvPr/>
        </p:nvSpPr>
        <p:spPr>
          <a:xfrm>
            <a:off x="8837467" y="5055815"/>
            <a:ext cx="2689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39c10413f70_0_10"/>
          <p:cNvSpPr txBox="1"/>
          <p:nvPr/>
        </p:nvSpPr>
        <p:spPr>
          <a:xfrm>
            <a:off x="8672800" y="6107778"/>
            <a:ext cx="3519300" cy="25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Aerospace and technological transfer incubator in the Aerospace Park Aeropolis</a:t>
            </a:r>
            <a:endParaRPr sz="1800" b="1" i="0" u="none" strike="noStrike" cap="none">
              <a:solidFill>
                <a:srgbClr val="6D9EEB"/>
              </a:solidFill>
            </a:endParaRPr>
          </a:p>
        </p:txBody>
      </p:sp>
      <p:pic>
        <p:nvPicPr>
          <p:cNvPr id="121" name="Google Shape;121;g39c10413f70_0_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56879" y="4176296"/>
            <a:ext cx="2421634" cy="181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39c10413f70_0_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98133" y="1105686"/>
            <a:ext cx="2900628" cy="1963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9c10413f70_0_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50933" y="2271370"/>
            <a:ext cx="2569696" cy="14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9c10413f70_0_10"/>
          <p:cNvSpPr txBox="1"/>
          <p:nvPr/>
        </p:nvSpPr>
        <p:spPr>
          <a:xfrm>
            <a:off x="0" y="1728838"/>
            <a:ext cx="24216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EUSA </a:t>
            </a:r>
            <a:endParaRPr sz="1800">
              <a:solidFill>
                <a:srgbClr val="2F549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University Center</a:t>
            </a:r>
            <a:endParaRPr sz="1200" i="0" u="none" strike="noStrike" cap="none">
              <a:solidFill>
                <a:srgbClr val="6D9EEB"/>
              </a:solidFill>
            </a:endParaRPr>
          </a:p>
        </p:txBody>
      </p:sp>
      <p:pic>
        <p:nvPicPr>
          <p:cNvPr id="125" name="Google Shape;125;g39c10413f70_0_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55586" y="32845"/>
            <a:ext cx="2421633" cy="834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c10413f70_0_27"/>
          <p:cNvSpPr txBox="1">
            <a:spLocks noGrp="1"/>
          </p:cNvSpPr>
          <p:nvPr>
            <p:ph type="title"/>
          </p:nvPr>
        </p:nvSpPr>
        <p:spPr>
          <a:xfrm>
            <a:off x="415650" y="1369621"/>
            <a:ext cx="113607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444"/>
              <a:buNone/>
            </a:pPr>
            <a:r>
              <a:rPr lang="en-US" sz="3600" b="1">
                <a:solidFill>
                  <a:srgbClr val="C00000"/>
                </a:solidFill>
              </a:rPr>
              <a:t>MAIN SERVICES</a:t>
            </a:r>
            <a:r>
              <a:rPr lang="en-US" b="1">
                <a:solidFill>
                  <a:srgbClr val="990000"/>
                </a:solidFill>
              </a:rPr>
              <a:t> </a:t>
            </a:r>
            <a:endParaRPr b="1">
              <a:solidFill>
                <a:srgbClr val="990000"/>
              </a:solidFill>
            </a:endParaRPr>
          </a:p>
        </p:txBody>
      </p:sp>
      <p:sp>
        <p:nvSpPr>
          <p:cNvPr id="131" name="Google Shape;131;g39c10413f70_0_27"/>
          <p:cNvSpPr txBox="1">
            <a:spLocks noGrp="1"/>
          </p:cNvSpPr>
          <p:nvPr>
            <p:ph type="body" idx="1"/>
          </p:nvPr>
        </p:nvSpPr>
        <p:spPr>
          <a:xfrm>
            <a:off x="415650" y="2558695"/>
            <a:ext cx="5333100" cy="5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500" b="1">
                <a:solidFill>
                  <a:srgbClr val="C00000"/>
                </a:solidFill>
              </a:rPr>
              <a:t>SERVICES TO COMPANIES</a:t>
            </a:r>
            <a:endParaRPr sz="2500" b="1">
              <a:solidFill>
                <a:schemeClr val="dk1"/>
              </a:solidFill>
            </a:endParaRPr>
          </a:p>
          <a:p>
            <a:pPr marL="304800" lvl="0" indent="-3365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</a:rPr>
              <a:t>Representation</a:t>
            </a:r>
            <a:endParaRPr sz="2100">
              <a:solidFill>
                <a:schemeClr val="dk1"/>
              </a:solidFill>
            </a:endParaRPr>
          </a:p>
          <a:p>
            <a:pPr marL="304800" lvl="0" indent="-3365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</a:rPr>
              <a:t>Assessment and Counseling</a:t>
            </a:r>
            <a:endParaRPr sz="2100">
              <a:solidFill>
                <a:schemeClr val="dk1"/>
              </a:solidFill>
            </a:endParaRPr>
          </a:p>
          <a:p>
            <a:pPr marL="304800" lvl="0" indent="-3365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</a:rPr>
              <a:t>Creation and development of businesses</a:t>
            </a:r>
            <a:endParaRPr sz="2100">
              <a:solidFill>
                <a:schemeClr val="dk1"/>
              </a:solidFill>
            </a:endParaRPr>
          </a:p>
          <a:p>
            <a:pPr marL="304800" lvl="0" indent="-3365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</a:rPr>
              <a:t>Support to the internationalisation of companies</a:t>
            </a:r>
            <a:endParaRPr sz="2100">
              <a:solidFill>
                <a:schemeClr val="dk1"/>
              </a:solidFill>
            </a:endParaRPr>
          </a:p>
          <a:p>
            <a:pPr marL="304800" lvl="0" indent="-3365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</a:rPr>
              <a:t>Training and Employment Services</a:t>
            </a:r>
            <a:endParaRPr sz="2100">
              <a:solidFill>
                <a:schemeClr val="dk1"/>
              </a:solidFill>
            </a:endParaRPr>
          </a:p>
          <a:p>
            <a:pPr marL="304800" lvl="0" indent="-3365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</a:rPr>
              <a:t>Official Certificates</a:t>
            </a:r>
            <a:endParaRPr sz="210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SzPts val="1900"/>
              <a:buNone/>
            </a:pPr>
            <a:endParaRPr b="1"/>
          </a:p>
        </p:txBody>
      </p:sp>
      <p:pic>
        <p:nvPicPr>
          <p:cNvPr id="132" name="Google Shape;132;g39c10413f70_0_27"/>
          <p:cNvPicPr preferRelativeResize="0"/>
          <p:nvPr/>
        </p:nvPicPr>
        <p:blipFill rotWithShape="1">
          <a:blip r:embed="rId3">
            <a:alphaModFix amt="13000"/>
          </a:blip>
          <a:srcRect/>
          <a:stretch/>
        </p:blipFill>
        <p:spPr>
          <a:xfrm>
            <a:off x="4017453" y="3019778"/>
            <a:ext cx="4127500" cy="1422400"/>
          </a:xfrm>
          <a:prstGeom prst="rect">
            <a:avLst/>
          </a:prstGeom>
          <a:noFill/>
          <a:ln>
            <a:noFill/>
          </a:ln>
          <a:effectLst>
            <a:outerShdw blurRad="79022" dist="26341" dir="5400000" algn="bl" rotWithShape="0">
              <a:srgbClr val="000000">
                <a:alpha val="49410"/>
              </a:srgbClr>
            </a:outerShdw>
          </a:effectLst>
        </p:spPr>
      </p:pic>
      <p:sp>
        <p:nvSpPr>
          <p:cNvPr id="133" name="Google Shape;133;g39c10413f70_0_27"/>
          <p:cNvSpPr txBox="1"/>
          <p:nvPr/>
        </p:nvSpPr>
        <p:spPr>
          <a:xfrm>
            <a:off x="6096000" y="2558695"/>
            <a:ext cx="5333100" cy="4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5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COOPERATION</a:t>
            </a:r>
            <a:endParaRPr sz="25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lvl="0" indent="-3619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Other Chambers of Commerce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lvl="0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Spanish Councils of Chambers, ASCAME, AICO, EUROCHAMBRES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lvl="0" indent="-3619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Public Authorities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lvl="0" indent="-3619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Universities and Tech Centers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lvl="0" indent="-3619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Companies, especially SMEs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lvl="0" indent="-3619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European and non-European bodies</a:t>
            </a:r>
            <a:endParaRPr sz="2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g39c10413f70_0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83" y="28192"/>
            <a:ext cx="2152372" cy="134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39c10413f70_0_27" descr="A blue flag with yellow stars and word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2361" y="28192"/>
            <a:ext cx="1579856" cy="1579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9c10413f70_0_34"/>
          <p:cNvSpPr txBox="1">
            <a:spLocks noGrp="1"/>
          </p:cNvSpPr>
          <p:nvPr>
            <p:ph type="title"/>
          </p:nvPr>
        </p:nvSpPr>
        <p:spPr>
          <a:xfrm>
            <a:off x="415650" y="1135546"/>
            <a:ext cx="113607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9444"/>
              <a:buNone/>
            </a:pPr>
            <a:r>
              <a:rPr lang="en-US" sz="3600" b="1">
                <a:solidFill>
                  <a:srgbClr val="C00000"/>
                </a:solidFill>
              </a:rPr>
              <a:t>MAIN SERVICES</a:t>
            </a:r>
            <a:r>
              <a:rPr lang="en-US" b="1">
                <a:solidFill>
                  <a:srgbClr val="990000"/>
                </a:solidFill>
              </a:rPr>
              <a:t> </a:t>
            </a:r>
            <a:endParaRPr b="1">
              <a:solidFill>
                <a:srgbClr val="990000"/>
              </a:solidFill>
            </a:endParaRPr>
          </a:p>
        </p:txBody>
      </p:sp>
      <p:sp>
        <p:nvSpPr>
          <p:cNvPr id="141" name="Google Shape;141;g39c10413f70_0_34"/>
          <p:cNvSpPr txBox="1">
            <a:spLocks noGrp="1"/>
          </p:cNvSpPr>
          <p:nvPr>
            <p:ph type="body" idx="1"/>
          </p:nvPr>
        </p:nvSpPr>
        <p:spPr>
          <a:xfrm>
            <a:off x="7002438" y="1983945"/>
            <a:ext cx="5333100" cy="50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chemeClr val="hlink"/>
                </a:solidFill>
                <a:hlinkClick r:id="rId3"/>
              </a:rPr>
              <a:t>SUSTAINABILITY AREA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800"/>
              <a:t>Sustainable strategic plans assistance for companies and businesses.</a:t>
            </a:r>
            <a:endParaRPr sz="18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800"/>
              <a:t>Chamber of Commerce Spain's Sustainability Programme for SMEs.</a:t>
            </a:r>
            <a:endParaRPr sz="18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800"/>
              <a:t>Technical assistance with certifications and legal, regulatory and normative compliance in the area of sustainability.</a:t>
            </a:r>
            <a:endParaRPr sz="18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800"/>
              <a:t>Information on mandatory and voluntary registrations at the local, regional and national levels.</a:t>
            </a:r>
            <a:endParaRPr sz="18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800"/>
              <a:t>Training, awareness-raising and information on these matters.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Sustainability certificates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IS Biogas, CO-energy, C02 Compensation, EC Circular, F&amp;B safe and sustainable</a:t>
            </a: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142" name="Google Shape;142;g39c10413f70_0_34"/>
          <p:cNvPicPr preferRelativeResize="0"/>
          <p:nvPr/>
        </p:nvPicPr>
        <p:blipFill rotWithShape="1">
          <a:blip r:embed="rId5">
            <a:alphaModFix amt="13000"/>
          </a:blip>
          <a:srcRect/>
          <a:stretch/>
        </p:blipFill>
        <p:spPr>
          <a:xfrm>
            <a:off x="4017453" y="3019778"/>
            <a:ext cx="4127500" cy="1422400"/>
          </a:xfrm>
          <a:prstGeom prst="rect">
            <a:avLst/>
          </a:prstGeom>
          <a:noFill/>
          <a:ln>
            <a:noFill/>
          </a:ln>
          <a:effectLst>
            <a:outerShdw blurRad="79022" dist="26341" dir="5400000" algn="bl" rotWithShape="0">
              <a:srgbClr val="000000">
                <a:alpha val="49410"/>
              </a:srgbClr>
            </a:outerShdw>
          </a:effectLst>
        </p:spPr>
      </p:pic>
      <p:sp>
        <p:nvSpPr>
          <p:cNvPr id="143" name="Google Shape;143;g39c10413f70_0_34"/>
          <p:cNvSpPr txBox="1"/>
          <p:nvPr/>
        </p:nvSpPr>
        <p:spPr>
          <a:xfrm>
            <a:off x="415650" y="1983950"/>
            <a:ext cx="6586800" cy="57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6425" tIns="126425" rIns="126425" bIns="126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TRAINING AND EMPLOYMENT</a:t>
            </a: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79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for entrepreneurs and professionals, employees, unemployed people, etc.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79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students and post-graduates (EUSA University Center – Seville)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7940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VET/ Business School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04800" lvl="0" indent="-2794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Employment services: analysis of competences, internships, social programmes for disadvantaged groups, etc.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ENTREPRENEURSHIP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entrepreneurs in launching their projects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360</a:t>
            </a:r>
            <a:r>
              <a:rPr lang="en-US" sz="1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Office for start-ups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support program for women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0" lvl="0" indent="-3429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assistance for elaboration of business plans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39c10413f70_0_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683" y="28192"/>
            <a:ext cx="2152372" cy="134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9c10413f70_0_34" descr="A blue flag with yellow stars and words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02361" y="28192"/>
            <a:ext cx="1579856" cy="1579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3126" y="3935325"/>
            <a:ext cx="5798875" cy="244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415600" y="659295"/>
            <a:ext cx="11360700" cy="5694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53" name="Google Shape;153;p2" descr="A blue flag with yellow stars and word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361" y="28192"/>
            <a:ext cx="1579856" cy="157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83" y="28192"/>
            <a:ext cx="2152372" cy="134144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>
            <a:off x="859300" y="1949850"/>
            <a:ext cx="10473300" cy="4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EE4SMEs</a:t>
            </a: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project is a initiative, co-funded by the European Union,  that 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helps small and medium-sized enterprises (SMEs) to improve their energy practices</a:t>
            </a: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endParaRPr sz="1800">
              <a:solidFill>
                <a:srgbClr val="2F549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F549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project has focused on 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sectors such as accommodation, food services, agri-food and metalworking</a:t>
            </a: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It has helped over 1,000 companies by carrying out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energy audits</a:t>
            </a: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, 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sharing best practice</a:t>
            </a: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and encouraging the 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of efficiency measures</a:t>
            </a:r>
            <a:r>
              <a:rPr lang="en-US" sz="1800">
                <a:solidFill>
                  <a:srgbClr val="2F549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to reduce energy consumption and costs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The EE4SMEs consortium consists of </a:t>
            </a:r>
            <a:r>
              <a:rPr lang="en-US" sz="18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23 implementing partners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working together to support companies across 10 countries (Belgium, Austria, Bulgaria, Cyprus, Estonia, France, Germany, Italy, Malta and Spain).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Start Date: November 2022</a:t>
            </a:r>
            <a:endParaRPr sz="18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End Date: October 2025</a:t>
            </a:r>
            <a:endParaRPr sz="18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2816400" y="927425"/>
            <a:ext cx="66423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457200" lvl="0" indent="0" algn="ctr" rtl="0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9c10413f70_0_181"/>
          <p:cNvSpPr txBox="1">
            <a:spLocks noGrp="1"/>
          </p:cNvSpPr>
          <p:nvPr>
            <p:ph type="title"/>
          </p:nvPr>
        </p:nvSpPr>
        <p:spPr>
          <a:xfrm>
            <a:off x="415600" y="659295"/>
            <a:ext cx="11360700" cy="56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g39c10413f70_0_181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63" name="Google Shape;163;g39c10413f70_0_181" descr="A blue flag with yellow stars and word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361" y="28192"/>
            <a:ext cx="1579856" cy="157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39c10413f70_0_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83" y="28192"/>
            <a:ext cx="2152372" cy="134144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9c10413f70_0_181"/>
          <p:cNvSpPr txBox="1"/>
          <p:nvPr/>
        </p:nvSpPr>
        <p:spPr>
          <a:xfrm>
            <a:off x="859300" y="1949850"/>
            <a:ext cx="10473300" cy="4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Improve energy management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: Raise awareness and encourage SMEs to adopt sustainable energy management practices. 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Support energy audits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: Facilitate the implementation of energy audits to identify inefficiencies. 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Implement efficiency measures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: Help SMEs implement the recommendations from these audits, with over 1,000 measures having been implemented through the project to date. 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Enhance cost-effectiveness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: Improve the financial performance of SMEs by reducing energy waste and costs. 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Share best practices</a:t>
            </a: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: Adapt successful energy efficiency strategies from larger companies for use by SMEs. 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g39c10413f70_0_181"/>
          <p:cNvSpPr txBox="1"/>
          <p:nvPr/>
        </p:nvSpPr>
        <p:spPr>
          <a:xfrm>
            <a:off x="2816400" y="927425"/>
            <a:ext cx="66423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457200" lvl="0" indent="0" algn="ctr" rtl="0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OBJECTIVES AND OUTCOMES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9c10413f70_0_202"/>
          <p:cNvSpPr txBox="1">
            <a:spLocks noGrp="1"/>
          </p:cNvSpPr>
          <p:nvPr>
            <p:ph type="title"/>
          </p:nvPr>
        </p:nvSpPr>
        <p:spPr>
          <a:xfrm>
            <a:off x="415600" y="659295"/>
            <a:ext cx="11360700" cy="56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g39c10413f70_0_202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73" name="Google Shape;173;g39c10413f70_0_202" descr="A blue flag with yellow stars and word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361" y="28192"/>
            <a:ext cx="1579856" cy="157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g39c10413f70_0_2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83" y="28192"/>
            <a:ext cx="2152372" cy="134144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9c10413f70_0_202"/>
          <p:cNvSpPr txBox="1"/>
          <p:nvPr/>
        </p:nvSpPr>
        <p:spPr>
          <a:xfrm>
            <a:off x="859300" y="1675675"/>
            <a:ext cx="10473300" cy="5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Objectives – Seville Chamber of Commerce</a:t>
            </a:r>
            <a:endParaRPr sz="20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Montserrat"/>
              <a:buChar char="-"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7 energy audits for SMEs in Seville and the province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Montserrat"/>
              <a:buChar char="-"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5 workshops/ seminars on energy efficiency aimed at SMEs (4) and business organisations (1):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Montserrat"/>
              <a:buChar char="-"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Support participating companies with energy audit recommendations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Montserrat"/>
              <a:buChar char="-"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Improve the skills and training of workers and professionals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Montserrat"/>
              <a:buChar char="-"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Improve the skills and training of energy auditors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General Project Objectives (Europe)</a:t>
            </a:r>
            <a:endParaRPr sz="20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Montserrat"/>
              <a:buChar char="-"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151 (140) energy audits for SMEs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Montserrat"/>
              <a:buChar char="-"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Support (more than) 1,000 companies through energy audit recommendations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Montserrat"/>
              <a:buChar char="-"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Improve the skills and training of 1,000 workers and professionals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1800"/>
              <a:buFont typeface="Montserrat"/>
              <a:buChar char="-"/>
            </a:pP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Improve the skills and training of 200 energy auditors</a:t>
            </a: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c10413f70_0_212"/>
          <p:cNvSpPr txBox="1">
            <a:spLocks noGrp="1"/>
          </p:cNvSpPr>
          <p:nvPr>
            <p:ph type="title"/>
          </p:nvPr>
        </p:nvSpPr>
        <p:spPr>
          <a:xfrm>
            <a:off x="415600" y="659295"/>
            <a:ext cx="11360700" cy="56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3333"/>
              <a:buFont typeface="Arial"/>
              <a:buNone/>
            </a:pP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8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g39c10413f70_0_212"/>
          <p:cNvSpPr txBox="1">
            <a:spLocks noGrp="1"/>
          </p:cNvSpPr>
          <p:nvPr>
            <p:ph type="sldNum" idx="12"/>
          </p:nvPr>
        </p:nvSpPr>
        <p:spPr>
          <a:xfrm>
            <a:off x="8610600" y="7062612"/>
            <a:ext cx="27432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82" name="Google Shape;182;g39c10413f70_0_212" descr="A blue flag with yellow stars and word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2361" y="28192"/>
            <a:ext cx="1579856" cy="157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9c10413f70_0_2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83" y="28192"/>
            <a:ext cx="2152372" cy="134144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9c10413f70_0_212"/>
          <p:cNvSpPr txBox="1"/>
          <p:nvPr/>
        </p:nvSpPr>
        <p:spPr>
          <a:xfrm>
            <a:off x="859300" y="521300"/>
            <a:ext cx="10473300" cy="5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3 Transnational meetings</a:t>
            </a:r>
            <a:endParaRPr sz="20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Montserrat"/>
              <a:buChar char="-"/>
            </a:pPr>
            <a:r>
              <a:rPr lang="en-US" sz="20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Kick-off meeting </a:t>
            </a:r>
            <a:r>
              <a:rPr lang="en-US" sz="20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in Brussels (Belgium) in January 2023</a:t>
            </a:r>
            <a:endParaRPr sz="20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Montserrat"/>
              <a:buChar char="-"/>
            </a:pPr>
            <a:r>
              <a:rPr lang="en-US" sz="20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Train the Trainer Workshop</a:t>
            </a:r>
            <a:r>
              <a:rPr lang="en-US" sz="20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in Nice (France) in November 2024</a:t>
            </a:r>
            <a:endParaRPr sz="20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000"/>
              <a:buFont typeface="Montserrat"/>
              <a:buChar char="-"/>
            </a:pPr>
            <a:r>
              <a:rPr lang="en-US" sz="2000" b="1" u="sng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Final Conference</a:t>
            </a:r>
            <a:r>
              <a:rPr lang="en-US" sz="2000" b="1">
                <a:solidFill>
                  <a:srgbClr val="2F5496"/>
                </a:solidFill>
                <a:latin typeface="Montserrat"/>
                <a:ea typeface="Montserrat"/>
                <a:cs typeface="Montserrat"/>
                <a:sym typeface="Montserrat"/>
              </a:rPr>
              <a:t> in Brussels (Belgium) in October 2025</a:t>
            </a:r>
            <a:endParaRPr sz="20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2F549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g39c10413f70_0_212" title="Pic 12.jpg"/>
          <p:cNvPicPr preferRelativeResize="0"/>
          <p:nvPr/>
        </p:nvPicPr>
        <p:blipFill rotWithShape="1">
          <a:blip r:embed="rId5">
            <a:alphaModFix/>
          </a:blip>
          <a:srcRect t="4931" b="7318"/>
          <a:stretch/>
        </p:blipFill>
        <p:spPr>
          <a:xfrm>
            <a:off x="3809800" y="3016209"/>
            <a:ext cx="3823251" cy="4473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9c10413f70_0_212" title="Pic 17.jpg"/>
          <p:cNvPicPr preferRelativeResize="0"/>
          <p:nvPr/>
        </p:nvPicPr>
        <p:blipFill rotWithShape="1">
          <a:blip r:embed="rId6">
            <a:alphaModFix/>
          </a:blip>
          <a:srcRect t="13733"/>
          <a:stretch/>
        </p:blipFill>
        <p:spPr>
          <a:xfrm>
            <a:off x="7660920" y="3002999"/>
            <a:ext cx="3990848" cy="258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39c10413f70_0_212" title="Pic 6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4234" y="3016208"/>
            <a:ext cx="2950502" cy="393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39c10413f70_0_212" title="WhatsApp Image 2025-10-15 at 12.24.54.jpeg"/>
          <p:cNvPicPr preferRelativeResize="0"/>
          <p:nvPr/>
        </p:nvPicPr>
        <p:blipFill rotWithShape="1">
          <a:blip r:embed="rId8">
            <a:alphaModFix/>
          </a:blip>
          <a:srcRect t="13629"/>
          <a:stretch/>
        </p:blipFill>
        <p:spPr>
          <a:xfrm>
            <a:off x="7658125" y="5394075"/>
            <a:ext cx="3990851" cy="2585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6b470fa-8fbd-41fc-aeeb-6974cd0587cd">
      <Terms xmlns="http://schemas.microsoft.com/office/infopath/2007/PartnerControls"/>
    </lcf76f155ced4ddcb4097134ff3c332f>
    <TaxCatchAll xmlns="2ef15b28-9c22-4e26-9fc1-54f49b5545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16A6DF8A30B49AEC45AF7771693EE" ma:contentTypeVersion="15" ma:contentTypeDescription="Crear nuevo documento." ma:contentTypeScope="" ma:versionID="5b7e51271dadf1263d05a1f77d1c671b">
  <xsd:schema xmlns:xsd="http://www.w3.org/2001/XMLSchema" xmlns:xs="http://www.w3.org/2001/XMLSchema" xmlns:p="http://schemas.microsoft.com/office/2006/metadata/properties" xmlns:ns2="26b470fa-8fbd-41fc-aeeb-6974cd0587cd" xmlns:ns3="2ef15b28-9c22-4e26-9fc1-54f49b554511" targetNamespace="http://schemas.microsoft.com/office/2006/metadata/properties" ma:root="true" ma:fieldsID="3c0679a24967384cf58ad06ac05c6737" ns2:_="" ns3:_="">
    <xsd:import namespace="26b470fa-8fbd-41fc-aeeb-6974cd0587cd"/>
    <xsd:import namespace="2ef15b28-9c22-4e26-9fc1-54f49b5545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470fa-8fbd-41fc-aeeb-6974cd058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b3f316dc-fb4b-4146-8b22-f4ef2efe4b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15b28-9c22-4e26-9fc1-54f49b554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e3c0190-624d-4a35-9f82-969fcc0c1c30}" ma:internalName="TaxCatchAll" ma:showField="CatchAllData" ma:web="2ef15b28-9c22-4e26-9fc1-54f49b5545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A928A4-DF95-4469-92DA-315665FD2B53}">
  <ds:schemaRefs>
    <ds:schemaRef ds:uri="http://schemas.microsoft.com/office/2006/metadata/properties"/>
    <ds:schemaRef ds:uri="http://schemas.microsoft.com/office/infopath/2007/PartnerControls"/>
    <ds:schemaRef ds:uri="26b470fa-8fbd-41fc-aeeb-6974cd0587cd"/>
    <ds:schemaRef ds:uri="2ef15b28-9c22-4e26-9fc1-54f49b554511"/>
  </ds:schemaRefs>
</ds:datastoreItem>
</file>

<file path=customXml/itemProps2.xml><?xml version="1.0" encoding="utf-8"?>
<ds:datastoreItem xmlns:ds="http://schemas.openxmlformats.org/officeDocument/2006/customXml" ds:itemID="{860E74E0-E851-4380-8222-4F4BF09FE7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573D85-5E48-4BF3-90A9-943D5D0F8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b470fa-8fbd-41fc-aeeb-6974cd0587cd"/>
    <ds:schemaRef ds:uri="2ef15b28-9c22-4e26-9fc1-54f49b5545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Macintosh PowerPoint</Application>
  <PresentationFormat>Custom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Montserrat SemiBold</vt:lpstr>
      <vt:lpstr>Montserrat Medium</vt:lpstr>
      <vt:lpstr>Montserrat</vt:lpstr>
      <vt:lpstr>Arial</vt:lpstr>
      <vt:lpstr>Calibri</vt:lpstr>
      <vt:lpstr>Office Theme</vt:lpstr>
      <vt:lpstr> EnergyEfficiency4SMEs Project Reference: LIFE21-CET-AUDITS-EnergyEfficiency4SME/101076459</vt:lpstr>
      <vt:lpstr>PowerPoint Presentation</vt:lpstr>
      <vt:lpstr>PowerPoint Presentation</vt:lpstr>
      <vt:lpstr>MAIN SERVICES </vt:lpstr>
      <vt:lpstr>MAIN SERVICES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                        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Ben BUTTERS</dc:creator>
  <cp:lastModifiedBy>Evdokia Bairampa</cp:lastModifiedBy>
  <cp:revision>1</cp:revision>
  <dcterms:created xsi:type="dcterms:W3CDTF">2021-06-03T07:24:12Z</dcterms:created>
  <dcterms:modified xsi:type="dcterms:W3CDTF">2025-12-02T11:39:52Z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0x0101007CE16A6DF8A30B49AEC45AF7771693EE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Audience1">
    <vt:lpwstr/>
  </property>
</Properties>
</file>