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0AE"/>
    <a:srgbClr val="F1FBF6"/>
    <a:srgbClr val="5A8267"/>
    <a:srgbClr val="F0A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562" autoAdjust="0"/>
  </p:normalViewPr>
  <p:slideViewPr>
    <p:cSldViewPr>
      <p:cViewPr>
        <p:scale>
          <a:sx n="74" d="100"/>
          <a:sy n="74" d="100"/>
        </p:scale>
        <p:origin x="-256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57456" y="2070673"/>
            <a:ext cx="10499132" cy="139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80"/>
              </a:lnSpc>
            </a:pPr>
            <a:r>
              <a:rPr lang="en-US" sz="98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Skolåtergivning</a:t>
            </a:r>
            <a:endParaRPr lang="en-US" sz="98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654844" y="-2979823"/>
            <a:ext cx="8857785" cy="8525618"/>
          </a:xfrm>
          <a:custGeom>
            <a:avLst/>
            <a:gdLst/>
            <a:ahLst/>
            <a:cxnLst/>
            <a:rect l="l" t="t" r="r" b="b"/>
            <a:pathLst>
              <a:path w="8857785" h="8525618">
                <a:moveTo>
                  <a:pt x="0" y="0"/>
                </a:moveTo>
                <a:lnTo>
                  <a:pt x="8857785" y="0"/>
                </a:lnTo>
                <a:lnTo>
                  <a:pt x="8857785" y="8525619"/>
                </a:lnTo>
                <a:lnTo>
                  <a:pt x="0" y="8525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4" name="Freeform 4"/>
          <p:cNvSpPr/>
          <p:nvPr/>
        </p:nvSpPr>
        <p:spPr>
          <a:xfrm rot="4726396">
            <a:off x="-4029187" y="-133421"/>
            <a:ext cx="5318268" cy="8429531"/>
          </a:xfrm>
          <a:custGeom>
            <a:avLst/>
            <a:gdLst/>
            <a:ahLst/>
            <a:cxnLst/>
            <a:rect l="l" t="t" r="r" b="b"/>
            <a:pathLst>
              <a:path w="5318268" h="8429531">
                <a:moveTo>
                  <a:pt x="0" y="0"/>
                </a:moveTo>
                <a:lnTo>
                  <a:pt x="5318268" y="0"/>
                </a:lnTo>
                <a:lnTo>
                  <a:pt x="5318268" y="8429531"/>
                </a:lnTo>
                <a:lnTo>
                  <a:pt x="0" y="8429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5" name="Group 5"/>
          <p:cNvGrpSpPr/>
          <p:nvPr/>
        </p:nvGrpSpPr>
        <p:grpSpPr>
          <a:xfrm rot="-2001196">
            <a:off x="9231416" y="1040061"/>
            <a:ext cx="16055768" cy="12940229"/>
            <a:chOff x="0" y="0"/>
            <a:chExt cx="21407691" cy="17253639"/>
          </a:xfrm>
        </p:grpSpPr>
        <p:sp>
          <p:nvSpPr>
            <p:cNvPr id="6" name="Freeform 6"/>
            <p:cNvSpPr/>
            <p:nvPr/>
          </p:nvSpPr>
          <p:spPr>
            <a:xfrm rot="6653687">
              <a:off x="1124811" y="3216501"/>
              <a:ext cx="13276870" cy="11550877"/>
            </a:xfrm>
            <a:custGeom>
              <a:avLst/>
              <a:gdLst/>
              <a:ahLst/>
              <a:cxnLst/>
              <a:rect l="l" t="t" r="r" b="b"/>
              <a:pathLst>
                <a:path w="13276870" h="11550877">
                  <a:moveTo>
                    <a:pt x="0" y="0"/>
                  </a:moveTo>
                  <a:lnTo>
                    <a:pt x="13276870" y="0"/>
                  </a:lnTo>
                  <a:lnTo>
                    <a:pt x="13276870" y="11550877"/>
                  </a:lnTo>
                  <a:lnTo>
                    <a:pt x="0" y="1155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7" name="Freeform 7"/>
            <p:cNvSpPr/>
            <p:nvPr/>
          </p:nvSpPr>
          <p:spPr>
            <a:xfrm rot="2788089">
              <a:off x="8986172" y="1014021"/>
              <a:ext cx="8754084" cy="13875349"/>
            </a:xfrm>
            <a:custGeom>
              <a:avLst/>
              <a:gdLst/>
              <a:ahLst/>
              <a:cxnLst/>
              <a:rect l="l" t="t" r="r" b="b"/>
              <a:pathLst>
                <a:path w="8754084" h="13875349">
                  <a:moveTo>
                    <a:pt x="0" y="0"/>
                  </a:moveTo>
                  <a:lnTo>
                    <a:pt x="8754083" y="0"/>
                  </a:lnTo>
                  <a:lnTo>
                    <a:pt x="8754083" y="13875349"/>
                  </a:lnTo>
                  <a:lnTo>
                    <a:pt x="0" y="13875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8" name="Freeform 8"/>
          <p:cNvSpPr/>
          <p:nvPr/>
        </p:nvSpPr>
        <p:spPr>
          <a:xfrm>
            <a:off x="6052023" y="8929312"/>
            <a:ext cx="6183954" cy="657977"/>
          </a:xfrm>
          <a:custGeom>
            <a:avLst/>
            <a:gdLst/>
            <a:ahLst/>
            <a:cxnLst/>
            <a:rect l="l" t="t" r="r" b="b"/>
            <a:pathLst>
              <a:path w="6183954" h="657977">
                <a:moveTo>
                  <a:pt x="0" y="0"/>
                </a:moveTo>
                <a:lnTo>
                  <a:pt x="6183954" y="0"/>
                </a:lnTo>
                <a:lnTo>
                  <a:pt x="6183954" y="657976"/>
                </a:lnTo>
                <a:lnTo>
                  <a:pt x="0" y="657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9" name="TextBox 9"/>
          <p:cNvSpPr txBox="1"/>
          <p:nvPr/>
        </p:nvSpPr>
        <p:spPr>
          <a:xfrm>
            <a:off x="6457456" y="3781765"/>
            <a:ext cx="8755596" cy="1798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199" spc="41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Gällande</a:t>
            </a:r>
            <a:r>
              <a:rPr lang="en-US" sz="3199" spc="41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Tilde</a:t>
            </a:r>
          </a:p>
          <a:p>
            <a:pPr>
              <a:lnSpc>
                <a:spcPts val="4799"/>
              </a:lnSpc>
            </a:pPr>
            <a:r>
              <a:rPr lang="en-US" sz="3199" spc="41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24-01-15</a:t>
            </a:r>
          </a:p>
          <a:p>
            <a:pPr>
              <a:lnSpc>
                <a:spcPts val="4799"/>
              </a:lnSpc>
              <a:spcBef>
                <a:spcPct val="0"/>
              </a:spcBef>
            </a:pPr>
            <a:endParaRPr lang="en-US" sz="3199" spc="41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4642704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Stöd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anpassningar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skola</a:t>
            </a:r>
            <a:endParaRPr lang="en-US" sz="6999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3888750"/>
            <a:ext cx="6293189" cy="354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Hjälpmedel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ihåg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påminnelser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mobiltelefonen</a:t>
            </a: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Träna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svårt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hjälp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igång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saker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Regelbundet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matintag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tillräcklig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sömn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återhämtning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roliga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450"/>
              </a:lnSpc>
            </a:pP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121834"/>
            <a:ext cx="4878754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b="1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endParaRPr lang="en-US" sz="2800" b="1" dirty="0">
              <a:solidFill>
                <a:srgbClr val="142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50052" y="3121834"/>
            <a:ext cx="4878754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b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Omgivning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50052" y="3888750"/>
            <a:ext cx="6293189" cy="354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Samarbete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 (information om prov/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regelbundna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avstämningar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Feedback/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återkoppling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Tilde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Konkreta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tydliga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instruktioner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uppgifter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avskärmad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miljö</a:t>
            </a: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3450"/>
              </a:lnSpc>
            </a:pP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5461460">
            <a:off x="2860176" y="4376306"/>
            <a:ext cx="13412178" cy="21258496"/>
          </a:xfrm>
          <a:custGeom>
            <a:avLst/>
            <a:gdLst/>
            <a:ahLst/>
            <a:cxnLst/>
            <a:rect l="l" t="t" r="r" b="b"/>
            <a:pathLst>
              <a:path w="13412178" h="21258496">
                <a:moveTo>
                  <a:pt x="0" y="0"/>
                </a:moveTo>
                <a:lnTo>
                  <a:pt x="13412179" y="0"/>
                </a:lnTo>
                <a:lnTo>
                  <a:pt x="13412179" y="21258496"/>
                </a:lnTo>
                <a:lnTo>
                  <a:pt x="0" y="21258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6674" y="4543425"/>
            <a:ext cx="12814653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 för </a:t>
            </a:r>
            <a:r>
              <a:rPr lang="en-US" sz="9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9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9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 er </a:t>
            </a:r>
            <a:r>
              <a:rPr lang="en-US" sz="9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en-US" sz="9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Freeform 3"/>
          <p:cNvSpPr/>
          <p:nvPr/>
        </p:nvSpPr>
        <p:spPr>
          <a:xfrm>
            <a:off x="-2284790" y="-3746425"/>
            <a:ext cx="8857785" cy="8525618"/>
          </a:xfrm>
          <a:custGeom>
            <a:avLst/>
            <a:gdLst/>
            <a:ahLst/>
            <a:cxnLst/>
            <a:rect l="l" t="t" r="r" b="b"/>
            <a:pathLst>
              <a:path w="8857785" h="8525618">
                <a:moveTo>
                  <a:pt x="0" y="0"/>
                </a:moveTo>
                <a:lnTo>
                  <a:pt x="8857785" y="0"/>
                </a:lnTo>
                <a:lnTo>
                  <a:pt x="8857785" y="8525618"/>
                </a:lnTo>
                <a:lnTo>
                  <a:pt x="0" y="8525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4" name="Freeform 4"/>
          <p:cNvSpPr/>
          <p:nvPr/>
        </p:nvSpPr>
        <p:spPr>
          <a:xfrm rot="5790730">
            <a:off x="11746420" y="4219726"/>
            <a:ext cx="9957653" cy="8663158"/>
          </a:xfrm>
          <a:custGeom>
            <a:avLst/>
            <a:gdLst/>
            <a:ahLst/>
            <a:cxnLst/>
            <a:rect l="l" t="t" r="r" b="b"/>
            <a:pathLst>
              <a:path w="9957653" h="8663158">
                <a:moveTo>
                  <a:pt x="0" y="0"/>
                </a:moveTo>
                <a:lnTo>
                  <a:pt x="9957653" y="0"/>
                </a:lnTo>
                <a:lnTo>
                  <a:pt x="9957653" y="8663157"/>
                </a:lnTo>
                <a:lnTo>
                  <a:pt x="0" y="866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5" name="Freeform 5"/>
          <p:cNvSpPr/>
          <p:nvPr/>
        </p:nvSpPr>
        <p:spPr>
          <a:xfrm rot="4726396">
            <a:off x="1565829" y="-4045273"/>
            <a:ext cx="5318268" cy="8429531"/>
          </a:xfrm>
          <a:custGeom>
            <a:avLst/>
            <a:gdLst/>
            <a:ahLst/>
            <a:cxnLst/>
            <a:rect l="l" t="t" r="r" b="b"/>
            <a:pathLst>
              <a:path w="5318268" h="8429531">
                <a:moveTo>
                  <a:pt x="0" y="0"/>
                </a:moveTo>
                <a:lnTo>
                  <a:pt x="5318268" y="0"/>
                </a:lnTo>
                <a:lnTo>
                  <a:pt x="5318268" y="8429531"/>
                </a:lnTo>
                <a:lnTo>
                  <a:pt x="0" y="8429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Freeform 6"/>
          <p:cNvSpPr/>
          <p:nvPr/>
        </p:nvSpPr>
        <p:spPr>
          <a:xfrm rot="4182507">
            <a:off x="12690599" y="6970416"/>
            <a:ext cx="5489002" cy="8700148"/>
          </a:xfrm>
          <a:custGeom>
            <a:avLst/>
            <a:gdLst/>
            <a:ahLst/>
            <a:cxnLst/>
            <a:rect l="l" t="t" r="r" b="b"/>
            <a:pathLst>
              <a:path w="5489002" h="8700148">
                <a:moveTo>
                  <a:pt x="0" y="0"/>
                </a:moveTo>
                <a:lnTo>
                  <a:pt x="5489003" y="0"/>
                </a:lnTo>
                <a:lnTo>
                  <a:pt x="5489003" y="8700148"/>
                </a:lnTo>
                <a:lnTo>
                  <a:pt x="0" y="87001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7" name="Freeform 7"/>
          <p:cNvSpPr/>
          <p:nvPr/>
        </p:nvSpPr>
        <p:spPr>
          <a:xfrm>
            <a:off x="6052023" y="8929312"/>
            <a:ext cx="6183954" cy="657977"/>
          </a:xfrm>
          <a:custGeom>
            <a:avLst/>
            <a:gdLst/>
            <a:ahLst/>
            <a:cxnLst/>
            <a:rect l="l" t="t" r="r" b="b"/>
            <a:pathLst>
              <a:path w="6183954" h="657977">
                <a:moveTo>
                  <a:pt x="0" y="0"/>
                </a:moveTo>
                <a:lnTo>
                  <a:pt x="6183954" y="0"/>
                </a:lnTo>
                <a:lnTo>
                  <a:pt x="6183954" y="657976"/>
                </a:lnTo>
                <a:lnTo>
                  <a:pt x="0" y="657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91298" y="-1838102"/>
            <a:ext cx="13958156" cy="13434725"/>
          </a:xfrm>
          <a:custGeom>
            <a:avLst/>
            <a:gdLst/>
            <a:ahLst/>
            <a:cxnLst/>
            <a:rect l="l" t="t" r="r" b="b"/>
            <a:pathLst>
              <a:path w="13958156" h="13434725">
                <a:moveTo>
                  <a:pt x="0" y="0"/>
                </a:moveTo>
                <a:lnTo>
                  <a:pt x="13958156" y="0"/>
                </a:lnTo>
                <a:lnTo>
                  <a:pt x="13958156" y="13434725"/>
                </a:lnTo>
                <a:lnTo>
                  <a:pt x="0" y="1343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-7005215">
            <a:off x="7503112" y="3854055"/>
            <a:ext cx="8946815" cy="14180830"/>
          </a:xfrm>
          <a:custGeom>
            <a:avLst/>
            <a:gdLst/>
            <a:ahLst/>
            <a:cxnLst/>
            <a:rect l="l" t="t" r="r" b="b"/>
            <a:pathLst>
              <a:path w="8946815" h="14180830">
                <a:moveTo>
                  <a:pt x="0" y="0"/>
                </a:moveTo>
                <a:lnTo>
                  <a:pt x="8946814" y="0"/>
                </a:lnTo>
                <a:lnTo>
                  <a:pt x="8946814" y="14180829"/>
                </a:lnTo>
                <a:lnTo>
                  <a:pt x="0" y="14180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1028700" y="4067175"/>
            <a:ext cx="8115300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Neuropsykiatrisk</a:t>
            </a: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utredning</a:t>
            </a:r>
            <a:endParaRPr lang="en-US" sz="7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348711" y="1990327"/>
            <a:ext cx="6910589" cy="568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>
              <a:lnSpc>
                <a:spcPts val="4994"/>
              </a:lnSpc>
              <a:buFont typeface="Arial"/>
              <a:buChar char="•"/>
            </a:pPr>
            <a:r>
              <a:rPr lang="en-US" sz="2699" b="1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 </a:t>
            </a:r>
            <a:r>
              <a:rPr lang="en-US" sz="2699" b="1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699" b="1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jag? 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Camejo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Hurt,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leg.psykolog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Bonliva Care </a:t>
            </a:r>
          </a:p>
          <a:p>
            <a:pPr marL="582928" lvl="1" indent="-291464">
              <a:lnSpc>
                <a:spcPts val="4994"/>
              </a:lnSpc>
              <a:buFont typeface="Arial"/>
              <a:buChar char="•"/>
            </a:pPr>
            <a:r>
              <a:rPr lang="en-US" sz="2699" b="1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Tilde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genomgått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utredning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Bonliva Care med bred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psykiatrisk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frågeställning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82928" lvl="1" indent="-291464">
              <a:lnSpc>
                <a:spcPts val="4994"/>
              </a:lnSpc>
              <a:buFont typeface="Arial"/>
              <a:buChar char="•"/>
            </a:pPr>
            <a:r>
              <a:rPr lang="en-US" sz="2699" b="1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r>
              <a:rPr lang="en-US" sz="2699" b="1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Tilde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uppfyller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kriterier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ADHD,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huvudsakligen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ouppmärksam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 (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lindrig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grad). </a:t>
            </a:r>
          </a:p>
          <a:p>
            <a:pPr>
              <a:lnSpc>
                <a:spcPts val="4994"/>
              </a:lnSpc>
            </a:pPr>
            <a:endParaRPr lang="en-US" sz="2699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72955">
            <a:off x="10751530" y="-4919548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1901520">
            <a:off x="11841060" y="-3813956"/>
            <a:ext cx="10836480" cy="7395897"/>
          </a:xfrm>
          <a:custGeom>
            <a:avLst/>
            <a:gdLst/>
            <a:ahLst/>
            <a:cxnLst/>
            <a:rect l="l" t="t" r="r" b="b"/>
            <a:pathLst>
              <a:path w="10836480" h="7395897">
                <a:moveTo>
                  <a:pt x="0" y="0"/>
                </a:moveTo>
                <a:lnTo>
                  <a:pt x="10836480" y="0"/>
                </a:lnTo>
                <a:lnTo>
                  <a:pt x="10836480" y="7395898"/>
                </a:lnTo>
                <a:lnTo>
                  <a:pt x="0" y="73958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4" name="AutoShape 4"/>
          <p:cNvSpPr/>
          <p:nvPr/>
        </p:nvSpPr>
        <p:spPr>
          <a:xfrm>
            <a:off x="733425" y="5143500"/>
            <a:ext cx="17259300" cy="0"/>
          </a:xfrm>
          <a:prstGeom prst="line">
            <a:avLst/>
          </a:prstGeom>
          <a:ln w="9525" cap="rnd">
            <a:solidFill>
              <a:srgbClr val="2949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grpSp>
        <p:nvGrpSpPr>
          <p:cNvPr id="5" name="Group 5"/>
          <p:cNvGrpSpPr/>
          <p:nvPr/>
        </p:nvGrpSpPr>
        <p:grpSpPr>
          <a:xfrm>
            <a:off x="733425" y="4981575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4936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69051" y="4972050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4936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07526" y="4972050"/>
            <a:ext cx="323850" cy="3238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4936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29472" y="4986338"/>
            <a:ext cx="323850" cy="32385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4936"/>
            </a:solid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4596" y="5628779"/>
            <a:ext cx="278743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Intervjuer med </a:t>
            </a:r>
          </a:p>
          <a:p>
            <a:pPr marL="0" lvl="0" indent="0">
              <a:lnSpc>
                <a:spcPts val="3450"/>
              </a:lnSpc>
            </a:pPr>
            <a:r>
              <a:rPr lang="en-US" sz="23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föräldrar och skola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76431" y="5628779"/>
            <a:ext cx="2940679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Intervju/samtal </a:t>
            </a:r>
          </a:p>
          <a:p>
            <a:pPr marL="0" lvl="0" indent="0">
              <a:lnSpc>
                <a:spcPts val="3450"/>
              </a:lnSpc>
            </a:pPr>
            <a:r>
              <a:rPr lang="en-US" sz="23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patient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69051" y="5628779"/>
            <a:ext cx="2940679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Psykologisk testning</a:t>
            </a:r>
          </a:p>
          <a:p>
            <a:pPr marL="0" lvl="0" indent="0">
              <a:lnSpc>
                <a:spcPts val="3450"/>
              </a:lnSpc>
            </a:pPr>
            <a:r>
              <a:rPr lang="en-US" sz="23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patient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9871" y="1429286"/>
            <a:ext cx="15755527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Utredningsmetod</a:t>
            </a:r>
            <a:endParaRPr lang="en-US" sz="6999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732076" y="4986338"/>
            <a:ext cx="323850" cy="3238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4936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332401" y="4986338"/>
            <a:ext cx="323850" cy="3238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4936"/>
            </a:solid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791397" y="5628779"/>
            <a:ext cx="2940679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 från</a:t>
            </a:r>
          </a:p>
          <a:p>
            <a:pPr marL="0" lvl="0" indent="0">
              <a:lnSpc>
                <a:spcPts val="3450"/>
              </a:lnSpc>
            </a:pPr>
            <a:r>
              <a:rPr lang="en-US" sz="23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skattningsformulär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94001" y="5628779"/>
            <a:ext cx="2940679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Genomgång</a:t>
            </a:r>
            <a:r>
              <a:rPr lang="en-US" sz="2300" dirty="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ts val="3450"/>
              </a:lnSpc>
            </a:pPr>
            <a:r>
              <a:rPr lang="en-US" sz="2300" dirty="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journal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494326" y="5628779"/>
            <a:ext cx="2940679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50"/>
              </a:lnSpc>
            </a:pPr>
            <a:r>
              <a:rPr lang="en-US" sz="2300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Observationer</a:t>
            </a:r>
            <a:endParaRPr lang="en-US" sz="2300" dirty="0">
              <a:solidFill>
                <a:srgbClr val="142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4"/>
          <p:cNvSpPr/>
          <p:nvPr/>
        </p:nvSpPr>
        <p:spPr>
          <a:xfrm rot="5461460">
            <a:off x="2860176" y="4376306"/>
            <a:ext cx="13412178" cy="21258496"/>
          </a:xfrm>
          <a:custGeom>
            <a:avLst/>
            <a:gdLst/>
            <a:ahLst/>
            <a:cxnLst/>
            <a:rect l="l" t="t" r="r" b="b"/>
            <a:pathLst>
              <a:path w="13412178" h="21258496">
                <a:moveTo>
                  <a:pt x="0" y="0"/>
                </a:moveTo>
                <a:lnTo>
                  <a:pt x="13412179" y="0"/>
                </a:lnTo>
                <a:lnTo>
                  <a:pt x="13412179" y="21258496"/>
                </a:lnTo>
                <a:lnTo>
                  <a:pt x="0" y="21258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E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6215749" y="-1968704"/>
            <a:ext cx="17436560" cy="15496743"/>
          </a:xfrm>
          <a:custGeom>
            <a:avLst/>
            <a:gdLst/>
            <a:ahLst/>
            <a:cxnLst/>
            <a:rect l="l" t="t" r="r" b="b"/>
            <a:pathLst>
              <a:path w="17436560" h="15496743">
                <a:moveTo>
                  <a:pt x="0" y="0"/>
                </a:moveTo>
                <a:lnTo>
                  <a:pt x="17436561" y="0"/>
                </a:lnTo>
                <a:lnTo>
                  <a:pt x="17436561" y="15496743"/>
                </a:lnTo>
                <a:lnTo>
                  <a:pt x="0" y="15496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4" name="Group 4"/>
          <p:cNvGrpSpPr/>
          <p:nvPr/>
        </p:nvGrpSpPr>
        <p:grpSpPr>
          <a:xfrm>
            <a:off x="8696886" y="4185705"/>
            <a:ext cx="2934971" cy="29349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86B"/>
            </a:solidFill>
          </p:spPr>
          <p:txBody>
            <a:bodyPr/>
            <a:lstStyle/>
            <a:p>
              <a:endParaRPr lang="sv-S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48312" tIns="48312" rIns="48312" bIns="48312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Kommunikation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910929" y="4185705"/>
            <a:ext cx="2934971" cy="293497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8266"/>
            </a:solidFill>
          </p:spPr>
          <p:txBody>
            <a:bodyPr/>
            <a:lstStyle/>
            <a:p>
              <a:endParaRPr lang="sv-S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48312" tIns="48312" rIns="48312" bIns="48312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Beteende-</a:t>
              </a:r>
            </a:p>
            <a:p>
              <a:pPr algn="ctr">
                <a:lnSpc>
                  <a:spcPts val="3450"/>
                </a:lnSpc>
              </a:pPr>
              <a:r>
                <a:rPr lang="en-US" sz="23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repertoar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762729" y="1028700"/>
            <a:ext cx="2934971" cy="29349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6DA"/>
            </a:solidFill>
          </p:spPr>
          <p:txBody>
            <a:bodyPr/>
            <a:lstStyle/>
            <a:p>
              <a:endParaRPr lang="sv-S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48312" tIns="48312" rIns="48312" bIns="48312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dirty="0">
                  <a:solidFill>
                    <a:srgbClr val="222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</a:t>
              </a:r>
            </a:p>
            <a:p>
              <a:pPr algn="ctr">
                <a:lnSpc>
                  <a:spcPts val="3450"/>
                </a:lnSpc>
              </a:pPr>
              <a:r>
                <a:rPr lang="en-US" sz="2300" dirty="0" err="1">
                  <a:solidFill>
                    <a:srgbClr val="222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interaktion</a:t>
              </a:r>
              <a:endPara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99134" y="3439825"/>
            <a:ext cx="2344517" cy="2051453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94936"/>
              </a:solidFill>
              <a:prstDash val="solid"/>
              <a:miter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1028700"/>
            <a:ext cx="11242693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autism?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680334"/>
            <a:ext cx="7834805" cy="246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>
              <a:lnSpc>
                <a:spcPts val="4994"/>
              </a:lnSpc>
              <a:buFont typeface="Arial"/>
              <a:buChar char="•"/>
            </a:pPr>
            <a:r>
              <a:rPr lang="en-US" sz="2699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Svårigheter avseende social ömsesidighet</a:t>
            </a:r>
          </a:p>
          <a:p>
            <a:pPr marL="582928" lvl="1" indent="-291464">
              <a:lnSpc>
                <a:spcPts val="4994"/>
              </a:lnSpc>
              <a:buFont typeface="Arial"/>
              <a:buChar char="•"/>
            </a:pPr>
            <a:r>
              <a:rPr lang="en-US" sz="2699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Missförstånd i samspel/umgänge </a:t>
            </a:r>
          </a:p>
          <a:p>
            <a:pPr marL="582928" lvl="1" indent="-291464">
              <a:lnSpc>
                <a:spcPts val="4994"/>
              </a:lnSpc>
              <a:buFont typeface="Arial"/>
              <a:buChar char="•"/>
            </a:pPr>
            <a:r>
              <a:rPr lang="en-US" sz="2699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Nedsättningar avseende icke-verbal och verbal kommunikation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40710" y="7249268"/>
            <a:ext cx="4752023" cy="249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Specialintressen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Ritualer/rutiner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Fascination inför delar av saker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Svårt med förändringar 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Perceptuell känslighet??</a:t>
            </a:r>
          </a:p>
          <a:p>
            <a:pPr>
              <a:lnSpc>
                <a:spcPts val="3300"/>
              </a:lnSpc>
            </a:pPr>
            <a:endParaRPr lang="en-US" sz="220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6215749" y="-1968704"/>
            <a:ext cx="17436560" cy="15496743"/>
          </a:xfrm>
          <a:custGeom>
            <a:avLst/>
            <a:gdLst/>
            <a:ahLst/>
            <a:cxnLst/>
            <a:rect l="l" t="t" r="r" b="b"/>
            <a:pathLst>
              <a:path w="17436560" h="15496743">
                <a:moveTo>
                  <a:pt x="0" y="0"/>
                </a:moveTo>
                <a:lnTo>
                  <a:pt x="17436561" y="0"/>
                </a:lnTo>
                <a:lnTo>
                  <a:pt x="17436561" y="15496743"/>
                </a:lnTo>
                <a:lnTo>
                  <a:pt x="0" y="15496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/>
          <p:nvPr/>
        </p:nvSpPr>
        <p:spPr>
          <a:xfrm>
            <a:off x="1028700" y="1028700"/>
            <a:ext cx="11242693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ADHD?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39923"/>
            <a:ext cx="7834805" cy="120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>
              <a:lnSpc>
                <a:spcPts val="4994"/>
              </a:lnSpc>
              <a:buFont typeface="Arial"/>
              <a:buChar char="•"/>
            </a:pP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ADHD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</a:t>
            </a:r>
            <a:endParaRPr lang="en-US" sz="2699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2928" lvl="1" indent="-291464">
              <a:lnSpc>
                <a:spcPts val="4994"/>
              </a:lnSpc>
              <a:buFont typeface="Arial"/>
              <a:buChar char="•"/>
            </a:pP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Klassas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lindrig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medelsvår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svår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nivå</a:t>
            </a:r>
            <a:r>
              <a:rPr lang="en-US" sz="26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001000" y="3396808"/>
            <a:ext cx="6088807" cy="608880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86B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8296" tIns="58296" rIns="58296" bIns="58296" rtlCol="0" anchor="ctr"/>
            <a:lstStyle/>
            <a:p>
              <a:pPr algn="ctr">
                <a:lnSpc>
                  <a:spcPts val="40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689738" y="3500330"/>
            <a:ext cx="6088807" cy="60888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8266">
                <a:alpha val="48627"/>
              </a:srgbClr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8296" tIns="58296" rIns="58296" bIns="58296" rtlCol="0" anchor="ctr"/>
            <a:lstStyle/>
            <a:p>
              <a:pPr algn="ctr">
                <a:lnSpc>
                  <a:spcPts val="34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687136" y="5705438"/>
            <a:ext cx="2433103" cy="152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Hyperaktivitet/</a:t>
            </a:r>
          </a:p>
          <a:p>
            <a:pPr algn="ctr">
              <a:lnSpc>
                <a:spcPts val="4050"/>
              </a:lnSpc>
            </a:pPr>
            <a:r>
              <a:rPr lang="en-US" sz="2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impulsivitet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458097" y="6014048"/>
            <a:ext cx="3231641" cy="473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  <a:spcBef>
                <a:spcPct val="0"/>
              </a:spcBef>
            </a:pPr>
            <a:r>
              <a:rPr lang="en-US" sz="27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Ouppmärksamhet</a:t>
            </a:r>
            <a:endParaRPr lang="en-US" sz="27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 rot="-3954846">
            <a:off x="11336358" y="6267660"/>
            <a:ext cx="3231641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Kombinerad form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CA80CE7-6184-BAA4-1ABE-3467AC34675F}"/>
              </a:ext>
            </a:extLst>
          </p:cNvPr>
          <p:cNvSpPr txBox="1"/>
          <p:nvPr/>
        </p:nvSpPr>
        <p:spPr>
          <a:xfrm>
            <a:off x="9409981" y="4323286"/>
            <a:ext cx="3231641" cy="3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Ingångsättningssvårigheter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0E7CC15-8FD0-7DE4-4152-8CE74D7ED15D}"/>
              </a:ext>
            </a:extLst>
          </p:cNvPr>
          <p:cNvSpPr txBox="1"/>
          <p:nvPr/>
        </p:nvSpPr>
        <p:spPr>
          <a:xfrm>
            <a:off x="8902161" y="7448580"/>
            <a:ext cx="252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Problem med planering och organisering 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BF9DC40-09CA-3678-3C15-D7BB3B6714F1}"/>
              </a:ext>
            </a:extLst>
          </p:cNvPr>
          <p:cNvSpPr txBox="1"/>
          <p:nvPr/>
        </p:nvSpPr>
        <p:spPr>
          <a:xfrm>
            <a:off x="8656682" y="5099574"/>
            <a:ext cx="32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Svårigheter med koncentration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8B40818-D5E3-C0D6-9E5F-31482327725E}"/>
              </a:ext>
            </a:extLst>
          </p:cNvPr>
          <p:cNvSpPr txBox="1"/>
          <p:nvPr/>
        </p:nvSpPr>
        <p:spPr>
          <a:xfrm>
            <a:off x="14016035" y="7231343"/>
            <a:ext cx="2818094" cy="3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Inre rastlöshet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EA321C4-314F-332C-03B0-D532F96377BB}"/>
              </a:ext>
            </a:extLst>
          </p:cNvPr>
          <p:cNvSpPr txBox="1"/>
          <p:nvPr/>
        </p:nvSpPr>
        <p:spPr>
          <a:xfrm>
            <a:off x="7805406" y="6727846"/>
            <a:ext cx="32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Nedsatt </a:t>
            </a:r>
            <a:r>
              <a:rPr lang="sv-SE" dirty="0" err="1">
                <a:solidFill>
                  <a:schemeClr val="bg1"/>
                </a:solidFill>
              </a:rPr>
              <a:t>uthålligeht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C34A8E24-6AE4-E74F-F60F-7A359A521952}"/>
              </a:ext>
            </a:extLst>
          </p:cNvPr>
          <p:cNvSpPr txBox="1"/>
          <p:nvPr/>
        </p:nvSpPr>
        <p:spPr>
          <a:xfrm>
            <a:off x="9964164" y="8564099"/>
            <a:ext cx="2818094" cy="3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solidFill>
                  <a:schemeClr val="bg1"/>
                </a:solidFill>
              </a:rPr>
              <a:t>Lättdistraherbarhet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48F2A6B-F7F7-AF04-C249-A4CA956CCB20}"/>
              </a:ext>
            </a:extLst>
          </p:cNvPr>
          <p:cNvSpPr txBox="1"/>
          <p:nvPr/>
        </p:nvSpPr>
        <p:spPr>
          <a:xfrm>
            <a:off x="13784002" y="5049311"/>
            <a:ext cx="2818094" cy="3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Brister i känsloreglering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41798"/>
            <a:ext cx="4875225" cy="7127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Presterar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genomsnittligt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jämfört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jämnåriga</a:t>
            </a:r>
            <a:endParaRPr lang="en-US" sz="20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Relativt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jämn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begåvningsprofil</a:t>
            </a:r>
            <a:endParaRPr lang="en-US" sz="20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Presterar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verbala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uppgifter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processhastighet</a:t>
            </a:r>
            <a:endParaRPr lang="en-US" sz="20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Presterar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något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sämre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än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jämnåriga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deltesten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mäter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abstrakt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logiskt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tänkande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arbetsminne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mäter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analysförmåga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förmåga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helheten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utifrån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delar</a:t>
            </a:r>
            <a:r>
              <a:rPr lang="en-US" sz="20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ts val="3450"/>
              </a:lnSpc>
            </a:pPr>
            <a:endParaRPr lang="en-US" sz="20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8286" lvl="1">
              <a:lnSpc>
                <a:spcPts val="3450"/>
              </a:lnSpc>
            </a:pPr>
            <a:endParaRPr lang="en-US" sz="20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50"/>
              </a:lnSpc>
            </a:pPr>
            <a:endParaRPr lang="en-US" sz="20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50"/>
              </a:lnSpc>
            </a:pPr>
            <a:endParaRPr lang="en-US" sz="20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3450"/>
              </a:lnSpc>
            </a:pPr>
            <a:endParaRPr lang="en-US" sz="20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781310"/>
            <a:ext cx="4878754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Allmänintellektuell förmåga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04025" y="2781310"/>
            <a:ext cx="4878754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Kommunikativt</a:t>
            </a:r>
            <a:r>
              <a:rPr lang="en-US" sz="2800" dirty="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samspel</a:t>
            </a:r>
            <a:endParaRPr lang="en-US" sz="2800" dirty="0">
              <a:solidFill>
                <a:srgbClr val="142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5461460">
            <a:off x="3355546" y="5295489"/>
            <a:ext cx="13412178" cy="21258496"/>
          </a:xfrm>
          <a:custGeom>
            <a:avLst/>
            <a:gdLst/>
            <a:ahLst/>
            <a:cxnLst/>
            <a:rect l="l" t="t" r="r" b="b"/>
            <a:pathLst>
              <a:path w="13412178" h="21258496">
                <a:moveTo>
                  <a:pt x="0" y="0"/>
                </a:moveTo>
                <a:lnTo>
                  <a:pt x="13412179" y="0"/>
                </a:lnTo>
                <a:lnTo>
                  <a:pt x="13412179" y="21258496"/>
                </a:lnTo>
                <a:lnTo>
                  <a:pt x="0" y="21258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sp>
        <p:nvSpPr>
          <p:cNvPr id="6" name="TextBox 6"/>
          <p:cNvSpPr txBox="1"/>
          <p:nvPr/>
        </p:nvSpPr>
        <p:spPr>
          <a:xfrm>
            <a:off x="1028700" y="1028700"/>
            <a:ext cx="14642704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endParaRPr lang="en-US" sz="6999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82879" y="2781310"/>
            <a:ext cx="4878754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Uppmärksamhet</a:t>
            </a:r>
            <a:r>
              <a:rPr lang="en-US" sz="2800" dirty="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uthållighet</a:t>
            </a:r>
            <a:endParaRPr lang="en-US" sz="2800" dirty="0">
              <a:solidFill>
                <a:srgbClr val="142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04025" y="3541798"/>
            <a:ext cx="4878754" cy="175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45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tydliga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indikationer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svårigheter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samspel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lvl="0" indent="0">
              <a:lnSpc>
                <a:spcPts val="3450"/>
              </a:lnSpc>
            </a:pP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82878" y="3541799"/>
            <a:ext cx="5066921" cy="7136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med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vakenhet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Bristande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motivation till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vissa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uppgifter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slarvig</a:t>
            </a:r>
            <a:endParaRPr lang="en-US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Glömmer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bort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instruktioner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Svårt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slutföra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Skjuter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uppgifter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behöver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göra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Svårt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komma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igång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Fastnar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oväsentliga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detaljer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Tappar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bort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föremål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Trött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Fungerar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bättre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tydliga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styrda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uppgifter</a:t>
            </a:r>
            <a:r>
              <a:rPr lang="en-US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450"/>
              </a:lnSpc>
            </a:pP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50"/>
              </a:lnSpc>
            </a:pP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3450"/>
              </a:lnSpc>
            </a:pP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2D07C5-6FF3-5A0F-0F86-2F337EDB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398"/>
            <a:ext cx="13113327" cy="932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10F1B6CA-FB0F-B948-86A4-FF18CD7EC678}"/>
              </a:ext>
            </a:extLst>
          </p:cNvPr>
          <p:cNvSpPr/>
          <p:nvPr/>
        </p:nvSpPr>
        <p:spPr>
          <a:xfrm>
            <a:off x="6629400" y="3543300"/>
            <a:ext cx="1447800" cy="5257800"/>
          </a:xfrm>
          <a:custGeom>
            <a:avLst/>
            <a:gdLst>
              <a:gd name="connsiteX0" fmla="*/ 0 w 1447800"/>
              <a:gd name="connsiteY0" fmla="*/ 2628900 h 5257800"/>
              <a:gd name="connsiteX1" fmla="*/ 723900 w 1447800"/>
              <a:gd name="connsiteY1" fmla="*/ 0 h 5257800"/>
              <a:gd name="connsiteX2" fmla="*/ 1447800 w 1447800"/>
              <a:gd name="connsiteY2" fmla="*/ 2628900 h 5257800"/>
              <a:gd name="connsiteX3" fmla="*/ 723900 w 1447800"/>
              <a:gd name="connsiteY3" fmla="*/ 5257800 h 5257800"/>
              <a:gd name="connsiteX4" fmla="*/ 0 w 1447800"/>
              <a:gd name="connsiteY4" fmla="*/ 26289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5257800" extrusionOk="0">
                <a:moveTo>
                  <a:pt x="0" y="2628900"/>
                </a:moveTo>
                <a:cubicBezTo>
                  <a:pt x="-55228" y="1142933"/>
                  <a:pt x="288646" y="13307"/>
                  <a:pt x="723900" y="0"/>
                </a:cubicBezTo>
                <a:cubicBezTo>
                  <a:pt x="1217383" y="19723"/>
                  <a:pt x="1167590" y="1185909"/>
                  <a:pt x="1447800" y="2628900"/>
                </a:cubicBezTo>
                <a:cubicBezTo>
                  <a:pt x="1430849" y="4097354"/>
                  <a:pt x="1111730" y="5323956"/>
                  <a:pt x="723900" y="5257800"/>
                </a:cubicBezTo>
                <a:cubicBezTo>
                  <a:pt x="234961" y="5209030"/>
                  <a:pt x="206539" y="4179487"/>
                  <a:pt x="0" y="2628900"/>
                </a:cubicBezTo>
                <a:close/>
              </a:path>
            </a:pathLst>
          </a:custGeom>
          <a:noFill/>
          <a:ln w="57150">
            <a:solidFill>
              <a:srgbClr val="AEC0A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88750"/>
            <a:ext cx="4878754" cy="175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med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Arbetsminne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Planering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Ordning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Bristande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självstyrning</a:t>
            </a: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3121834"/>
            <a:ext cx="4878754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b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04025" y="3121834"/>
            <a:ext cx="4878754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b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Skolpersonal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4642704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Skattningsformulär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intervju</a:t>
            </a:r>
            <a:endParaRPr lang="en-US" sz="6999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04025" y="3888750"/>
            <a:ext cx="4878754" cy="264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45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med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Arbetsminne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Planering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Ordning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</a:t>
            </a:r>
          </a:p>
          <a:p>
            <a:pPr marL="342900" indent="-342900">
              <a:lnSpc>
                <a:spcPts val="345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Bristande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självstyrning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450"/>
              </a:lnSpc>
            </a:pP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3450"/>
              </a:lnSpc>
            </a:pPr>
            <a:endParaRPr lang="en-US" sz="2300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-4067459">
            <a:off x="9675201" y="4823836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8" name="Freeform 8"/>
          <p:cNvSpPr/>
          <p:nvPr/>
        </p:nvSpPr>
        <p:spPr>
          <a:xfrm rot="-2578451" flipH="1" flipV="1">
            <a:off x="11049414" y="5945766"/>
            <a:ext cx="10836480" cy="7395897"/>
          </a:xfrm>
          <a:custGeom>
            <a:avLst/>
            <a:gdLst/>
            <a:ahLst/>
            <a:cxnLst/>
            <a:rect l="l" t="t" r="r" b="b"/>
            <a:pathLst>
              <a:path w="10836480" h="7395897">
                <a:moveTo>
                  <a:pt x="10836480" y="7395898"/>
                </a:moveTo>
                <a:lnTo>
                  <a:pt x="0" y="7395898"/>
                </a:lnTo>
                <a:lnTo>
                  <a:pt x="0" y="0"/>
                </a:lnTo>
                <a:lnTo>
                  <a:pt x="10836480" y="0"/>
                </a:lnTo>
                <a:lnTo>
                  <a:pt x="10836480" y="739589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9" name="Freeform 9"/>
          <p:cNvSpPr/>
          <p:nvPr/>
        </p:nvSpPr>
        <p:spPr>
          <a:xfrm rot="-9567837">
            <a:off x="-1398586" y="7529410"/>
            <a:ext cx="6800267" cy="4641183"/>
          </a:xfrm>
          <a:custGeom>
            <a:avLst/>
            <a:gdLst/>
            <a:ahLst/>
            <a:cxnLst/>
            <a:rect l="l" t="t" r="r" b="b"/>
            <a:pathLst>
              <a:path w="6800267" h="4641183">
                <a:moveTo>
                  <a:pt x="0" y="0"/>
                </a:moveTo>
                <a:lnTo>
                  <a:pt x="6800268" y="0"/>
                </a:lnTo>
                <a:lnTo>
                  <a:pt x="6800268" y="4641182"/>
                </a:lnTo>
                <a:lnTo>
                  <a:pt x="0" y="4641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88750"/>
            <a:ext cx="8648700" cy="85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Svårt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hålla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koncentrationen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6571" lvl="1" indent="-248285">
              <a:lnSpc>
                <a:spcPts val="3450"/>
              </a:lnSpc>
              <a:buFont typeface="Arial"/>
              <a:buChar char="•"/>
            </a:pP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Tycker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generellt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mår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bättre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jämfört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300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våren</a:t>
            </a:r>
            <a:r>
              <a:rPr lang="en-US" sz="2300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121834"/>
            <a:ext cx="6922941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b="1" dirty="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Tilde </a:t>
            </a:r>
            <a:r>
              <a:rPr lang="en-US" sz="2800" b="1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upplever</a:t>
            </a:r>
            <a:r>
              <a:rPr lang="en-US" sz="2800" b="1" dirty="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800" b="1" dirty="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800" b="1" dirty="0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42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endParaRPr lang="en-US" sz="2800" b="1" dirty="0">
              <a:solidFill>
                <a:srgbClr val="142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028700"/>
            <a:ext cx="14642704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Skattningsformulär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6999" dirty="0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22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intervju</a:t>
            </a:r>
            <a:endParaRPr lang="en-US" sz="6999" dirty="0">
              <a:solidFill>
                <a:srgbClr val="22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-4067459">
            <a:off x="9675201" y="4823836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Freeform 6"/>
          <p:cNvSpPr/>
          <p:nvPr/>
        </p:nvSpPr>
        <p:spPr>
          <a:xfrm rot="-2578451" flipH="1" flipV="1">
            <a:off x="11049414" y="5945766"/>
            <a:ext cx="10836480" cy="7395897"/>
          </a:xfrm>
          <a:custGeom>
            <a:avLst/>
            <a:gdLst/>
            <a:ahLst/>
            <a:cxnLst/>
            <a:rect l="l" t="t" r="r" b="b"/>
            <a:pathLst>
              <a:path w="10836480" h="7395897">
                <a:moveTo>
                  <a:pt x="10836480" y="7395898"/>
                </a:moveTo>
                <a:lnTo>
                  <a:pt x="0" y="7395898"/>
                </a:lnTo>
                <a:lnTo>
                  <a:pt x="0" y="0"/>
                </a:lnTo>
                <a:lnTo>
                  <a:pt x="10836480" y="0"/>
                </a:lnTo>
                <a:lnTo>
                  <a:pt x="10836480" y="739589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7" name="Freeform 7"/>
          <p:cNvSpPr/>
          <p:nvPr/>
        </p:nvSpPr>
        <p:spPr>
          <a:xfrm rot="-9567837">
            <a:off x="-1398586" y="7529410"/>
            <a:ext cx="6800267" cy="4641183"/>
          </a:xfrm>
          <a:custGeom>
            <a:avLst/>
            <a:gdLst/>
            <a:ahLst/>
            <a:cxnLst/>
            <a:rect l="l" t="t" r="r" b="b"/>
            <a:pathLst>
              <a:path w="6800267" h="4641183">
                <a:moveTo>
                  <a:pt x="0" y="0"/>
                </a:moveTo>
                <a:lnTo>
                  <a:pt x="6800268" y="0"/>
                </a:lnTo>
                <a:lnTo>
                  <a:pt x="6800268" y="4641182"/>
                </a:lnTo>
                <a:lnTo>
                  <a:pt x="0" y="4641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414</Words>
  <Application>Microsoft Macintosh PowerPoint</Application>
  <PresentationFormat>Anpassad</PresentationFormat>
  <Paragraphs>97</Paragraphs>
  <Slides>11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Care_Skolåtergivning</dc:title>
  <cp:lastModifiedBy>Sarah Camejo</cp:lastModifiedBy>
  <cp:revision>4</cp:revision>
  <dcterms:created xsi:type="dcterms:W3CDTF">2006-08-16T00:00:00Z</dcterms:created>
  <dcterms:modified xsi:type="dcterms:W3CDTF">2024-01-15T13:47:54Z</dcterms:modified>
  <dc:identifier>DAFxhEXZ3QM</dc:identifier>
</cp:coreProperties>
</file>