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8288000" cy="10287000"/>
  <p:notesSz cx="6799263" cy="9929813"/>
  <p:embeddedFontLst>
    <p:embeddedFont>
      <p:font typeface="Alata" panose="020B0604020202020204" charset="0"/>
      <p:regular r:id="rId22"/>
    </p:embeddedFont>
    <p:embeddedFont>
      <p:font typeface="Calibri" panose="020F050202020403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2" d="100"/>
          <a:sy n="72" d="100"/>
        </p:scale>
        <p:origin x="65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6.sv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hyperlink" Target="https://doi.org/10.1111/jasp.12616" TargetMode="External"/><Relationship Id="rId3" Type="http://schemas.openxmlformats.org/officeDocument/2006/relationships/image" Target="../media/image4.svg"/><Relationship Id="rId7" Type="http://schemas.openxmlformats.org/officeDocument/2006/relationships/hyperlink" Target="https://doi.org/10.1177/02692155231154124" TargetMode="External"/><Relationship Id="rId12" Type="http://schemas.openxmlformats.org/officeDocument/2006/relationships/hyperlink" Target="https://doi.org/10.1352/1934-9556-49.6.435"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eprints.whiterose.ac.uk/187565/" TargetMode="External"/><Relationship Id="rId11" Type="http://schemas.openxmlformats.org/officeDocument/2006/relationships/hyperlink" Target="https://doi.org/10.1177/1350508407084488" TargetMode="External"/><Relationship Id="rId5" Type="http://schemas.openxmlformats.org/officeDocument/2006/relationships/image" Target="../media/image6.svg"/><Relationship Id="rId10" Type="http://schemas.openxmlformats.org/officeDocument/2006/relationships/hyperlink" Target="https://doi.org/10.1177/0950017018755663" TargetMode="External"/><Relationship Id="rId4" Type="http://schemas.openxmlformats.org/officeDocument/2006/relationships/image" Target="../media/image5.png"/><Relationship Id="rId9" Type="http://schemas.openxmlformats.org/officeDocument/2006/relationships/hyperlink" Target="https://doi.org/10.1093/med/9780198824954.003.0027"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hyperlink" Target="mailto:nisha.chauhan5@nhs.net" TargetMode="External"/><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6.sv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7044" y="2956737"/>
            <a:ext cx="4296535" cy="7747851"/>
          </a:xfrm>
          <a:custGeom>
            <a:avLst/>
            <a:gdLst/>
            <a:ahLst/>
            <a:cxnLst/>
            <a:rect l="l" t="t" r="r" b="b"/>
            <a:pathLst>
              <a:path w="4296535" h="7747851">
                <a:moveTo>
                  <a:pt x="0" y="0"/>
                </a:moveTo>
                <a:lnTo>
                  <a:pt x="4296535" y="0"/>
                </a:lnTo>
                <a:lnTo>
                  <a:pt x="4296535" y="7747851"/>
                </a:lnTo>
                <a:lnTo>
                  <a:pt x="0" y="77478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flipH="1">
            <a:off x="1219865" y="1028700"/>
            <a:ext cx="4785775" cy="1061572"/>
          </a:xfrm>
          <a:custGeom>
            <a:avLst/>
            <a:gdLst/>
            <a:ahLst/>
            <a:cxnLst/>
            <a:rect l="l" t="t" r="r" b="b"/>
            <a:pathLst>
              <a:path w="4785775" h="1061572">
                <a:moveTo>
                  <a:pt x="4785775" y="0"/>
                </a:moveTo>
                <a:lnTo>
                  <a:pt x="0" y="0"/>
                </a:lnTo>
                <a:lnTo>
                  <a:pt x="0" y="1061572"/>
                </a:lnTo>
                <a:lnTo>
                  <a:pt x="4785775" y="1061572"/>
                </a:lnTo>
                <a:lnTo>
                  <a:pt x="4785775"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2473525" y="-13221"/>
            <a:ext cx="5814475" cy="5851044"/>
          </a:xfrm>
          <a:custGeom>
            <a:avLst/>
            <a:gdLst/>
            <a:ahLst/>
            <a:cxnLst/>
            <a:rect l="l" t="t" r="r" b="b"/>
            <a:pathLst>
              <a:path w="5814475" h="5851044">
                <a:moveTo>
                  <a:pt x="0" y="0"/>
                </a:moveTo>
                <a:lnTo>
                  <a:pt x="5814475" y="0"/>
                </a:lnTo>
                <a:lnTo>
                  <a:pt x="5814475" y="5851044"/>
                </a:lnTo>
                <a:lnTo>
                  <a:pt x="0" y="585104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14668540" y="9258300"/>
            <a:ext cx="3309579" cy="745722"/>
          </a:xfrm>
          <a:custGeom>
            <a:avLst/>
            <a:gdLst/>
            <a:ahLst/>
            <a:cxnLst/>
            <a:rect l="l" t="t" r="r" b="b"/>
            <a:pathLst>
              <a:path w="3309579" h="745722">
                <a:moveTo>
                  <a:pt x="0" y="0"/>
                </a:moveTo>
                <a:lnTo>
                  <a:pt x="3309579" y="0"/>
                </a:lnTo>
                <a:lnTo>
                  <a:pt x="3309579" y="745722"/>
                </a:lnTo>
                <a:lnTo>
                  <a:pt x="0" y="745722"/>
                </a:lnTo>
                <a:lnTo>
                  <a:pt x="0" y="0"/>
                </a:lnTo>
                <a:close/>
              </a:path>
            </a:pathLst>
          </a:custGeom>
          <a:blipFill>
            <a:blip r:embed="rId8"/>
            <a:stretch>
              <a:fillRect r="-332" b="-169953"/>
            </a:stretch>
          </a:blipFill>
        </p:spPr>
      </p:sp>
      <p:sp>
        <p:nvSpPr>
          <p:cNvPr id="6" name="Freeform 6"/>
          <p:cNvSpPr/>
          <p:nvPr/>
        </p:nvSpPr>
        <p:spPr>
          <a:xfrm>
            <a:off x="11621128" y="9206732"/>
            <a:ext cx="2842473" cy="797290"/>
          </a:xfrm>
          <a:custGeom>
            <a:avLst/>
            <a:gdLst/>
            <a:ahLst/>
            <a:cxnLst/>
            <a:rect l="l" t="t" r="r" b="b"/>
            <a:pathLst>
              <a:path w="2842473" h="797290">
                <a:moveTo>
                  <a:pt x="0" y="0"/>
                </a:moveTo>
                <a:lnTo>
                  <a:pt x="2842473" y="0"/>
                </a:lnTo>
                <a:lnTo>
                  <a:pt x="2842473" y="797290"/>
                </a:lnTo>
                <a:lnTo>
                  <a:pt x="0" y="797290"/>
                </a:lnTo>
                <a:lnTo>
                  <a:pt x="0" y="0"/>
                </a:lnTo>
                <a:close/>
              </a:path>
            </a:pathLst>
          </a:custGeom>
          <a:blipFill>
            <a:blip r:embed="rId9"/>
            <a:stretch>
              <a:fillRect t="-116138"/>
            </a:stretch>
          </a:blipFill>
        </p:spPr>
      </p:sp>
      <p:sp>
        <p:nvSpPr>
          <p:cNvPr id="7" name="TextBox 7"/>
          <p:cNvSpPr txBox="1"/>
          <p:nvPr/>
        </p:nvSpPr>
        <p:spPr>
          <a:xfrm>
            <a:off x="4490022" y="3186757"/>
            <a:ext cx="12299880" cy="4008736"/>
          </a:xfrm>
          <a:prstGeom prst="rect">
            <a:avLst/>
          </a:prstGeom>
        </p:spPr>
        <p:txBody>
          <a:bodyPr lIns="0" tIns="0" rIns="0" bIns="0" rtlCol="0" anchor="t">
            <a:spAutoFit/>
          </a:bodyPr>
          <a:lstStyle/>
          <a:p>
            <a:pPr algn="ctr">
              <a:lnSpc>
                <a:spcPts val="7803"/>
              </a:lnSpc>
            </a:pPr>
            <a:r>
              <a:rPr lang="en-US" sz="7432">
                <a:solidFill>
                  <a:srgbClr val="404C7D"/>
                </a:solidFill>
                <a:latin typeface="Alata"/>
                <a:ea typeface="Alata"/>
                <a:cs typeface="Alata"/>
                <a:sym typeface="Alata"/>
              </a:rPr>
              <a:t>RETURNING TO A DIFFERENT WORK ROLE, FOLLOWING AN ACQUIRED BRAIN INJURY</a:t>
            </a:r>
          </a:p>
        </p:txBody>
      </p:sp>
      <p:sp>
        <p:nvSpPr>
          <p:cNvPr id="8" name="TextBox 8"/>
          <p:cNvSpPr txBox="1"/>
          <p:nvPr/>
        </p:nvSpPr>
        <p:spPr>
          <a:xfrm>
            <a:off x="3427652" y="7958520"/>
            <a:ext cx="12357968" cy="1025324"/>
          </a:xfrm>
          <a:prstGeom prst="rect">
            <a:avLst/>
          </a:prstGeom>
        </p:spPr>
        <p:txBody>
          <a:bodyPr lIns="0" tIns="0" rIns="0" bIns="0" rtlCol="0" anchor="t">
            <a:spAutoFit/>
          </a:bodyPr>
          <a:lstStyle/>
          <a:p>
            <a:pPr algn="l">
              <a:lnSpc>
                <a:spcPts val="4013"/>
              </a:lnSpc>
            </a:pPr>
            <a:r>
              <a:rPr lang="en-US" sz="3822" dirty="0">
                <a:solidFill>
                  <a:srgbClr val="404C7D"/>
                </a:solidFill>
                <a:latin typeface="Alata"/>
                <a:ea typeface="Alata"/>
                <a:cs typeface="Alata"/>
                <a:sym typeface="Alata"/>
              </a:rPr>
              <a:t>Dr Nisha </a:t>
            </a:r>
            <a:r>
              <a:rPr lang="en-US" sz="3822" dirty="0" err="1">
                <a:solidFill>
                  <a:srgbClr val="404C7D"/>
                </a:solidFill>
                <a:latin typeface="Alata"/>
                <a:ea typeface="Alata"/>
                <a:cs typeface="Alata"/>
                <a:sym typeface="Alata"/>
              </a:rPr>
              <a:t>Chauhan,</a:t>
            </a:r>
            <a:r>
              <a:rPr lang="en-US" sz="3822" dirty="0">
                <a:solidFill>
                  <a:srgbClr val="404C7D"/>
                </a:solidFill>
                <a:latin typeface="Alata"/>
                <a:ea typeface="Alata"/>
                <a:cs typeface="Alata"/>
                <a:sym typeface="Alata"/>
              </a:rPr>
              <a:t> Clinical Psychologist</a:t>
            </a:r>
          </a:p>
          <a:p>
            <a:pPr algn="l">
              <a:lnSpc>
                <a:spcPts val="4013"/>
              </a:lnSpc>
            </a:pPr>
            <a:r>
              <a:rPr lang="en-US" sz="3822" dirty="0">
                <a:solidFill>
                  <a:srgbClr val="404C7D"/>
                </a:solidFill>
                <a:latin typeface="Alata"/>
                <a:ea typeface="Alata"/>
                <a:cs typeface="Alata"/>
                <a:sym typeface="Alata"/>
              </a:rPr>
              <a:t>University of Hertfordshire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1407096" y="431667"/>
            <a:ext cx="4785775" cy="1061572"/>
          </a:xfrm>
          <a:custGeom>
            <a:avLst/>
            <a:gdLst/>
            <a:ahLst/>
            <a:cxnLst/>
            <a:rect l="l" t="t" r="r" b="b"/>
            <a:pathLst>
              <a:path w="4785775" h="1061572">
                <a:moveTo>
                  <a:pt x="4785775" y="0"/>
                </a:moveTo>
                <a:lnTo>
                  <a:pt x="0" y="0"/>
                </a:lnTo>
                <a:lnTo>
                  <a:pt x="0" y="1061572"/>
                </a:lnTo>
                <a:lnTo>
                  <a:pt x="4785775" y="1061572"/>
                </a:lnTo>
                <a:lnTo>
                  <a:pt x="4785775"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2851920" y="564161"/>
            <a:ext cx="4785775" cy="1061572"/>
          </a:xfrm>
          <a:custGeom>
            <a:avLst/>
            <a:gdLst/>
            <a:ahLst/>
            <a:cxnLst/>
            <a:rect l="l" t="t" r="r" b="b"/>
            <a:pathLst>
              <a:path w="4785775" h="1061572">
                <a:moveTo>
                  <a:pt x="0" y="0"/>
                </a:moveTo>
                <a:lnTo>
                  <a:pt x="4785776" y="0"/>
                </a:lnTo>
                <a:lnTo>
                  <a:pt x="4785776" y="1061572"/>
                </a:lnTo>
                <a:lnTo>
                  <a:pt x="0" y="10615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flipH="1" flipV="1">
            <a:off x="0" y="4435956"/>
            <a:ext cx="5814475" cy="5851044"/>
          </a:xfrm>
          <a:custGeom>
            <a:avLst/>
            <a:gdLst/>
            <a:ahLst/>
            <a:cxnLst/>
            <a:rect l="l" t="t" r="r" b="b"/>
            <a:pathLst>
              <a:path w="5814475" h="5851044">
                <a:moveTo>
                  <a:pt x="5814475" y="5851044"/>
                </a:moveTo>
                <a:lnTo>
                  <a:pt x="0" y="5851044"/>
                </a:lnTo>
                <a:lnTo>
                  <a:pt x="0" y="0"/>
                </a:lnTo>
                <a:lnTo>
                  <a:pt x="5814475" y="0"/>
                </a:lnTo>
                <a:lnTo>
                  <a:pt x="5814475" y="5851044"/>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flipV="1">
            <a:off x="12337570" y="4435956"/>
            <a:ext cx="5814475" cy="5851044"/>
          </a:xfrm>
          <a:custGeom>
            <a:avLst/>
            <a:gdLst/>
            <a:ahLst/>
            <a:cxnLst/>
            <a:rect l="l" t="t" r="r" b="b"/>
            <a:pathLst>
              <a:path w="5814475" h="5851044">
                <a:moveTo>
                  <a:pt x="0" y="5851044"/>
                </a:moveTo>
                <a:lnTo>
                  <a:pt x="5814476" y="5851044"/>
                </a:lnTo>
                <a:lnTo>
                  <a:pt x="5814476" y="0"/>
                </a:lnTo>
                <a:lnTo>
                  <a:pt x="0" y="0"/>
                </a:lnTo>
                <a:lnTo>
                  <a:pt x="0" y="5851044"/>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TextBox 6"/>
          <p:cNvSpPr txBox="1"/>
          <p:nvPr/>
        </p:nvSpPr>
        <p:spPr>
          <a:xfrm>
            <a:off x="2176249" y="2660537"/>
            <a:ext cx="14692294" cy="5777865"/>
          </a:xfrm>
          <a:prstGeom prst="rect">
            <a:avLst/>
          </a:prstGeom>
        </p:spPr>
        <p:txBody>
          <a:bodyPr lIns="0" tIns="0" rIns="0" bIns="0" rtlCol="0" anchor="t">
            <a:spAutoFit/>
          </a:bodyPr>
          <a:lstStyle/>
          <a:p>
            <a:pPr algn="ctr">
              <a:lnSpc>
                <a:spcPts val="3569"/>
              </a:lnSpc>
            </a:pPr>
            <a:r>
              <a:rPr lang="en-US" sz="3399">
                <a:solidFill>
                  <a:srgbClr val="404C7D"/>
                </a:solidFill>
                <a:latin typeface="Alata"/>
                <a:ea typeface="Alata"/>
                <a:cs typeface="Alata"/>
                <a:sym typeface="Alata"/>
              </a:rPr>
              <a:t>“Everything’s moved around, I said. […] And eventually they had to put it back to where you had it. It wasn’t something I could help. […] I said, ‘I don't think you understand what you’re doing.’ You know, you understand what, like a brain injury can do.”</a:t>
            </a:r>
          </a:p>
          <a:p>
            <a:pPr algn="ctr">
              <a:lnSpc>
                <a:spcPts val="3569"/>
              </a:lnSpc>
            </a:pPr>
            <a:endParaRPr lang="en-US" sz="3399">
              <a:solidFill>
                <a:srgbClr val="404C7D"/>
              </a:solidFill>
              <a:latin typeface="Alata"/>
              <a:ea typeface="Alata"/>
              <a:cs typeface="Alata"/>
              <a:sym typeface="Alata"/>
            </a:endParaRPr>
          </a:p>
          <a:p>
            <a:pPr algn="ctr">
              <a:lnSpc>
                <a:spcPts val="3569"/>
              </a:lnSpc>
            </a:pPr>
            <a:r>
              <a:rPr lang="en-US" sz="3399">
                <a:solidFill>
                  <a:srgbClr val="404C7D"/>
                </a:solidFill>
                <a:latin typeface="Alata"/>
                <a:ea typeface="Alata"/>
                <a:cs typeface="Alata"/>
                <a:sym typeface="Alata"/>
              </a:rPr>
              <a:t>“It was frustration because you couldn't do the things that you felt like you could do. You go up and do something and all of a sudden you just go blank. And you'd forget what you were doing.”</a:t>
            </a:r>
          </a:p>
          <a:p>
            <a:pPr algn="ctr">
              <a:lnSpc>
                <a:spcPts val="3569"/>
              </a:lnSpc>
            </a:pPr>
            <a:endParaRPr lang="en-US" sz="3399">
              <a:solidFill>
                <a:srgbClr val="404C7D"/>
              </a:solidFill>
              <a:latin typeface="Alata"/>
              <a:ea typeface="Alata"/>
              <a:cs typeface="Alata"/>
              <a:sym typeface="Alata"/>
            </a:endParaRPr>
          </a:p>
          <a:p>
            <a:pPr algn="ctr">
              <a:lnSpc>
                <a:spcPts val="3569"/>
              </a:lnSpc>
            </a:pPr>
            <a:r>
              <a:rPr lang="en-US" sz="3399">
                <a:solidFill>
                  <a:srgbClr val="404C7D"/>
                </a:solidFill>
                <a:latin typeface="Alata"/>
                <a:ea typeface="Alata"/>
                <a:cs typeface="Alata"/>
                <a:sym typeface="Alata"/>
              </a:rPr>
              <a:t>“See, I think it's probably the best because I mean if you plan it too far… It doesn’t work out that way.”</a:t>
            </a:r>
          </a:p>
          <a:p>
            <a:pPr algn="l">
              <a:lnSpc>
                <a:spcPts val="3360"/>
              </a:lnSpc>
            </a:pPr>
            <a:endParaRPr lang="en-US" sz="3399">
              <a:solidFill>
                <a:srgbClr val="404C7D"/>
              </a:solidFill>
              <a:latin typeface="Alata"/>
              <a:ea typeface="Alata"/>
              <a:cs typeface="Alata"/>
              <a:sym typeface="Alata"/>
            </a:endParaRPr>
          </a:p>
          <a:p>
            <a:pPr algn="l">
              <a:lnSpc>
                <a:spcPts val="3360"/>
              </a:lnSpc>
            </a:pPr>
            <a:endParaRPr lang="en-US" sz="3399">
              <a:solidFill>
                <a:srgbClr val="404C7D"/>
              </a:solidFill>
              <a:latin typeface="Alata"/>
              <a:ea typeface="Alata"/>
              <a:cs typeface="Alata"/>
              <a:sym typeface="Alata"/>
            </a:endParaRPr>
          </a:p>
        </p:txBody>
      </p:sp>
      <p:sp>
        <p:nvSpPr>
          <p:cNvPr id="7" name="TextBox 7"/>
          <p:cNvSpPr txBox="1"/>
          <p:nvPr/>
        </p:nvSpPr>
        <p:spPr>
          <a:xfrm>
            <a:off x="6380236" y="498372"/>
            <a:ext cx="6284320" cy="1250299"/>
          </a:xfrm>
          <a:prstGeom prst="rect">
            <a:avLst/>
          </a:prstGeom>
        </p:spPr>
        <p:txBody>
          <a:bodyPr lIns="0" tIns="0" rIns="0" bIns="0" rtlCol="0" anchor="t">
            <a:spAutoFit/>
          </a:bodyPr>
          <a:lstStyle/>
          <a:p>
            <a:pPr algn="ctr">
              <a:lnSpc>
                <a:spcPts val="4864"/>
              </a:lnSpc>
            </a:pPr>
            <a:r>
              <a:rPr lang="en-US" sz="4632">
                <a:solidFill>
                  <a:srgbClr val="404C7D"/>
                </a:solidFill>
                <a:latin typeface="Alata"/>
                <a:ea typeface="Alata"/>
                <a:cs typeface="Alata"/>
                <a:sym typeface="Alata"/>
              </a:rPr>
              <a:t>GET 1: A CONTINUOUS IMPACT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1407096" y="431667"/>
            <a:ext cx="4785775" cy="1061572"/>
          </a:xfrm>
          <a:custGeom>
            <a:avLst/>
            <a:gdLst/>
            <a:ahLst/>
            <a:cxnLst/>
            <a:rect l="l" t="t" r="r" b="b"/>
            <a:pathLst>
              <a:path w="4785775" h="1061572">
                <a:moveTo>
                  <a:pt x="4785775" y="0"/>
                </a:moveTo>
                <a:lnTo>
                  <a:pt x="0" y="0"/>
                </a:lnTo>
                <a:lnTo>
                  <a:pt x="0" y="1061572"/>
                </a:lnTo>
                <a:lnTo>
                  <a:pt x="4785775" y="1061572"/>
                </a:lnTo>
                <a:lnTo>
                  <a:pt x="4785775"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2851920" y="564161"/>
            <a:ext cx="4785775" cy="1061572"/>
          </a:xfrm>
          <a:custGeom>
            <a:avLst/>
            <a:gdLst/>
            <a:ahLst/>
            <a:cxnLst/>
            <a:rect l="l" t="t" r="r" b="b"/>
            <a:pathLst>
              <a:path w="4785775" h="1061572">
                <a:moveTo>
                  <a:pt x="0" y="0"/>
                </a:moveTo>
                <a:lnTo>
                  <a:pt x="4785776" y="0"/>
                </a:lnTo>
                <a:lnTo>
                  <a:pt x="4785776" y="1061572"/>
                </a:lnTo>
                <a:lnTo>
                  <a:pt x="0" y="10615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flipH="1" flipV="1">
            <a:off x="0" y="4435956"/>
            <a:ext cx="5814475" cy="5851044"/>
          </a:xfrm>
          <a:custGeom>
            <a:avLst/>
            <a:gdLst/>
            <a:ahLst/>
            <a:cxnLst/>
            <a:rect l="l" t="t" r="r" b="b"/>
            <a:pathLst>
              <a:path w="5814475" h="5851044">
                <a:moveTo>
                  <a:pt x="5814475" y="5851044"/>
                </a:moveTo>
                <a:lnTo>
                  <a:pt x="0" y="5851044"/>
                </a:lnTo>
                <a:lnTo>
                  <a:pt x="0" y="0"/>
                </a:lnTo>
                <a:lnTo>
                  <a:pt x="5814475" y="0"/>
                </a:lnTo>
                <a:lnTo>
                  <a:pt x="5814475" y="5851044"/>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flipV="1">
            <a:off x="12337570" y="4435956"/>
            <a:ext cx="5814475" cy="5851044"/>
          </a:xfrm>
          <a:custGeom>
            <a:avLst/>
            <a:gdLst/>
            <a:ahLst/>
            <a:cxnLst/>
            <a:rect l="l" t="t" r="r" b="b"/>
            <a:pathLst>
              <a:path w="5814475" h="5851044">
                <a:moveTo>
                  <a:pt x="0" y="5851044"/>
                </a:moveTo>
                <a:lnTo>
                  <a:pt x="5814476" y="5851044"/>
                </a:lnTo>
                <a:lnTo>
                  <a:pt x="5814476" y="0"/>
                </a:lnTo>
                <a:lnTo>
                  <a:pt x="0" y="0"/>
                </a:lnTo>
                <a:lnTo>
                  <a:pt x="0" y="5851044"/>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TextBox 6"/>
          <p:cNvSpPr txBox="1"/>
          <p:nvPr/>
        </p:nvSpPr>
        <p:spPr>
          <a:xfrm>
            <a:off x="2176249" y="2660537"/>
            <a:ext cx="14692294" cy="6225540"/>
          </a:xfrm>
          <a:prstGeom prst="rect">
            <a:avLst/>
          </a:prstGeom>
        </p:spPr>
        <p:txBody>
          <a:bodyPr lIns="0" tIns="0" rIns="0" bIns="0" rtlCol="0" anchor="t">
            <a:spAutoFit/>
          </a:bodyPr>
          <a:lstStyle/>
          <a:p>
            <a:pPr algn="ctr">
              <a:lnSpc>
                <a:spcPts val="3569"/>
              </a:lnSpc>
            </a:pPr>
            <a:r>
              <a:rPr lang="en-US" sz="3399">
                <a:solidFill>
                  <a:srgbClr val="404C7D"/>
                </a:solidFill>
                <a:latin typeface="Alata"/>
                <a:ea typeface="Alata"/>
                <a:cs typeface="Alata"/>
                <a:sym typeface="Alata"/>
              </a:rPr>
              <a:t>“I really was setting myself on fire to keep nobody alive.”</a:t>
            </a:r>
          </a:p>
          <a:p>
            <a:pPr algn="ctr">
              <a:lnSpc>
                <a:spcPts val="3569"/>
              </a:lnSpc>
            </a:pPr>
            <a:endParaRPr lang="en-US" sz="3399">
              <a:solidFill>
                <a:srgbClr val="404C7D"/>
              </a:solidFill>
              <a:latin typeface="Alata"/>
              <a:ea typeface="Alata"/>
              <a:cs typeface="Alata"/>
              <a:sym typeface="Alata"/>
            </a:endParaRPr>
          </a:p>
          <a:p>
            <a:pPr algn="ctr">
              <a:lnSpc>
                <a:spcPts val="3569"/>
              </a:lnSpc>
            </a:pPr>
            <a:r>
              <a:rPr lang="en-US" sz="3399">
                <a:solidFill>
                  <a:srgbClr val="404C7D"/>
                </a:solidFill>
                <a:latin typeface="Alata"/>
                <a:ea typeface="Alata"/>
                <a:cs typeface="Alata"/>
                <a:sym typeface="Alata"/>
              </a:rPr>
              <a:t>“Would I go back to London and do something similar to what I was doing before and thinking about it? Like, do you know what? A part of me is like, yeah, let's bring it on. I can do it again. Then part of me is like, no, don't do that because it goes back to that constantly comparing thing, putting myself in that role. Again, I'm not the same person. I can't do what I used to be able to do. I can't work at that standard, at that intensity, at that pressure anymore.”</a:t>
            </a:r>
          </a:p>
          <a:p>
            <a:pPr algn="ctr">
              <a:lnSpc>
                <a:spcPts val="3569"/>
              </a:lnSpc>
            </a:pPr>
            <a:endParaRPr lang="en-US" sz="3399">
              <a:solidFill>
                <a:srgbClr val="404C7D"/>
              </a:solidFill>
              <a:latin typeface="Alata"/>
              <a:ea typeface="Alata"/>
              <a:cs typeface="Alata"/>
              <a:sym typeface="Alata"/>
            </a:endParaRPr>
          </a:p>
          <a:p>
            <a:pPr algn="ctr">
              <a:lnSpc>
                <a:spcPts val="3569"/>
              </a:lnSpc>
            </a:pPr>
            <a:r>
              <a:rPr lang="en-US" sz="3399">
                <a:solidFill>
                  <a:srgbClr val="404C7D"/>
                </a:solidFill>
                <a:latin typeface="Alata"/>
                <a:ea typeface="Alata"/>
                <a:cs typeface="Alata"/>
                <a:sym typeface="Alata"/>
              </a:rPr>
              <a:t>“That was quite a big realisation of, oh, actually I can still contribute to society. You know, I'm still a valuable member.”</a:t>
            </a:r>
          </a:p>
          <a:p>
            <a:pPr algn="l">
              <a:lnSpc>
                <a:spcPts val="3360"/>
              </a:lnSpc>
            </a:pPr>
            <a:endParaRPr lang="en-US" sz="3399">
              <a:solidFill>
                <a:srgbClr val="404C7D"/>
              </a:solidFill>
              <a:latin typeface="Alata"/>
              <a:ea typeface="Alata"/>
              <a:cs typeface="Alata"/>
              <a:sym typeface="Alata"/>
            </a:endParaRPr>
          </a:p>
          <a:p>
            <a:pPr algn="l">
              <a:lnSpc>
                <a:spcPts val="3360"/>
              </a:lnSpc>
            </a:pPr>
            <a:endParaRPr lang="en-US" sz="3399">
              <a:solidFill>
                <a:srgbClr val="404C7D"/>
              </a:solidFill>
              <a:latin typeface="Alata"/>
              <a:ea typeface="Alata"/>
              <a:cs typeface="Alata"/>
              <a:sym typeface="Alata"/>
            </a:endParaRPr>
          </a:p>
        </p:txBody>
      </p:sp>
      <p:sp>
        <p:nvSpPr>
          <p:cNvPr id="7" name="TextBox 7"/>
          <p:cNvSpPr txBox="1"/>
          <p:nvPr/>
        </p:nvSpPr>
        <p:spPr>
          <a:xfrm>
            <a:off x="6380236" y="498372"/>
            <a:ext cx="6284320" cy="1250299"/>
          </a:xfrm>
          <a:prstGeom prst="rect">
            <a:avLst/>
          </a:prstGeom>
        </p:spPr>
        <p:txBody>
          <a:bodyPr lIns="0" tIns="0" rIns="0" bIns="0" rtlCol="0" anchor="t">
            <a:spAutoFit/>
          </a:bodyPr>
          <a:lstStyle/>
          <a:p>
            <a:pPr algn="ctr">
              <a:lnSpc>
                <a:spcPts val="4864"/>
              </a:lnSpc>
            </a:pPr>
            <a:r>
              <a:rPr lang="en-US" sz="4632">
                <a:solidFill>
                  <a:srgbClr val="404C7D"/>
                </a:solidFill>
                <a:latin typeface="Alata"/>
                <a:ea typeface="Alata"/>
                <a:cs typeface="Alata"/>
                <a:sym typeface="Alata"/>
              </a:rPr>
              <a:t>GET 2: THE STATUS OF WORK</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1407096" y="431667"/>
            <a:ext cx="4785775" cy="1061572"/>
          </a:xfrm>
          <a:custGeom>
            <a:avLst/>
            <a:gdLst/>
            <a:ahLst/>
            <a:cxnLst/>
            <a:rect l="l" t="t" r="r" b="b"/>
            <a:pathLst>
              <a:path w="4785775" h="1061572">
                <a:moveTo>
                  <a:pt x="4785775" y="0"/>
                </a:moveTo>
                <a:lnTo>
                  <a:pt x="0" y="0"/>
                </a:lnTo>
                <a:lnTo>
                  <a:pt x="0" y="1061572"/>
                </a:lnTo>
                <a:lnTo>
                  <a:pt x="4785775" y="1061572"/>
                </a:lnTo>
                <a:lnTo>
                  <a:pt x="4785775"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2851920" y="564161"/>
            <a:ext cx="4785775" cy="1061572"/>
          </a:xfrm>
          <a:custGeom>
            <a:avLst/>
            <a:gdLst/>
            <a:ahLst/>
            <a:cxnLst/>
            <a:rect l="l" t="t" r="r" b="b"/>
            <a:pathLst>
              <a:path w="4785775" h="1061572">
                <a:moveTo>
                  <a:pt x="0" y="0"/>
                </a:moveTo>
                <a:lnTo>
                  <a:pt x="4785776" y="0"/>
                </a:lnTo>
                <a:lnTo>
                  <a:pt x="4785776" y="1061572"/>
                </a:lnTo>
                <a:lnTo>
                  <a:pt x="0" y="10615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flipH="1" flipV="1">
            <a:off x="0" y="4435956"/>
            <a:ext cx="5814475" cy="5851044"/>
          </a:xfrm>
          <a:custGeom>
            <a:avLst/>
            <a:gdLst/>
            <a:ahLst/>
            <a:cxnLst/>
            <a:rect l="l" t="t" r="r" b="b"/>
            <a:pathLst>
              <a:path w="5814475" h="5851044">
                <a:moveTo>
                  <a:pt x="5814475" y="5851044"/>
                </a:moveTo>
                <a:lnTo>
                  <a:pt x="0" y="5851044"/>
                </a:lnTo>
                <a:lnTo>
                  <a:pt x="0" y="0"/>
                </a:lnTo>
                <a:lnTo>
                  <a:pt x="5814475" y="0"/>
                </a:lnTo>
                <a:lnTo>
                  <a:pt x="5814475" y="5851044"/>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flipV="1">
            <a:off x="12337570" y="4435956"/>
            <a:ext cx="5814475" cy="5851044"/>
          </a:xfrm>
          <a:custGeom>
            <a:avLst/>
            <a:gdLst/>
            <a:ahLst/>
            <a:cxnLst/>
            <a:rect l="l" t="t" r="r" b="b"/>
            <a:pathLst>
              <a:path w="5814475" h="5851044">
                <a:moveTo>
                  <a:pt x="0" y="5851044"/>
                </a:moveTo>
                <a:lnTo>
                  <a:pt x="5814476" y="5851044"/>
                </a:lnTo>
                <a:lnTo>
                  <a:pt x="5814476" y="0"/>
                </a:lnTo>
                <a:lnTo>
                  <a:pt x="0" y="0"/>
                </a:lnTo>
                <a:lnTo>
                  <a:pt x="0" y="5851044"/>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TextBox 6"/>
          <p:cNvSpPr txBox="1"/>
          <p:nvPr/>
        </p:nvSpPr>
        <p:spPr>
          <a:xfrm>
            <a:off x="2176249" y="2660537"/>
            <a:ext cx="14692294" cy="4911090"/>
          </a:xfrm>
          <a:prstGeom prst="rect">
            <a:avLst/>
          </a:prstGeom>
        </p:spPr>
        <p:txBody>
          <a:bodyPr lIns="0" tIns="0" rIns="0" bIns="0" rtlCol="0" anchor="t">
            <a:spAutoFit/>
          </a:bodyPr>
          <a:lstStyle/>
          <a:p>
            <a:pPr algn="ctr">
              <a:lnSpc>
                <a:spcPts val="3569"/>
              </a:lnSpc>
            </a:pPr>
            <a:r>
              <a:rPr lang="en-US" sz="3399">
                <a:solidFill>
                  <a:srgbClr val="404C7D"/>
                </a:solidFill>
                <a:latin typeface="Alata"/>
                <a:ea typeface="Alata"/>
                <a:cs typeface="Alata"/>
                <a:sym typeface="Alata"/>
              </a:rPr>
              <a:t>“Yeah, I'm a lot more empathetic. Yeah. It's probably because what happened was a bit shit. But yeah, I'm just a lot more empathetic and because I often need help to find the words that I'm trying to say. It makes me like, think about what I'm saying a lot more. So, it like, slows me down a little bit.”</a:t>
            </a:r>
          </a:p>
          <a:p>
            <a:pPr algn="ctr">
              <a:lnSpc>
                <a:spcPts val="3569"/>
              </a:lnSpc>
            </a:pPr>
            <a:endParaRPr lang="en-US" sz="3399">
              <a:solidFill>
                <a:srgbClr val="404C7D"/>
              </a:solidFill>
              <a:latin typeface="Alata"/>
              <a:ea typeface="Alata"/>
              <a:cs typeface="Alata"/>
              <a:sym typeface="Alata"/>
            </a:endParaRPr>
          </a:p>
          <a:p>
            <a:pPr algn="ctr">
              <a:lnSpc>
                <a:spcPts val="3569"/>
              </a:lnSpc>
            </a:pPr>
            <a:r>
              <a:rPr lang="en-US" sz="3399">
                <a:solidFill>
                  <a:srgbClr val="404C7D"/>
                </a:solidFill>
                <a:latin typeface="Alata"/>
                <a:ea typeface="Alata"/>
                <a:cs typeface="Alata"/>
                <a:sym typeface="Alata"/>
              </a:rPr>
              <a:t>“Well, well, like, when I stopped drinking, I was looking at, like, positive aspects of my life and thinking, actually, for much of it, you were a bit of sort of like a lazy little s***. Umm, actually, you weren't. You were actually quite hard working, and if you want something, you f****** got it.”</a:t>
            </a:r>
          </a:p>
          <a:p>
            <a:pPr algn="l">
              <a:lnSpc>
                <a:spcPts val="3360"/>
              </a:lnSpc>
            </a:pPr>
            <a:endParaRPr lang="en-US" sz="3399">
              <a:solidFill>
                <a:srgbClr val="404C7D"/>
              </a:solidFill>
              <a:latin typeface="Alata"/>
              <a:ea typeface="Alata"/>
              <a:cs typeface="Alata"/>
              <a:sym typeface="Alata"/>
            </a:endParaRPr>
          </a:p>
        </p:txBody>
      </p:sp>
      <p:sp>
        <p:nvSpPr>
          <p:cNvPr id="7" name="TextBox 7"/>
          <p:cNvSpPr txBox="1"/>
          <p:nvPr/>
        </p:nvSpPr>
        <p:spPr>
          <a:xfrm>
            <a:off x="6380236" y="498372"/>
            <a:ext cx="6284320" cy="1250299"/>
          </a:xfrm>
          <a:prstGeom prst="rect">
            <a:avLst/>
          </a:prstGeom>
        </p:spPr>
        <p:txBody>
          <a:bodyPr lIns="0" tIns="0" rIns="0" bIns="0" rtlCol="0" anchor="t">
            <a:spAutoFit/>
          </a:bodyPr>
          <a:lstStyle/>
          <a:p>
            <a:pPr algn="ctr">
              <a:lnSpc>
                <a:spcPts val="4864"/>
              </a:lnSpc>
            </a:pPr>
            <a:r>
              <a:rPr lang="en-US" sz="4632">
                <a:solidFill>
                  <a:srgbClr val="404C7D"/>
                </a:solidFill>
                <a:latin typeface="Alata"/>
                <a:ea typeface="Alata"/>
                <a:cs typeface="Alata"/>
                <a:sym typeface="Alata"/>
              </a:rPr>
              <a:t>GET 3: A NEW WAY OF LIFE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1407096" y="431667"/>
            <a:ext cx="4785775" cy="1061572"/>
          </a:xfrm>
          <a:custGeom>
            <a:avLst/>
            <a:gdLst/>
            <a:ahLst/>
            <a:cxnLst/>
            <a:rect l="l" t="t" r="r" b="b"/>
            <a:pathLst>
              <a:path w="4785775" h="1061572">
                <a:moveTo>
                  <a:pt x="4785775" y="0"/>
                </a:moveTo>
                <a:lnTo>
                  <a:pt x="0" y="0"/>
                </a:lnTo>
                <a:lnTo>
                  <a:pt x="0" y="1061572"/>
                </a:lnTo>
                <a:lnTo>
                  <a:pt x="4785775" y="1061572"/>
                </a:lnTo>
                <a:lnTo>
                  <a:pt x="4785775"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2851920" y="564161"/>
            <a:ext cx="4785775" cy="1061572"/>
          </a:xfrm>
          <a:custGeom>
            <a:avLst/>
            <a:gdLst/>
            <a:ahLst/>
            <a:cxnLst/>
            <a:rect l="l" t="t" r="r" b="b"/>
            <a:pathLst>
              <a:path w="4785775" h="1061572">
                <a:moveTo>
                  <a:pt x="0" y="0"/>
                </a:moveTo>
                <a:lnTo>
                  <a:pt x="4785776" y="0"/>
                </a:lnTo>
                <a:lnTo>
                  <a:pt x="4785776" y="1061572"/>
                </a:lnTo>
                <a:lnTo>
                  <a:pt x="0" y="10615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flipH="1" flipV="1">
            <a:off x="0" y="4435956"/>
            <a:ext cx="5814475" cy="5851044"/>
          </a:xfrm>
          <a:custGeom>
            <a:avLst/>
            <a:gdLst/>
            <a:ahLst/>
            <a:cxnLst/>
            <a:rect l="l" t="t" r="r" b="b"/>
            <a:pathLst>
              <a:path w="5814475" h="5851044">
                <a:moveTo>
                  <a:pt x="5814475" y="5851044"/>
                </a:moveTo>
                <a:lnTo>
                  <a:pt x="0" y="5851044"/>
                </a:lnTo>
                <a:lnTo>
                  <a:pt x="0" y="0"/>
                </a:lnTo>
                <a:lnTo>
                  <a:pt x="5814475" y="0"/>
                </a:lnTo>
                <a:lnTo>
                  <a:pt x="5814475" y="5851044"/>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flipV="1">
            <a:off x="12337570" y="4435956"/>
            <a:ext cx="5814475" cy="5851044"/>
          </a:xfrm>
          <a:custGeom>
            <a:avLst/>
            <a:gdLst/>
            <a:ahLst/>
            <a:cxnLst/>
            <a:rect l="l" t="t" r="r" b="b"/>
            <a:pathLst>
              <a:path w="5814475" h="5851044">
                <a:moveTo>
                  <a:pt x="0" y="5851044"/>
                </a:moveTo>
                <a:lnTo>
                  <a:pt x="5814476" y="5851044"/>
                </a:lnTo>
                <a:lnTo>
                  <a:pt x="5814476" y="0"/>
                </a:lnTo>
                <a:lnTo>
                  <a:pt x="0" y="0"/>
                </a:lnTo>
                <a:lnTo>
                  <a:pt x="0" y="5851044"/>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TextBox 6"/>
          <p:cNvSpPr txBox="1"/>
          <p:nvPr/>
        </p:nvSpPr>
        <p:spPr>
          <a:xfrm>
            <a:off x="2741796" y="2221839"/>
            <a:ext cx="13030142" cy="7536180"/>
          </a:xfrm>
          <a:prstGeom prst="rect">
            <a:avLst/>
          </a:prstGeom>
        </p:spPr>
        <p:txBody>
          <a:bodyPr lIns="0" tIns="0" rIns="0" bIns="0" rtlCol="0" anchor="t">
            <a:spAutoFit/>
          </a:bodyPr>
          <a:lstStyle/>
          <a:p>
            <a:pPr algn="ctr">
              <a:lnSpc>
                <a:spcPts val="3360"/>
              </a:lnSpc>
            </a:pPr>
            <a:r>
              <a:rPr lang="en-US" sz="3200">
                <a:solidFill>
                  <a:srgbClr val="404C7D"/>
                </a:solidFill>
                <a:latin typeface="Alata"/>
                <a:ea typeface="Alata"/>
                <a:cs typeface="Alata"/>
                <a:sym typeface="Alata"/>
              </a:rPr>
              <a:t>“Because, like, I'm never going to know what would have been. […] I'm never going to know what I would have done. Like I'm never going to know if I would have got into [army training]. I'm never going to know if I would have been a good police person. […] Who knows? Because, that whole thing, [was] taken away from me.”</a:t>
            </a:r>
          </a:p>
          <a:p>
            <a:pPr algn="ctr">
              <a:lnSpc>
                <a:spcPts val="3360"/>
              </a:lnSpc>
            </a:pPr>
            <a:endParaRPr lang="en-US" sz="3200">
              <a:solidFill>
                <a:srgbClr val="404C7D"/>
              </a:solidFill>
              <a:latin typeface="Alata"/>
              <a:ea typeface="Alata"/>
              <a:cs typeface="Alata"/>
              <a:sym typeface="Alata"/>
            </a:endParaRPr>
          </a:p>
          <a:p>
            <a:pPr algn="ctr">
              <a:lnSpc>
                <a:spcPts val="3360"/>
              </a:lnSpc>
            </a:pPr>
            <a:r>
              <a:rPr lang="en-US" sz="3200">
                <a:solidFill>
                  <a:srgbClr val="404C7D"/>
                </a:solidFill>
                <a:latin typeface="Alata"/>
                <a:ea typeface="Alata"/>
                <a:cs typeface="Alata"/>
                <a:sym typeface="Alata"/>
              </a:rPr>
              <a:t>“Part of that is just partly denial, partly just not being capable of understanding the situation because probably I don't know whether itself. I mean I speculate that it’s a self-protection mechanism because when you're like that horrific, your brain can’t cope with it. So, it just shuts down. I came out of that fog over however long my brain decided it was safe to allow it to do so.”</a:t>
            </a:r>
          </a:p>
          <a:p>
            <a:pPr algn="ctr">
              <a:lnSpc>
                <a:spcPts val="3360"/>
              </a:lnSpc>
            </a:pPr>
            <a:endParaRPr lang="en-US" sz="3200">
              <a:solidFill>
                <a:srgbClr val="404C7D"/>
              </a:solidFill>
              <a:latin typeface="Alata"/>
              <a:ea typeface="Alata"/>
              <a:cs typeface="Alata"/>
              <a:sym typeface="Alata"/>
            </a:endParaRPr>
          </a:p>
          <a:p>
            <a:pPr algn="ctr">
              <a:lnSpc>
                <a:spcPts val="3360"/>
              </a:lnSpc>
            </a:pPr>
            <a:r>
              <a:rPr lang="en-US" sz="3200">
                <a:solidFill>
                  <a:srgbClr val="404C7D"/>
                </a:solidFill>
                <a:latin typeface="Alata"/>
                <a:ea typeface="Alata"/>
                <a:cs typeface="Alata"/>
                <a:sym typeface="Alata"/>
              </a:rPr>
              <a:t>“I don't think I will ever get to that highest level assault course again.   I don't think I'll ever be a front runner again. I don't have the brain power to get me there, but I’m certainly not on the beginner’s course anymore.”</a:t>
            </a:r>
          </a:p>
          <a:p>
            <a:pPr algn="l">
              <a:lnSpc>
                <a:spcPts val="3150"/>
              </a:lnSpc>
            </a:pPr>
            <a:endParaRPr lang="en-US" sz="3200">
              <a:solidFill>
                <a:srgbClr val="404C7D"/>
              </a:solidFill>
              <a:latin typeface="Alata"/>
              <a:ea typeface="Alata"/>
              <a:cs typeface="Alata"/>
              <a:sym typeface="Alata"/>
            </a:endParaRPr>
          </a:p>
        </p:txBody>
      </p:sp>
      <p:sp>
        <p:nvSpPr>
          <p:cNvPr id="7" name="TextBox 7"/>
          <p:cNvSpPr txBox="1"/>
          <p:nvPr/>
        </p:nvSpPr>
        <p:spPr>
          <a:xfrm>
            <a:off x="6380236" y="498372"/>
            <a:ext cx="6284320" cy="1250299"/>
          </a:xfrm>
          <a:prstGeom prst="rect">
            <a:avLst/>
          </a:prstGeom>
        </p:spPr>
        <p:txBody>
          <a:bodyPr lIns="0" tIns="0" rIns="0" bIns="0" rtlCol="0" anchor="t">
            <a:spAutoFit/>
          </a:bodyPr>
          <a:lstStyle/>
          <a:p>
            <a:pPr algn="ctr">
              <a:lnSpc>
                <a:spcPts val="4864"/>
              </a:lnSpc>
            </a:pPr>
            <a:r>
              <a:rPr lang="en-US" sz="4632">
                <a:solidFill>
                  <a:srgbClr val="404C7D"/>
                </a:solidFill>
                <a:latin typeface="Alata"/>
                <a:ea typeface="Alata"/>
                <a:cs typeface="Alata"/>
                <a:sym typeface="Alata"/>
              </a:rPr>
              <a:t>GET 4: FORGETTING AND REMEMBERING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1407096" y="431667"/>
            <a:ext cx="4785775" cy="1061572"/>
          </a:xfrm>
          <a:custGeom>
            <a:avLst/>
            <a:gdLst/>
            <a:ahLst/>
            <a:cxnLst/>
            <a:rect l="l" t="t" r="r" b="b"/>
            <a:pathLst>
              <a:path w="4785775" h="1061572">
                <a:moveTo>
                  <a:pt x="4785775" y="0"/>
                </a:moveTo>
                <a:lnTo>
                  <a:pt x="0" y="0"/>
                </a:lnTo>
                <a:lnTo>
                  <a:pt x="0" y="1061572"/>
                </a:lnTo>
                <a:lnTo>
                  <a:pt x="4785775" y="1061572"/>
                </a:lnTo>
                <a:lnTo>
                  <a:pt x="4785775"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2851920" y="564161"/>
            <a:ext cx="4785775" cy="1061572"/>
          </a:xfrm>
          <a:custGeom>
            <a:avLst/>
            <a:gdLst/>
            <a:ahLst/>
            <a:cxnLst/>
            <a:rect l="l" t="t" r="r" b="b"/>
            <a:pathLst>
              <a:path w="4785775" h="1061572">
                <a:moveTo>
                  <a:pt x="0" y="0"/>
                </a:moveTo>
                <a:lnTo>
                  <a:pt x="4785776" y="0"/>
                </a:lnTo>
                <a:lnTo>
                  <a:pt x="4785776" y="1061572"/>
                </a:lnTo>
                <a:lnTo>
                  <a:pt x="0" y="10615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flipH="1" flipV="1">
            <a:off x="0" y="4435956"/>
            <a:ext cx="5814475" cy="5851044"/>
          </a:xfrm>
          <a:custGeom>
            <a:avLst/>
            <a:gdLst/>
            <a:ahLst/>
            <a:cxnLst/>
            <a:rect l="l" t="t" r="r" b="b"/>
            <a:pathLst>
              <a:path w="5814475" h="5851044">
                <a:moveTo>
                  <a:pt x="5814475" y="5851044"/>
                </a:moveTo>
                <a:lnTo>
                  <a:pt x="0" y="5851044"/>
                </a:lnTo>
                <a:lnTo>
                  <a:pt x="0" y="0"/>
                </a:lnTo>
                <a:lnTo>
                  <a:pt x="5814475" y="0"/>
                </a:lnTo>
                <a:lnTo>
                  <a:pt x="5814475" y="5851044"/>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flipV="1">
            <a:off x="12337570" y="4435956"/>
            <a:ext cx="5814475" cy="5851044"/>
          </a:xfrm>
          <a:custGeom>
            <a:avLst/>
            <a:gdLst/>
            <a:ahLst/>
            <a:cxnLst/>
            <a:rect l="l" t="t" r="r" b="b"/>
            <a:pathLst>
              <a:path w="5814475" h="5851044">
                <a:moveTo>
                  <a:pt x="0" y="5851044"/>
                </a:moveTo>
                <a:lnTo>
                  <a:pt x="5814476" y="5851044"/>
                </a:lnTo>
                <a:lnTo>
                  <a:pt x="5814476" y="0"/>
                </a:lnTo>
                <a:lnTo>
                  <a:pt x="0" y="0"/>
                </a:lnTo>
                <a:lnTo>
                  <a:pt x="0" y="5851044"/>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TextBox 6"/>
          <p:cNvSpPr txBox="1"/>
          <p:nvPr/>
        </p:nvSpPr>
        <p:spPr>
          <a:xfrm>
            <a:off x="2176249" y="2660537"/>
            <a:ext cx="14692294" cy="4911090"/>
          </a:xfrm>
          <a:prstGeom prst="rect">
            <a:avLst/>
          </a:prstGeom>
        </p:spPr>
        <p:txBody>
          <a:bodyPr lIns="0" tIns="0" rIns="0" bIns="0" rtlCol="0" anchor="t">
            <a:spAutoFit/>
          </a:bodyPr>
          <a:lstStyle/>
          <a:p>
            <a:pPr algn="ctr">
              <a:lnSpc>
                <a:spcPts val="3569"/>
              </a:lnSpc>
            </a:pPr>
            <a:r>
              <a:rPr lang="en-US" sz="3399">
                <a:solidFill>
                  <a:srgbClr val="404C7D"/>
                </a:solidFill>
                <a:latin typeface="Alata"/>
                <a:ea typeface="Alata"/>
                <a:cs typeface="Alata"/>
                <a:sym typeface="Alata"/>
              </a:rPr>
              <a:t>“And teach me how to write my CV. Which is the one I told you I was scared and doing the interviews. How to pitch yourself. You're good at selling. So, you can tell who you are. Definitely. So, I learned a lot to have a confidence back and to face everything.”</a:t>
            </a:r>
          </a:p>
          <a:p>
            <a:pPr algn="ctr">
              <a:lnSpc>
                <a:spcPts val="3569"/>
              </a:lnSpc>
            </a:pPr>
            <a:endParaRPr lang="en-US" sz="3399">
              <a:solidFill>
                <a:srgbClr val="404C7D"/>
              </a:solidFill>
              <a:latin typeface="Alata"/>
              <a:ea typeface="Alata"/>
              <a:cs typeface="Alata"/>
              <a:sym typeface="Alata"/>
            </a:endParaRPr>
          </a:p>
          <a:p>
            <a:pPr algn="ctr">
              <a:lnSpc>
                <a:spcPts val="3569"/>
              </a:lnSpc>
            </a:pPr>
            <a:r>
              <a:rPr lang="en-US" sz="3399">
                <a:solidFill>
                  <a:srgbClr val="404C7D"/>
                </a:solidFill>
                <a:latin typeface="Alata"/>
                <a:ea typeface="Alata"/>
                <a:cs typeface="Alata"/>
                <a:sym typeface="Alata"/>
              </a:rPr>
              <a:t>“I think if I hadn't had the kids, I think things would be a lot more different. I don't know. Would I carry on my life?”</a:t>
            </a:r>
          </a:p>
          <a:p>
            <a:pPr algn="ctr">
              <a:lnSpc>
                <a:spcPts val="3569"/>
              </a:lnSpc>
            </a:pPr>
            <a:endParaRPr lang="en-US" sz="3399">
              <a:solidFill>
                <a:srgbClr val="404C7D"/>
              </a:solidFill>
              <a:latin typeface="Alata"/>
              <a:ea typeface="Alata"/>
              <a:cs typeface="Alata"/>
              <a:sym typeface="Alata"/>
            </a:endParaRPr>
          </a:p>
          <a:p>
            <a:pPr algn="ctr">
              <a:lnSpc>
                <a:spcPts val="3569"/>
              </a:lnSpc>
            </a:pPr>
            <a:r>
              <a:rPr lang="en-US" sz="3399">
                <a:solidFill>
                  <a:srgbClr val="404C7D"/>
                </a:solidFill>
                <a:latin typeface="Alata"/>
                <a:ea typeface="Alata"/>
                <a:cs typeface="Alata"/>
                <a:sym typeface="Alata"/>
              </a:rPr>
              <a:t>“It's just so different and like I would put myself on the line […] for my teammates.”</a:t>
            </a:r>
          </a:p>
          <a:p>
            <a:pPr algn="l">
              <a:lnSpc>
                <a:spcPts val="3360"/>
              </a:lnSpc>
            </a:pPr>
            <a:endParaRPr lang="en-US" sz="3399">
              <a:solidFill>
                <a:srgbClr val="404C7D"/>
              </a:solidFill>
              <a:latin typeface="Alata"/>
              <a:ea typeface="Alata"/>
              <a:cs typeface="Alata"/>
              <a:sym typeface="Alata"/>
            </a:endParaRPr>
          </a:p>
        </p:txBody>
      </p:sp>
      <p:sp>
        <p:nvSpPr>
          <p:cNvPr id="7" name="TextBox 7"/>
          <p:cNvSpPr txBox="1"/>
          <p:nvPr/>
        </p:nvSpPr>
        <p:spPr>
          <a:xfrm>
            <a:off x="6148380" y="498372"/>
            <a:ext cx="6703541" cy="1250299"/>
          </a:xfrm>
          <a:prstGeom prst="rect">
            <a:avLst/>
          </a:prstGeom>
        </p:spPr>
        <p:txBody>
          <a:bodyPr lIns="0" tIns="0" rIns="0" bIns="0" rtlCol="0" anchor="t">
            <a:spAutoFit/>
          </a:bodyPr>
          <a:lstStyle/>
          <a:p>
            <a:pPr algn="ctr">
              <a:lnSpc>
                <a:spcPts val="4864"/>
              </a:lnSpc>
            </a:pPr>
            <a:r>
              <a:rPr lang="en-US" sz="4632">
                <a:solidFill>
                  <a:srgbClr val="404C7D"/>
                </a:solidFill>
                <a:latin typeface="Alata"/>
                <a:ea typeface="Alata"/>
                <a:cs typeface="Alata"/>
                <a:sym typeface="Alata"/>
              </a:rPr>
              <a:t>GET 5: THE IMPORTANCE OF PEOPLE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1407096" y="431667"/>
            <a:ext cx="4785775" cy="1061572"/>
          </a:xfrm>
          <a:custGeom>
            <a:avLst/>
            <a:gdLst/>
            <a:ahLst/>
            <a:cxnLst/>
            <a:rect l="l" t="t" r="r" b="b"/>
            <a:pathLst>
              <a:path w="4785775" h="1061572">
                <a:moveTo>
                  <a:pt x="4785775" y="0"/>
                </a:moveTo>
                <a:lnTo>
                  <a:pt x="0" y="0"/>
                </a:lnTo>
                <a:lnTo>
                  <a:pt x="0" y="1061572"/>
                </a:lnTo>
                <a:lnTo>
                  <a:pt x="4785775" y="1061572"/>
                </a:lnTo>
                <a:lnTo>
                  <a:pt x="4785775"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2851920" y="564161"/>
            <a:ext cx="4785775" cy="1061572"/>
          </a:xfrm>
          <a:custGeom>
            <a:avLst/>
            <a:gdLst/>
            <a:ahLst/>
            <a:cxnLst/>
            <a:rect l="l" t="t" r="r" b="b"/>
            <a:pathLst>
              <a:path w="4785775" h="1061572">
                <a:moveTo>
                  <a:pt x="0" y="0"/>
                </a:moveTo>
                <a:lnTo>
                  <a:pt x="4785776" y="0"/>
                </a:lnTo>
                <a:lnTo>
                  <a:pt x="4785776" y="1061572"/>
                </a:lnTo>
                <a:lnTo>
                  <a:pt x="0" y="10615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flipH="1" flipV="1">
            <a:off x="0" y="4435956"/>
            <a:ext cx="5814475" cy="5851044"/>
          </a:xfrm>
          <a:custGeom>
            <a:avLst/>
            <a:gdLst/>
            <a:ahLst/>
            <a:cxnLst/>
            <a:rect l="l" t="t" r="r" b="b"/>
            <a:pathLst>
              <a:path w="5814475" h="5851044">
                <a:moveTo>
                  <a:pt x="5814475" y="5851044"/>
                </a:moveTo>
                <a:lnTo>
                  <a:pt x="0" y="5851044"/>
                </a:lnTo>
                <a:lnTo>
                  <a:pt x="0" y="0"/>
                </a:lnTo>
                <a:lnTo>
                  <a:pt x="5814475" y="0"/>
                </a:lnTo>
                <a:lnTo>
                  <a:pt x="5814475" y="5851044"/>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flipV="1">
            <a:off x="12337570" y="4435956"/>
            <a:ext cx="5814475" cy="5851044"/>
          </a:xfrm>
          <a:custGeom>
            <a:avLst/>
            <a:gdLst/>
            <a:ahLst/>
            <a:cxnLst/>
            <a:rect l="l" t="t" r="r" b="b"/>
            <a:pathLst>
              <a:path w="5814475" h="5851044">
                <a:moveTo>
                  <a:pt x="0" y="5851044"/>
                </a:moveTo>
                <a:lnTo>
                  <a:pt x="5814476" y="5851044"/>
                </a:lnTo>
                <a:lnTo>
                  <a:pt x="5814476" y="0"/>
                </a:lnTo>
                <a:lnTo>
                  <a:pt x="0" y="0"/>
                </a:lnTo>
                <a:lnTo>
                  <a:pt x="0" y="5851044"/>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TextBox 6"/>
          <p:cNvSpPr txBox="1"/>
          <p:nvPr/>
        </p:nvSpPr>
        <p:spPr>
          <a:xfrm>
            <a:off x="2720876" y="2072537"/>
            <a:ext cx="13603040" cy="7181966"/>
          </a:xfrm>
          <a:prstGeom prst="rect">
            <a:avLst/>
          </a:prstGeom>
        </p:spPr>
        <p:txBody>
          <a:bodyPr lIns="0" tIns="0" rIns="0" bIns="0" rtlCol="0" anchor="t">
            <a:spAutoFit/>
          </a:bodyPr>
          <a:lstStyle/>
          <a:p>
            <a:pPr marL="690881" lvl="1" indent="-345440" algn="just">
              <a:lnSpc>
                <a:spcPts val="4672"/>
              </a:lnSpc>
              <a:buFont typeface="Arial"/>
              <a:buChar char="•"/>
            </a:pPr>
            <a:r>
              <a:rPr lang="en-US" sz="3200" dirty="0">
                <a:solidFill>
                  <a:srgbClr val="404C7D"/>
                </a:solidFill>
                <a:latin typeface="Alata"/>
                <a:ea typeface="Alata"/>
                <a:cs typeface="Alata"/>
                <a:sym typeface="Alata"/>
              </a:rPr>
              <a:t>Identity can be relevant to the job we hold</a:t>
            </a:r>
          </a:p>
          <a:p>
            <a:pPr marL="690881" lvl="1" indent="-345440" algn="just">
              <a:lnSpc>
                <a:spcPts val="4672"/>
              </a:lnSpc>
              <a:buFont typeface="Arial"/>
              <a:buChar char="•"/>
            </a:pPr>
            <a:r>
              <a:rPr lang="en-US" sz="3200" dirty="0">
                <a:solidFill>
                  <a:srgbClr val="404C7D"/>
                </a:solidFill>
                <a:latin typeface="Alata"/>
                <a:ea typeface="Alata"/>
                <a:cs typeface="Alata"/>
                <a:sym typeface="Alata"/>
              </a:rPr>
              <a:t>When this is threatened, meaningful identities can be found in other areas instead</a:t>
            </a:r>
          </a:p>
          <a:p>
            <a:pPr marL="690881" lvl="1" indent="-345440" algn="just">
              <a:lnSpc>
                <a:spcPts val="4672"/>
              </a:lnSpc>
              <a:buFont typeface="Arial"/>
              <a:buChar char="•"/>
            </a:pPr>
            <a:r>
              <a:rPr lang="en-US" sz="3200" dirty="0">
                <a:solidFill>
                  <a:srgbClr val="404C7D"/>
                </a:solidFill>
                <a:latin typeface="Alata"/>
                <a:ea typeface="Alata"/>
                <a:cs typeface="Alata"/>
                <a:sym typeface="Alata"/>
              </a:rPr>
              <a:t>The importance of employment is not linear and does not have to hold the level of importance given to it by society and social expectations</a:t>
            </a:r>
          </a:p>
          <a:p>
            <a:pPr marL="690881" lvl="1" indent="-345440" algn="just">
              <a:lnSpc>
                <a:spcPts val="4672"/>
              </a:lnSpc>
              <a:buFont typeface="Arial"/>
              <a:buChar char="•"/>
            </a:pPr>
            <a:r>
              <a:rPr lang="en-US" sz="3200" dirty="0">
                <a:solidFill>
                  <a:srgbClr val="404C7D"/>
                </a:solidFill>
                <a:latin typeface="Alata"/>
                <a:ea typeface="Alata"/>
                <a:cs typeface="Alata"/>
                <a:sym typeface="Alata"/>
              </a:rPr>
              <a:t>These expectations may have led to those we work with to have lived a life pre-injury that they were not proud of, on reflection</a:t>
            </a:r>
          </a:p>
          <a:p>
            <a:pPr marL="690881" lvl="1" indent="-345440" algn="just">
              <a:lnSpc>
                <a:spcPts val="4672"/>
              </a:lnSpc>
              <a:buFont typeface="Arial"/>
              <a:buChar char="•"/>
            </a:pPr>
            <a:r>
              <a:rPr lang="en-US" sz="3200" dirty="0">
                <a:solidFill>
                  <a:srgbClr val="404C7D"/>
                </a:solidFill>
                <a:latin typeface="Alata"/>
                <a:ea typeface="Alata"/>
                <a:cs typeface="Alata"/>
                <a:sym typeface="Alata"/>
              </a:rPr>
              <a:t>Reconsidering the meaning of employment may result in finding new meaning elsewhere</a:t>
            </a:r>
          </a:p>
          <a:p>
            <a:pPr marL="690881" lvl="1" indent="-345440" algn="just">
              <a:lnSpc>
                <a:spcPts val="4672"/>
              </a:lnSpc>
              <a:buFont typeface="Arial"/>
              <a:buChar char="•"/>
            </a:pPr>
            <a:r>
              <a:rPr lang="en-US" sz="3200" dirty="0">
                <a:solidFill>
                  <a:srgbClr val="404C7D"/>
                </a:solidFill>
                <a:latin typeface="Alata"/>
                <a:ea typeface="Alata"/>
                <a:cs typeface="Alata"/>
                <a:sym typeface="Alata"/>
              </a:rPr>
              <a:t>However, this journey can take time and space</a:t>
            </a:r>
          </a:p>
          <a:p>
            <a:pPr algn="just">
              <a:lnSpc>
                <a:spcPts val="4672"/>
              </a:lnSpc>
            </a:pPr>
            <a:endParaRPr lang="en-US" sz="3200" dirty="0">
              <a:solidFill>
                <a:srgbClr val="404C7D"/>
              </a:solidFill>
              <a:latin typeface="Alata"/>
              <a:ea typeface="Alata"/>
              <a:cs typeface="Alata"/>
              <a:sym typeface="Alata"/>
            </a:endParaRPr>
          </a:p>
        </p:txBody>
      </p:sp>
      <p:sp>
        <p:nvSpPr>
          <p:cNvPr id="7" name="TextBox 7"/>
          <p:cNvSpPr txBox="1"/>
          <p:nvPr/>
        </p:nvSpPr>
        <p:spPr>
          <a:xfrm>
            <a:off x="6380236" y="640361"/>
            <a:ext cx="6284320" cy="720385"/>
          </a:xfrm>
          <a:prstGeom prst="rect">
            <a:avLst/>
          </a:prstGeom>
        </p:spPr>
        <p:txBody>
          <a:bodyPr lIns="0" tIns="0" rIns="0" bIns="0" rtlCol="0" anchor="t">
            <a:spAutoFit/>
          </a:bodyPr>
          <a:lstStyle/>
          <a:p>
            <a:pPr algn="ctr">
              <a:lnSpc>
                <a:spcPts val="5494"/>
              </a:lnSpc>
            </a:pPr>
            <a:r>
              <a:rPr lang="en-US" sz="5232">
                <a:solidFill>
                  <a:srgbClr val="404C7D"/>
                </a:solidFill>
                <a:latin typeface="Alata"/>
                <a:ea typeface="Alata"/>
                <a:cs typeface="Alata"/>
                <a:sym typeface="Alata"/>
              </a:rPr>
              <a:t>CONCLUSION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1407096" y="431667"/>
            <a:ext cx="4785775" cy="1061572"/>
          </a:xfrm>
          <a:custGeom>
            <a:avLst/>
            <a:gdLst/>
            <a:ahLst/>
            <a:cxnLst/>
            <a:rect l="l" t="t" r="r" b="b"/>
            <a:pathLst>
              <a:path w="4785775" h="1061572">
                <a:moveTo>
                  <a:pt x="4785775" y="0"/>
                </a:moveTo>
                <a:lnTo>
                  <a:pt x="0" y="0"/>
                </a:lnTo>
                <a:lnTo>
                  <a:pt x="0" y="1061572"/>
                </a:lnTo>
                <a:lnTo>
                  <a:pt x="4785775" y="1061572"/>
                </a:lnTo>
                <a:lnTo>
                  <a:pt x="4785775"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2851920" y="564161"/>
            <a:ext cx="4785775" cy="1061572"/>
          </a:xfrm>
          <a:custGeom>
            <a:avLst/>
            <a:gdLst/>
            <a:ahLst/>
            <a:cxnLst/>
            <a:rect l="l" t="t" r="r" b="b"/>
            <a:pathLst>
              <a:path w="4785775" h="1061572">
                <a:moveTo>
                  <a:pt x="0" y="0"/>
                </a:moveTo>
                <a:lnTo>
                  <a:pt x="4785776" y="0"/>
                </a:lnTo>
                <a:lnTo>
                  <a:pt x="4785776" y="1061572"/>
                </a:lnTo>
                <a:lnTo>
                  <a:pt x="0" y="10615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flipH="1" flipV="1">
            <a:off x="0" y="4435956"/>
            <a:ext cx="5814475" cy="5851044"/>
          </a:xfrm>
          <a:custGeom>
            <a:avLst/>
            <a:gdLst/>
            <a:ahLst/>
            <a:cxnLst/>
            <a:rect l="l" t="t" r="r" b="b"/>
            <a:pathLst>
              <a:path w="5814475" h="5851044">
                <a:moveTo>
                  <a:pt x="5814475" y="5851044"/>
                </a:moveTo>
                <a:lnTo>
                  <a:pt x="0" y="5851044"/>
                </a:lnTo>
                <a:lnTo>
                  <a:pt x="0" y="0"/>
                </a:lnTo>
                <a:lnTo>
                  <a:pt x="5814475" y="0"/>
                </a:lnTo>
                <a:lnTo>
                  <a:pt x="5814475" y="5851044"/>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flipV="1">
            <a:off x="12337570" y="4435956"/>
            <a:ext cx="5814475" cy="5851044"/>
          </a:xfrm>
          <a:custGeom>
            <a:avLst/>
            <a:gdLst/>
            <a:ahLst/>
            <a:cxnLst/>
            <a:rect l="l" t="t" r="r" b="b"/>
            <a:pathLst>
              <a:path w="5814475" h="5851044">
                <a:moveTo>
                  <a:pt x="0" y="5851044"/>
                </a:moveTo>
                <a:lnTo>
                  <a:pt x="5814476" y="5851044"/>
                </a:lnTo>
                <a:lnTo>
                  <a:pt x="5814476" y="0"/>
                </a:lnTo>
                <a:lnTo>
                  <a:pt x="0" y="0"/>
                </a:lnTo>
                <a:lnTo>
                  <a:pt x="0" y="5851044"/>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TextBox 6"/>
          <p:cNvSpPr txBox="1"/>
          <p:nvPr/>
        </p:nvSpPr>
        <p:spPr>
          <a:xfrm>
            <a:off x="2720876" y="2407729"/>
            <a:ext cx="13603040" cy="5366767"/>
          </a:xfrm>
          <a:prstGeom prst="rect">
            <a:avLst/>
          </a:prstGeom>
        </p:spPr>
        <p:txBody>
          <a:bodyPr lIns="0" tIns="0" rIns="0" bIns="0" rtlCol="0" anchor="t">
            <a:spAutoFit/>
          </a:bodyPr>
          <a:lstStyle/>
          <a:p>
            <a:pPr algn="ctr">
              <a:lnSpc>
                <a:spcPts val="6131"/>
              </a:lnSpc>
            </a:pPr>
            <a:r>
              <a:rPr lang="en-US" sz="4199">
                <a:solidFill>
                  <a:srgbClr val="404C7D"/>
                </a:solidFill>
                <a:latin typeface="Alata"/>
                <a:ea typeface="Alata"/>
                <a:cs typeface="Alata"/>
                <a:sym typeface="Alata"/>
              </a:rPr>
              <a:t>“[…] Thinking, ‘I should be able to do everything.’ And then suddenly not being able to do any of it. And certainly not in the same way. Dealing with having to live with the new person you've become, which is maybe the person I was always meant to be in the first place anyway.”</a:t>
            </a:r>
          </a:p>
          <a:p>
            <a:pPr algn="ctr">
              <a:lnSpc>
                <a:spcPts val="6131"/>
              </a:lnSpc>
            </a:pPr>
            <a:endParaRPr lang="en-US" sz="4199">
              <a:solidFill>
                <a:srgbClr val="404C7D"/>
              </a:solidFill>
              <a:latin typeface="Alata"/>
              <a:ea typeface="Alata"/>
              <a:cs typeface="Alata"/>
              <a:sym typeface="Alata"/>
            </a:endParaRPr>
          </a:p>
        </p:txBody>
      </p:sp>
      <p:sp>
        <p:nvSpPr>
          <p:cNvPr id="7" name="TextBox 7"/>
          <p:cNvSpPr txBox="1"/>
          <p:nvPr/>
        </p:nvSpPr>
        <p:spPr>
          <a:xfrm>
            <a:off x="6380236" y="640361"/>
            <a:ext cx="6284320" cy="720385"/>
          </a:xfrm>
          <a:prstGeom prst="rect">
            <a:avLst/>
          </a:prstGeom>
        </p:spPr>
        <p:txBody>
          <a:bodyPr lIns="0" tIns="0" rIns="0" bIns="0" rtlCol="0" anchor="t">
            <a:spAutoFit/>
          </a:bodyPr>
          <a:lstStyle/>
          <a:p>
            <a:pPr algn="ctr">
              <a:lnSpc>
                <a:spcPts val="5494"/>
              </a:lnSpc>
            </a:pPr>
            <a:r>
              <a:rPr lang="en-US" sz="5232">
                <a:solidFill>
                  <a:srgbClr val="404C7D"/>
                </a:solidFill>
                <a:latin typeface="Alata"/>
                <a:ea typeface="Alata"/>
                <a:cs typeface="Alata"/>
                <a:sym typeface="Alata"/>
              </a:rPr>
              <a:t>CONCLUSION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1407096" y="431667"/>
            <a:ext cx="4785775" cy="1061572"/>
          </a:xfrm>
          <a:custGeom>
            <a:avLst/>
            <a:gdLst/>
            <a:ahLst/>
            <a:cxnLst/>
            <a:rect l="l" t="t" r="r" b="b"/>
            <a:pathLst>
              <a:path w="4785775" h="1061572">
                <a:moveTo>
                  <a:pt x="4785775" y="0"/>
                </a:moveTo>
                <a:lnTo>
                  <a:pt x="0" y="0"/>
                </a:lnTo>
                <a:lnTo>
                  <a:pt x="0" y="1061572"/>
                </a:lnTo>
                <a:lnTo>
                  <a:pt x="4785775" y="1061572"/>
                </a:lnTo>
                <a:lnTo>
                  <a:pt x="4785775"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2851920" y="564161"/>
            <a:ext cx="4785775" cy="1061572"/>
          </a:xfrm>
          <a:custGeom>
            <a:avLst/>
            <a:gdLst/>
            <a:ahLst/>
            <a:cxnLst/>
            <a:rect l="l" t="t" r="r" b="b"/>
            <a:pathLst>
              <a:path w="4785775" h="1061572">
                <a:moveTo>
                  <a:pt x="0" y="0"/>
                </a:moveTo>
                <a:lnTo>
                  <a:pt x="4785776" y="0"/>
                </a:lnTo>
                <a:lnTo>
                  <a:pt x="4785776" y="1061572"/>
                </a:lnTo>
                <a:lnTo>
                  <a:pt x="0" y="10615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flipH="1" flipV="1">
            <a:off x="0" y="4435956"/>
            <a:ext cx="5814475" cy="5851044"/>
          </a:xfrm>
          <a:custGeom>
            <a:avLst/>
            <a:gdLst/>
            <a:ahLst/>
            <a:cxnLst/>
            <a:rect l="l" t="t" r="r" b="b"/>
            <a:pathLst>
              <a:path w="5814475" h="5851044">
                <a:moveTo>
                  <a:pt x="5814475" y="5851044"/>
                </a:moveTo>
                <a:lnTo>
                  <a:pt x="0" y="5851044"/>
                </a:lnTo>
                <a:lnTo>
                  <a:pt x="0" y="0"/>
                </a:lnTo>
                <a:lnTo>
                  <a:pt x="5814475" y="0"/>
                </a:lnTo>
                <a:lnTo>
                  <a:pt x="5814475" y="5851044"/>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flipV="1">
            <a:off x="12337570" y="4435956"/>
            <a:ext cx="5814475" cy="5851044"/>
          </a:xfrm>
          <a:custGeom>
            <a:avLst/>
            <a:gdLst/>
            <a:ahLst/>
            <a:cxnLst/>
            <a:rect l="l" t="t" r="r" b="b"/>
            <a:pathLst>
              <a:path w="5814475" h="5851044">
                <a:moveTo>
                  <a:pt x="0" y="5851044"/>
                </a:moveTo>
                <a:lnTo>
                  <a:pt x="5814476" y="5851044"/>
                </a:lnTo>
                <a:lnTo>
                  <a:pt x="5814476" y="0"/>
                </a:lnTo>
                <a:lnTo>
                  <a:pt x="0" y="0"/>
                </a:lnTo>
                <a:lnTo>
                  <a:pt x="0" y="5851044"/>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TextBox 7"/>
          <p:cNvSpPr txBox="1"/>
          <p:nvPr/>
        </p:nvSpPr>
        <p:spPr>
          <a:xfrm>
            <a:off x="2860715" y="2628900"/>
            <a:ext cx="13323362" cy="5232202"/>
          </a:xfrm>
          <a:prstGeom prst="rect">
            <a:avLst/>
          </a:prstGeom>
        </p:spPr>
        <p:txBody>
          <a:bodyPr wrap="square" lIns="0" tIns="0" rIns="0" bIns="0" rtlCol="0" anchor="t">
            <a:spAutoFit/>
          </a:bodyPr>
          <a:lstStyle/>
          <a:p>
            <a:pPr marL="690881" lvl="1" indent="-345440">
              <a:lnSpc>
                <a:spcPts val="3360"/>
              </a:lnSpc>
              <a:buFont typeface="Arial"/>
              <a:buChar char="•"/>
            </a:pPr>
            <a:r>
              <a:rPr lang="en-US" sz="3200" dirty="0">
                <a:solidFill>
                  <a:srgbClr val="404C7D"/>
                </a:solidFill>
                <a:latin typeface="Alata"/>
                <a:ea typeface="Alata"/>
                <a:cs typeface="Alata"/>
                <a:sym typeface="Alata"/>
              </a:rPr>
              <a:t>Use of acceptance and commitment therapy (ACT) and </a:t>
            </a:r>
            <a:r>
              <a:rPr lang="en-US" sz="3200" dirty="0" err="1">
                <a:solidFill>
                  <a:srgbClr val="404C7D"/>
                </a:solidFill>
                <a:latin typeface="Alata"/>
                <a:ea typeface="Alata"/>
                <a:cs typeface="Alata"/>
                <a:sym typeface="Alata"/>
              </a:rPr>
              <a:t>neuropsychotherapy</a:t>
            </a:r>
            <a:r>
              <a:rPr lang="en-US" sz="3200" dirty="0">
                <a:solidFill>
                  <a:srgbClr val="404C7D"/>
                </a:solidFill>
                <a:latin typeface="Alata"/>
                <a:ea typeface="Alata"/>
                <a:cs typeface="Alata"/>
                <a:sym typeface="Alata"/>
              </a:rPr>
              <a:t> as alternative ways of providing a Clinical Psychology provision where service users could be helped to reflect on who they were and continue to be</a:t>
            </a:r>
          </a:p>
          <a:p>
            <a:pPr>
              <a:lnSpc>
                <a:spcPts val="3360"/>
              </a:lnSpc>
            </a:pPr>
            <a:endParaRPr lang="en-US" sz="3200" dirty="0">
              <a:solidFill>
                <a:srgbClr val="404C7D"/>
              </a:solidFill>
              <a:latin typeface="Alata"/>
              <a:ea typeface="Alata"/>
              <a:cs typeface="Alata"/>
              <a:sym typeface="Alata"/>
            </a:endParaRPr>
          </a:p>
          <a:p>
            <a:pPr marL="690881" lvl="1" indent="-345440">
              <a:lnSpc>
                <a:spcPts val="3360"/>
              </a:lnSpc>
              <a:buFont typeface="Arial"/>
              <a:buChar char="•"/>
            </a:pPr>
            <a:r>
              <a:rPr lang="en-US" sz="3200" dirty="0">
                <a:solidFill>
                  <a:srgbClr val="404C7D"/>
                </a:solidFill>
                <a:latin typeface="Alata"/>
                <a:ea typeface="Alata"/>
                <a:cs typeface="Alata"/>
                <a:sym typeface="Alata"/>
              </a:rPr>
              <a:t>Consideration of narrative approaches in vocational rehabilitation may help individuals make further sense of their experiences and accept new realities as a result of their injuries</a:t>
            </a:r>
          </a:p>
          <a:p>
            <a:pPr>
              <a:lnSpc>
                <a:spcPts val="3360"/>
              </a:lnSpc>
            </a:pPr>
            <a:endParaRPr lang="en-US" sz="3200" dirty="0">
              <a:solidFill>
                <a:srgbClr val="404C7D"/>
              </a:solidFill>
              <a:latin typeface="Alata"/>
              <a:ea typeface="Alata"/>
              <a:cs typeface="Alata"/>
              <a:sym typeface="Alata"/>
            </a:endParaRPr>
          </a:p>
          <a:p>
            <a:pPr marL="690881" lvl="1" indent="-345440">
              <a:lnSpc>
                <a:spcPts val="3360"/>
              </a:lnSpc>
              <a:buFont typeface="Arial"/>
              <a:buChar char="•"/>
            </a:pPr>
            <a:r>
              <a:rPr lang="en-US" sz="3200" dirty="0">
                <a:solidFill>
                  <a:srgbClr val="404C7D"/>
                </a:solidFill>
                <a:latin typeface="Alata"/>
                <a:ea typeface="Alata"/>
                <a:cs typeface="Alata"/>
                <a:sym typeface="Alata"/>
              </a:rPr>
              <a:t>Changes to the welfare state to allow time for meaningful therapeutic work to be explored</a:t>
            </a:r>
          </a:p>
          <a:p>
            <a:pPr>
              <a:lnSpc>
                <a:spcPts val="3360"/>
              </a:lnSpc>
            </a:pPr>
            <a:endParaRPr lang="en-US" sz="3200" dirty="0">
              <a:solidFill>
                <a:srgbClr val="404C7D"/>
              </a:solidFill>
              <a:latin typeface="Alata"/>
              <a:ea typeface="Alata"/>
              <a:cs typeface="Alata"/>
              <a:sym typeface="Alata"/>
            </a:endParaRPr>
          </a:p>
        </p:txBody>
      </p:sp>
      <p:sp>
        <p:nvSpPr>
          <p:cNvPr id="8" name="TextBox 8"/>
          <p:cNvSpPr txBox="1"/>
          <p:nvPr/>
        </p:nvSpPr>
        <p:spPr>
          <a:xfrm>
            <a:off x="6380236" y="507867"/>
            <a:ext cx="6284320" cy="1271254"/>
          </a:xfrm>
          <a:prstGeom prst="rect">
            <a:avLst/>
          </a:prstGeom>
        </p:spPr>
        <p:txBody>
          <a:bodyPr lIns="0" tIns="0" rIns="0" bIns="0" rtlCol="0" anchor="t">
            <a:spAutoFit/>
          </a:bodyPr>
          <a:lstStyle/>
          <a:p>
            <a:pPr algn="ctr">
              <a:lnSpc>
                <a:spcPts val="4969"/>
              </a:lnSpc>
            </a:pPr>
            <a:r>
              <a:rPr lang="en-US" sz="4732">
                <a:solidFill>
                  <a:srgbClr val="404C7D"/>
                </a:solidFill>
                <a:latin typeface="Alata"/>
                <a:ea typeface="Alata"/>
                <a:cs typeface="Alata"/>
                <a:sym typeface="Alata"/>
              </a:rPr>
              <a:t>CLINICAL RECOMMENDATIONS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1407096" y="431667"/>
            <a:ext cx="4785775" cy="1061572"/>
          </a:xfrm>
          <a:custGeom>
            <a:avLst/>
            <a:gdLst/>
            <a:ahLst/>
            <a:cxnLst/>
            <a:rect l="l" t="t" r="r" b="b"/>
            <a:pathLst>
              <a:path w="4785775" h="1061572">
                <a:moveTo>
                  <a:pt x="4785775" y="0"/>
                </a:moveTo>
                <a:lnTo>
                  <a:pt x="0" y="0"/>
                </a:lnTo>
                <a:lnTo>
                  <a:pt x="0" y="1061572"/>
                </a:lnTo>
                <a:lnTo>
                  <a:pt x="4785775" y="1061572"/>
                </a:lnTo>
                <a:lnTo>
                  <a:pt x="4785775"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2851920" y="564161"/>
            <a:ext cx="4785775" cy="1061572"/>
          </a:xfrm>
          <a:custGeom>
            <a:avLst/>
            <a:gdLst/>
            <a:ahLst/>
            <a:cxnLst/>
            <a:rect l="l" t="t" r="r" b="b"/>
            <a:pathLst>
              <a:path w="4785775" h="1061572">
                <a:moveTo>
                  <a:pt x="0" y="0"/>
                </a:moveTo>
                <a:lnTo>
                  <a:pt x="4785776" y="0"/>
                </a:lnTo>
                <a:lnTo>
                  <a:pt x="4785776" y="1061572"/>
                </a:lnTo>
                <a:lnTo>
                  <a:pt x="0" y="10615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flipH="1" flipV="1">
            <a:off x="0" y="4435956"/>
            <a:ext cx="5814475" cy="5851044"/>
          </a:xfrm>
          <a:custGeom>
            <a:avLst/>
            <a:gdLst/>
            <a:ahLst/>
            <a:cxnLst/>
            <a:rect l="l" t="t" r="r" b="b"/>
            <a:pathLst>
              <a:path w="5814475" h="5851044">
                <a:moveTo>
                  <a:pt x="5814475" y="5851044"/>
                </a:moveTo>
                <a:lnTo>
                  <a:pt x="0" y="5851044"/>
                </a:lnTo>
                <a:lnTo>
                  <a:pt x="0" y="0"/>
                </a:lnTo>
                <a:lnTo>
                  <a:pt x="5814475" y="0"/>
                </a:lnTo>
                <a:lnTo>
                  <a:pt x="5814475" y="5851044"/>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flipV="1">
            <a:off x="12337570" y="4435956"/>
            <a:ext cx="5814475" cy="5851044"/>
          </a:xfrm>
          <a:custGeom>
            <a:avLst/>
            <a:gdLst/>
            <a:ahLst/>
            <a:cxnLst/>
            <a:rect l="l" t="t" r="r" b="b"/>
            <a:pathLst>
              <a:path w="5814475" h="5851044">
                <a:moveTo>
                  <a:pt x="0" y="5851044"/>
                </a:moveTo>
                <a:lnTo>
                  <a:pt x="5814476" y="5851044"/>
                </a:lnTo>
                <a:lnTo>
                  <a:pt x="5814476" y="0"/>
                </a:lnTo>
                <a:lnTo>
                  <a:pt x="0" y="0"/>
                </a:lnTo>
                <a:lnTo>
                  <a:pt x="0" y="5851044"/>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TextBox 6"/>
          <p:cNvSpPr txBox="1"/>
          <p:nvPr/>
        </p:nvSpPr>
        <p:spPr>
          <a:xfrm>
            <a:off x="2976603" y="2552700"/>
            <a:ext cx="9197474" cy="5964005"/>
          </a:xfrm>
          <a:prstGeom prst="rect">
            <a:avLst/>
          </a:prstGeom>
        </p:spPr>
        <p:txBody>
          <a:bodyPr wrap="square" lIns="0" tIns="0" rIns="0" bIns="0" rtlCol="0" anchor="t">
            <a:spAutoFit/>
          </a:bodyPr>
          <a:lstStyle/>
          <a:p>
            <a:pPr marL="798828" lvl="1" indent="-399414" algn="l">
              <a:lnSpc>
                <a:spcPts val="3884"/>
              </a:lnSpc>
              <a:buFont typeface="Arial"/>
              <a:buChar char="•"/>
            </a:pPr>
            <a:r>
              <a:rPr lang="en-US" sz="2800" dirty="0">
                <a:solidFill>
                  <a:srgbClr val="404C7D"/>
                </a:solidFill>
                <a:latin typeface="Alata"/>
                <a:ea typeface="Alata"/>
                <a:cs typeface="Alata"/>
                <a:sym typeface="Alata"/>
              </a:rPr>
              <a:t>Call to change in welfare – in line with new NICE guidelines for rehabilitation (</a:t>
            </a:r>
            <a:r>
              <a:rPr lang="en-US" sz="2800" dirty="0" err="1">
                <a:solidFill>
                  <a:srgbClr val="404C7D"/>
                </a:solidFill>
                <a:latin typeface="Alata"/>
                <a:ea typeface="Alata"/>
                <a:cs typeface="Alata"/>
                <a:sym typeface="Alata"/>
              </a:rPr>
              <a:t>personalised</a:t>
            </a:r>
            <a:r>
              <a:rPr lang="en-US" sz="2800" dirty="0">
                <a:solidFill>
                  <a:srgbClr val="404C7D"/>
                </a:solidFill>
                <a:latin typeface="Alata"/>
                <a:ea typeface="Alata"/>
                <a:cs typeface="Alata"/>
                <a:sym typeface="Alata"/>
              </a:rPr>
              <a:t> assessment – “whether needs change over time”)</a:t>
            </a:r>
          </a:p>
          <a:p>
            <a:pPr algn="l">
              <a:lnSpc>
                <a:spcPts val="3884"/>
              </a:lnSpc>
            </a:pPr>
            <a:endParaRPr lang="en-US" sz="2800" dirty="0">
              <a:solidFill>
                <a:srgbClr val="404C7D"/>
              </a:solidFill>
              <a:latin typeface="Alata"/>
              <a:ea typeface="Alata"/>
              <a:cs typeface="Alata"/>
              <a:sym typeface="Alata"/>
            </a:endParaRPr>
          </a:p>
          <a:p>
            <a:pPr marL="798828" lvl="1" indent="-399414" algn="l">
              <a:lnSpc>
                <a:spcPts val="3884"/>
              </a:lnSpc>
              <a:buFont typeface="Arial"/>
              <a:buChar char="•"/>
            </a:pPr>
            <a:r>
              <a:rPr lang="en-US" sz="2800" dirty="0">
                <a:solidFill>
                  <a:srgbClr val="404C7D"/>
                </a:solidFill>
                <a:latin typeface="Alata"/>
                <a:ea typeface="Alata"/>
                <a:cs typeface="Alata"/>
                <a:sym typeface="Alata"/>
              </a:rPr>
              <a:t>Recent budget announcements – eligibility to SSP, UC reductions</a:t>
            </a:r>
          </a:p>
          <a:p>
            <a:pPr algn="l">
              <a:lnSpc>
                <a:spcPts val="3884"/>
              </a:lnSpc>
            </a:pPr>
            <a:endParaRPr lang="en-US" sz="2800" dirty="0">
              <a:solidFill>
                <a:srgbClr val="404C7D"/>
              </a:solidFill>
              <a:latin typeface="Alata"/>
              <a:ea typeface="Alata"/>
              <a:cs typeface="Alata"/>
              <a:sym typeface="Alata"/>
            </a:endParaRPr>
          </a:p>
          <a:p>
            <a:pPr marL="798828" lvl="1" indent="-399414" algn="l">
              <a:lnSpc>
                <a:spcPts val="3884"/>
              </a:lnSpc>
              <a:buFont typeface="Arial"/>
              <a:buChar char="•"/>
            </a:pPr>
            <a:r>
              <a:rPr lang="en-US" sz="2800" dirty="0">
                <a:solidFill>
                  <a:srgbClr val="404C7D"/>
                </a:solidFill>
                <a:latin typeface="Alata"/>
                <a:ea typeface="Alata"/>
                <a:cs typeface="Alata"/>
                <a:sym typeface="Alata"/>
              </a:rPr>
              <a:t>Research into the immediate change when RTDW – what does this mean for newly RTDW individuals?</a:t>
            </a:r>
          </a:p>
          <a:p>
            <a:pPr algn="l">
              <a:lnSpc>
                <a:spcPts val="3884"/>
              </a:lnSpc>
            </a:pPr>
            <a:endParaRPr lang="en-US" sz="2800" dirty="0">
              <a:solidFill>
                <a:srgbClr val="404C7D"/>
              </a:solidFill>
              <a:latin typeface="Alata"/>
              <a:ea typeface="Alata"/>
              <a:cs typeface="Alata"/>
              <a:sym typeface="Alata"/>
            </a:endParaRPr>
          </a:p>
          <a:p>
            <a:pPr marL="798828" lvl="1" indent="-399414" algn="l">
              <a:lnSpc>
                <a:spcPts val="3884"/>
              </a:lnSpc>
              <a:buFont typeface="Arial"/>
              <a:buChar char="•"/>
            </a:pPr>
            <a:r>
              <a:rPr lang="en-US" sz="2800" dirty="0">
                <a:solidFill>
                  <a:srgbClr val="404C7D"/>
                </a:solidFill>
                <a:latin typeface="Alata"/>
                <a:ea typeface="Alata"/>
                <a:cs typeface="Alata"/>
                <a:sym typeface="Alata"/>
              </a:rPr>
              <a:t>Reflect on the welfare state and it’s impact on vocational rehabilitation</a:t>
            </a:r>
          </a:p>
        </p:txBody>
      </p:sp>
      <p:sp>
        <p:nvSpPr>
          <p:cNvPr id="7" name="TextBox 7"/>
          <p:cNvSpPr txBox="1"/>
          <p:nvPr/>
        </p:nvSpPr>
        <p:spPr>
          <a:xfrm>
            <a:off x="6380236" y="507867"/>
            <a:ext cx="6284320" cy="1271254"/>
          </a:xfrm>
          <a:prstGeom prst="rect">
            <a:avLst/>
          </a:prstGeom>
        </p:spPr>
        <p:txBody>
          <a:bodyPr lIns="0" tIns="0" rIns="0" bIns="0" rtlCol="0" anchor="t">
            <a:spAutoFit/>
          </a:bodyPr>
          <a:lstStyle/>
          <a:p>
            <a:pPr algn="ctr">
              <a:lnSpc>
                <a:spcPts val="4969"/>
              </a:lnSpc>
            </a:pPr>
            <a:r>
              <a:rPr lang="en-US" sz="4732">
                <a:solidFill>
                  <a:srgbClr val="404C7D"/>
                </a:solidFill>
                <a:latin typeface="Alata"/>
                <a:ea typeface="Alata"/>
                <a:cs typeface="Alata"/>
                <a:sym typeface="Alata"/>
              </a:rPr>
              <a:t>FUTURE OF RESEARCH &amp; CALL FOR CHANGE</a:t>
            </a:r>
          </a:p>
        </p:txBody>
      </p:sp>
      <p:pic>
        <p:nvPicPr>
          <p:cNvPr id="8" name="Picture 7">
            <a:extLst>
              <a:ext uri="{FF2B5EF4-FFF2-40B4-BE49-F238E27FC236}">
                <a16:creationId xmlns:a16="http://schemas.microsoft.com/office/drawing/2014/main" id="{AB533042-9C36-4248-A190-36986FDD904D}"/>
              </a:ext>
            </a:extLst>
          </p:cNvPr>
          <p:cNvPicPr>
            <a:picLocks noChangeAspect="1"/>
          </p:cNvPicPr>
          <p:nvPr/>
        </p:nvPicPr>
        <p:blipFill>
          <a:blip r:embed="rId6"/>
          <a:stretch>
            <a:fillRect/>
          </a:stretch>
        </p:blipFill>
        <p:spPr>
          <a:xfrm>
            <a:off x="12664556" y="3467100"/>
            <a:ext cx="3389670" cy="411515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1407096" y="431667"/>
            <a:ext cx="4785775" cy="1061572"/>
          </a:xfrm>
          <a:custGeom>
            <a:avLst/>
            <a:gdLst/>
            <a:ahLst/>
            <a:cxnLst/>
            <a:rect l="l" t="t" r="r" b="b"/>
            <a:pathLst>
              <a:path w="4785775" h="1061572">
                <a:moveTo>
                  <a:pt x="4785775" y="0"/>
                </a:moveTo>
                <a:lnTo>
                  <a:pt x="0" y="0"/>
                </a:lnTo>
                <a:lnTo>
                  <a:pt x="0" y="1061572"/>
                </a:lnTo>
                <a:lnTo>
                  <a:pt x="4785775" y="1061572"/>
                </a:lnTo>
                <a:lnTo>
                  <a:pt x="4785775"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2851920" y="564161"/>
            <a:ext cx="4785775" cy="1061572"/>
          </a:xfrm>
          <a:custGeom>
            <a:avLst/>
            <a:gdLst/>
            <a:ahLst/>
            <a:cxnLst/>
            <a:rect l="l" t="t" r="r" b="b"/>
            <a:pathLst>
              <a:path w="4785775" h="1061572">
                <a:moveTo>
                  <a:pt x="0" y="0"/>
                </a:moveTo>
                <a:lnTo>
                  <a:pt x="4785776" y="0"/>
                </a:lnTo>
                <a:lnTo>
                  <a:pt x="4785776" y="1061572"/>
                </a:lnTo>
                <a:lnTo>
                  <a:pt x="0" y="10615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flipH="1" flipV="1">
            <a:off x="0" y="4435956"/>
            <a:ext cx="5814475" cy="5851044"/>
          </a:xfrm>
          <a:custGeom>
            <a:avLst/>
            <a:gdLst/>
            <a:ahLst/>
            <a:cxnLst/>
            <a:rect l="l" t="t" r="r" b="b"/>
            <a:pathLst>
              <a:path w="5814475" h="5851044">
                <a:moveTo>
                  <a:pt x="5814475" y="5851044"/>
                </a:moveTo>
                <a:lnTo>
                  <a:pt x="0" y="5851044"/>
                </a:lnTo>
                <a:lnTo>
                  <a:pt x="0" y="0"/>
                </a:lnTo>
                <a:lnTo>
                  <a:pt x="5814475" y="0"/>
                </a:lnTo>
                <a:lnTo>
                  <a:pt x="5814475" y="5851044"/>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flipV="1">
            <a:off x="12337570" y="4435956"/>
            <a:ext cx="5814475" cy="5851044"/>
          </a:xfrm>
          <a:custGeom>
            <a:avLst/>
            <a:gdLst/>
            <a:ahLst/>
            <a:cxnLst/>
            <a:rect l="l" t="t" r="r" b="b"/>
            <a:pathLst>
              <a:path w="5814475" h="5851044">
                <a:moveTo>
                  <a:pt x="0" y="5851044"/>
                </a:moveTo>
                <a:lnTo>
                  <a:pt x="5814476" y="5851044"/>
                </a:lnTo>
                <a:lnTo>
                  <a:pt x="5814476" y="0"/>
                </a:lnTo>
                <a:lnTo>
                  <a:pt x="0" y="0"/>
                </a:lnTo>
                <a:lnTo>
                  <a:pt x="0" y="5851044"/>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TextBox 6"/>
          <p:cNvSpPr txBox="1"/>
          <p:nvPr/>
        </p:nvSpPr>
        <p:spPr>
          <a:xfrm>
            <a:off x="2898239" y="1654308"/>
            <a:ext cx="13248314" cy="7768156"/>
          </a:xfrm>
          <a:prstGeom prst="rect">
            <a:avLst/>
          </a:prstGeom>
        </p:spPr>
        <p:txBody>
          <a:bodyPr lIns="0" tIns="0" rIns="0" bIns="0" rtlCol="0" anchor="t">
            <a:spAutoFit/>
          </a:bodyPr>
          <a:lstStyle/>
          <a:p>
            <a:pPr algn="l">
              <a:lnSpc>
                <a:spcPts val="2092"/>
              </a:lnSpc>
            </a:pPr>
            <a:r>
              <a:rPr lang="en-US" sz="1992">
                <a:solidFill>
                  <a:srgbClr val="404C7D"/>
                </a:solidFill>
                <a:latin typeface="Alata"/>
                <a:ea typeface="Alata"/>
                <a:cs typeface="Alata"/>
                <a:sym typeface="Alata"/>
              </a:rPr>
              <a:t>Demir, I. (2022). How and Why Should We Decolonize Global Health Education and Research? Annuals of Global Health, 88(1), Article 1. </a:t>
            </a:r>
            <a:r>
              <a:rPr lang="en-US" sz="1992" u="sng">
                <a:solidFill>
                  <a:srgbClr val="404C7D"/>
                </a:solidFill>
                <a:latin typeface="Alata"/>
                <a:ea typeface="Alata"/>
                <a:cs typeface="Alata"/>
                <a:sym typeface="Alata"/>
                <a:hlinkClick r:id="rId6" tooltip="https://eprints.whiterose.ac.uk/187565/"/>
              </a:rPr>
              <a:t>https://eprints.whiterose.ac.uk/187565/</a:t>
            </a:r>
          </a:p>
          <a:p>
            <a:pPr algn="l">
              <a:lnSpc>
                <a:spcPts val="2092"/>
              </a:lnSpc>
            </a:pPr>
            <a:endParaRPr lang="en-US" sz="1992" u="sng">
              <a:solidFill>
                <a:srgbClr val="404C7D"/>
              </a:solidFill>
              <a:latin typeface="Alata"/>
              <a:ea typeface="Alata"/>
              <a:cs typeface="Alata"/>
              <a:sym typeface="Alata"/>
              <a:hlinkClick r:id="rId6" tooltip="https://eprints.whiterose.ac.uk/187565/"/>
            </a:endParaRPr>
          </a:p>
          <a:p>
            <a:pPr algn="l">
              <a:lnSpc>
                <a:spcPts val="2092"/>
              </a:lnSpc>
            </a:pPr>
            <a:r>
              <a:rPr lang="en-US" sz="1992">
                <a:solidFill>
                  <a:srgbClr val="404C7D"/>
                </a:solidFill>
                <a:latin typeface="Alata"/>
                <a:ea typeface="Alata"/>
                <a:cs typeface="Alata"/>
                <a:sym typeface="Alata"/>
              </a:rPr>
              <a:t>Ellis, D. W. (1989). </a:t>
            </a:r>
            <a:r>
              <a:rPr lang="en-US" sz="1992" i="1">
                <a:solidFill>
                  <a:srgbClr val="404C7D"/>
                </a:solidFill>
                <a:latin typeface="Alata"/>
                <a:ea typeface="Alata"/>
                <a:cs typeface="Alata"/>
                <a:sym typeface="Alata"/>
              </a:rPr>
              <a:t>Neuropsychological Treatment After Brain Injury</a:t>
            </a:r>
            <a:r>
              <a:rPr lang="en-US" sz="1992">
                <a:solidFill>
                  <a:srgbClr val="404C7D"/>
                </a:solidFill>
                <a:latin typeface="Alata"/>
                <a:ea typeface="Alata"/>
                <a:cs typeface="Alata"/>
                <a:sym typeface="Alata"/>
              </a:rPr>
              <a:t>. Springer Science &amp; Business Media.</a:t>
            </a:r>
          </a:p>
          <a:p>
            <a:pPr algn="l">
              <a:lnSpc>
                <a:spcPts val="2092"/>
              </a:lnSpc>
            </a:pPr>
            <a:endParaRPr lang="en-US" sz="1992">
              <a:solidFill>
                <a:srgbClr val="404C7D"/>
              </a:solidFill>
              <a:latin typeface="Alata"/>
              <a:ea typeface="Alata"/>
              <a:cs typeface="Alata"/>
              <a:sym typeface="Alata"/>
            </a:endParaRPr>
          </a:p>
          <a:p>
            <a:pPr algn="l">
              <a:lnSpc>
                <a:spcPts val="2092"/>
              </a:lnSpc>
            </a:pPr>
            <a:r>
              <a:rPr lang="en-US" sz="1992">
                <a:solidFill>
                  <a:srgbClr val="404C7D"/>
                </a:solidFill>
                <a:latin typeface="Alata"/>
                <a:ea typeface="Alata"/>
                <a:cs typeface="Alata"/>
                <a:sym typeface="Alata"/>
              </a:rPr>
              <a:t>Rauwenhoff, J. C., Bol, Y., van Heugten, C. M., Batink, T., Geusgens, C. A., van den Hout,A. J., Smits, P., Verwegen, C. R., Visser, A., &amp; Peeters, F. (2023). Acceptance and commitment therapy for people with acquired brain injury: Rationale and description of the BrainACT treatment. </a:t>
            </a:r>
            <a:r>
              <a:rPr lang="en-US" sz="1992" i="1">
                <a:solidFill>
                  <a:srgbClr val="404C7D"/>
                </a:solidFill>
                <a:latin typeface="Alata"/>
                <a:ea typeface="Alata"/>
                <a:cs typeface="Alata"/>
                <a:sym typeface="Alata"/>
              </a:rPr>
              <a:t>Clinical Rehabilitation</a:t>
            </a:r>
            <a:r>
              <a:rPr lang="en-US" sz="1992">
                <a:solidFill>
                  <a:srgbClr val="404C7D"/>
                </a:solidFill>
                <a:latin typeface="Alata"/>
                <a:ea typeface="Alata"/>
                <a:cs typeface="Alata"/>
                <a:sym typeface="Alata"/>
              </a:rPr>
              <a:t>, </a:t>
            </a:r>
            <a:r>
              <a:rPr lang="en-US" sz="1992" i="1">
                <a:solidFill>
                  <a:srgbClr val="404C7D"/>
                </a:solidFill>
                <a:latin typeface="Alata"/>
                <a:ea typeface="Alata"/>
                <a:cs typeface="Alata"/>
                <a:sym typeface="Alata"/>
              </a:rPr>
              <a:t>37</a:t>
            </a:r>
            <a:r>
              <a:rPr lang="en-US" sz="1992">
                <a:solidFill>
                  <a:srgbClr val="404C7D"/>
                </a:solidFill>
                <a:latin typeface="Alata"/>
                <a:ea typeface="Alata"/>
                <a:cs typeface="Alata"/>
                <a:sym typeface="Alata"/>
              </a:rPr>
              <a:t>(8), 1011–1025. </a:t>
            </a:r>
            <a:r>
              <a:rPr lang="en-US" sz="1992" u="sng">
                <a:solidFill>
                  <a:srgbClr val="404C7D"/>
                </a:solidFill>
                <a:latin typeface="Alata"/>
                <a:ea typeface="Alata"/>
                <a:cs typeface="Alata"/>
                <a:sym typeface="Alata"/>
                <a:hlinkClick r:id="rId7" tooltip="https://doi.org/10.1177/02692155231154124"/>
              </a:rPr>
              <a:t>https://doi.org/10.1177/02692155231154124</a:t>
            </a:r>
            <a:r>
              <a:rPr lang="en-US" sz="1992">
                <a:solidFill>
                  <a:srgbClr val="404C7D"/>
                </a:solidFill>
                <a:latin typeface="Alata"/>
                <a:ea typeface="Alata"/>
                <a:cs typeface="Alata"/>
                <a:sym typeface="Alata"/>
              </a:rPr>
              <a:t> </a:t>
            </a:r>
          </a:p>
          <a:p>
            <a:pPr algn="l">
              <a:lnSpc>
                <a:spcPts val="2092"/>
              </a:lnSpc>
            </a:pPr>
            <a:endParaRPr lang="en-US" sz="1992">
              <a:solidFill>
                <a:srgbClr val="404C7D"/>
              </a:solidFill>
              <a:latin typeface="Alata"/>
              <a:ea typeface="Alata"/>
              <a:cs typeface="Alata"/>
              <a:sym typeface="Alata"/>
            </a:endParaRPr>
          </a:p>
          <a:p>
            <a:pPr algn="l">
              <a:lnSpc>
                <a:spcPts val="2092"/>
              </a:lnSpc>
            </a:pPr>
            <a:r>
              <a:rPr lang="en-US" sz="1992">
                <a:solidFill>
                  <a:srgbClr val="404C7D"/>
                </a:solidFill>
                <a:latin typeface="Alata"/>
                <a:ea typeface="Alata"/>
                <a:cs typeface="Alata"/>
                <a:sym typeface="Alata"/>
              </a:rPr>
              <a:t>Schofield, T. P., Haslam, N., &amp; Butterworth, P. (2019). The persistence of welfare stigma: Does the passing of time and subsequent employment moderate the negative perceptions associated with unemployment benefit receipt? </a:t>
            </a:r>
            <a:r>
              <a:rPr lang="en-US" sz="1992" i="1">
                <a:solidFill>
                  <a:srgbClr val="404C7D"/>
                </a:solidFill>
                <a:latin typeface="Alata"/>
                <a:ea typeface="Alata"/>
                <a:cs typeface="Alata"/>
                <a:sym typeface="Alata"/>
              </a:rPr>
              <a:t>Journal of Applied Social Psychology</a:t>
            </a:r>
            <a:r>
              <a:rPr lang="en-US" sz="1992">
                <a:solidFill>
                  <a:srgbClr val="404C7D"/>
                </a:solidFill>
                <a:latin typeface="Alata"/>
                <a:ea typeface="Alata"/>
                <a:cs typeface="Alata"/>
                <a:sym typeface="Alata"/>
              </a:rPr>
              <a:t>, </a:t>
            </a:r>
            <a:r>
              <a:rPr lang="en-US" sz="1992" i="1">
                <a:solidFill>
                  <a:srgbClr val="404C7D"/>
                </a:solidFill>
                <a:latin typeface="Alata"/>
                <a:ea typeface="Alata"/>
                <a:cs typeface="Alata"/>
                <a:sym typeface="Alata"/>
              </a:rPr>
              <a:t>49</a:t>
            </a:r>
            <a:r>
              <a:rPr lang="en-US" sz="1992">
                <a:solidFill>
                  <a:srgbClr val="404C7D"/>
                </a:solidFill>
                <a:latin typeface="Alata"/>
                <a:ea typeface="Alata"/>
                <a:cs typeface="Alata"/>
                <a:sym typeface="Alata"/>
              </a:rPr>
              <a:t>(9), 563–574. </a:t>
            </a:r>
            <a:r>
              <a:rPr lang="en-US" sz="1992" u="sng">
                <a:solidFill>
                  <a:srgbClr val="404C7D"/>
                </a:solidFill>
                <a:latin typeface="Alata"/>
                <a:ea typeface="Alata"/>
                <a:cs typeface="Alata"/>
                <a:sym typeface="Alata"/>
                <a:hlinkClick r:id="rId8" tooltip="https://doi.org/10.1111/jasp.12616"/>
              </a:rPr>
              <a:t>https://doi.org/10.1111/jasp.12616</a:t>
            </a:r>
            <a:r>
              <a:rPr lang="en-US" sz="1992">
                <a:solidFill>
                  <a:srgbClr val="404C7D"/>
                </a:solidFill>
                <a:latin typeface="Alata"/>
                <a:ea typeface="Alata"/>
                <a:cs typeface="Alata"/>
                <a:sym typeface="Alata"/>
              </a:rPr>
              <a:t> </a:t>
            </a:r>
          </a:p>
          <a:p>
            <a:pPr algn="l">
              <a:lnSpc>
                <a:spcPts val="2092"/>
              </a:lnSpc>
            </a:pPr>
            <a:endParaRPr lang="en-US" sz="1992">
              <a:solidFill>
                <a:srgbClr val="404C7D"/>
              </a:solidFill>
              <a:latin typeface="Alata"/>
              <a:ea typeface="Alata"/>
              <a:cs typeface="Alata"/>
              <a:sym typeface="Alata"/>
            </a:endParaRPr>
          </a:p>
          <a:p>
            <a:pPr algn="l">
              <a:lnSpc>
                <a:spcPts val="2092"/>
              </a:lnSpc>
            </a:pPr>
            <a:r>
              <a:rPr lang="en-US" sz="1992">
                <a:solidFill>
                  <a:srgbClr val="404C7D"/>
                </a:solidFill>
                <a:latin typeface="Alata"/>
                <a:ea typeface="Alata"/>
                <a:cs typeface="Alata"/>
                <a:sym typeface="Alata"/>
              </a:rPr>
              <a:t>Tajfel, H., &amp; Turner, J. C. (2014). The Social Identity Theory of Intergroup Behavior. In K. Kawakami (Ed.), </a:t>
            </a:r>
            <a:r>
              <a:rPr lang="en-US" sz="1992" i="1">
                <a:solidFill>
                  <a:srgbClr val="404C7D"/>
                </a:solidFill>
                <a:latin typeface="Alata"/>
                <a:ea typeface="Alata"/>
                <a:cs typeface="Alata"/>
                <a:sym typeface="Alata"/>
              </a:rPr>
              <a:t>The Psychology of Prejudice </a:t>
            </a:r>
            <a:r>
              <a:rPr lang="en-US" sz="1992">
                <a:solidFill>
                  <a:srgbClr val="404C7D"/>
                </a:solidFill>
                <a:latin typeface="Alata"/>
                <a:ea typeface="Alata"/>
                <a:cs typeface="Alata"/>
                <a:sym typeface="Alata"/>
              </a:rPr>
              <a:t>(1–Book, Section, p. II1). SAGE Publications Ltd.</a:t>
            </a:r>
          </a:p>
          <a:p>
            <a:pPr algn="l">
              <a:lnSpc>
                <a:spcPts val="2092"/>
              </a:lnSpc>
            </a:pPr>
            <a:endParaRPr lang="en-US" sz="1992">
              <a:solidFill>
                <a:srgbClr val="404C7D"/>
              </a:solidFill>
              <a:latin typeface="Alata"/>
              <a:ea typeface="Alata"/>
              <a:cs typeface="Alata"/>
              <a:sym typeface="Alata"/>
            </a:endParaRPr>
          </a:p>
          <a:p>
            <a:pPr algn="l">
              <a:lnSpc>
                <a:spcPts val="2092"/>
              </a:lnSpc>
            </a:pPr>
            <a:r>
              <a:rPr lang="en-US" sz="1992">
                <a:solidFill>
                  <a:srgbClr val="404C7D"/>
                </a:solidFill>
                <a:latin typeface="Alata"/>
                <a:ea typeface="Alata"/>
                <a:cs typeface="Alata"/>
                <a:sym typeface="Alata"/>
              </a:rPr>
              <a:t>Tyerman, A. (2020). Vocational rehabilitation. In V. Dietz, N. S. Ward, C. Kennard, V. Dietz, &amp; N. S. Ward (Eds.), </a:t>
            </a:r>
            <a:r>
              <a:rPr lang="en-US" sz="1992" i="1">
                <a:solidFill>
                  <a:srgbClr val="404C7D"/>
                </a:solidFill>
                <a:latin typeface="Alata"/>
                <a:ea typeface="Alata"/>
                <a:cs typeface="Alata"/>
                <a:sym typeface="Alata"/>
              </a:rPr>
              <a:t>Oxford Textbook of Neurorehabilitation </a:t>
            </a:r>
            <a:r>
              <a:rPr lang="en-US" sz="1992">
                <a:solidFill>
                  <a:srgbClr val="404C7D"/>
                </a:solidFill>
                <a:latin typeface="Alata"/>
                <a:ea typeface="Alata"/>
                <a:cs typeface="Alata"/>
                <a:sym typeface="Alata"/>
              </a:rPr>
              <a:t>(p. 0). Oxford University Press. </a:t>
            </a:r>
            <a:r>
              <a:rPr lang="en-US" sz="1992" u="sng">
                <a:solidFill>
                  <a:srgbClr val="404C7D"/>
                </a:solidFill>
                <a:latin typeface="Alata"/>
                <a:ea typeface="Alata"/>
                <a:cs typeface="Alata"/>
                <a:sym typeface="Alata"/>
                <a:hlinkClick r:id="rId9" tooltip="https://doi.org/10.1093/med/9780198824954.003.0027"/>
              </a:rPr>
              <a:t>https://doi.org/10.1093/med/9780198824954.003.0027</a:t>
            </a:r>
          </a:p>
          <a:p>
            <a:pPr algn="l">
              <a:lnSpc>
                <a:spcPts val="2092"/>
              </a:lnSpc>
            </a:pPr>
            <a:endParaRPr lang="en-US" sz="1992" u="sng">
              <a:solidFill>
                <a:srgbClr val="404C7D"/>
              </a:solidFill>
              <a:latin typeface="Alata"/>
              <a:ea typeface="Alata"/>
              <a:cs typeface="Alata"/>
              <a:sym typeface="Alata"/>
              <a:hlinkClick r:id="rId9" tooltip="https://doi.org/10.1093/med/9780198824954.003.0027"/>
            </a:endParaRPr>
          </a:p>
          <a:p>
            <a:pPr algn="l">
              <a:lnSpc>
                <a:spcPts val="2092"/>
              </a:lnSpc>
            </a:pPr>
            <a:r>
              <a:rPr lang="en-US" sz="1992">
                <a:solidFill>
                  <a:srgbClr val="404C7D"/>
                </a:solidFill>
                <a:latin typeface="Alata"/>
                <a:ea typeface="Alata"/>
                <a:cs typeface="Alata"/>
                <a:sym typeface="Alata"/>
              </a:rPr>
              <a:t>Van Dyk, S. (2018). Post-Wage Politics and the Rise of Community Capitalism. </a:t>
            </a:r>
            <a:r>
              <a:rPr lang="en-US" sz="1992" i="1">
                <a:solidFill>
                  <a:srgbClr val="404C7D"/>
                </a:solidFill>
                <a:latin typeface="Alata"/>
                <a:ea typeface="Alata"/>
                <a:cs typeface="Alata"/>
                <a:sym typeface="Alata"/>
              </a:rPr>
              <a:t>Work, Employment and Society</a:t>
            </a:r>
            <a:r>
              <a:rPr lang="en-US" sz="1992">
                <a:solidFill>
                  <a:srgbClr val="404C7D"/>
                </a:solidFill>
                <a:latin typeface="Alata"/>
                <a:ea typeface="Alata"/>
                <a:cs typeface="Alata"/>
                <a:sym typeface="Alata"/>
              </a:rPr>
              <a:t>, </a:t>
            </a:r>
            <a:r>
              <a:rPr lang="en-US" sz="1992" i="1">
                <a:solidFill>
                  <a:srgbClr val="404C7D"/>
                </a:solidFill>
                <a:latin typeface="Alata"/>
                <a:ea typeface="Alata"/>
                <a:cs typeface="Alata"/>
                <a:sym typeface="Alata"/>
              </a:rPr>
              <a:t>32</a:t>
            </a:r>
            <a:r>
              <a:rPr lang="en-US" sz="1992">
                <a:solidFill>
                  <a:srgbClr val="404C7D"/>
                </a:solidFill>
                <a:latin typeface="Alata"/>
                <a:ea typeface="Alata"/>
                <a:cs typeface="Alata"/>
                <a:sym typeface="Alata"/>
              </a:rPr>
              <a:t>(3), 528–545. </a:t>
            </a:r>
            <a:r>
              <a:rPr lang="en-US" sz="1992" u="sng">
                <a:solidFill>
                  <a:srgbClr val="404C7D"/>
                </a:solidFill>
                <a:latin typeface="Alata"/>
                <a:ea typeface="Alata"/>
                <a:cs typeface="Alata"/>
                <a:sym typeface="Alata"/>
                <a:hlinkClick r:id="rId10" tooltip="https://doi.org/10.1177/0950017018755663"/>
              </a:rPr>
              <a:t>https://doi.org/10.1177/0950017018755663</a:t>
            </a:r>
            <a:r>
              <a:rPr lang="en-US" sz="1992">
                <a:solidFill>
                  <a:srgbClr val="404C7D"/>
                </a:solidFill>
                <a:latin typeface="Alata"/>
                <a:ea typeface="Alata"/>
                <a:cs typeface="Alata"/>
                <a:sym typeface="Alata"/>
              </a:rPr>
              <a:t> </a:t>
            </a:r>
          </a:p>
          <a:p>
            <a:pPr algn="l">
              <a:lnSpc>
                <a:spcPts val="2092"/>
              </a:lnSpc>
            </a:pPr>
            <a:endParaRPr lang="en-US" sz="1992">
              <a:solidFill>
                <a:srgbClr val="404C7D"/>
              </a:solidFill>
              <a:latin typeface="Alata"/>
              <a:ea typeface="Alata"/>
              <a:cs typeface="Alata"/>
              <a:sym typeface="Alata"/>
            </a:endParaRPr>
          </a:p>
          <a:p>
            <a:pPr algn="l">
              <a:lnSpc>
                <a:spcPts val="2092"/>
              </a:lnSpc>
            </a:pPr>
            <a:r>
              <a:rPr lang="en-US" sz="1992">
                <a:solidFill>
                  <a:srgbClr val="404C7D"/>
                </a:solidFill>
                <a:latin typeface="Alata"/>
                <a:ea typeface="Alata"/>
                <a:cs typeface="Alata"/>
                <a:sym typeface="Alata"/>
              </a:rPr>
              <a:t>Watson, T. J. (2008). Managing Identity: Identity Work, Personal Predicaments and Structural Circumstances. </a:t>
            </a:r>
            <a:r>
              <a:rPr lang="en-US" sz="1992" i="1">
                <a:solidFill>
                  <a:srgbClr val="404C7D"/>
                </a:solidFill>
                <a:latin typeface="Alata"/>
                <a:ea typeface="Alata"/>
                <a:cs typeface="Alata"/>
                <a:sym typeface="Alata"/>
              </a:rPr>
              <a:t>Organization</a:t>
            </a:r>
            <a:r>
              <a:rPr lang="en-US" sz="1992">
                <a:solidFill>
                  <a:srgbClr val="404C7D"/>
                </a:solidFill>
                <a:latin typeface="Alata"/>
                <a:ea typeface="Alata"/>
                <a:cs typeface="Alata"/>
                <a:sym typeface="Alata"/>
              </a:rPr>
              <a:t>, </a:t>
            </a:r>
            <a:r>
              <a:rPr lang="en-US" sz="1992" i="1">
                <a:solidFill>
                  <a:srgbClr val="404C7D"/>
                </a:solidFill>
                <a:latin typeface="Alata"/>
                <a:ea typeface="Alata"/>
                <a:cs typeface="Alata"/>
                <a:sym typeface="Alata"/>
              </a:rPr>
              <a:t>15</a:t>
            </a:r>
            <a:r>
              <a:rPr lang="en-US" sz="1992">
                <a:solidFill>
                  <a:srgbClr val="404C7D"/>
                </a:solidFill>
                <a:latin typeface="Alata"/>
                <a:ea typeface="Alata"/>
                <a:cs typeface="Alata"/>
                <a:sym typeface="Alata"/>
              </a:rPr>
              <a:t>(1), 121–143. </a:t>
            </a:r>
            <a:r>
              <a:rPr lang="en-US" sz="1992" u="sng">
                <a:solidFill>
                  <a:srgbClr val="404C7D"/>
                </a:solidFill>
                <a:latin typeface="Alata"/>
                <a:ea typeface="Alata"/>
                <a:cs typeface="Alata"/>
                <a:sym typeface="Alata"/>
                <a:hlinkClick r:id="rId11" tooltip="https://doi.org/10.1177/1350508407084488"/>
              </a:rPr>
              <a:t>https://doi.org/10.1177/1350508407084488</a:t>
            </a:r>
            <a:r>
              <a:rPr lang="en-US" sz="1992">
                <a:solidFill>
                  <a:srgbClr val="404C7D"/>
                </a:solidFill>
                <a:latin typeface="Alata"/>
                <a:ea typeface="Alata"/>
                <a:cs typeface="Alata"/>
                <a:sym typeface="Alata"/>
              </a:rPr>
              <a:t> </a:t>
            </a:r>
          </a:p>
          <a:p>
            <a:pPr algn="l">
              <a:lnSpc>
                <a:spcPts val="2092"/>
              </a:lnSpc>
            </a:pPr>
            <a:endParaRPr lang="en-US" sz="1992">
              <a:solidFill>
                <a:srgbClr val="404C7D"/>
              </a:solidFill>
              <a:latin typeface="Alata"/>
              <a:ea typeface="Alata"/>
              <a:cs typeface="Alata"/>
              <a:sym typeface="Alata"/>
            </a:endParaRPr>
          </a:p>
          <a:p>
            <a:pPr algn="l">
              <a:lnSpc>
                <a:spcPts val="2092"/>
              </a:lnSpc>
            </a:pPr>
            <a:r>
              <a:rPr lang="en-US" sz="1992">
                <a:solidFill>
                  <a:srgbClr val="404C7D"/>
                </a:solidFill>
                <a:latin typeface="Alata"/>
                <a:ea typeface="Alata"/>
                <a:cs typeface="Alata"/>
                <a:sym typeface="Alata"/>
              </a:rPr>
              <a:t>Wolfensberger, W. (2011). Social role valorization: A proposed new term for the principle of normalization. </a:t>
            </a:r>
            <a:r>
              <a:rPr lang="en-US" sz="1992" i="1">
                <a:solidFill>
                  <a:srgbClr val="404C7D"/>
                </a:solidFill>
                <a:latin typeface="Alata"/>
                <a:ea typeface="Alata"/>
                <a:cs typeface="Alata"/>
                <a:sym typeface="Alata"/>
              </a:rPr>
              <a:t>Intellectual and Developmental Disabilities</a:t>
            </a:r>
            <a:r>
              <a:rPr lang="en-US" sz="1992">
                <a:solidFill>
                  <a:srgbClr val="404C7D"/>
                </a:solidFill>
                <a:latin typeface="Alata"/>
                <a:ea typeface="Alata"/>
                <a:cs typeface="Alata"/>
                <a:sym typeface="Alata"/>
              </a:rPr>
              <a:t>, </a:t>
            </a:r>
            <a:r>
              <a:rPr lang="en-US" sz="1992" i="1">
                <a:solidFill>
                  <a:srgbClr val="404C7D"/>
                </a:solidFill>
                <a:latin typeface="Alata"/>
                <a:ea typeface="Alata"/>
                <a:cs typeface="Alata"/>
                <a:sym typeface="Alata"/>
              </a:rPr>
              <a:t>49</a:t>
            </a:r>
            <a:r>
              <a:rPr lang="en-US" sz="1992">
                <a:solidFill>
                  <a:srgbClr val="404C7D"/>
                </a:solidFill>
                <a:latin typeface="Alata"/>
                <a:ea typeface="Alata"/>
                <a:cs typeface="Alata"/>
                <a:sym typeface="Alata"/>
              </a:rPr>
              <a:t>(6), 435–440. </a:t>
            </a:r>
            <a:r>
              <a:rPr lang="en-US" sz="1992" u="sng">
                <a:solidFill>
                  <a:srgbClr val="404C7D"/>
                </a:solidFill>
                <a:latin typeface="Alata"/>
                <a:ea typeface="Alata"/>
                <a:cs typeface="Alata"/>
                <a:sym typeface="Alata"/>
                <a:hlinkClick r:id="rId12" tooltip="https://doi.org/10.1352/1934-9556-49.6.435"/>
              </a:rPr>
              <a:t>https://doi.org/10.1352/1934-9556-49.6.435</a:t>
            </a:r>
          </a:p>
          <a:p>
            <a:pPr algn="l">
              <a:lnSpc>
                <a:spcPts val="2092"/>
              </a:lnSpc>
            </a:pPr>
            <a:endParaRPr lang="en-US" sz="1992" u="sng">
              <a:solidFill>
                <a:srgbClr val="404C7D"/>
              </a:solidFill>
              <a:latin typeface="Alata"/>
              <a:ea typeface="Alata"/>
              <a:cs typeface="Alata"/>
              <a:sym typeface="Alata"/>
              <a:hlinkClick r:id="rId12" tooltip="https://doi.org/10.1352/1934-9556-49.6.435"/>
            </a:endParaRPr>
          </a:p>
        </p:txBody>
      </p:sp>
      <p:sp>
        <p:nvSpPr>
          <p:cNvPr id="7" name="TextBox 7"/>
          <p:cNvSpPr txBox="1"/>
          <p:nvPr/>
        </p:nvSpPr>
        <p:spPr>
          <a:xfrm>
            <a:off x="6380236" y="507867"/>
            <a:ext cx="6284320" cy="718804"/>
          </a:xfrm>
          <a:prstGeom prst="rect">
            <a:avLst/>
          </a:prstGeom>
        </p:spPr>
        <p:txBody>
          <a:bodyPr lIns="0" tIns="0" rIns="0" bIns="0" rtlCol="0" anchor="t">
            <a:spAutoFit/>
          </a:bodyPr>
          <a:lstStyle/>
          <a:p>
            <a:pPr algn="ctr">
              <a:lnSpc>
                <a:spcPts val="5494"/>
              </a:lnSpc>
            </a:pPr>
            <a:r>
              <a:rPr lang="en-US" sz="5232">
                <a:solidFill>
                  <a:srgbClr val="404C7D"/>
                </a:solidFill>
                <a:latin typeface="Alata"/>
                <a:ea typeface="Alata"/>
                <a:cs typeface="Alata"/>
                <a:sym typeface="Alata"/>
              </a:rPr>
              <a:t>REFERENCES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1407096" y="431667"/>
            <a:ext cx="4785775" cy="1061572"/>
          </a:xfrm>
          <a:custGeom>
            <a:avLst/>
            <a:gdLst/>
            <a:ahLst/>
            <a:cxnLst/>
            <a:rect l="l" t="t" r="r" b="b"/>
            <a:pathLst>
              <a:path w="4785775" h="1061572">
                <a:moveTo>
                  <a:pt x="4785775" y="0"/>
                </a:moveTo>
                <a:lnTo>
                  <a:pt x="0" y="0"/>
                </a:lnTo>
                <a:lnTo>
                  <a:pt x="0" y="1061572"/>
                </a:lnTo>
                <a:lnTo>
                  <a:pt x="4785775" y="1061572"/>
                </a:lnTo>
                <a:lnTo>
                  <a:pt x="4785775"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2851920" y="564161"/>
            <a:ext cx="4785775" cy="1061572"/>
          </a:xfrm>
          <a:custGeom>
            <a:avLst/>
            <a:gdLst/>
            <a:ahLst/>
            <a:cxnLst/>
            <a:rect l="l" t="t" r="r" b="b"/>
            <a:pathLst>
              <a:path w="4785775" h="1061572">
                <a:moveTo>
                  <a:pt x="0" y="0"/>
                </a:moveTo>
                <a:lnTo>
                  <a:pt x="4785776" y="0"/>
                </a:lnTo>
                <a:lnTo>
                  <a:pt x="4785776" y="1061572"/>
                </a:lnTo>
                <a:lnTo>
                  <a:pt x="0" y="10615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flipH="1" flipV="1">
            <a:off x="0" y="4435956"/>
            <a:ext cx="5814475" cy="5851044"/>
          </a:xfrm>
          <a:custGeom>
            <a:avLst/>
            <a:gdLst/>
            <a:ahLst/>
            <a:cxnLst/>
            <a:rect l="l" t="t" r="r" b="b"/>
            <a:pathLst>
              <a:path w="5814475" h="5851044">
                <a:moveTo>
                  <a:pt x="5814475" y="5851044"/>
                </a:moveTo>
                <a:lnTo>
                  <a:pt x="0" y="5851044"/>
                </a:lnTo>
                <a:lnTo>
                  <a:pt x="0" y="0"/>
                </a:lnTo>
                <a:lnTo>
                  <a:pt x="5814475" y="0"/>
                </a:lnTo>
                <a:lnTo>
                  <a:pt x="5814475" y="5851044"/>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flipV="1">
            <a:off x="12337570" y="4435956"/>
            <a:ext cx="5814475" cy="5851044"/>
          </a:xfrm>
          <a:custGeom>
            <a:avLst/>
            <a:gdLst/>
            <a:ahLst/>
            <a:cxnLst/>
            <a:rect l="l" t="t" r="r" b="b"/>
            <a:pathLst>
              <a:path w="5814475" h="5851044">
                <a:moveTo>
                  <a:pt x="0" y="5851044"/>
                </a:moveTo>
                <a:lnTo>
                  <a:pt x="5814476" y="5851044"/>
                </a:lnTo>
                <a:lnTo>
                  <a:pt x="5814476" y="0"/>
                </a:lnTo>
                <a:lnTo>
                  <a:pt x="0" y="0"/>
                </a:lnTo>
                <a:lnTo>
                  <a:pt x="0" y="5851044"/>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TextBox 6"/>
          <p:cNvSpPr txBox="1"/>
          <p:nvPr/>
        </p:nvSpPr>
        <p:spPr>
          <a:xfrm>
            <a:off x="2793633" y="2527493"/>
            <a:ext cx="12700734" cy="5546725"/>
          </a:xfrm>
          <a:prstGeom prst="rect">
            <a:avLst/>
          </a:prstGeom>
        </p:spPr>
        <p:txBody>
          <a:bodyPr lIns="0" tIns="0" rIns="0" bIns="0" rtlCol="0" anchor="t">
            <a:spAutoFit/>
          </a:bodyPr>
          <a:lstStyle/>
          <a:p>
            <a:pPr algn="ctr">
              <a:lnSpc>
                <a:spcPts val="3627"/>
              </a:lnSpc>
            </a:pPr>
            <a:endParaRPr dirty="0"/>
          </a:p>
          <a:p>
            <a:pPr algn="ctr">
              <a:lnSpc>
                <a:spcPts val="4366"/>
              </a:lnSpc>
            </a:pPr>
            <a:r>
              <a:rPr lang="en-US" sz="4158" dirty="0">
                <a:solidFill>
                  <a:srgbClr val="404C7D"/>
                </a:solidFill>
                <a:latin typeface="Alata"/>
                <a:ea typeface="Alata"/>
                <a:cs typeface="Alata"/>
                <a:sym typeface="Alata"/>
              </a:rPr>
              <a:t>Thinking about your current job or day to day...</a:t>
            </a:r>
          </a:p>
          <a:p>
            <a:pPr algn="ctr">
              <a:lnSpc>
                <a:spcPts val="3627"/>
              </a:lnSpc>
            </a:pPr>
            <a:endParaRPr lang="en-US" sz="4158" dirty="0">
              <a:solidFill>
                <a:srgbClr val="404C7D"/>
              </a:solidFill>
              <a:latin typeface="Alata"/>
              <a:ea typeface="Alata"/>
              <a:cs typeface="Alata"/>
              <a:sym typeface="Alata"/>
            </a:endParaRPr>
          </a:p>
          <a:p>
            <a:pPr algn="ctr">
              <a:lnSpc>
                <a:spcPts val="3627"/>
              </a:lnSpc>
            </a:pPr>
            <a:endParaRPr lang="en-US" sz="4158" dirty="0">
              <a:solidFill>
                <a:srgbClr val="404C7D"/>
              </a:solidFill>
              <a:latin typeface="Alata"/>
              <a:ea typeface="Alata"/>
              <a:cs typeface="Alata"/>
              <a:sym typeface="Alata"/>
            </a:endParaRPr>
          </a:p>
          <a:p>
            <a:pPr algn="ctr">
              <a:lnSpc>
                <a:spcPts val="3627"/>
              </a:lnSpc>
            </a:pPr>
            <a:r>
              <a:rPr lang="en-US" sz="3454" dirty="0">
                <a:solidFill>
                  <a:srgbClr val="404C7D"/>
                </a:solidFill>
                <a:latin typeface="Alata"/>
                <a:ea typeface="Alata"/>
                <a:cs typeface="Alata"/>
                <a:sym typeface="Alata"/>
              </a:rPr>
              <a:t>How did you get to where you are now?</a:t>
            </a:r>
          </a:p>
          <a:p>
            <a:pPr algn="ctr">
              <a:lnSpc>
                <a:spcPts val="3627"/>
              </a:lnSpc>
            </a:pPr>
            <a:endParaRPr lang="en-US" sz="3454" dirty="0">
              <a:solidFill>
                <a:srgbClr val="404C7D"/>
              </a:solidFill>
              <a:latin typeface="Alata"/>
              <a:ea typeface="Alata"/>
              <a:cs typeface="Alata"/>
              <a:sym typeface="Alata"/>
            </a:endParaRPr>
          </a:p>
          <a:p>
            <a:pPr algn="ctr">
              <a:lnSpc>
                <a:spcPts val="3627"/>
              </a:lnSpc>
            </a:pPr>
            <a:r>
              <a:rPr lang="en-US" sz="3454" dirty="0">
                <a:solidFill>
                  <a:srgbClr val="404C7D"/>
                </a:solidFill>
                <a:latin typeface="Alata"/>
                <a:ea typeface="Alata"/>
                <a:cs typeface="Alata"/>
                <a:sym typeface="Alata"/>
              </a:rPr>
              <a:t>How much does your job or day to day impact you?</a:t>
            </a:r>
          </a:p>
          <a:p>
            <a:pPr algn="ctr">
              <a:lnSpc>
                <a:spcPts val="3627"/>
              </a:lnSpc>
            </a:pPr>
            <a:endParaRPr lang="en-US" sz="3454" dirty="0">
              <a:solidFill>
                <a:srgbClr val="404C7D"/>
              </a:solidFill>
              <a:latin typeface="Alata"/>
              <a:ea typeface="Alata"/>
              <a:cs typeface="Alata"/>
              <a:sym typeface="Alata"/>
            </a:endParaRPr>
          </a:p>
          <a:p>
            <a:pPr algn="ctr">
              <a:lnSpc>
                <a:spcPts val="3627"/>
              </a:lnSpc>
            </a:pPr>
            <a:r>
              <a:rPr lang="en-US" sz="3454" dirty="0">
                <a:solidFill>
                  <a:srgbClr val="404C7D"/>
                </a:solidFill>
                <a:latin typeface="Alata"/>
                <a:ea typeface="Alata"/>
                <a:cs typeface="Alata"/>
                <a:sym typeface="Alata"/>
              </a:rPr>
              <a:t>How much do these tie to who you are as a person?</a:t>
            </a:r>
          </a:p>
          <a:p>
            <a:pPr algn="ctr">
              <a:lnSpc>
                <a:spcPts val="3627"/>
              </a:lnSpc>
            </a:pPr>
            <a:endParaRPr lang="en-US" sz="3454" dirty="0">
              <a:solidFill>
                <a:srgbClr val="404C7D"/>
              </a:solidFill>
              <a:latin typeface="Alata"/>
              <a:ea typeface="Alata"/>
              <a:cs typeface="Alata"/>
              <a:sym typeface="Alata"/>
            </a:endParaRPr>
          </a:p>
          <a:p>
            <a:pPr algn="ctr">
              <a:lnSpc>
                <a:spcPts val="3627"/>
              </a:lnSpc>
            </a:pPr>
            <a:endParaRPr lang="en-US" sz="3454" dirty="0">
              <a:solidFill>
                <a:srgbClr val="404C7D"/>
              </a:solidFill>
              <a:latin typeface="Alata"/>
              <a:ea typeface="Alata"/>
              <a:cs typeface="Alata"/>
              <a:sym typeface="Alata"/>
            </a:endParaRPr>
          </a:p>
          <a:p>
            <a:pPr algn="ctr">
              <a:lnSpc>
                <a:spcPts val="3627"/>
              </a:lnSpc>
            </a:pPr>
            <a:endParaRPr lang="en-US" sz="3454" dirty="0">
              <a:solidFill>
                <a:srgbClr val="404C7D"/>
              </a:solidFill>
              <a:latin typeface="Alata"/>
              <a:ea typeface="Alata"/>
              <a:cs typeface="Alata"/>
              <a:sym typeface="Alata"/>
            </a:endParaRPr>
          </a:p>
        </p:txBody>
      </p:sp>
      <p:sp>
        <p:nvSpPr>
          <p:cNvPr id="7" name="TextBox 7"/>
          <p:cNvSpPr txBox="1"/>
          <p:nvPr/>
        </p:nvSpPr>
        <p:spPr>
          <a:xfrm>
            <a:off x="6380236" y="640361"/>
            <a:ext cx="6284320" cy="720385"/>
          </a:xfrm>
          <a:prstGeom prst="rect">
            <a:avLst/>
          </a:prstGeom>
        </p:spPr>
        <p:txBody>
          <a:bodyPr lIns="0" tIns="0" rIns="0" bIns="0" rtlCol="0" anchor="t">
            <a:spAutoFit/>
          </a:bodyPr>
          <a:lstStyle/>
          <a:p>
            <a:pPr algn="ctr">
              <a:lnSpc>
                <a:spcPts val="5494"/>
              </a:lnSpc>
            </a:pPr>
            <a:r>
              <a:rPr lang="en-US" sz="5232" dirty="0">
                <a:solidFill>
                  <a:srgbClr val="404C7D"/>
                </a:solidFill>
                <a:latin typeface="Alata"/>
                <a:ea typeface="Alata"/>
                <a:cs typeface="Alata"/>
                <a:sym typeface="Alata"/>
              </a:rPr>
              <a:t>SETTING THE SCENE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653399"/>
            <a:ext cx="4296535" cy="7747851"/>
          </a:xfrm>
          <a:custGeom>
            <a:avLst/>
            <a:gdLst/>
            <a:ahLst/>
            <a:cxnLst/>
            <a:rect l="l" t="t" r="r" b="b"/>
            <a:pathLst>
              <a:path w="4296535" h="7747851">
                <a:moveTo>
                  <a:pt x="0" y="0"/>
                </a:moveTo>
                <a:lnTo>
                  <a:pt x="4296535" y="0"/>
                </a:lnTo>
                <a:lnTo>
                  <a:pt x="4296535" y="7747851"/>
                </a:lnTo>
                <a:lnTo>
                  <a:pt x="0" y="77478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2473525" y="8576389"/>
            <a:ext cx="4785775" cy="1061572"/>
          </a:xfrm>
          <a:custGeom>
            <a:avLst/>
            <a:gdLst/>
            <a:ahLst/>
            <a:cxnLst/>
            <a:rect l="l" t="t" r="r" b="b"/>
            <a:pathLst>
              <a:path w="4785775" h="1061572">
                <a:moveTo>
                  <a:pt x="0" y="0"/>
                </a:moveTo>
                <a:lnTo>
                  <a:pt x="4785775" y="0"/>
                </a:lnTo>
                <a:lnTo>
                  <a:pt x="4785775" y="1061572"/>
                </a:lnTo>
                <a:lnTo>
                  <a:pt x="0" y="10615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flipH="1">
            <a:off x="1219865" y="1028700"/>
            <a:ext cx="4785775" cy="1061572"/>
          </a:xfrm>
          <a:custGeom>
            <a:avLst/>
            <a:gdLst/>
            <a:ahLst/>
            <a:cxnLst/>
            <a:rect l="l" t="t" r="r" b="b"/>
            <a:pathLst>
              <a:path w="4785775" h="1061572">
                <a:moveTo>
                  <a:pt x="4785775" y="0"/>
                </a:moveTo>
                <a:lnTo>
                  <a:pt x="0" y="0"/>
                </a:lnTo>
                <a:lnTo>
                  <a:pt x="0" y="1061572"/>
                </a:lnTo>
                <a:lnTo>
                  <a:pt x="4785775" y="1061572"/>
                </a:lnTo>
                <a:lnTo>
                  <a:pt x="4785775"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1834138" y="32872"/>
            <a:ext cx="6453862" cy="6494453"/>
          </a:xfrm>
          <a:custGeom>
            <a:avLst/>
            <a:gdLst/>
            <a:ahLst/>
            <a:cxnLst/>
            <a:rect l="l" t="t" r="r" b="b"/>
            <a:pathLst>
              <a:path w="6453862" h="6494453">
                <a:moveTo>
                  <a:pt x="0" y="0"/>
                </a:moveTo>
                <a:lnTo>
                  <a:pt x="6453862" y="0"/>
                </a:lnTo>
                <a:lnTo>
                  <a:pt x="6453862" y="6494453"/>
                </a:lnTo>
                <a:lnTo>
                  <a:pt x="0" y="649445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TextBox 6"/>
          <p:cNvSpPr txBox="1"/>
          <p:nvPr/>
        </p:nvSpPr>
        <p:spPr>
          <a:xfrm>
            <a:off x="3612753" y="3867800"/>
            <a:ext cx="12751348" cy="2694274"/>
          </a:xfrm>
          <a:prstGeom prst="rect">
            <a:avLst/>
          </a:prstGeom>
        </p:spPr>
        <p:txBody>
          <a:bodyPr lIns="0" tIns="0" rIns="0" bIns="0" rtlCol="0" anchor="t">
            <a:spAutoFit/>
          </a:bodyPr>
          <a:lstStyle/>
          <a:p>
            <a:pPr algn="ctr">
              <a:lnSpc>
                <a:spcPts val="10428"/>
              </a:lnSpc>
            </a:pPr>
            <a:r>
              <a:rPr lang="en-US" sz="9931">
                <a:solidFill>
                  <a:srgbClr val="404C7D"/>
                </a:solidFill>
                <a:latin typeface="Alata"/>
                <a:ea typeface="Alata"/>
                <a:cs typeface="Alata"/>
                <a:sym typeface="Alata"/>
              </a:rPr>
              <a:t>THANK YOU FOR LISTENING</a:t>
            </a:r>
          </a:p>
        </p:txBody>
      </p:sp>
      <p:sp>
        <p:nvSpPr>
          <p:cNvPr id="7" name="TextBox 7"/>
          <p:cNvSpPr txBox="1"/>
          <p:nvPr/>
        </p:nvSpPr>
        <p:spPr>
          <a:xfrm>
            <a:off x="7087772" y="7337557"/>
            <a:ext cx="12357968" cy="520499"/>
          </a:xfrm>
          <a:prstGeom prst="rect">
            <a:avLst/>
          </a:prstGeom>
        </p:spPr>
        <p:txBody>
          <a:bodyPr lIns="0" tIns="0" rIns="0" bIns="0" rtlCol="0" anchor="t">
            <a:spAutoFit/>
          </a:bodyPr>
          <a:lstStyle/>
          <a:p>
            <a:pPr algn="l">
              <a:lnSpc>
                <a:spcPts val="4013"/>
              </a:lnSpc>
            </a:pPr>
            <a:r>
              <a:rPr lang="en-US" sz="3822" dirty="0">
                <a:solidFill>
                  <a:srgbClr val="404C7D"/>
                </a:solidFill>
                <a:latin typeface="Alata"/>
                <a:ea typeface="Alata"/>
                <a:cs typeface="Alata"/>
                <a:sym typeface="Alata"/>
                <a:hlinkClick r:id="rId8"/>
              </a:rPr>
              <a:t>nisha.chauhan5@nhs.net</a:t>
            </a:r>
            <a:r>
              <a:rPr lang="en-US" sz="3822" dirty="0">
                <a:solidFill>
                  <a:srgbClr val="404C7D"/>
                </a:solidFill>
                <a:latin typeface="Alata"/>
                <a:ea typeface="Alata"/>
                <a:cs typeface="Alata"/>
                <a:sym typeface="Alata"/>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1407096" y="431667"/>
            <a:ext cx="4785775" cy="1061572"/>
          </a:xfrm>
          <a:custGeom>
            <a:avLst/>
            <a:gdLst/>
            <a:ahLst/>
            <a:cxnLst/>
            <a:rect l="l" t="t" r="r" b="b"/>
            <a:pathLst>
              <a:path w="4785775" h="1061572">
                <a:moveTo>
                  <a:pt x="4785775" y="0"/>
                </a:moveTo>
                <a:lnTo>
                  <a:pt x="0" y="0"/>
                </a:lnTo>
                <a:lnTo>
                  <a:pt x="0" y="1061572"/>
                </a:lnTo>
                <a:lnTo>
                  <a:pt x="4785775" y="1061572"/>
                </a:lnTo>
                <a:lnTo>
                  <a:pt x="4785775"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2851920" y="564161"/>
            <a:ext cx="4785775" cy="1061572"/>
          </a:xfrm>
          <a:custGeom>
            <a:avLst/>
            <a:gdLst/>
            <a:ahLst/>
            <a:cxnLst/>
            <a:rect l="l" t="t" r="r" b="b"/>
            <a:pathLst>
              <a:path w="4785775" h="1061572">
                <a:moveTo>
                  <a:pt x="0" y="0"/>
                </a:moveTo>
                <a:lnTo>
                  <a:pt x="4785776" y="0"/>
                </a:lnTo>
                <a:lnTo>
                  <a:pt x="4785776" y="1061572"/>
                </a:lnTo>
                <a:lnTo>
                  <a:pt x="0" y="10615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flipH="1" flipV="1">
            <a:off x="0" y="4435956"/>
            <a:ext cx="5814475" cy="5851044"/>
          </a:xfrm>
          <a:custGeom>
            <a:avLst/>
            <a:gdLst/>
            <a:ahLst/>
            <a:cxnLst/>
            <a:rect l="l" t="t" r="r" b="b"/>
            <a:pathLst>
              <a:path w="5814475" h="5851044">
                <a:moveTo>
                  <a:pt x="5814475" y="5851044"/>
                </a:moveTo>
                <a:lnTo>
                  <a:pt x="0" y="5851044"/>
                </a:lnTo>
                <a:lnTo>
                  <a:pt x="0" y="0"/>
                </a:lnTo>
                <a:lnTo>
                  <a:pt x="5814475" y="0"/>
                </a:lnTo>
                <a:lnTo>
                  <a:pt x="5814475" y="5851044"/>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flipV="1">
            <a:off x="12337570" y="4435956"/>
            <a:ext cx="5814475" cy="5851044"/>
          </a:xfrm>
          <a:custGeom>
            <a:avLst/>
            <a:gdLst/>
            <a:ahLst/>
            <a:cxnLst/>
            <a:rect l="l" t="t" r="r" b="b"/>
            <a:pathLst>
              <a:path w="5814475" h="5851044">
                <a:moveTo>
                  <a:pt x="0" y="5851044"/>
                </a:moveTo>
                <a:lnTo>
                  <a:pt x="5814476" y="5851044"/>
                </a:lnTo>
                <a:lnTo>
                  <a:pt x="5814476" y="0"/>
                </a:lnTo>
                <a:lnTo>
                  <a:pt x="0" y="0"/>
                </a:lnTo>
                <a:lnTo>
                  <a:pt x="0" y="5851044"/>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TextBox 6"/>
          <p:cNvSpPr txBox="1"/>
          <p:nvPr/>
        </p:nvSpPr>
        <p:spPr>
          <a:xfrm>
            <a:off x="2793633" y="2527493"/>
            <a:ext cx="12700734" cy="6551913"/>
          </a:xfrm>
          <a:prstGeom prst="rect">
            <a:avLst/>
          </a:prstGeom>
        </p:spPr>
        <p:txBody>
          <a:bodyPr lIns="0" tIns="0" rIns="0" bIns="0" rtlCol="0" anchor="t">
            <a:spAutoFit/>
          </a:bodyPr>
          <a:lstStyle/>
          <a:p>
            <a:pPr algn="ctr">
              <a:lnSpc>
                <a:spcPts val="3627"/>
              </a:lnSpc>
            </a:pPr>
            <a:endParaRPr dirty="0"/>
          </a:p>
          <a:p>
            <a:pPr algn="ctr">
              <a:lnSpc>
                <a:spcPts val="4366"/>
              </a:lnSpc>
            </a:pPr>
            <a:r>
              <a:rPr lang="en-US" sz="4158" dirty="0">
                <a:solidFill>
                  <a:srgbClr val="404C7D"/>
                </a:solidFill>
                <a:latin typeface="Alata"/>
                <a:ea typeface="Alata"/>
                <a:cs typeface="Alata"/>
                <a:sym typeface="Alata"/>
              </a:rPr>
              <a:t>Thinking about if you had to change career</a:t>
            </a:r>
          </a:p>
          <a:p>
            <a:pPr algn="ctr">
              <a:lnSpc>
                <a:spcPts val="4366"/>
              </a:lnSpc>
            </a:pPr>
            <a:r>
              <a:rPr lang="en-US" sz="4158" dirty="0">
                <a:solidFill>
                  <a:srgbClr val="404C7D"/>
                </a:solidFill>
                <a:latin typeface="Alata"/>
                <a:ea typeface="Alata"/>
                <a:cs typeface="Alata"/>
                <a:sym typeface="Alata"/>
              </a:rPr>
              <a:t> or day to day activities...</a:t>
            </a:r>
          </a:p>
          <a:p>
            <a:pPr algn="ctr">
              <a:lnSpc>
                <a:spcPts val="3627"/>
              </a:lnSpc>
            </a:pPr>
            <a:endParaRPr lang="en-US" sz="4158" dirty="0">
              <a:solidFill>
                <a:srgbClr val="404C7D"/>
              </a:solidFill>
              <a:latin typeface="Alata"/>
              <a:ea typeface="Alata"/>
              <a:cs typeface="Alata"/>
              <a:sym typeface="Alata"/>
            </a:endParaRPr>
          </a:p>
          <a:p>
            <a:pPr algn="ctr">
              <a:lnSpc>
                <a:spcPts val="3627"/>
              </a:lnSpc>
            </a:pPr>
            <a:endParaRPr lang="en-US" sz="4158" dirty="0">
              <a:solidFill>
                <a:srgbClr val="404C7D"/>
              </a:solidFill>
              <a:latin typeface="Alata"/>
              <a:ea typeface="Alata"/>
              <a:cs typeface="Alata"/>
              <a:sym typeface="Alata"/>
            </a:endParaRPr>
          </a:p>
          <a:p>
            <a:pPr algn="ctr">
              <a:lnSpc>
                <a:spcPts val="3627"/>
              </a:lnSpc>
            </a:pPr>
            <a:r>
              <a:rPr lang="en-US" sz="3454" dirty="0">
                <a:solidFill>
                  <a:srgbClr val="404C7D"/>
                </a:solidFill>
                <a:latin typeface="Alata"/>
                <a:ea typeface="Alata"/>
                <a:cs typeface="Alata"/>
                <a:sym typeface="Alata"/>
              </a:rPr>
              <a:t>What impact would this have on your life?</a:t>
            </a:r>
          </a:p>
          <a:p>
            <a:pPr algn="ctr">
              <a:lnSpc>
                <a:spcPts val="3627"/>
              </a:lnSpc>
            </a:pPr>
            <a:endParaRPr lang="en-US" sz="3454" dirty="0">
              <a:solidFill>
                <a:srgbClr val="404C7D"/>
              </a:solidFill>
              <a:latin typeface="Alata"/>
              <a:ea typeface="Alata"/>
              <a:cs typeface="Alata"/>
              <a:sym typeface="Alata"/>
            </a:endParaRPr>
          </a:p>
          <a:p>
            <a:pPr algn="ctr">
              <a:lnSpc>
                <a:spcPts val="3627"/>
              </a:lnSpc>
            </a:pPr>
            <a:r>
              <a:rPr lang="en-US" sz="3454" dirty="0">
                <a:solidFill>
                  <a:srgbClr val="404C7D"/>
                </a:solidFill>
                <a:latin typeface="Alata"/>
                <a:ea typeface="Alata"/>
                <a:cs typeface="Alata"/>
                <a:sym typeface="Alata"/>
              </a:rPr>
              <a:t>What impact would this have on who you are?</a:t>
            </a:r>
          </a:p>
          <a:p>
            <a:pPr algn="ctr">
              <a:lnSpc>
                <a:spcPts val="3627"/>
              </a:lnSpc>
            </a:pPr>
            <a:endParaRPr lang="en-US" sz="3454" dirty="0">
              <a:solidFill>
                <a:srgbClr val="404C7D"/>
              </a:solidFill>
              <a:latin typeface="Alata"/>
              <a:ea typeface="Alata"/>
              <a:cs typeface="Alata"/>
              <a:sym typeface="Alata"/>
            </a:endParaRPr>
          </a:p>
          <a:p>
            <a:pPr algn="ctr">
              <a:lnSpc>
                <a:spcPts val="3627"/>
              </a:lnSpc>
            </a:pPr>
            <a:endParaRPr lang="en-US" sz="3454" dirty="0">
              <a:solidFill>
                <a:srgbClr val="404C7D"/>
              </a:solidFill>
              <a:latin typeface="Alata"/>
              <a:ea typeface="Alata"/>
              <a:cs typeface="Alata"/>
              <a:sym typeface="Alata"/>
            </a:endParaRPr>
          </a:p>
          <a:p>
            <a:pPr algn="ctr">
              <a:lnSpc>
                <a:spcPts val="3627"/>
              </a:lnSpc>
            </a:pPr>
            <a:endParaRPr lang="en-US" sz="3454" dirty="0">
              <a:solidFill>
                <a:srgbClr val="404C7D"/>
              </a:solidFill>
              <a:latin typeface="Alata"/>
              <a:ea typeface="Alata"/>
              <a:cs typeface="Alata"/>
              <a:sym typeface="Alata"/>
            </a:endParaRPr>
          </a:p>
          <a:p>
            <a:pPr algn="ctr">
              <a:lnSpc>
                <a:spcPts val="3627"/>
              </a:lnSpc>
            </a:pPr>
            <a:endParaRPr lang="en-US" sz="3454" dirty="0">
              <a:solidFill>
                <a:srgbClr val="404C7D"/>
              </a:solidFill>
              <a:latin typeface="Alata"/>
              <a:ea typeface="Alata"/>
              <a:cs typeface="Alata"/>
              <a:sym typeface="Alata"/>
            </a:endParaRPr>
          </a:p>
          <a:p>
            <a:pPr algn="ctr">
              <a:lnSpc>
                <a:spcPts val="3627"/>
              </a:lnSpc>
            </a:pPr>
            <a:endParaRPr lang="en-US" sz="3454" dirty="0">
              <a:solidFill>
                <a:srgbClr val="404C7D"/>
              </a:solidFill>
              <a:latin typeface="Alata"/>
              <a:ea typeface="Alata"/>
              <a:cs typeface="Alata"/>
              <a:sym typeface="Alata"/>
            </a:endParaRPr>
          </a:p>
          <a:p>
            <a:pPr algn="ctr">
              <a:lnSpc>
                <a:spcPts val="3627"/>
              </a:lnSpc>
            </a:pPr>
            <a:endParaRPr lang="en-US" sz="3454" dirty="0">
              <a:solidFill>
                <a:srgbClr val="404C7D"/>
              </a:solidFill>
              <a:latin typeface="Alata"/>
              <a:ea typeface="Alata"/>
              <a:cs typeface="Alata"/>
              <a:sym typeface="Alata"/>
            </a:endParaRPr>
          </a:p>
        </p:txBody>
      </p:sp>
      <p:sp>
        <p:nvSpPr>
          <p:cNvPr id="7" name="TextBox 7"/>
          <p:cNvSpPr txBox="1"/>
          <p:nvPr/>
        </p:nvSpPr>
        <p:spPr>
          <a:xfrm>
            <a:off x="6380236" y="640361"/>
            <a:ext cx="6284320" cy="720385"/>
          </a:xfrm>
          <a:prstGeom prst="rect">
            <a:avLst/>
          </a:prstGeom>
        </p:spPr>
        <p:txBody>
          <a:bodyPr lIns="0" tIns="0" rIns="0" bIns="0" rtlCol="0" anchor="t">
            <a:spAutoFit/>
          </a:bodyPr>
          <a:lstStyle/>
          <a:p>
            <a:pPr algn="ctr">
              <a:lnSpc>
                <a:spcPts val="5494"/>
              </a:lnSpc>
            </a:pPr>
            <a:r>
              <a:rPr lang="en-US" sz="5232">
                <a:solidFill>
                  <a:srgbClr val="404C7D"/>
                </a:solidFill>
                <a:latin typeface="Alata"/>
                <a:ea typeface="Alata"/>
                <a:cs typeface="Alata"/>
                <a:sym typeface="Alata"/>
              </a:rPr>
              <a:t>SETTING THE SCENE</a:t>
            </a:r>
          </a:p>
        </p:txBody>
      </p:sp>
      <p:sp>
        <p:nvSpPr>
          <p:cNvPr id="8" name="TextBox 8"/>
          <p:cNvSpPr txBox="1"/>
          <p:nvPr/>
        </p:nvSpPr>
        <p:spPr>
          <a:xfrm>
            <a:off x="4656035" y="8110870"/>
            <a:ext cx="8975931" cy="1107425"/>
          </a:xfrm>
          <a:prstGeom prst="rect">
            <a:avLst/>
          </a:prstGeom>
        </p:spPr>
        <p:txBody>
          <a:bodyPr lIns="0" tIns="0" rIns="0" bIns="0" rtlCol="0" anchor="t">
            <a:spAutoFit/>
          </a:bodyPr>
          <a:lstStyle/>
          <a:p>
            <a:pPr algn="ctr">
              <a:lnSpc>
                <a:spcPts val="4339"/>
              </a:lnSpc>
              <a:spcBef>
                <a:spcPct val="0"/>
              </a:spcBef>
            </a:pPr>
            <a:r>
              <a:rPr lang="en-US" sz="4132" dirty="0">
                <a:solidFill>
                  <a:srgbClr val="404C7D"/>
                </a:solidFill>
                <a:latin typeface="Alata"/>
                <a:ea typeface="Alata"/>
                <a:cs typeface="Alata"/>
                <a:sym typeface="Alata"/>
              </a:rPr>
              <a:t>The impact of this change following ABI is what the research explored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1407096" y="431667"/>
            <a:ext cx="4785775" cy="1061572"/>
          </a:xfrm>
          <a:custGeom>
            <a:avLst/>
            <a:gdLst/>
            <a:ahLst/>
            <a:cxnLst/>
            <a:rect l="l" t="t" r="r" b="b"/>
            <a:pathLst>
              <a:path w="4785775" h="1061572">
                <a:moveTo>
                  <a:pt x="4785775" y="0"/>
                </a:moveTo>
                <a:lnTo>
                  <a:pt x="0" y="0"/>
                </a:lnTo>
                <a:lnTo>
                  <a:pt x="0" y="1061572"/>
                </a:lnTo>
                <a:lnTo>
                  <a:pt x="4785775" y="1061572"/>
                </a:lnTo>
                <a:lnTo>
                  <a:pt x="4785775"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2851920" y="564161"/>
            <a:ext cx="4785775" cy="1061572"/>
          </a:xfrm>
          <a:custGeom>
            <a:avLst/>
            <a:gdLst/>
            <a:ahLst/>
            <a:cxnLst/>
            <a:rect l="l" t="t" r="r" b="b"/>
            <a:pathLst>
              <a:path w="4785775" h="1061572">
                <a:moveTo>
                  <a:pt x="0" y="0"/>
                </a:moveTo>
                <a:lnTo>
                  <a:pt x="4785776" y="0"/>
                </a:lnTo>
                <a:lnTo>
                  <a:pt x="4785776" y="1061572"/>
                </a:lnTo>
                <a:lnTo>
                  <a:pt x="0" y="10615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flipH="1" flipV="1">
            <a:off x="0" y="4435956"/>
            <a:ext cx="5814475" cy="5851044"/>
          </a:xfrm>
          <a:custGeom>
            <a:avLst/>
            <a:gdLst/>
            <a:ahLst/>
            <a:cxnLst/>
            <a:rect l="l" t="t" r="r" b="b"/>
            <a:pathLst>
              <a:path w="5814475" h="5851044">
                <a:moveTo>
                  <a:pt x="5814475" y="5851044"/>
                </a:moveTo>
                <a:lnTo>
                  <a:pt x="0" y="5851044"/>
                </a:lnTo>
                <a:lnTo>
                  <a:pt x="0" y="0"/>
                </a:lnTo>
                <a:lnTo>
                  <a:pt x="5814475" y="0"/>
                </a:lnTo>
                <a:lnTo>
                  <a:pt x="5814475" y="5851044"/>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flipV="1">
            <a:off x="12337570" y="4435956"/>
            <a:ext cx="5814475" cy="5851044"/>
          </a:xfrm>
          <a:custGeom>
            <a:avLst/>
            <a:gdLst/>
            <a:ahLst/>
            <a:cxnLst/>
            <a:rect l="l" t="t" r="r" b="b"/>
            <a:pathLst>
              <a:path w="5814475" h="5851044">
                <a:moveTo>
                  <a:pt x="0" y="5851044"/>
                </a:moveTo>
                <a:lnTo>
                  <a:pt x="5814476" y="5851044"/>
                </a:lnTo>
                <a:lnTo>
                  <a:pt x="5814476" y="0"/>
                </a:lnTo>
                <a:lnTo>
                  <a:pt x="0" y="0"/>
                </a:lnTo>
                <a:lnTo>
                  <a:pt x="0" y="5851044"/>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TextBox 6"/>
          <p:cNvSpPr txBox="1"/>
          <p:nvPr/>
        </p:nvSpPr>
        <p:spPr>
          <a:xfrm>
            <a:off x="3231628" y="1834750"/>
            <a:ext cx="12581535" cy="8452250"/>
          </a:xfrm>
          <a:prstGeom prst="rect">
            <a:avLst/>
          </a:prstGeom>
        </p:spPr>
        <p:txBody>
          <a:bodyPr wrap="square" lIns="0" tIns="0" rIns="0" bIns="0" rtlCol="0" anchor="t">
            <a:spAutoFit/>
          </a:bodyPr>
          <a:lstStyle/>
          <a:p>
            <a:pPr>
              <a:lnSpc>
                <a:spcPts val="3884"/>
              </a:lnSpc>
            </a:pPr>
            <a:r>
              <a:rPr lang="en-US" sz="2400" dirty="0">
                <a:solidFill>
                  <a:srgbClr val="404C7D"/>
                </a:solidFill>
                <a:latin typeface="Alata"/>
                <a:ea typeface="Alata"/>
                <a:cs typeface="Alata"/>
                <a:sym typeface="Alata"/>
              </a:rPr>
              <a:t>Capitalism and work – how did we get here?</a:t>
            </a:r>
          </a:p>
          <a:p>
            <a:pPr marL="342900" indent="-342900">
              <a:lnSpc>
                <a:spcPts val="3884"/>
              </a:lnSpc>
              <a:buFont typeface="Arial" panose="020B0604020202020204" pitchFamily="34" charset="0"/>
              <a:buChar char="•"/>
            </a:pPr>
            <a:r>
              <a:rPr lang="en-US" sz="2000" dirty="0">
                <a:solidFill>
                  <a:srgbClr val="404C7D"/>
                </a:solidFill>
                <a:latin typeface="Alata"/>
                <a:ea typeface="Alata"/>
                <a:cs typeface="Alata"/>
                <a:sym typeface="Alata"/>
              </a:rPr>
              <a:t>The journey to employment has been complex (Feudalism-</a:t>
            </a:r>
            <a:r>
              <a:rPr lang="en-US" sz="2000" dirty="0" err="1">
                <a:solidFill>
                  <a:srgbClr val="404C7D"/>
                </a:solidFill>
                <a:latin typeface="Alata"/>
                <a:ea typeface="Alata"/>
                <a:cs typeface="Alata"/>
                <a:sym typeface="Alata"/>
              </a:rPr>
              <a:t>Mercentalism</a:t>
            </a:r>
            <a:r>
              <a:rPr lang="en-US" sz="2000" dirty="0">
                <a:solidFill>
                  <a:srgbClr val="404C7D"/>
                </a:solidFill>
                <a:latin typeface="Alata"/>
                <a:ea typeface="Alata"/>
                <a:cs typeface="Alata"/>
                <a:sym typeface="Alata"/>
              </a:rPr>
              <a:t>-Capitalism). However, it’s complexities have led to the systems we are in now, as well as how we view work (meritocracy). </a:t>
            </a:r>
          </a:p>
          <a:p>
            <a:pPr>
              <a:lnSpc>
                <a:spcPts val="3884"/>
              </a:lnSpc>
            </a:pPr>
            <a:endParaRPr lang="en-US" dirty="0">
              <a:solidFill>
                <a:srgbClr val="404C7D"/>
              </a:solidFill>
              <a:latin typeface="Alata"/>
              <a:ea typeface="Alata"/>
              <a:cs typeface="Alata"/>
              <a:sym typeface="Alata"/>
            </a:endParaRPr>
          </a:p>
          <a:p>
            <a:pPr>
              <a:lnSpc>
                <a:spcPts val="3884"/>
              </a:lnSpc>
            </a:pPr>
            <a:r>
              <a:rPr lang="en-US" sz="2400" dirty="0">
                <a:solidFill>
                  <a:srgbClr val="404C7D"/>
                </a:solidFill>
                <a:latin typeface="Alata"/>
                <a:ea typeface="Alata"/>
                <a:cs typeface="Alata"/>
                <a:sym typeface="Alata"/>
              </a:rPr>
              <a:t>Working and the self in the context of the UK and the West today</a:t>
            </a:r>
          </a:p>
          <a:p>
            <a:pPr marL="342900" indent="-342900">
              <a:lnSpc>
                <a:spcPts val="3884"/>
              </a:lnSpc>
              <a:buFont typeface="Arial" panose="020B0604020202020204" pitchFamily="34" charset="0"/>
              <a:buChar char="•"/>
            </a:pPr>
            <a:r>
              <a:rPr lang="en-US" sz="2000" dirty="0">
                <a:solidFill>
                  <a:srgbClr val="404C7D"/>
                </a:solidFill>
                <a:latin typeface="Alata"/>
                <a:ea typeface="Alata"/>
                <a:cs typeface="Alata"/>
                <a:sym typeface="Alata"/>
              </a:rPr>
              <a:t>This history has shaped a view of the position of work in our society, and what it means to not work or being unable to work. This has had a trickle down affect on disability and disablement (ableism).</a:t>
            </a:r>
          </a:p>
          <a:p>
            <a:pPr>
              <a:lnSpc>
                <a:spcPts val="3884"/>
              </a:lnSpc>
            </a:pPr>
            <a:endParaRPr lang="en-US" sz="2400" dirty="0">
              <a:solidFill>
                <a:srgbClr val="404C7D"/>
              </a:solidFill>
              <a:latin typeface="Alata"/>
              <a:ea typeface="Alata"/>
              <a:cs typeface="Alata"/>
              <a:sym typeface="Alata"/>
            </a:endParaRPr>
          </a:p>
          <a:p>
            <a:pPr>
              <a:lnSpc>
                <a:spcPts val="3884"/>
              </a:lnSpc>
            </a:pPr>
            <a:r>
              <a:rPr lang="en-US" sz="2400" dirty="0">
                <a:solidFill>
                  <a:srgbClr val="404C7D"/>
                </a:solidFill>
                <a:latin typeface="Alata"/>
                <a:ea typeface="Alata"/>
                <a:cs typeface="Alata"/>
                <a:sym typeface="Alata"/>
              </a:rPr>
              <a:t>The welfare state, austerity and work </a:t>
            </a:r>
          </a:p>
          <a:p>
            <a:pPr marL="342900" indent="-342900">
              <a:lnSpc>
                <a:spcPts val="3884"/>
              </a:lnSpc>
              <a:buFont typeface="Arial" panose="020B0604020202020204" pitchFamily="34" charset="0"/>
              <a:buChar char="•"/>
            </a:pPr>
            <a:r>
              <a:rPr lang="en-US" sz="2000" dirty="0">
                <a:solidFill>
                  <a:srgbClr val="404C7D"/>
                </a:solidFill>
                <a:latin typeface="Alata"/>
                <a:ea typeface="Alata"/>
                <a:cs typeface="Alata"/>
                <a:sym typeface="Alata"/>
              </a:rPr>
              <a:t>This is further impacted by changes in the welfare system, how benefits are seen within the UK, and what it means to be ‘unemployed.’</a:t>
            </a:r>
          </a:p>
          <a:p>
            <a:pPr>
              <a:lnSpc>
                <a:spcPts val="3884"/>
              </a:lnSpc>
            </a:pPr>
            <a:endParaRPr lang="en-US" sz="2400" dirty="0">
              <a:solidFill>
                <a:srgbClr val="404C7D"/>
              </a:solidFill>
              <a:latin typeface="Alata"/>
              <a:ea typeface="Alata"/>
              <a:cs typeface="Alata"/>
              <a:sym typeface="Alata"/>
            </a:endParaRPr>
          </a:p>
          <a:p>
            <a:pPr>
              <a:lnSpc>
                <a:spcPts val="3884"/>
              </a:lnSpc>
            </a:pPr>
            <a:r>
              <a:rPr lang="en-US" sz="2400" dirty="0">
                <a:solidFill>
                  <a:srgbClr val="404C7D"/>
                </a:solidFill>
                <a:latin typeface="Alata"/>
                <a:ea typeface="Alata"/>
                <a:cs typeface="Alata"/>
                <a:sym typeface="Alata"/>
              </a:rPr>
              <a:t>The interruption of work </a:t>
            </a:r>
          </a:p>
          <a:p>
            <a:pPr marL="342900" indent="-342900">
              <a:lnSpc>
                <a:spcPts val="3884"/>
              </a:lnSpc>
              <a:buFont typeface="Arial" panose="020B0604020202020204" pitchFamily="34" charset="0"/>
              <a:buChar char="•"/>
            </a:pPr>
            <a:r>
              <a:rPr lang="en-US" sz="2000" dirty="0">
                <a:solidFill>
                  <a:srgbClr val="404C7D"/>
                </a:solidFill>
                <a:latin typeface="Alata"/>
                <a:ea typeface="Alata"/>
                <a:cs typeface="Alata"/>
                <a:sym typeface="Alata"/>
              </a:rPr>
              <a:t>Because of these views and history, when we are unable to work, this can have a multifaceted effect on individuals. </a:t>
            </a:r>
            <a:endParaRPr lang="en-US" dirty="0">
              <a:solidFill>
                <a:srgbClr val="404C7D"/>
              </a:solidFill>
              <a:latin typeface="Alata"/>
              <a:ea typeface="Alata"/>
              <a:cs typeface="Alata"/>
              <a:sym typeface="Alata"/>
            </a:endParaRPr>
          </a:p>
          <a:p>
            <a:pPr>
              <a:lnSpc>
                <a:spcPts val="3884"/>
              </a:lnSpc>
            </a:pPr>
            <a:endParaRPr lang="en-US" sz="2400" dirty="0">
              <a:solidFill>
                <a:srgbClr val="404C7D"/>
              </a:solidFill>
              <a:latin typeface="Alata"/>
              <a:ea typeface="Alata"/>
              <a:cs typeface="Alata"/>
              <a:sym typeface="Alata"/>
            </a:endParaRPr>
          </a:p>
          <a:p>
            <a:pPr algn="just">
              <a:lnSpc>
                <a:spcPts val="3884"/>
              </a:lnSpc>
            </a:pPr>
            <a:endParaRPr lang="en-US" sz="2400" dirty="0">
              <a:solidFill>
                <a:srgbClr val="404C7D"/>
              </a:solidFill>
              <a:latin typeface="Alata"/>
              <a:ea typeface="Alata"/>
              <a:cs typeface="Alata"/>
              <a:sym typeface="Alata"/>
            </a:endParaRPr>
          </a:p>
        </p:txBody>
      </p:sp>
      <p:sp>
        <p:nvSpPr>
          <p:cNvPr id="7" name="TextBox 7"/>
          <p:cNvSpPr txBox="1"/>
          <p:nvPr/>
        </p:nvSpPr>
        <p:spPr>
          <a:xfrm>
            <a:off x="6380236" y="640361"/>
            <a:ext cx="6284320" cy="720385"/>
          </a:xfrm>
          <a:prstGeom prst="rect">
            <a:avLst/>
          </a:prstGeom>
        </p:spPr>
        <p:txBody>
          <a:bodyPr lIns="0" tIns="0" rIns="0" bIns="0" rtlCol="0" anchor="t">
            <a:spAutoFit/>
          </a:bodyPr>
          <a:lstStyle/>
          <a:p>
            <a:pPr algn="ctr">
              <a:lnSpc>
                <a:spcPts val="5494"/>
              </a:lnSpc>
            </a:pPr>
            <a:r>
              <a:rPr lang="en-US" sz="5232">
                <a:solidFill>
                  <a:srgbClr val="404C7D"/>
                </a:solidFill>
                <a:latin typeface="Alata"/>
                <a:ea typeface="Alata"/>
                <a:cs typeface="Alata"/>
                <a:sym typeface="Alata"/>
              </a:rPr>
              <a:t>BACKGROUND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1407096" y="431667"/>
            <a:ext cx="4785775" cy="1061572"/>
          </a:xfrm>
          <a:custGeom>
            <a:avLst/>
            <a:gdLst/>
            <a:ahLst/>
            <a:cxnLst/>
            <a:rect l="l" t="t" r="r" b="b"/>
            <a:pathLst>
              <a:path w="4785775" h="1061572">
                <a:moveTo>
                  <a:pt x="4785775" y="0"/>
                </a:moveTo>
                <a:lnTo>
                  <a:pt x="0" y="0"/>
                </a:lnTo>
                <a:lnTo>
                  <a:pt x="0" y="1061572"/>
                </a:lnTo>
                <a:lnTo>
                  <a:pt x="4785775" y="1061572"/>
                </a:lnTo>
                <a:lnTo>
                  <a:pt x="4785775"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2851920" y="564161"/>
            <a:ext cx="4785775" cy="1061572"/>
          </a:xfrm>
          <a:custGeom>
            <a:avLst/>
            <a:gdLst/>
            <a:ahLst/>
            <a:cxnLst/>
            <a:rect l="l" t="t" r="r" b="b"/>
            <a:pathLst>
              <a:path w="4785775" h="1061572">
                <a:moveTo>
                  <a:pt x="0" y="0"/>
                </a:moveTo>
                <a:lnTo>
                  <a:pt x="4785776" y="0"/>
                </a:lnTo>
                <a:lnTo>
                  <a:pt x="4785776" y="1061572"/>
                </a:lnTo>
                <a:lnTo>
                  <a:pt x="0" y="10615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flipH="1" flipV="1">
            <a:off x="0" y="4435956"/>
            <a:ext cx="5814475" cy="5851044"/>
          </a:xfrm>
          <a:custGeom>
            <a:avLst/>
            <a:gdLst/>
            <a:ahLst/>
            <a:cxnLst/>
            <a:rect l="l" t="t" r="r" b="b"/>
            <a:pathLst>
              <a:path w="5814475" h="5851044">
                <a:moveTo>
                  <a:pt x="5814475" y="5851044"/>
                </a:moveTo>
                <a:lnTo>
                  <a:pt x="0" y="5851044"/>
                </a:lnTo>
                <a:lnTo>
                  <a:pt x="0" y="0"/>
                </a:lnTo>
                <a:lnTo>
                  <a:pt x="5814475" y="0"/>
                </a:lnTo>
                <a:lnTo>
                  <a:pt x="5814475" y="5851044"/>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flipV="1">
            <a:off x="12337570" y="4435956"/>
            <a:ext cx="5814475" cy="5851044"/>
          </a:xfrm>
          <a:custGeom>
            <a:avLst/>
            <a:gdLst/>
            <a:ahLst/>
            <a:cxnLst/>
            <a:rect l="l" t="t" r="r" b="b"/>
            <a:pathLst>
              <a:path w="5814475" h="5851044">
                <a:moveTo>
                  <a:pt x="0" y="5851044"/>
                </a:moveTo>
                <a:lnTo>
                  <a:pt x="5814476" y="5851044"/>
                </a:lnTo>
                <a:lnTo>
                  <a:pt x="5814476" y="0"/>
                </a:lnTo>
                <a:lnTo>
                  <a:pt x="0" y="0"/>
                </a:lnTo>
                <a:lnTo>
                  <a:pt x="0" y="5851044"/>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TextBox 6"/>
          <p:cNvSpPr txBox="1"/>
          <p:nvPr/>
        </p:nvSpPr>
        <p:spPr>
          <a:xfrm>
            <a:off x="2375150" y="2725032"/>
            <a:ext cx="6195012" cy="4385816"/>
          </a:xfrm>
          <a:prstGeom prst="rect">
            <a:avLst/>
          </a:prstGeom>
        </p:spPr>
        <p:txBody>
          <a:bodyPr lIns="0" tIns="0" rIns="0" bIns="0" rtlCol="0" anchor="t">
            <a:spAutoFit/>
          </a:bodyPr>
          <a:lstStyle/>
          <a:p>
            <a:pPr algn="ctr">
              <a:lnSpc>
                <a:spcPts val="3569"/>
              </a:lnSpc>
            </a:pPr>
            <a:r>
              <a:rPr lang="en-US" sz="3399" dirty="0">
                <a:solidFill>
                  <a:srgbClr val="404C7D"/>
                </a:solidFill>
                <a:latin typeface="Alata"/>
                <a:ea typeface="Alata"/>
                <a:cs typeface="Alata"/>
                <a:sym typeface="Alata"/>
              </a:rPr>
              <a:t>Systematic Literature Review:</a:t>
            </a:r>
          </a:p>
          <a:p>
            <a:pPr algn="l">
              <a:lnSpc>
                <a:spcPts val="3360"/>
              </a:lnSpc>
            </a:pPr>
            <a:endParaRPr lang="en-US" sz="3399" dirty="0">
              <a:solidFill>
                <a:srgbClr val="404C7D"/>
              </a:solidFill>
              <a:latin typeface="Alata"/>
              <a:ea typeface="Alata"/>
              <a:cs typeface="Alata"/>
              <a:sym typeface="Alata"/>
            </a:endParaRPr>
          </a:p>
          <a:p>
            <a:pPr algn="l">
              <a:lnSpc>
                <a:spcPts val="3360"/>
              </a:lnSpc>
            </a:pPr>
            <a:r>
              <a:rPr lang="en-US" sz="2400" dirty="0">
                <a:solidFill>
                  <a:srgbClr val="404C7D"/>
                </a:solidFill>
                <a:latin typeface="Alata"/>
                <a:ea typeface="Alata"/>
                <a:cs typeface="Alata"/>
                <a:sym typeface="Alata"/>
              </a:rPr>
              <a:t>It was found that many factors within the return to work (RTW) process impacted this, including navigating through many changes when RTW, the support received by others, the impact of the welfare state and money, and the journey to finding a sense of identity again.</a:t>
            </a:r>
          </a:p>
          <a:p>
            <a:pPr algn="l">
              <a:lnSpc>
                <a:spcPts val="3360"/>
              </a:lnSpc>
            </a:pPr>
            <a:endParaRPr lang="en-US" sz="3200" dirty="0">
              <a:solidFill>
                <a:srgbClr val="404C7D"/>
              </a:solidFill>
              <a:latin typeface="Alata"/>
              <a:ea typeface="Alata"/>
              <a:cs typeface="Alata"/>
              <a:sym typeface="Alata"/>
            </a:endParaRPr>
          </a:p>
        </p:txBody>
      </p:sp>
      <p:sp>
        <p:nvSpPr>
          <p:cNvPr id="7" name="TextBox 7"/>
          <p:cNvSpPr txBox="1"/>
          <p:nvPr/>
        </p:nvSpPr>
        <p:spPr>
          <a:xfrm>
            <a:off x="6380236" y="640361"/>
            <a:ext cx="6284320" cy="720385"/>
          </a:xfrm>
          <a:prstGeom prst="rect">
            <a:avLst/>
          </a:prstGeom>
        </p:spPr>
        <p:txBody>
          <a:bodyPr lIns="0" tIns="0" rIns="0" bIns="0" rtlCol="0" anchor="t">
            <a:spAutoFit/>
          </a:bodyPr>
          <a:lstStyle/>
          <a:p>
            <a:pPr algn="ctr">
              <a:lnSpc>
                <a:spcPts val="5494"/>
              </a:lnSpc>
            </a:pPr>
            <a:r>
              <a:rPr lang="en-US" sz="5232">
                <a:solidFill>
                  <a:srgbClr val="404C7D"/>
                </a:solidFill>
                <a:latin typeface="Alata"/>
                <a:ea typeface="Alata"/>
                <a:cs typeface="Alata"/>
                <a:sym typeface="Alata"/>
              </a:rPr>
              <a:t>HEALTH AND RTW</a:t>
            </a:r>
          </a:p>
        </p:txBody>
      </p:sp>
      <p:sp>
        <p:nvSpPr>
          <p:cNvPr id="8" name="TextBox 8"/>
          <p:cNvSpPr txBox="1"/>
          <p:nvPr/>
        </p:nvSpPr>
        <p:spPr>
          <a:xfrm>
            <a:off x="9697981" y="2725032"/>
            <a:ext cx="6195012" cy="4385816"/>
          </a:xfrm>
          <a:prstGeom prst="rect">
            <a:avLst/>
          </a:prstGeom>
        </p:spPr>
        <p:txBody>
          <a:bodyPr lIns="0" tIns="0" rIns="0" bIns="0" rtlCol="0" anchor="t">
            <a:spAutoFit/>
          </a:bodyPr>
          <a:lstStyle/>
          <a:p>
            <a:pPr algn="ctr">
              <a:lnSpc>
                <a:spcPts val="3569"/>
              </a:lnSpc>
            </a:pPr>
            <a:r>
              <a:rPr lang="en-US" sz="3399" dirty="0">
                <a:solidFill>
                  <a:srgbClr val="404C7D"/>
                </a:solidFill>
                <a:latin typeface="Alata"/>
                <a:ea typeface="Alata"/>
                <a:cs typeface="Alata"/>
                <a:sym typeface="Alata"/>
              </a:rPr>
              <a:t>Findings:</a:t>
            </a:r>
          </a:p>
          <a:p>
            <a:pPr algn="l">
              <a:lnSpc>
                <a:spcPts val="3360"/>
              </a:lnSpc>
            </a:pPr>
            <a:endParaRPr lang="en-US" sz="3399" dirty="0">
              <a:solidFill>
                <a:srgbClr val="404C7D"/>
              </a:solidFill>
              <a:latin typeface="Alata"/>
              <a:ea typeface="Alata"/>
              <a:cs typeface="Alata"/>
              <a:sym typeface="Alata"/>
            </a:endParaRPr>
          </a:p>
          <a:p>
            <a:pPr algn="l">
              <a:lnSpc>
                <a:spcPts val="3360"/>
              </a:lnSpc>
            </a:pPr>
            <a:r>
              <a:rPr lang="en-US" sz="2400" dirty="0">
                <a:solidFill>
                  <a:srgbClr val="404C7D"/>
                </a:solidFill>
                <a:latin typeface="Alata"/>
                <a:ea typeface="Alata"/>
                <a:cs typeface="Alata"/>
                <a:sym typeface="Alata"/>
              </a:rPr>
              <a:t>The results identified a difference when comparing ABI to other physical health issues discussed, where the impact of ABI is long-standing (Powell &amp; Clarke, 2006) and the experience of returning to normalcy is not possible. This often resulted in return to a different work role  (RTDW).</a:t>
            </a:r>
          </a:p>
          <a:p>
            <a:pPr algn="l">
              <a:lnSpc>
                <a:spcPts val="3360"/>
              </a:lnSpc>
            </a:pPr>
            <a:endParaRPr lang="en-US" sz="3200" dirty="0">
              <a:solidFill>
                <a:srgbClr val="404C7D"/>
              </a:solidFill>
              <a:latin typeface="Alata"/>
              <a:ea typeface="Alata"/>
              <a:cs typeface="Alata"/>
              <a:sym typeface="Alat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1407096" y="431667"/>
            <a:ext cx="4785775" cy="1061572"/>
          </a:xfrm>
          <a:custGeom>
            <a:avLst/>
            <a:gdLst/>
            <a:ahLst/>
            <a:cxnLst/>
            <a:rect l="l" t="t" r="r" b="b"/>
            <a:pathLst>
              <a:path w="4785775" h="1061572">
                <a:moveTo>
                  <a:pt x="4785775" y="0"/>
                </a:moveTo>
                <a:lnTo>
                  <a:pt x="0" y="0"/>
                </a:lnTo>
                <a:lnTo>
                  <a:pt x="0" y="1061572"/>
                </a:lnTo>
                <a:lnTo>
                  <a:pt x="4785775" y="1061572"/>
                </a:lnTo>
                <a:lnTo>
                  <a:pt x="4785775"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2851920" y="564161"/>
            <a:ext cx="4785775" cy="1061572"/>
          </a:xfrm>
          <a:custGeom>
            <a:avLst/>
            <a:gdLst/>
            <a:ahLst/>
            <a:cxnLst/>
            <a:rect l="l" t="t" r="r" b="b"/>
            <a:pathLst>
              <a:path w="4785775" h="1061572">
                <a:moveTo>
                  <a:pt x="0" y="0"/>
                </a:moveTo>
                <a:lnTo>
                  <a:pt x="4785776" y="0"/>
                </a:lnTo>
                <a:lnTo>
                  <a:pt x="4785776" y="1061572"/>
                </a:lnTo>
                <a:lnTo>
                  <a:pt x="0" y="10615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flipH="1" flipV="1">
            <a:off x="0" y="4435956"/>
            <a:ext cx="5814475" cy="5851044"/>
          </a:xfrm>
          <a:custGeom>
            <a:avLst/>
            <a:gdLst/>
            <a:ahLst/>
            <a:cxnLst/>
            <a:rect l="l" t="t" r="r" b="b"/>
            <a:pathLst>
              <a:path w="5814475" h="5851044">
                <a:moveTo>
                  <a:pt x="5814475" y="5851044"/>
                </a:moveTo>
                <a:lnTo>
                  <a:pt x="0" y="5851044"/>
                </a:lnTo>
                <a:lnTo>
                  <a:pt x="0" y="0"/>
                </a:lnTo>
                <a:lnTo>
                  <a:pt x="5814475" y="0"/>
                </a:lnTo>
                <a:lnTo>
                  <a:pt x="5814475" y="5851044"/>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flipV="1">
            <a:off x="12337570" y="4435956"/>
            <a:ext cx="5814475" cy="5851044"/>
          </a:xfrm>
          <a:custGeom>
            <a:avLst/>
            <a:gdLst/>
            <a:ahLst/>
            <a:cxnLst/>
            <a:rect l="l" t="t" r="r" b="b"/>
            <a:pathLst>
              <a:path w="5814475" h="5851044">
                <a:moveTo>
                  <a:pt x="0" y="5851044"/>
                </a:moveTo>
                <a:lnTo>
                  <a:pt x="5814476" y="5851044"/>
                </a:lnTo>
                <a:lnTo>
                  <a:pt x="5814476" y="0"/>
                </a:lnTo>
                <a:lnTo>
                  <a:pt x="0" y="0"/>
                </a:lnTo>
                <a:lnTo>
                  <a:pt x="0" y="5851044"/>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6" name="Group 6"/>
          <p:cNvGrpSpPr/>
          <p:nvPr/>
        </p:nvGrpSpPr>
        <p:grpSpPr>
          <a:xfrm>
            <a:off x="909542" y="1875196"/>
            <a:ext cx="5101584" cy="5101584"/>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04775" cap="sq">
              <a:solidFill>
                <a:srgbClr val="404C7D"/>
              </a:solidFill>
              <a:prstDash val="solid"/>
              <a:miter/>
            </a:ln>
          </p:spPr>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9" name="TextBox 9"/>
          <p:cNvSpPr txBox="1"/>
          <p:nvPr/>
        </p:nvSpPr>
        <p:spPr>
          <a:xfrm>
            <a:off x="6380236" y="640361"/>
            <a:ext cx="6284320" cy="720385"/>
          </a:xfrm>
          <a:prstGeom prst="rect">
            <a:avLst/>
          </a:prstGeom>
        </p:spPr>
        <p:txBody>
          <a:bodyPr lIns="0" tIns="0" rIns="0" bIns="0" rtlCol="0" anchor="t">
            <a:spAutoFit/>
          </a:bodyPr>
          <a:lstStyle/>
          <a:p>
            <a:pPr algn="ctr">
              <a:lnSpc>
                <a:spcPts val="5494"/>
              </a:lnSpc>
            </a:pPr>
            <a:r>
              <a:rPr lang="en-US" sz="5232">
                <a:solidFill>
                  <a:srgbClr val="404C7D"/>
                </a:solidFill>
                <a:latin typeface="Alata"/>
                <a:ea typeface="Alata"/>
                <a:cs typeface="Alata"/>
                <a:sym typeface="Alata"/>
              </a:rPr>
              <a:t>RESEARCH SET-UP</a:t>
            </a:r>
          </a:p>
        </p:txBody>
      </p:sp>
      <p:sp>
        <p:nvSpPr>
          <p:cNvPr id="10" name="TextBox 10"/>
          <p:cNvSpPr txBox="1"/>
          <p:nvPr/>
        </p:nvSpPr>
        <p:spPr>
          <a:xfrm>
            <a:off x="1039441" y="2659023"/>
            <a:ext cx="4788694" cy="397545"/>
          </a:xfrm>
          <a:prstGeom prst="rect">
            <a:avLst/>
          </a:prstGeom>
        </p:spPr>
        <p:txBody>
          <a:bodyPr lIns="0" tIns="0" rIns="0" bIns="0" rtlCol="0" anchor="t">
            <a:spAutoFit/>
          </a:bodyPr>
          <a:lstStyle/>
          <a:p>
            <a:pPr algn="ctr">
              <a:lnSpc>
                <a:spcPts val="3146"/>
              </a:lnSpc>
              <a:spcBef>
                <a:spcPct val="0"/>
              </a:spcBef>
            </a:pPr>
            <a:r>
              <a:rPr lang="en-US" sz="2996" dirty="0">
                <a:solidFill>
                  <a:srgbClr val="404C7D"/>
                </a:solidFill>
                <a:latin typeface="Alata"/>
                <a:ea typeface="Alata"/>
                <a:cs typeface="Alata"/>
                <a:sym typeface="Alata"/>
              </a:rPr>
              <a:t>OBJECTIVES</a:t>
            </a:r>
          </a:p>
        </p:txBody>
      </p:sp>
      <p:sp>
        <p:nvSpPr>
          <p:cNvPr id="11" name="TextBox 11"/>
          <p:cNvSpPr txBox="1"/>
          <p:nvPr/>
        </p:nvSpPr>
        <p:spPr>
          <a:xfrm>
            <a:off x="1403793" y="3301246"/>
            <a:ext cx="4113082" cy="3116238"/>
          </a:xfrm>
          <a:prstGeom prst="rect">
            <a:avLst/>
          </a:prstGeom>
        </p:spPr>
        <p:txBody>
          <a:bodyPr lIns="0" tIns="0" rIns="0" bIns="0" rtlCol="0" anchor="t">
            <a:spAutoFit/>
          </a:bodyPr>
          <a:lstStyle/>
          <a:p>
            <a:pPr algn="ctr">
              <a:lnSpc>
                <a:spcPts val="2681"/>
              </a:lnSpc>
            </a:pPr>
            <a:r>
              <a:rPr lang="en-US" sz="2553" dirty="0">
                <a:solidFill>
                  <a:srgbClr val="404C7D"/>
                </a:solidFill>
                <a:latin typeface="Alata"/>
                <a:ea typeface="Alata"/>
                <a:cs typeface="Alata"/>
                <a:sym typeface="Alata"/>
              </a:rPr>
              <a:t>To see what literature already existed (SLR)</a:t>
            </a:r>
          </a:p>
          <a:p>
            <a:pPr algn="ctr">
              <a:lnSpc>
                <a:spcPts val="2681"/>
              </a:lnSpc>
            </a:pPr>
            <a:endParaRPr lang="en-US" sz="2553" dirty="0">
              <a:solidFill>
                <a:srgbClr val="404C7D"/>
              </a:solidFill>
              <a:latin typeface="Alata"/>
              <a:ea typeface="Alata"/>
              <a:cs typeface="Alata"/>
              <a:sym typeface="Alata"/>
            </a:endParaRPr>
          </a:p>
          <a:p>
            <a:pPr algn="ctr">
              <a:lnSpc>
                <a:spcPts val="2681"/>
              </a:lnSpc>
            </a:pPr>
            <a:r>
              <a:rPr lang="en-US" sz="2553" dirty="0">
                <a:solidFill>
                  <a:srgbClr val="404C7D"/>
                </a:solidFill>
                <a:latin typeface="Alata"/>
                <a:ea typeface="Alata"/>
                <a:cs typeface="Alata"/>
                <a:sym typeface="Alata"/>
              </a:rPr>
              <a:t>To see if the project was worthwhile (co-production) </a:t>
            </a:r>
          </a:p>
          <a:p>
            <a:pPr algn="ctr">
              <a:lnSpc>
                <a:spcPts val="2681"/>
              </a:lnSpc>
              <a:spcBef>
                <a:spcPct val="0"/>
              </a:spcBef>
            </a:pPr>
            <a:r>
              <a:rPr lang="en-US" sz="2553" dirty="0">
                <a:solidFill>
                  <a:srgbClr val="404C7D"/>
                </a:solidFill>
                <a:latin typeface="Alata"/>
                <a:ea typeface="Alata"/>
                <a:cs typeface="Alata"/>
                <a:sym typeface="Alata"/>
              </a:rPr>
              <a:t> </a:t>
            </a:r>
          </a:p>
          <a:p>
            <a:pPr algn="ctr">
              <a:lnSpc>
                <a:spcPts val="2681"/>
              </a:lnSpc>
              <a:spcBef>
                <a:spcPct val="0"/>
              </a:spcBef>
            </a:pPr>
            <a:r>
              <a:rPr lang="en-US" sz="2553" dirty="0">
                <a:solidFill>
                  <a:srgbClr val="404C7D"/>
                </a:solidFill>
                <a:latin typeface="Alata"/>
                <a:ea typeface="Alata"/>
                <a:cs typeface="Alata"/>
                <a:sym typeface="Alata"/>
              </a:rPr>
              <a:t>To inform how the research might be best carried out</a:t>
            </a:r>
          </a:p>
          <a:p>
            <a:pPr algn="ctr">
              <a:lnSpc>
                <a:spcPts val="2681"/>
              </a:lnSpc>
              <a:spcBef>
                <a:spcPct val="0"/>
              </a:spcBef>
            </a:pPr>
            <a:endParaRPr lang="en-US" sz="2553" dirty="0">
              <a:solidFill>
                <a:srgbClr val="404C7D"/>
              </a:solidFill>
              <a:latin typeface="Alata"/>
              <a:ea typeface="Alata"/>
              <a:cs typeface="Alata"/>
              <a:sym typeface="Alata"/>
            </a:endParaRPr>
          </a:p>
        </p:txBody>
      </p:sp>
      <p:grpSp>
        <p:nvGrpSpPr>
          <p:cNvPr id="12" name="Group 12"/>
          <p:cNvGrpSpPr/>
          <p:nvPr/>
        </p:nvGrpSpPr>
        <p:grpSpPr>
          <a:xfrm>
            <a:off x="6623556" y="4156716"/>
            <a:ext cx="5101584" cy="510158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04775" cap="sq">
              <a:solidFill>
                <a:srgbClr val="404C7D"/>
              </a:solidFill>
              <a:prstDash val="solid"/>
              <a:miter/>
            </a:ln>
          </p:spPr>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6780002" y="4721814"/>
            <a:ext cx="4788694" cy="813326"/>
          </a:xfrm>
          <a:prstGeom prst="rect">
            <a:avLst/>
          </a:prstGeom>
        </p:spPr>
        <p:txBody>
          <a:bodyPr lIns="0" tIns="0" rIns="0" bIns="0" rtlCol="0" anchor="t">
            <a:spAutoFit/>
          </a:bodyPr>
          <a:lstStyle/>
          <a:p>
            <a:pPr algn="ctr">
              <a:lnSpc>
                <a:spcPts val="3146"/>
              </a:lnSpc>
            </a:pPr>
            <a:r>
              <a:rPr lang="en-US" sz="2996">
                <a:solidFill>
                  <a:srgbClr val="404C7D"/>
                </a:solidFill>
                <a:latin typeface="Alata"/>
                <a:ea typeface="Alata"/>
                <a:cs typeface="Alata"/>
                <a:sym typeface="Alata"/>
              </a:rPr>
              <a:t>ETHICS &amp; </a:t>
            </a:r>
          </a:p>
          <a:p>
            <a:pPr algn="ctr">
              <a:lnSpc>
                <a:spcPts val="3146"/>
              </a:lnSpc>
              <a:spcBef>
                <a:spcPct val="0"/>
              </a:spcBef>
            </a:pPr>
            <a:r>
              <a:rPr lang="en-US" sz="2996">
                <a:solidFill>
                  <a:srgbClr val="404C7D"/>
                </a:solidFill>
                <a:latin typeface="Alata"/>
                <a:ea typeface="Alata"/>
                <a:cs typeface="Alata"/>
                <a:sym typeface="Alata"/>
              </a:rPr>
              <a:t>SETTING UP</a:t>
            </a:r>
          </a:p>
        </p:txBody>
      </p:sp>
      <p:sp>
        <p:nvSpPr>
          <p:cNvPr id="16" name="TextBox 16"/>
          <p:cNvSpPr txBox="1"/>
          <p:nvPr/>
        </p:nvSpPr>
        <p:spPr>
          <a:xfrm>
            <a:off x="7117807" y="5905243"/>
            <a:ext cx="4113082" cy="2668019"/>
          </a:xfrm>
          <a:prstGeom prst="rect">
            <a:avLst/>
          </a:prstGeom>
        </p:spPr>
        <p:txBody>
          <a:bodyPr lIns="0" tIns="0" rIns="0" bIns="0" rtlCol="0" anchor="t">
            <a:spAutoFit/>
          </a:bodyPr>
          <a:lstStyle/>
          <a:p>
            <a:pPr algn="ctr">
              <a:lnSpc>
                <a:spcPts val="2681"/>
              </a:lnSpc>
              <a:spcBef>
                <a:spcPct val="0"/>
              </a:spcBef>
            </a:pPr>
            <a:r>
              <a:rPr lang="en-US" sz="2553">
                <a:solidFill>
                  <a:srgbClr val="404C7D"/>
                </a:solidFill>
                <a:latin typeface="Alata"/>
                <a:ea typeface="Alata"/>
                <a:cs typeface="Alata"/>
                <a:sym typeface="Alata"/>
              </a:rPr>
              <a:t>University Research Ethics Committee (REC) and the NHS Ethics approval</a:t>
            </a:r>
          </a:p>
          <a:p>
            <a:pPr algn="ctr">
              <a:lnSpc>
                <a:spcPts val="2681"/>
              </a:lnSpc>
              <a:spcBef>
                <a:spcPct val="0"/>
              </a:spcBef>
            </a:pPr>
            <a:endParaRPr lang="en-US" sz="2553">
              <a:solidFill>
                <a:srgbClr val="404C7D"/>
              </a:solidFill>
              <a:latin typeface="Alata"/>
              <a:ea typeface="Alata"/>
              <a:cs typeface="Alata"/>
              <a:sym typeface="Alata"/>
            </a:endParaRPr>
          </a:p>
          <a:p>
            <a:pPr algn="ctr">
              <a:lnSpc>
                <a:spcPts val="2681"/>
              </a:lnSpc>
              <a:spcBef>
                <a:spcPct val="0"/>
              </a:spcBef>
            </a:pPr>
            <a:r>
              <a:rPr lang="en-US" sz="2553">
                <a:solidFill>
                  <a:srgbClr val="404C7D"/>
                </a:solidFill>
                <a:latin typeface="Alata"/>
                <a:ea typeface="Alata"/>
                <a:cs typeface="Alata"/>
                <a:sym typeface="Alata"/>
              </a:rPr>
              <a:t>Research materials were coproduced with Expert by Experience </a:t>
            </a:r>
          </a:p>
          <a:p>
            <a:pPr algn="ctr">
              <a:lnSpc>
                <a:spcPts val="2681"/>
              </a:lnSpc>
              <a:spcBef>
                <a:spcPct val="0"/>
              </a:spcBef>
            </a:pPr>
            <a:endParaRPr lang="en-US" sz="2553">
              <a:solidFill>
                <a:srgbClr val="404C7D"/>
              </a:solidFill>
              <a:latin typeface="Alata"/>
              <a:ea typeface="Alata"/>
              <a:cs typeface="Alata"/>
              <a:sym typeface="Alata"/>
            </a:endParaRPr>
          </a:p>
        </p:txBody>
      </p:sp>
      <p:grpSp>
        <p:nvGrpSpPr>
          <p:cNvPr id="17" name="Group 17"/>
          <p:cNvGrpSpPr/>
          <p:nvPr/>
        </p:nvGrpSpPr>
        <p:grpSpPr>
          <a:xfrm>
            <a:off x="12337570" y="1875196"/>
            <a:ext cx="5101584" cy="5101584"/>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04775" cap="sq">
              <a:solidFill>
                <a:srgbClr val="404C7D"/>
              </a:solidFill>
              <a:prstDash val="solid"/>
              <a:miter/>
            </a:ln>
          </p:spPr>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20" name="TextBox 20"/>
          <p:cNvSpPr txBox="1"/>
          <p:nvPr/>
        </p:nvSpPr>
        <p:spPr>
          <a:xfrm>
            <a:off x="12494016" y="2440294"/>
            <a:ext cx="4788694" cy="813326"/>
          </a:xfrm>
          <a:prstGeom prst="rect">
            <a:avLst/>
          </a:prstGeom>
        </p:spPr>
        <p:txBody>
          <a:bodyPr lIns="0" tIns="0" rIns="0" bIns="0" rtlCol="0" anchor="t">
            <a:spAutoFit/>
          </a:bodyPr>
          <a:lstStyle/>
          <a:p>
            <a:pPr algn="ctr">
              <a:lnSpc>
                <a:spcPts val="3146"/>
              </a:lnSpc>
            </a:pPr>
            <a:r>
              <a:rPr lang="en-US" sz="2996">
                <a:solidFill>
                  <a:srgbClr val="404C7D"/>
                </a:solidFill>
                <a:latin typeface="Alata"/>
                <a:ea typeface="Alata"/>
                <a:cs typeface="Alata"/>
                <a:sym typeface="Alata"/>
              </a:rPr>
              <a:t>RECRUITMENT </a:t>
            </a:r>
          </a:p>
          <a:p>
            <a:pPr algn="ctr">
              <a:lnSpc>
                <a:spcPts val="3146"/>
              </a:lnSpc>
              <a:spcBef>
                <a:spcPct val="0"/>
              </a:spcBef>
            </a:pPr>
            <a:r>
              <a:rPr lang="en-US" sz="2996">
                <a:solidFill>
                  <a:srgbClr val="404C7D"/>
                </a:solidFill>
                <a:latin typeface="Alata"/>
                <a:ea typeface="Alata"/>
                <a:cs typeface="Alata"/>
                <a:sym typeface="Alata"/>
              </a:rPr>
              <a:t>&amp; ANALYSIS</a:t>
            </a:r>
          </a:p>
        </p:txBody>
      </p:sp>
      <p:sp>
        <p:nvSpPr>
          <p:cNvPr id="21" name="TextBox 21"/>
          <p:cNvSpPr txBox="1"/>
          <p:nvPr/>
        </p:nvSpPr>
        <p:spPr>
          <a:xfrm>
            <a:off x="13078581" y="3467933"/>
            <a:ext cx="3619563" cy="2668019"/>
          </a:xfrm>
          <a:prstGeom prst="rect">
            <a:avLst/>
          </a:prstGeom>
        </p:spPr>
        <p:txBody>
          <a:bodyPr lIns="0" tIns="0" rIns="0" bIns="0" rtlCol="0" anchor="t">
            <a:spAutoFit/>
          </a:bodyPr>
          <a:lstStyle/>
          <a:p>
            <a:pPr algn="ctr">
              <a:lnSpc>
                <a:spcPts val="2681"/>
              </a:lnSpc>
              <a:spcBef>
                <a:spcPct val="0"/>
              </a:spcBef>
            </a:pPr>
            <a:r>
              <a:rPr lang="en-US" sz="2553">
                <a:solidFill>
                  <a:srgbClr val="404C7D"/>
                </a:solidFill>
                <a:latin typeface="Alata"/>
                <a:ea typeface="Alata"/>
                <a:cs typeface="Alata"/>
                <a:sym typeface="Alata"/>
              </a:rPr>
              <a:t>Interpretative Phenomenological Analysis (IPA)</a:t>
            </a:r>
          </a:p>
          <a:p>
            <a:pPr algn="ctr">
              <a:lnSpc>
                <a:spcPts val="2681"/>
              </a:lnSpc>
              <a:spcBef>
                <a:spcPct val="0"/>
              </a:spcBef>
            </a:pPr>
            <a:endParaRPr lang="en-US" sz="2553">
              <a:solidFill>
                <a:srgbClr val="404C7D"/>
              </a:solidFill>
              <a:latin typeface="Alata"/>
              <a:ea typeface="Alata"/>
              <a:cs typeface="Alata"/>
              <a:sym typeface="Alata"/>
            </a:endParaRPr>
          </a:p>
          <a:p>
            <a:pPr algn="ctr">
              <a:lnSpc>
                <a:spcPts val="2681"/>
              </a:lnSpc>
              <a:spcBef>
                <a:spcPct val="0"/>
              </a:spcBef>
            </a:pPr>
            <a:r>
              <a:rPr lang="en-US" sz="2553">
                <a:solidFill>
                  <a:srgbClr val="404C7D"/>
                </a:solidFill>
                <a:latin typeface="Alata"/>
                <a:ea typeface="Alata"/>
                <a:cs typeface="Alata"/>
                <a:sym typeface="Alata"/>
              </a:rPr>
              <a:t>Eight participants from diverse backgrounds recruited with help from the service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1407096" y="431667"/>
            <a:ext cx="4785775" cy="1061572"/>
          </a:xfrm>
          <a:custGeom>
            <a:avLst/>
            <a:gdLst/>
            <a:ahLst/>
            <a:cxnLst/>
            <a:rect l="l" t="t" r="r" b="b"/>
            <a:pathLst>
              <a:path w="4785775" h="1061572">
                <a:moveTo>
                  <a:pt x="4785775" y="0"/>
                </a:moveTo>
                <a:lnTo>
                  <a:pt x="0" y="0"/>
                </a:lnTo>
                <a:lnTo>
                  <a:pt x="0" y="1061572"/>
                </a:lnTo>
                <a:lnTo>
                  <a:pt x="4785775" y="1061572"/>
                </a:lnTo>
                <a:lnTo>
                  <a:pt x="4785775"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2851920" y="564161"/>
            <a:ext cx="4785775" cy="1061572"/>
          </a:xfrm>
          <a:custGeom>
            <a:avLst/>
            <a:gdLst/>
            <a:ahLst/>
            <a:cxnLst/>
            <a:rect l="l" t="t" r="r" b="b"/>
            <a:pathLst>
              <a:path w="4785775" h="1061572">
                <a:moveTo>
                  <a:pt x="0" y="0"/>
                </a:moveTo>
                <a:lnTo>
                  <a:pt x="4785776" y="0"/>
                </a:lnTo>
                <a:lnTo>
                  <a:pt x="4785776" y="1061572"/>
                </a:lnTo>
                <a:lnTo>
                  <a:pt x="0" y="10615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flipH="1" flipV="1">
            <a:off x="0" y="4435956"/>
            <a:ext cx="5814475" cy="5851044"/>
          </a:xfrm>
          <a:custGeom>
            <a:avLst/>
            <a:gdLst/>
            <a:ahLst/>
            <a:cxnLst/>
            <a:rect l="l" t="t" r="r" b="b"/>
            <a:pathLst>
              <a:path w="5814475" h="5851044">
                <a:moveTo>
                  <a:pt x="5814475" y="5851044"/>
                </a:moveTo>
                <a:lnTo>
                  <a:pt x="0" y="5851044"/>
                </a:lnTo>
                <a:lnTo>
                  <a:pt x="0" y="0"/>
                </a:lnTo>
                <a:lnTo>
                  <a:pt x="5814475" y="0"/>
                </a:lnTo>
                <a:lnTo>
                  <a:pt x="5814475" y="5851044"/>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flipV="1">
            <a:off x="12337570" y="4435956"/>
            <a:ext cx="5814475" cy="5851044"/>
          </a:xfrm>
          <a:custGeom>
            <a:avLst/>
            <a:gdLst/>
            <a:ahLst/>
            <a:cxnLst/>
            <a:rect l="l" t="t" r="r" b="b"/>
            <a:pathLst>
              <a:path w="5814475" h="5851044">
                <a:moveTo>
                  <a:pt x="0" y="5851044"/>
                </a:moveTo>
                <a:lnTo>
                  <a:pt x="5814476" y="5851044"/>
                </a:lnTo>
                <a:lnTo>
                  <a:pt x="5814476" y="0"/>
                </a:lnTo>
                <a:lnTo>
                  <a:pt x="0" y="0"/>
                </a:lnTo>
                <a:lnTo>
                  <a:pt x="0" y="5851044"/>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2008178" y="2850578"/>
            <a:ext cx="14271643" cy="4299333"/>
          </a:xfrm>
          <a:custGeom>
            <a:avLst/>
            <a:gdLst/>
            <a:ahLst/>
            <a:cxnLst/>
            <a:rect l="l" t="t" r="r" b="b"/>
            <a:pathLst>
              <a:path w="14271643" h="4299333">
                <a:moveTo>
                  <a:pt x="0" y="0"/>
                </a:moveTo>
                <a:lnTo>
                  <a:pt x="14271644" y="0"/>
                </a:lnTo>
                <a:lnTo>
                  <a:pt x="14271644" y="4299332"/>
                </a:lnTo>
                <a:lnTo>
                  <a:pt x="0" y="4299332"/>
                </a:lnTo>
                <a:lnTo>
                  <a:pt x="0" y="0"/>
                </a:lnTo>
                <a:close/>
              </a:path>
            </a:pathLst>
          </a:custGeom>
          <a:blipFill>
            <a:blip r:embed="rId6"/>
            <a:stretch>
              <a:fillRect/>
            </a:stretch>
          </a:blipFill>
        </p:spPr>
      </p:sp>
      <p:sp>
        <p:nvSpPr>
          <p:cNvPr id="7" name="TextBox 7"/>
          <p:cNvSpPr txBox="1"/>
          <p:nvPr/>
        </p:nvSpPr>
        <p:spPr>
          <a:xfrm>
            <a:off x="-487182" y="2349769"/>
            <a:ext cx="10282205" cy="1039716"/>
          </a:xfrm>
          <a:prstGeom prst="rect">
            <a:avLst/>
          </a:prstGeom>
        </p:spPr>
        <p:txBody>
          <a:bodyPr lIns="0" tIns="0" rIns="0" bIns="0" rtlCol="0" anchor="t">
            <a:spAutoFit/>
          </a:bodyPr>
          <a:lstStyle/>
          <a:p>
            <a:pPr algn="ctr">
              <a:lnSpc>
                <a:spcPts val="2707"/>
              </a:lnSpc>
            </a:pPr>
            <a:r>
              <a:rPr lang="en-US" sz="2578">
                <a:solidFill>
                  <a:srgbClr val="404C7D"/>
                </a:solidFill>
                <a:latin typeface="Alata"/>
                <a:ea typeface="Alata"/>
                <a:cs typeface="Alata"/>
                <a:sym typeface="Alata"/>
              </a:rPr>
              <a:t>Table 1: Participant Demographics</a:t>
            </a:r>
          </a:p>
          <a:p>
            <a:pPr algn="just">
              <a:lnSpc>
                <a:spcPts val="2707"/>
              </a:lnSpc>
            </a:pPr>
            <a:endParaRPr lang="en-US" sz="2578">
              <a:solidFill>
                <a:srgbClr val="404C7D"/>
              </a:solidFill>
              <a:latin typeface="Alata"/>
              <a:ea typeface="Alata"/>
              <a:cs typeface="Alata"/>
              <a:sym typeface="Alata"/>
            </a:endParaRPr>
          </a:p>
          <a:p>
            <a:pPr algn="just">
              <a:lnSpc>
                <a:spcPts val="2707"/>
              </a:lnSpc>
            </a:pPr>
            <a:endParaRPr lang="en-US" sz="2578">
              <a:solidFill>
                <a:srgbClr val="404C7D"/>
              </a:solidFill>
              <a:latin typeface="Alata"/>
              <a:ea typeface="Alata"/>
              <a:cs typeface="Alata"/>
              <a:sym typeface="Alata"/>
            </a:endParaRPr>
          </a:p>
        </p:txBody>
      </p:sp>
      <p:sp>
        <p:nvSpPr>
          <p:cNvPr id="8" name="TextBox 8"/>
          <p:cNvSpPr txBox="1"/>
          <p:nvPr/>
        </p:nvSpPr>
        <p:spPr>
          <a:xfrm>
            <a:off x="6380236" y="640361"/>
            <a:ext cx="6284320" cy="720385"/>
          </a:xfrm>
          <a:prstGeom prst="rect">
            <a:avLst/>
          </a:prstGeom>
        </p:spPr>
        <p:txBody>
          <a:bodyPr lIns="0" tIns="0" rIns="0" bIns="0" rtlCol="0" anchor="t">
            <a:spAutoFit/>
          </a:bodyPr>
          <a:lstStyle/>
          <a:p>
            <a:pPr algn="ctr">
              <a:lnSpc>
                <a:spcPts val="5494"/>
              </a:lnSpc>
            </a:pPr>
            <a:r>
              <a:rPr lang="en-US" sz="5232">
                <a:solidFill>
                  <a:srgbClr val="404C7D"/>
                </a:solidFill>
                <a:latin typeface="Alata"/>
                <a:ea typeface="Alata"/>
                <a:cs typeface="Alata"/>
                <a:sym typeface="Alata"/>
              </a:rPr>
              <a:t>OUR PARTICIPANTS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1407096" y="431667"/>
            <a:ext cx="4785775" cy="1061572"/>
          </a:xfrm>
          <a:custGeom>
            <a:avLst/>
            <a:gdLst/>
            <a:ahLst/>
            <a:cxnLst/>
            <a:rect l="l" t="t" r="r" b="b"/>
            <a:pathLst>
              <a:path w="4785775" h="1061572">
                <a:moveTo>
                  <a:pt x="4785775" y="0"/>
                </a:moveTo>
                <a:lnTo>
                  <a:pt x="0" y="0"/>
                </a:lnTo>
                <a:lnTo>
                  <a:pt x="0" y="1061572"/>
                </a:lnTo>
                <a:lnTo>
                  <a:pt x="4785775" y="1061572"/>
                </a:lnTo>
                <a:lnTo>
                  <a:pt x="4785775"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2851920" y="564161"/>
            <a:ext cx="4785775" cy="1061572"/>
          </a:xfrm>
          <a:custGeom>
            <a:avLst/>
            <a:gdLst/>
            <a:ahLst/>
            <a:cxnLst/>
            <a:rect l="l" t="t" r="r" b="b"/>
            <a:pathLst>
              <a:path w="4785775" h="1061572">
                <a:moveTo>
                  <a:pt x="0" y="0"/>
                </a:moveTo>
                <a:lnTo>
                  <a:pt x="4785776" y="0"/>
                </a:lnTo>
                <a:lnTo>
                  <a:pt x="4785776" y="1061572"/>
                </a:lnTo>
                <a:lnTo>
                  <a:pt x="0" y="10615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flipH="1" flipV="1">
            <a:off x="0" y="4435956"/>
            <a:ext cx="5814475" cy="5851044"/>
          </a:xfrm>
          <a:custGeom>
            <a:avLst/>
            <a:gdLst/>
            <a:ahLst/>
            <a:cxnLst/>
            <a:rect l="l" t="t" r="r" b="b"/>
            <a:pathLst>
              <a:path w="5814475" h="5851044">
                <a:moveTo>
                  <a:pt x="5814475" y="5851044"/>
                </a:moveTo>
                <a:lnTo>
                  <a:pt x="0" y="5851044"/>
                </a:lnTo>
                <a:lnTo>
                  <a:pt x="0" y="0"/>
                </a:lnTo>
                <a:lnTo>
                  <a:pt x="5814475" y="0"/>
                </a:lnTo>
                <a:lnTo>
                  <a:pt x="5814475" y="5851044"/>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flipV="1">
            <a:off x="12473525" y="4435956"/>
            <a:ext cx="5814475" cy="5851044"/>
          </a:xfrm>
          <a:custGeom>
            <a:avLst/>
            <a:gdLst/>
            <a:ahLst/>
            <a:cxnLst/>
            <a:rect l="l" t="t" r="r" b="b"/>
            <a:pathLst>
              <a:path w="5814475" h="5851044">
                <a:moveTo>
                  <a:pt x="0" y="5851044"/>
                </a:moveTo>
                <a:lnTo>
                  <a:pt x="5814476" y="5851044"/>
                </a:lnTo>
                <a:lnTo>
                  <a:pt x="5814476" y="0"/>
                </a:lnTo>
                <a:lnTo>
                  <a:pt x="0" y="0"/>
                </a:lnTo>
                <a:lnTo>
                  <a:pt x="0" y="5851044"/>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TextBox 6"/>
          <p:cNvSpPr txBox="1"/>
          <p:nvPr/>
        </p:nvSpPr>
        <p:spPr>
          <a:xfrm>
            <a:off x="6380236" y="640361"/>
            <a:ext cx="6284320" cy="720385"/>
          </a:xfrm>
          <a:prstGeom prst="rect">
            <a:avLst/>
          </a:prstGeom>
        </p:spPr>
        <p:txBody>
          <a:bodyPr lIns="0" tIns="0" rIns="0" bIns="0" rtlCol="0" anchor="t">
            <a:spAutoFit/>
          </a:bodyPr>
          <a:lstStyle/>
          <a:p>
            <a:pPr algn="ctr">
              <a:lnSpc>
                <a:spcPts val="5494"/>
              </a:lnSpc>
            </a:pPr>
            <a:r>
              <a:rPr lang="en-US" sz="5232">
                <a:solidFill>
                  <a:srgbClr val="404C7D"/>
                </a:solidFill>
                <a:latin typeface="Alata"/>
                <a:ea typeface="Alata"/>
                <a:cs typeface="Alata"/>
                <a:sym typeface="Alata"/>
              </a:rPr>
              <a:t>OUR PARTICIPANTS</a:t>
            </a:r>
          </a:p>
        </p:txBody>
      </p:sp>
      <p:sp>
        <p:nvSpPr>
          <p:cNvPr id="7" name="TextBox 7"/>
          <p:cNvSpPr txBox="1"/>
          <p:nvPr/>
        </p:nvSpPr>
        <p:spPr>
          <a:xfrm>
            <a:off x="1192149" y="3132244"/>
            <a:ext cx="8775297" cy="4025910"/>
          </a:xfrm>
          <a:prstGeom prst="rect">
            <a:avLst/>
          </a:prstGeom>
        </p:spPr>
        <p:txBody>
          <a:bodyPr lIns="0" tIns="0" rIns="0" bIns="0" rtlCol="0" anchor="t">
            <a:spAutoFit/>
          </a:bodyPr>
          <a:lstStyle/>
          <a:p>
            <a:pPr algn="ctr">
              <a:lnSpc>
                <a:spcPts val="3870"/>
              </a:lnSpc>
            </a:pPr>
            <a:r>
              <a:rPr lang="en-US" sz="4400" dirty="0">
                <a:solidFill>
                  <a:srgbClr val="404C7D"/>
                </a:solidFill>
                <a:latin typeface="Alata"/>
                <a:ea typeface="Alata"/>
                <a:cs typeface="Alata"/>
                <a:sym typeface="Alata"/>
              </a:rPr>
              <a:t>Team lead </a:t>
            </a:r>
          </a:p>
          <a:p>
            <a:pPr algn="ctr">
              <a:lnSpc>
                <a:spcPts val="3870"/>
              </a:lnSpc>
            </a:pPr>
            <a:r>
              <a:rPr lang="en-US" sz="4400" dirty="0">
                <a:solidFill>
                  <a:srgbClr val="404C7D"/>
                </a:solidFill>
                <a:latin typeface="Alata"/>
                <a:ea typeface="Alata"/>
                <a:cs typeface="Alata"/>
                <a:sym typeface="Alata"/>
              </a:rPr>
              <a:t>IT project manager</a:t>
            </a:r>
          </a:p>
          <a:p>
            <a:pPr algn="ctr">
              <a:lnSpc>
                <a:spcPts val="3870"/>
              </a:lnSpc>
            </a:pPr>
            <a:r>
              <a:rPr lang="en-US" sz="4400" dirty="0">
                <a:solidFill>
                  <a:srgbClr val="404C7D"/>
                </a:solidFill>
                <a:latin typeface="Alata"/>
                <a:ea typeface="Alata"/>
                <a:cs typeface="Alata"/>
                <a:sym typeface="Alata"/>
              </a:rPr>
              <a:t>Warehouse worker </a:t>
            </a:r>
          </a:p>
          <a:p>
            <a:pPr algn="ctr">
              <a:lnSpc>
                <a:spcPts val="3870"/>
              </a:lnSpc>
            </a:pPr>
            <a:r>
              <a:rPr lang="en-US" sz="4400" dirty="0">
                <a:solidFill>
                  <a:srgbClr val="404C7D"/>
                </a:solidFill>
                <a:latin typeface="Alata"/>
                <a:ea typeface="Alata"/>
                <a:cs typeface="Alata"/>
                <a:sym typeface="Alata"/>
              </a:rPr>
              <a:t>Catering </a:t>
            </a:r>
          </a:p>
          <a:p>
            <a:pPr algn="ctr">
              <a:lnSpc>
                <a:spcPts val="3870"/>
              </a:lnSpc>
            </a:pPr>
            <a:r>
              <a:rPr lang="en-US" sz="4800" dirty="0">
                <a:solidFill>
                  <a:srgbClr val="404C7D"/>
                </a:solidFill>
                <a:latin typeface="Alata"/>
                <a:ea typeface="Alata"/>
                <a:cs typeface="Alata"/>
                <a:sym typeface="Alata"/>
              </a:rPr>
              <a:t>IT manager </a:t>
            </a:r>
          </a:p>
          <a:p>
            <a:pPr algn="ctr">
              <a:lnSpc>
                <a:spcPts val="3870"/>
              </a:lnSpc>
            </a:pPr>
            <a:r>
              <a:rPr lang="en-US" sz="4800" dirty="0">
                <a:solidFill>
                  <a:srgbClr val="404C7D"/>
                </a:solidFill>
                <a:latin typeface="Alata"/>
                <a:ea typeface="Alata"/>
                <a:cs typeface="Alata"/>
                <a:sym typeface="Alata"/>
              </a:rPr>
              <a:t>Nursery assistant</a:t>
            </a:r>
          </a:p>
          <a:p>
            <a:pPr algn="ctr">
              <a:lnSpc>
                <a:spcPts val="3870"/>
              </a:lnSpc>
            </a:pPr>
            <a:r>
              <a:rPr lang="en-US" sz="4800" dirty="0">
                <a:solidFill>
                  <a:srgbClr val="404C7D"/>
                </a:solidFill>
                <a:latin typeface="Alata"/>
                <a:ea typeface="Alata"/>
                <a:cs typeface="Alata"/>
                <a:sym typeface="Alata"/>
              </a:rPr>
              <a:t>Accountancy</a:t>
            </a:r>
          </a:p>
          <a:p>
            <a:pPr algn="ctr">
              <a:lnSpc>
                <a:spcPts val="3870"/>
              </a:lnSpc>
            </a:pPr>
            <a:r>
              <a:rPr lang="en-US" sz="4800" dirty="0">
                <a:solidFill>
                  <a:srgbClr val="404C7D"/>
                </a:solidFill>
                <a:latin typeface="Alata"/>
                <a:ea typeface="Alata"/>
                <a:cs typeface="Alata"/>
                <a:sym typeface="Alata"/>
              </a:rPr>
              <a:t>Charity administration</a:t>
            </a:r>
          </a:p>
        </p:txBody>
      </p:sp>
      <p:sp>
        <p:nvSpPr>
          <p:cNvPr id="9" name="TextBox 7">
            <a:extLst>
              <a:ext uri="{FF2B5EF4-FFF2-40B4-BE49-F238E27FC236}">
                <a16:creationId xmlns:a16="http://schemas.microsoft.com/office/drawing/2014/main" id="{BBAA6C34-414A-4AC6-85E5-C433DF98B2D7}"/>
              </a:ext>
            </a:extLst>
          </p:cNvPr>
          <p:cNvSpPr txBox="1"/>
          <p:nvPr/>
        </p:nvSpPr>
        <p:spPr>
          <a:xfrm>
            <a:off x="8287425" y="3132244"/>
            <a:ext cx="8775297" cy="4022511"/>
          </a:xfrm>
          <a:prstGeom prst="rect">
            <a:avLst/>
          </a:prstGeom>
        </p:spPr>
        <p:txBody>
          <a:bodyPr lIns="0" tIns="0" rIns="0" bIns="0" rtlCol="0" anchor="t">
            <a:spAutoFit/>
          </a:bodyPr>
          <a:lstStyle/>
          <a:p>
            <a:pPr algn="ctr">
              <a:lnSpc>
                <a:spcPts val="3870"/>
              </a:lnSpc>
            </a:pPr>
            <a:r>
              <a:rPr lang="en-US" sz="4800" dirty="0">
                <a:solidFill>
                  <a:srgbClr val="404C7D"/>
                </a:solidFill>
                <a:latin typeface="Alata"/>
                <a:ea typeface="Alata"/>
                <a:cs typeface="Alata"/>
                <a:sym typeface="Alata"/>
              </a:rPr>
              <a:t>Account manager </a:t>
            </a:r>
          </a:p>
          <a:p>
            <a:pPr algn="ctr">
              <a:lnSpc>
                <a:spcPts val="3870"/>
              </a:lnSpc>
            </a:pPr>
            <a:r>
              <a:rPr lang="en-US" sz="4800" dirty="0">
                <a:solidFill>
                  <a:srgbClr val="404C7D"/>
                </a:solidFill>
                <a:latin typeface="Alata"/>
                <a:ea typeface="Alata"/>
                <a:cs typeface="Alata"/>
                <a:sym typeface="Alata"/>
              </a:rPr>
              <a:t>Retail assistant</a:t>
            </a:r>
          </a:p>
          <a:p>
            <a:pPr algn="ctr">
              <a:lnSpc>
                <a:spcPts val="3870"/>
              </a:lnSpc>
            </a:pPr>
            <a:r>
              <a:rPr lang="en-US" sz="4800" dirty="0">
                <a:solidFill>
                  <a:srgbClr val="404C7D"/>
                </a:solidFill>
                <a:latin typeface="Alata"/>
                <a:ea typeface="Alata"/>
                <a:cs typeface="Alata"/>
                <a:sym typeface="Alata"/>
              </a:rPr>
              <a:t>Mini bus driver</a:t>
            </a:r>
          </a:p>
          <a:p>
            <a:pPr algn="ctr">
              <a:lnSpc>
                <a:spcPts val="3870"/>
              </a:lnSpc>
            </a:pPr>
            <a:r>
              <a:rPr lang="en-US" sz="4800" dirty="0">
                <a:solidFill>
                  <a:srgbClr val="404C7D"/>
                </a:solidFill>
                <a:latin typeface="Alata"/>
                <a:ea typeface="Alata"/>
                <a:cs typeface="Alata"/>
                <a:sym typeface="Alata"/>
              </a:rPr>
              <a:t>Domestic staff</a:t>
            </a:r>
          </a:p>
          <a:p>
            <a:pPr algn="ctr">
              <a:lnSpc>
                <a:spcPts val="3870"/>
              </a:lnSpc>
            </a:pPr>
            <a:r>
              <a:rPr lang="en-US" sz="4800" dirty="0">
                <a:solidFill>
                  <a:srgbClr val="404C7D"/>
                </a:solidFill>
                <a:latin typeface="Alata"/>
                <a:ea typeface="Alata"/>
                <a:cs typeface="Alata"/>
                <a:sym typeface="Alata"/>
              </a:rPr>
              <a:t>IT manager </a:t>
            </a:r>
          </a:p>
          <a:p>
            <a:pPr algn="ctr">
              <a:lnSpc>
                <a:spcPts val="3870"/>
              </a:lnSpc>
            </a:pPr>
            <a:r>
              <a:rPr lang="en-US" sz="4800" dirty="0">
                <a:solidFill>
                  <a:srgbClr val="404C7D"/>
                </a:solidFill>
                <a:latin typeface="Alata"/>
                <a:ea typeface="Alata"/>
                <a:cs typeface="Alata"/>
                <a:sym typeface="Alata"/>
              </a:rPr>
              <a:t>Porter</a:t>
            </a:r>
          </a:p>
          <a:p>
            <a:pPr algn="ctr">
              <a:lnSpc>
                <a:spcPts val="3870"/>
              </a:lnSpc>
            </a:pPr>
            <a:r>
              <a:rPr lang="en-US" sz="4800" dirty="0">
                <a:solidFill>
                  <a:srgbClr val="404C7D"/>
                </a:solidFill>
                <a:latin typeface="Alata"/>
                <a:ea typeface="Alata"/>
                <a:cs typeface="Alata"/>
                <a:sym typeface="Alata"/>
              </a:rPr>
              <a:t>Retail assistant </a:t>
            </a:r>
          </a:p>
          <a:p>
            <a:pPr algn="ctr">
              <a:lnSpc>
                <a:spcPts val="3870"/>
              </a:lnSpc>
            </a:pPr>
            <a:r>
              <a:rPr lang="en-US" sz="4800" dirty="0">
                <a:solidFill>
                  <a:srgbClr val="404C7D"/>
                </a:solidFill>
                <a:latin typeface="Alata"/>
                <a:ea typeface="Alata"/>
                <a:cs typeface="Alata"/>
                <a:sym typeface="Alata"/>
              </a:rPr>
              <a:t>Rehab assistant</a:t>
            </a:r>
            <a:endParaRPr lang="en-GB" sz="4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1407096" y="431667"/>
            <a:ext cx="4785775" cy="1061572"/>
          </a:xfrm>
          <a:custGeom>
            <a:avLst/>
            <a:gdLst/>
            <a:ahLst/>
            <a:cxnLst/>
            <a:rect l="l" t="t" r="r" b="b"/>
            <a:pathLst>
              <a:path w="4785775" h="1061572">
                <a:moveTo>
                  <a:pt x="4785775" y="0"/>
                </a:moveTo>
                <a:lnTo>
                  <a:pt x="0" y="0"/>
                </a:lnTo>
                <a:lnTo>
                  <a:pt x="0" y="1061572"/>
                </a:lnTo>
                <a:lnTo>
                  <a:pt x="4785775" y="1061572"/>
                </a:lnTo>
                <a:lnTo>
                  <a:pt x="4785775"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2851920" y="564161"/>
            <a:ext cx="4785775" cy="1061572"/>
          </a:xfrm>
          <a:custGeom>
            <a:avLst/>
            <a:gdLst/>
            <a:ahLst/>
            <a:cxnLst/>
            <a:rect l="l" t="t" r="r" b="b"/>
            <a:pathLst>
              <a:path w="4785775" h="1061572">
                <a:moveTo>
                  <a:pt x="0" y="0"/>
                </a:moveTo>
                <a:lnTo>
                  <a:pt x="4785776" y="0"/>
                </a:lnTo>
                <a:lnTo>
                  <a:pt x="4785776" y="1061572"/>
                </a:lnTo>
                <a:lnTo>
                  <a:pt x="0" y="10615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flipH="1" flipV="1">
            <a:off x="0" y="4435956"/>
            <a:ext cx="5814475" cy="5851044"/>
          </a:xfrm>
          <a:custGeom>
            <a:avLst/>
            <a:gdLst/>
            <a:ahLst/>
            <a:cxnLst/>
            <a:rect l="l" t="t" r="r" b="b"/>
            <a:pathLst>
              <a:path w="5814475" h="5851044">
                <a:moveTo>
                  <a:pt x="5814475" y="5851044"/>
                </a:moveTo>
                <a:lnTo>
                  <a:pt x="0" y="5851044"/>
                </a:lnTo>
                <a:lnTo>
                  <a:pt x="0" y="0"/>
                </a:lnTo>
                <a:lnTo>
                  <a:pt x="5814475" y="0"/>
                </a:lnTo>
                <a:lnTo>
                  <a:pt x="5814475" y="5851044"/>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flipV="1">
            <a:off x="12337570" y="4435956"/>
            <a:ext cx="5814475" cy="5851044"/>
          </a:xfrm>
          <a:custGeom>
            <a:avLst/>
            <a:gdLst/>
            <a:ahLst/>
            <a:cxnLst/>
            <a:rect l="l" t="t" r="r" b="b"/>
            <a:pathLst>
              <a:path w="5814475" h="5851044">
                <a:moveTo>
                  <a:pt x="0" y="5851044"/>
                </a:moveTo>
                <a:lnTo>
                  <a:pt x="5814476" y="5851044"/>
                </a:lnTo>
                <a:lnTo>
                  <a:pt x="5814476" y="0"/>
                </a:lnTo>
                <a:lnTo>
                  <a:pt x="0" y="0"/>
                </a:lnTo>
                <a:lnTo>
                  <a:pt x="0" y="5851044"/>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3060176" y="2388382"/>
            <a:ext cx="12167647" cy="6011045"/>
          </a:xfrm>
          <a:custGeom>
            <a:avLst/>
            <a:gdLst/>
            <a:ahLst/>
            <a:cxnLst/>
            <a:rect l="l" t="t" r="r" b="b"/>
            <a:pathLst>
              <a:path w="13057695" h="7149088">
                <a:moveTo>
                  <a:pt x="0" y="0"/>
                </a:moveTo>
                <a:lnTo>
                  <a:pt x="13057696" y="0"/>
                </a:lnTo>
                <a:lnTo>
                  <a:pt x="13057696" y="7149088"/>
                </a:lnTo>
                <a:lnTo>
                  <a:pt x="0" y="7149088"/>
                </a:lnTo>
                <a:lnTo>
                  <a:pt x="0" y="0"/>
                </a:lnTo>
                <a:close/>
              </a:path>
            </a:pathLst>
          </a:custGeom>
          <a:blipFill>
            <a:blip r:embed="rId6"/>
            <a:stretch>
              <a:fillRect/>
            </a:stretch>
          </a:blipFill>
        </p:spPr>
      </p:sp>
      <p:sp>
        <p:nvSpPr>
          <p:cNvPr id="7" name="TextBox 7"/>
          <p:cNvSpPr txBox="1"/>
          <p:nvPr/>
        </p:nvSpPr>
        <p:spPr>
          <a:xfrm>
            <a:off x="1828800" y="1868524"/>
            <a:ext cx="10282205" cy="1039716"/>
          </a:xfrm>
          <a:prstGeom prst="rect">
            <a:avLst/>
          </a:prstGeom>
        </p:spPr>
        <p:txBody>
          <a:bodyPr lIns="0" tIns="0" rIns="0" bIns="0" rtlCol="0" anchor="t">
            <a:spAutoFit/>
          </a:bodyPr>
          <a:lstStyle/>
          <a:p>
            <a:pPr algn="ctr">
              <a:lnSpc>
                <a:spcPts val="2707"/>
              </a:lnSpc>
            </a:pPr>
            <a:r>
              <a:rPr lang="en-US" sz="2578">
                <a:solidFill>
                  <a:srgbClr val="404C7D"/>
                </a:solidFill>
                <a:latin typeface="Alata"/>
                <a:ea typeface="Alata"/>
                <a:cs typeface="Alata"/>
                <a:sym typeface="Alata"/>
              </a:rPr>
              <a:t>Table 2: Group experiential themes and sub-themes</a:t>
            </a:r>
          </a:p>
          <a:p>
            <a:pPr algn="just">
              <a:lnSpc>
                <a:spcPts val="2707"/>
              </a:lnSpc>
            </a:pPr>
            <a:endParaRPr lang="en-US" sz="2578">
              <a:solidFill>
                <a:srgbClr val="404C7D"/>
              </a:solidFill>
              <a:latin typeface="Alata"/>
              <a:ea typeface="Alata"/>
              <a:cs typeface="Alata"/>
              <a:sym typeface="Alata"/>
            </a:endParaRPr>
          </a:p>
          <a:p>
            <a:pPr algn="just">
              <a:lnSpc>
                <a:spcPts val="2707"/>
              </a:lnSpc>
            </a:pPr>
            <a:endParaRPr lang="en-US" sz="2578">
              <a:solidFill>
                <a:srgbClr val="404C7D"/>
              </a:solidFill>
              <a:latin typeface="Alata"/>
              <a:ea typeface="Alata"/>
              <a:cs typeface="Alata"/>
              <a:sym typeface="Alata"/>
            </a:endParaRPr>
          </a:p>
        </p:txBody>
      </p:sp>
      <p:sp>
        <p:nvSpPr>
          <p:cNvPr id="8" name="TextBox 8"/>
          <p:cNvSpPr txBox="1"/>
          <p:nvPr/>
        </p:nvSpPr>
        <p:spPr>
          <a:xfrm>
            <a:off x="6380236" y="640361"/>
            <a:ext cx="6284320" cy="720385"/>
          </a:xfrm>
          <a:prstGeom prst="rect">
            <a:avLst/>
          </a:prstGeom>
        </p:spPr>
        <p:txBody>
          <a:bodyPr lIns="0" tIns="0" rIns="0" bIns="0" rtlCol="0" anchor="t">
            <a:spAutoFit/>
          </a:bodyPr>
          <a:lstStyle/>
          <a:p>
            <a:pPr algn="ctr">
              <a:lnSpc>
                <a:spcPts val="5494"/>
              </a:lnSpc>
            </a:pPr>
            <a:r>
              <a:rPr lang="en-US" sz="5232">
                <a:solidFill>
                  <a:srgbClr val="404C7D"/>
                </a:solidFill>
                <a:latin typeface="Alata"/>
                <a:ea typeface="Alata"/>
                <a:cs typeface="Alata"/>
                <a:sym typeface="Alata"/>
              </a:rPr>
              <a:t>FINDINGS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TotalTime>
  <Words>2042</Words>
  <Application>Microsoft Office PowerPoint</Application>
  <PresentationFormat>Custom</PresentationFormat>
  <Paragraphs>156</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Alata</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Grey Blue Minimalist Modern Presentation </dc:title>
  <cp:lastModifiedBy>CHAUHAN, Nisha (LONDON NORTH WEST UNIVERSITY HEALTHCARE NHS TRUST)</cp:lastModifiedBy>
  <cp:revision>13</cp:revision>
  <cp:lastPrinted>2025-12-10T13:02:35Z</cp:lastPrinted>
  <dcterms:created xsi:type="dcterms:W3CDTF">2006-08-16T00:00:00Z</dcterms:created>
  <dcterms:modified xsi:type="dcterms:W3CDTF">2025-12-10T15:29:55Z</dcterms:modified>
  <dc:identifier>DAG7Gy3izPI</dc:identifier>
</cp:coreProperties>
</file>