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1" r:id="rId3"/>
    <p:sldId id="311" r:id="rId4"/>
    <p:sldId id="275" r:id="rId5"/>
    <p:sldId id="312" r:id="rId6"/>
    <p:sldId id="291" r:id="rId7"/>
    <p:sldId id="293" r:id="rId8"/>
    <p:sldId id="365" r:id="rId9"/>
    <p:sldId id="418" r:id="rId10"/>
    <p:sldId id="366" r:id="rId11"/>
    <p:sldId id="417" r:id="rId12"/>
    <p:sldId id="415" r:id="rId13"/>
    <p:sldId id="416" r:id="rId14"/>
    <p:sldId id="422" r:id="rId15"/>
    <p:sldId id="354" r:id="rId16"/>
    <p:sldId id="419" r:id="rId17"/>
    <p:sldId id="305" r:id="rId18"/>
    <p:sldId id="306" r:id="rId19"/>
    <p:sldId id="307" r:id="rId20"/>
    <p:sldId id="367" r:id="rId21"/>
    <p:sldId id="361" r:id="rId22"/>
    <p:sldId id="404" r:id="rId23"/>
    <p:sldId id="421" r:id="rId24"/>
    <p:sldId id="414" r:id="rId25"/>
    <p:sldId id="409" r:id="rId26"/>
    <p:sldId id="412" r:id="rId27"/>
    <p:sldId id="413" r:id="rId28"/>
    <p:sldId id="369" r:id="rId29"/>
    <p:sldId id="343" r:id="rId30"/>
    <p:sldId id="346" r:id="rId31"/>
    <p:sldId id="351" r:id="rId32"/>
    <p:sldId id="3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416EC-AFCE-41F3-80F3-150DE60204F9}" v="9" dt="2026-03-09T07:47:00.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59" d="100"/>
          <a:sy n="59" d="100"/>
        </p:scale>
        <p:origin x="8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Hoque" userId="e7a7e449-1844-4d7d-a67e-05fd9bfb0cce" providerId="ADAL" clId="{D537DB7C-15A9-480A-80A7-7A7061329F89}"/>
    <pc:docChg chg="undo custSel addSld delSld modSld sldOrd">
      <pc:chgData name="Kim Hoque" userId="e7a7e449-1844-4d7d-a67e-05fd9bfb0cce" providerId="ADAL" clId="{D537DB7C-15A9-480A-80A7-7A7061329F89}" dt="2026-03-09T08:10:37.386" v="4330" actId="6549"/>
      <pc:docMkLst>
        <pc:docMk/>
      </pc:docMkLst>
      <pc:sldChg chg="modSp mod">
        <pc:chgData name="Kim Hoque" userId="e7a7e449-1844-4d7d-a67e-05fd9bfb0cce" providerId="ADAL" clId="{D537DB7C-15A9-480A-80A7-7A7061329F89}" dt="2026-03-05T10:47:37.069" v="21" actId="20577"/>
        <pc:sldMkLst>
          <pc:docMk/>
          <pc:sldMk cId="1364438805" sldId="271"/>
        </pc:sldMkLst>
        <pc:spChg chg="mod">
          <ac:chgData name="Kim Hoque" userId="e7a7e449-1844-4d7d-a67e-05fd9bfb0cce" providerId="ADAL" clId="{D537DB7C-15A9-480A-80A7-7A7061329F89}" dt="2026-03-05T10:47:37.069" v="21" actId="20577"/>
          <ac:spMkLst>
            <pc:docMk/>
            <pc:sldMk cId="1364438805" sldId="271"/>
            <ac:spMk id="3" creationId="{00000000-0000-0000-0000-000000000000}"/>
          </ac:spMkLst>
        </pc:spChg>
      </pc:sldChg>
      <pc:sldChg chg="add del">
        <pc:chgData name="Kim Hoque" userId="e7a7e449-1844-4d7d-a67e-05fd9bfb0cce" providerId="ADAL" clId="{D537DB7C-15A9-480A-80A7-7A7061329F89}" dt="2026-03-09T07:47:00.332" v="4180"/>
        <pc:sldMkLst>
          <pc:docMk/>
          <pc:sldMk cId="4158006503" sldId="275"/>
        </pc:sldMkLst>
      </pc:sldChg>
      <pc:sldChg chg="add del">
        <pc:chgData name="Kim Hoque" userId="e7a7e449-1844-4d7d-a67e-05fd9bfb0cce" providerId="ADAL" clId="{D537DB7C-15A9-480A-80A7-7A7061329F89}" dt="2026-03-09T07:47:00.332" v="4180"/>
        <pc:sldMkLst>
          <pc:docMk/>
          <pc:sldMk cId="36482512" sldId="291"/>
        </pc:sldMkLst>
      </pc:sldChg>
      <pc:sldChg chg="add del">
        <pc:chgData name="Kim Hoque" userId="e7a7e449-1844-4d7d-a67e-05fd9bfb0cce" providerId="ADAL" clId="{D537DB7C-15A9-480A-80A7-7A7061329F89}" dt="2026-03-09T07:47:00.332" v="4180"/>
        <pc:sldMkLst>
          <pc:docMk/>
          <pc:sldMk cId="3635747492" sldId="293"/>
        </pc:sldMkLst>
      </pc:sldChg>
      <pc:sldChg chg="add del">
        <pc:chgData name="Kim Hoque" userId="e7a7e449-1844-4d7d-a67e-05fd9bfb0cce" providerId="ADAL" clId="{D537DB7C-15A9-480A-80A7-7A7061329F89}" dt="2026-03-09T07:47:00.332" v="4180"/>
        <pc:sldMkLst>
          <pc:docMk/>
          <pc:sldMk cId="1949736742" sldId="311"/>
        </pc:sldMkLst>
      </pc:sldChg>
      <pc:sldChg chg="add del">
        <pc:chgData name="Kim Hoque" userId="e7a7e449-1844-4d7d-a67e-05fd9bfb0cce" providerId="ADAL" clId="{D537DB7C-15A9-480A-80A7-7A7061329F89}" dt="2026-03-09T07:47:00.332" v="4180"/>
        <pc:sldMkLst>
          <pc:docMk/>
          <pc:sldMk cId="556020960" sldId="312"/>
        </pc:sldMkLst>
      </pc:sldChg>
      <pc:sldChg chg="modSp add mod">
        <pc:chgData name="Kim Hoque" userId="e7a7e449-1844-4d7d-a67e-05fd9bfb0cce" providerId="ADAL" clId="{D537DB7C-15A9-480A-80A7-7A7061329F89}" dt="2026-03-05T11:35:01.120" v="4033" actId="6549"/>
        <pc:sldMkLst>
          <pc:docMk/>
          <pc:sldMk cId="1007743744" sldId="343"/>
        </pc:sldMkLst>
        <pc:spChg chg="mod">
          <ac:chgData name="Kim Hoque" userId="e7a7e449-1844-4d7d-a67e-05fd9bfb0cce" providerId="ADAL" clId="{D537DB7C-15A9-480A-80A7-7A7061329F89}" dt="2026-03-05T11:35:01.120" v="4033" actId="6549"/>
          <ac:spMkLst>
            <pc:docMk/>
            <pc:sldMk cId="1007743744" sldId="343"/>
            <ac:spMk id="2" creationId="{00000000-0000-0000-0000-000000000000}"/>
          </ac:spMkLst>
        </pc:spChg>
      </pc:sldChg>
      <pc:sldChg chg="add">
        <pc:chgData name="Kim Hoque" userId="e7a7e449-1844-4d7d-a67e-05fd9bfb0cce" providerId="ADAL" clId="{D537DB7C-15A9-480A-80A7-7A7061329F89}" dt="2026-03-05T11:22:03.202" v="3439"/>
        <pc:sldMkLst>
          <pc:docMk/>
          <pc:sldMk cId="2176949986" sldId="346"/>
        </pc:sldMkLst>
      </pc:sldChg>
      <pc:sldChg chg="add">
        <pc:chgData name="Kim Hoque" userId="e7a7e449-1844-4d7d-a67e-05fd9bfb0cce" providerId="ADAL" clId="{D537DB7C-15A9-480A-80A7-7A7061329F89}" dt="2026-03-05T11:22:03.202" v="3439"/>
        <pc:sldMkLst>
          <pc:docMk/>
          <pc:sldMk cId="1414400007" sldId="351"/>
        </pc:sldMkLst>
      </pc:sldChg>
      <pc:sldChg chg="modSp mod">
        <pc:chgData name="Kim Hoque" userId="e7a7e449-1844-4d7d-a67e-05fd9bfb0cce" providerId="ADAL" clId="{D537DB7C-15A9-480A-80A7-7A7061329F89}" dt="2026-03-09T07:51:48.713" v="4298" actId="20577"/>
        <pc:sldMkLst>
          <pc:docMk/>
          <pc:sldMk cId="1100567750" sldId="361"/>
        </pc:sldMkLst>
        <pc:spChg chg="mod">
          <ac:chgData name="Kim Hoque" userId="e7a7e449-1844-4d7d-a67e-05fd9bfb0cce" providerId="ADAL" clId="{D537DB7C-15A9-480A-80A7-7A7061329F89}" dt="2026-03-09T07:51:48.713" v="4298" actId="20577"/>
          <ac:spMkLst>
            <pc:docMk/>
            <pc:sldMk cId="1100567750" sldId="361"/>
            <ac:spMk id="5" creationId="{B8EC583B-F34D-91FA-98D8-4C2CFCBCF425}"/>
          </ac:spMkLst>
        </pc:spChg>
      </pc:sldChg>
      <pc:sldChg chg="add del">
        <pc:chgData name="Kim Hoque" userId="e7a7e449-1844-4d7d-a67e-05fd9bfb0cce" providerId="ADAL" clId="{D537DB7C-15A9-480A-80A7-7A7061329F89}" dt="2026-03-09T07:47:00.332" v="4180"/>
        <pc:sldMkLst>
          <pc:docMk/>
          <pc:sldMk cId="3296985885" sldId="365"/>
        </pc:sldMkLst>
      </pc:sldChg>
      <pc:sldChg chg="modSp mod">
        <pc:chgData name="Kim Hoque" userId="e7a7e449-1844-4d7d-a67e-05fd9bfb0cce" providerId="ADAL" clId="{D537DB7C-15A9-480A-80A7-7A7061329F89}" dt="2026-03-05T10:53:41.865" v="1128" actId="20577"/>
        <pc:sldMkLst>
          <pc:docMk/>
          <pc:sldMk cId="531756639" sldId="366"/>
        </pc:sldMkLst>
        <pc:spChg chg="mod">
          <ac:chgData name="Kim Hoque" userId="e7a7e449-1844-4d7d-a67e-05fd9bfb0cce" providerId="ADAL" clId="{D537DB7C-15A9-480A-80A7-7A7061329F89}" dt="2026-03-05T10:53:41.865" v="1128" actId="20577"/>
          <ac:spMkLst>
            <pc:docMk/>
            <pc:sldMk cId="531756639" sldId="366"/>
            <ac:spMk id="3" creationId="{00000000-0000-0000-0000-000000000000}"/>
          </ac:spMkLst>
        </pc:spChg>
      </pc:sldChg>
      <pc:sldChg chg="modSp mod">
        <pc:chgData name="Kim Hoque" userId="e7a7e449-1844-4d7d-a67e-05fd9bfb0cce" providerId="ADAL" clId="{D537DB7C-15A9-480A-80A7-7A7061329F89}" dt="2026-03-09T07:55:16.827" v="4309" actId="255"/>
        <pc:sldMkLst>
          <pc:docMk/>
          <pc:sldMk cId="193368348" sldId="367"/>
        </pc:sldMkLst>
        <pc:spChg chg="mod">
          <ac:chgData name="Kim Hoque" userId="e7a7e449-1844-4d7d-a67e-05fd9bfb0cce" providerId="ADAL" clId="{D537DB7C-15A9-480A-80A7-7A7061329F89}" dt="2026-03-05T10:56:30.753" v="1330" actId="20577"/>
          <ac:spMkLst>
            <pc:docMk/>
            <pc:sldMk cId="193368348" sldId="367"/>
            <ac:spMk id="4" creationId="{059951D5-9F83-821D-DA60-1CDFAB29BB09}"/>
          </ac:spMkLst>
        </pc:spChg>
        <pc:spChg chg="mod">
          <ac:chgData name="Kim Hoque" userId="e7a7e449-1844-4d7d-a67e-05fd9bfb0cce" providerId="ADAL" clId="{D537DB7C-15A9-480A-80A7-7A7061329F89}" dt="2026-03-09T07:55:16.827" v="4309" actId="255"/>
          <ac:spMkLst>
            <pc:docMk/>
            <pc:sldMk cId="193368348" sldId="367"/>
            <ac:spMk id="5" creationId="{B8EC583B-F34D-91FA-98D8-4C2CFCBCF425}"/>
          </ac:spMkLst>
        </pc:spChg>
      </pc:sldChg>
      <pc:sldChg chg="modSp mod">
        <pc:chgData name="Kim Hoque" userId="e7a7e449-1844-4d7d-a67e-05fd9bfb0cce" providerId="ADAL" clId="{D537DB7C-15A9-480A-80A7-7A7061329F89}" dt="2026-03-05T11:37:48.259" v="4050" actId="20577"/>
        <pc:sldMkLst>
          <pc:docMk/>
          <pc:sldMk cId="4215779439" sldId="369"/>
        </pc:sldMkLst>
        <pc:spChg chg="mod">
          <ac:chgData name="Kim Hoque" userId="e7a7e449-1844-4d7d-a67e-05fd9bfb0cce" providerId="ADAL" clId="{D537DB7C-15A9-480A-80A7-7A7061329F89}" dt="2026-03-05T11:37:48.259" v="4050" actId="20577"/>
          <ac:spMkLst>
            <pc:docMk/>
            <pc:sldMk cId="4215779439" sldId="369"/>
            <ac:spMk id="12" creationId="{976BEEC5-0B03-D947-5793-00BE32EF5B91}"/>
          </ac:spMkLst>
        </pc:spChg>
      </pc:sldChg>
      <pc:sldChg chg="modSp mod">
        <pc:chgData name="Kim Hoque" userId="e7a7e449-1844-4d7d-a67e-05fd9bfb0cce" providerId="ADAL" clId="{D537DB7C-15A9-480A-80A7-7A7061329F89}" dt="2026-03-05T11:35:46.710" v="4046" actId="1076"/>
        <pc:sldMkLst>
          <pc:docMk/>
          <pc:sldMk cId="3805778786" sldId="370"/>
        </pc:sldMkLst>
        <pc:spChg chg="mod">
          <ac:chgData name="Kim Hoque" userId="e7a7e449-1844-4d7d-a67e-05fd9bfb0cce" providerId="ADAL" clId="{D537DB7C-15A9-480A-80A7-7A7061329F89}" dt="2026-03-05T11:35:39.820" v="4045" actId="20577"/>
          <ac:spMkLst>
            <pc:docMk/>
            <pc:sldMk cId="3805778786" sldId="370"/>
            <ac:spMk id="3" creationId="{12D10884-EE1A-8156-1E3A-1BEF472D4BD3}"/>
          </ac:spMkLst>
        </pc:spChg>
        <pc:picChg chg="mod">
          <ac:chgData name="Kim Hoque" userId="e7a7e449-1844-4d7d-a67e-05fd9bfb0cce" providerId="ADAL" clId="{D537DB7C-15A9-480A-80A7-7A7061329F89}" dt="2026-03-05T11:35:46.710" v="4046" actId="1076"/>
          <ac:picMkLst>
            <pc:docMk/>
            <pc:sldMk cId="3805778786" sldId="370"/>
            <ac:picMk id="6" creationId="{076AEE38-7548-04F4-7356-803DE77541F6}"/>
          </ac:picMkLst>
        </pc:picChg>
      </pc:sldChg>
      <pc:sldChg chg="add">
        <pc:chgData name="Kim Hoque" userId="e7a7e449-1844-4d7d-a67e-05fd9bfb0cce" providerId="ADAL" clId="{D537DB7C-15A9-480A-80A7-7A7061329F89}" dt="2026-03-05T11:16:33.423" v="3114"/>
        <pc:sldMkLst>
          <pc:docMk/>
          <pc:sldMk cId="55086345" sldId="404"/>
        </pc:sldMkLst>
      </pc:sldChg>
      <pc:sldChg chg="modSp mod ord">
        <pc:chgData name="Kim Hoque" userId="e7a7e449-1844-4d7d-a67e-05fd9bfb0cce" providerId="ADAL" clId="{D537DB7C-15A9-480A-80A7-7A7061329F89}" dt="2026-03-09T07:50:30.861" v="4208" actId="20577"/>
        <pc:sldMkLst>
          <pc:docMk/>
          <pc:sldMk cId="1257874994" sldId="409"/>
        </pc:sldMkLst>
        <pc:spChg chg="mod">
          <ac:chgData name="Kim Hoque" userId="e7a7e449-1844-4d7d-a67e-05fd9bfb0cce" providerId="ADAL" clId="{D537DB7C-15A9-480A-80A7-7A7061329F89}" dt="2026-03-09T07:50:30.861" v="4208" actId="20577"/>
          <ac:spMkLst>
            <pc:docMk/>
            <pc:sldMk cId="1257874994" sldId="409"/>
            <ac:spMk id="3" creationId="{EAB56838-8C67-13B3-CFA3-FABBDFAC4B12}"/>
          </ac:spMkLst>
        </pc:spChg>
      </pc:sldChg>
      <pc:sldChg chg="modSp mod">
        <pc:chgData name="Kim Hoque" userId="e7a7e449-1844-4d7d-a67e-05fd9bfb0cce" providerId="ADAL" clId="{D537DB7C-15A9-480A-80A7-7A7061329F89}" dt="2026-03-09T07:56:42.541" v="4329" actId="255"/>
        <pc:sldMkLst>
          <pc:docMk/>
          <pc:sldMk cId="4142047019" sldId="412"/>
        </pc:sldMkLst>
        <pc:spChg chg="mod">
          <ac:chgData name="Kim Hoque" userId="e7a7e449-1844-4d7d-a67e-05fd9bfb0cce" providerId="ADAL" clId="{D537DB7C-15A9-480A-80A7-7A7061329F89}" dt="2026-03-09T07:56:42.541" v="4329" actId="255"/>
          <ac:spMkLst>
            <pc:docMk/>
            <pc:sldMk cId="4142047019" sldId="412"/>
            <ac:spMk id="3" creationId="{96987A89-8BDE-A01F-38A9-47CE70B01C92}"/>
          </ac:spMkLst>
        </pc:spChg>
      </pc:sldChg>
      <pc:sldChg chg="modSp add mod">
        <pc:chgData name="Kim Hoque" userId="e7a7e449-1844-4d7d-a67e-05fd9bfb0cce" providerId="ADAL" clId="{D537DB7C-15A9-480A-80A7-7A7061329F89}" dt="2026-03-09T07:50:14.160" v="4204" actId="5793"/>
        <pc:sldMkLst>
          <pc:docMk/>
          <pc:sldMk cId="1233318001" sldId="414"/>
        </pc:sldMkLst>
        <pc:spChg chg="mod">
          <ac:chgData name="Kim Hoque" userId="e7a7e449-1844-4d7d-a67e-05fd9bfb0cce" providerId="ADAL" clId="{D537DB7C-15A9-480A-80A7-7A7061329F89}" dt="2026-03-05T11:33:27.458" v="3899" actId="6549"/>
          <ac:spMkLst>
            <pc:docMk/>
            <pc:sldMk cId="1233318001" sldId="414"/>
            <ac:spMk id="2" creationId="{C7CA76F1-F54A-2CF4-3C67-B8E2411A96EC}"/>
          </ac:spMkLst>
        </pc:spChg>
        <pc:spChg chg="mod">
          <ac:chgData name="Kim Hoque" userId="e7a7e449-1844-4d7d-a67e-05fd9bfb0cce" providerId="ADAL" clId="{D537DB7C-15A9-480A-80A7-7A7061329F89}" dt="2026-03-09T07:50:14.160" v="4204" actId="5793"/>
          <ac:spMkLst>
            <pc:docMk/>
            <pc:sldMk cId="1233318001" sldId="414"/>
            <ac:spMk id="3" creationId="{5DA70E2F-7E38-6ADD-0EDF-D2FD0A98D4B9}"/>
          </ac:spMkLst>
        </pc:spChg>
      </pc:sldChg>
      <pc:sldChg chg="modSp mod">
        <pc:chgData name="Kim Hoque" userId="e7a7e449-1844-4d7d-a67e-05fd9bfb0cce" providerId="ADAL" clId="{D537DB7C-15A9-480A-80A7-7A7061329F89}" dt="2026-03-09T08:10:37.386" v="4330" actId="6549"/>
        <pc:sldMkLst>
          <pc:docMk/>
          <pc:sldMk cId="4259985811" sldId="415"/>
        </pc:sldMkLst>
        <pc:spChg chg="mod">
          <ac:chgData name="Kim Hoque" userId="e7a7e449-1844-4d7d-a67e-05fd9bfb0cce" providerId="ADAL" clId="{D537DB7C-15A9-480A-80A7-7A7061329F89}" dt="2026-03-09T08:10:37.386" v="4330" actId="6549"/>
          <ac:spMkLst>
            <pc:docMk/>
            <pc:sldMk cId="4259985811" sldId="415"/>
            <ac:spMk id="3" creationId="{7EA16499-8DCA-E7CC-A22D-C772AEFEB996}"/>
          </ac:spMkLst>
        </pc:spChg>
      </pc:sldChg>
      <pc:sldChg chg="modSp add mod">
        <pc:chgData name="Kim Hoque" userId="e7a7e449-1844-4d7d-a67e-05fd9bfb0cce" providerId="ADAL" clId="{D537DB7C-15A9-480A-80A7-7A7061329F89}" dt="2026-03-09T07:54:45.030" v="4307" actId="20577"/>
        <pc:sldMkLst>
          <pc:docMk/>
          <pc:sldMk cId="1248561825" sldId="416"/>
        </pc:sldMkLst>
        <pc:spChg chg="mod">
          <ac:chgData name="Kim Hoque" userId="e7a7e449-1844-4d7d-a67e-05fd9bfb0cce" providerId="ADAL" clId="{D537DB7C-15A9-480A-80A7-7A7061329F89}" dt="2026-03-09T07:54:45.030" v="4307" actId="20577"/>
          <ac:spMkLst>
            <pc:docMk/>
            <pc:sldMk cId="1248561825" sldId="416"/>
            <ac:spMk id="3" creationId="{108E2552-534B-6FE1-3271-DA657AD69B3A}"/>
          </ac:spMkLst>
        </pc:spChg>
      </pc:sldChg>
      <pc:sldChg chg="add del">
        <pc:chgData name="Kim Hoque" userId="e7a7e449-1844-4d7d-a67e-05fd9bfb0cce" providerId="ADAL" clId="{D537DB7C-15A9-480A-80A7-7A7061329F89}" dt="2026-03-09T07:47:00.332" v="4180"/>
        <pc:sldMkLst>
          <pc:docMk/>
          <pc:sldMk cId="3053806832" sldId="418"/>
        </pc:sldMkLst>
      </pc:sldChg>
      <pc:sldChg chg="modSp mod">
        <pc:chgData name="Kim Hoque" userId="e7a7e449-1844-4d7d-a67e-05fd9bfb0cce" providerId="ADAL" clId="{D537DB7C-15A9-480A-80A7-7A7061329F89}" dt="2026-03-09T07:55:01.675" v="4308" actId="255"/>
        <pc:sldMkLst>
          <pc:docMk/>
          <pc:sldMk cId="4051830684" sldId="419"/>
        </pc:sldMkLst>
        <pc:spChg chg="mod">
          <ac:chgData name="Kim Hoque" userId="e7a7e449-1844-4d7d-a67e-05fd9bfb0cce" providerId="ADAL" clId="{D537DB7C-15A9-480A-80A7-7A7061329F89}" dt="2026-03-09T07:55:01.675" v="4308" actId="255"/>
          <ac:spMkLst>
            <pc:docMk/>
            <pc:sldMk cId="4051830684" sldId="419"/>
            <ac:spMk id="5" creationId="{CDF4D40A-91A1-A980-7D25-494EABF33F89}"/>
          </ac:spMkLst>
        </pc:spChg>
      </pc:sldChg>
      <pc:sldChg chg="modSp add del mod">
        <pc:chgData name="Kim Hoque" userId="e7a7e449-1844-4d7d-a67e-05fd9bfb0cce" providerId="ADAL" clId="{D537DB7C-15A9-480A-80A7-7A7061329F89}" dt="2026-03-09T07:47:18.372" v="4181" actId="47"/>
        <pc:sldMkLst>
          <pc:docMk/>
          <pc:sldMk cId="3342851250" sldId="420"/>
        </pc:sldMkLst>
      </pc:sldChg>
      <pc:sldChg chg="modSp new mod">
        <pc:chgData name="Kim Hoque" userId="e7a7e449-1844-4d7d-a67e-05fd9bfb0cce" providerId="ADAL" clId="{D537DB7C-15A9-480A-80A7-7A7061329F89}" dt="2026-03-09T07:55:43.902" v="4312" actId="255"/>
        <pc:sldMkLst>
          <pc:docMk/>
          <pc:sldMk cId="3172406330" sldId="421"/>
        </pc:sldMkLst>
        <pc:spChg chg="mod">
          <ac:chgData name="Kim Hoque" userId="e7a7e449-1844-4d7d-a67e-05fd9bfb0cce" providerId="ADAL" clId="{D537DB7C-15A9-480A-80A7-7A7061329F89}" dt="2026-03-09T07:55:43.902" v="4312" actId="255"/>
          <ac:spMkLst>
            <pc:docMk/>
            <pc:sldMk cId="3172406330" sldId="421"/>
            <ac:spMk id="3" creationId="{88C73EBB-5DFF-F4DC-287D-D34F8B19F17F}"/>
          </ac:spMkLst>
        </pc:spChg>
      </pc:sldChg>
      <pc:sldChg chg="modSp add mod">
        <pc:chgData name="Kim Hoque" userId="e7a7e449-1844-4d7d-a67e-05fd9bfb0cce" providerId="ADAL" clId="{D537DB7C-15A9-480A-80A7-7A7061329F89}" dt="2026-03-05T11:31:13.642" v="3704" actId="6549"/>
        <pc:sldMkLst>
          <pc:docMk/>
          <pc:sldMk cId="3154783922" sldId="422"/>
        </pc:sldMkLst>
        <pc:spChg chg="mod">
          <ac:chgData name="Kim Hoque" userId="e7a7e449-1844-4d7d-a67e-05fd9bfb0cce" providerId="ADAL" clId="{D537DB7C-15A9-480A-80A7-7A7061329F89}" dt="2026-03-05T11:31:13.642" v="3704" actId="6549"/>
          <ac:spMkLst>
            <pc:docMk/>
            <pc:sldMk cId="3154783922" sldId="422"/>
            <ac:spMk id="3" creationId="{918EF36F-7EDA-CAEA-8EA5-DFB0CB485BF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cf-my.sharepoint.com/personal/wass_cardiff_ac_uk/Documents/#H_drive_20220805/Cardiff carbs/nick&amp;kim/website/A08August 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Sheet1!$K$3</c:f>
              <c:strCache>
                <c:ptCount val="1"/>
                <c:pt idx="0">
                  <c:v>DEG (PP)</c:v>
                </c:pt>
              </c:strCache>
            </c:strRef>
          </c:tx>
          <c:spPr>
            <a:ln w="28575" cap="rnd">
              <a:solidFill>
                <a:schemeClr val="accent1"/>
              </a:solidFill>
              <a:round/>
            </a:ln>
            <a:effectLst/>
          </c:spPr>
          <c:marker>
            <c:symbol val="none"/>
          </c:marker>
          <c:cat>
            <c:strRef>
              <c:f>Sheet1!$A$4:$A$51</c:f>
              <c:strCache>
                <c:ptCount val="48"/>
                <c:pt idx="0">
                  <c:v>Apr-Jun 2013</c:v>
                </c:pt>
                <c:pt idx="1">
                  <c:v>Jul-Sep 2013</c:v>
                </c:pt>
                <c:pt idx="2">
                  <c:v>Oct-Dec 2013</c:v>
                </c:pt>
                <c:pt idx="3">
                  <c:v>Jan-Mar 2014</c:v>
                </c:pt>
                <c:pt idx="4">
                  <c:v>Apr-Jun 2014</c:v>
                </c:pt>
                <c:pt idx="5">
                  <c:v>Jul-Sep 2014</c:v>
                </c:pt>
                <c:pt idx="6">
                  <c:v>Oct-Dec 2014</c:v>
                </c:pt>
                <c:pt idx="7">
                  <c:v>Jan-Mar 2015</c:v>
                </c:pt>
                <c:pt idx="8">
                  <c:v>Apr-Jun 2015</c:v>
                </c:pt>
                <c:pt idx="9">
                  <c:v>Jul-Sep 2015</c:v>
                </c:pt>
                <c:pt idx="10">
                  <c:v>Oct-Dec 2015</c:v>
                </c:pt>
                <c:pt idx="11">
                  <c:v>Jan-Mar 2016</c:v>
                </c:pt>
                <c:pt idx="12">
                  <c:v>Apr-Jun 2016</c:v>
                </c:pt>
                <c:pt idx="13">
                  <c:v>Jul-Sep 2016</c:v>
                </c:pt>
                <c:pt idx="14">
                  <c:v>Oct-Dec 2016</c:v>
                </c:pt>
                <c:pt idx="15">
                  <c:v>Jan-Mar 2017</c:v>
                </c:pt>
                <c:pt idx="16">
                  <c:v>Apr-Jun 2017</c:v>
                </c:pt>
                <c:pt idx="17">
                  <c:v>Jul-Sep 2017</c:v>
                </c:pt>
                <c:pt idx="18">
                  <c:v>Oct-Dec 2017</c:v>
                </c:pt>
                <c:pt idx="19">
                  <c:v>Jan-Mar 2018</c:v>
                </c:pt>
                <c:pt idx="20">
                  <c:v>Apr-Jun 2018</c:v>
                </c:pt>
                <c:pt idx="21">
                  <c:v>Jul-Sep 2018</c:v>
                </c:pt>
                <c:pt idx="22">
                  <c:v>Oct-Dec 2018</c:v>
                </c:pt>
                <c:pt idx="23">
                  <c:v>Jan-Mar 2019</c:v>
                </c:pt>
                <c:pt idx="24">
                  <c:v>Apr-Jun 2019</c:v>
                </c:pt>
                <c:pt idx="25">
                  <c:v>Jul-Sep 2019</c:v>
                </c:pt>
                <c:pt idx="26">
                  <c:v>Oct-Dec 2019</c:v>
                </c:pt>
                <c:pt idx="27">
                  <c:v>Jan-Mar 2020</c:v>
                </c:pt>
                <c:pt idx="28">
                  <c:v>Apr-Jun 2020</c:v>
                </c:pt>
                <c:pt idx="29">
                  <c:v>Jul-Sep 2020</c:v>
                </c:pt>
                <c:pt idx="30">
                  <c:v>Oct-Dec 2020</c:v>
                </c:pt>
                <c:pt idx="31">
                  <c:v>Jan-Mar 2021</c:v>
                </c:pt>
                <c:pt idx="32">
                  <c:v>Apr-Jun 2021</c:v>
                </c:pt>
                <c:pt idx="33">
                  <c:v>Jul-Sep 2021</c:v>
                </c:pt>
                <c:pt idx="34">
                  <c:v>Oct-Dec 2021</c:v>
                </c:pt>
                <c:pt idx="35">
                  <c:v>Jan-Mar 2022</c:v>
                </c:pt>
                <c:pt idx="36">
                  <c:v>Apr-Jun 2022</c:v>
                </c:pt>
                <c:pt idx="37">
                  <c:v>Jul-Sep 2022</c:v>
                </c:pt>
                <c:pt idx="38">
                  <c:v>Oct-Dec 2022</c:v>
                </c:pt>
                <c:pt idx="39">
                  <c:v>Jan-Mar 2023</c:v>
                </c:pt>
                <c:pt idx="40">
                  <c:v>Apr-Jun 2023</c:v>
                </c:pt>
                <c:pt idx="41">
                  <c:v>Jul-Sep 2023</c:v>
                </c:pt>
                <c:pt idx="42">
                  <c:v>Oct-Dec 2023</c:v>
                </c:pt>
                <c:pt idx="43">
                  <c:v>Jan-Mar 2024</c:v>
                </c:pt>
                <c:pt idx="44">
                  <c:v>Apr-Jun 2024</c:v>
                </c:pt>
                <c:pt idx="45">
                  <c:v>Jul-Sep 2024</c:v>
                </c:pt>
                <c:pt idx="46">
                  <c:v>Oct-Dec 2024</c:v>
                </c:pt>
                <c:pt idx="47">
                  <c:v>Jan-Mar 2025</c:v>
                </c:pt>
              </c:strCache>
            </c:strRef>
          </c:cat>
          <c:val>
            <c:numRef>
              <c:f>Sheet1!$K$4:$K$51</c:f>
              <c:numCache>
                <c:formatCode>0</c:formatCode>
                <c:ptCount val="48"/>
                <c:pt idx="0">
                  <c:v>33.143710289642485</c:v>
                </c:pt>
                <c:pt idx="1">
                  <c:v>34.227184681878015</c:v>
                </c:pt>
                <c:pt idx="2">
                  <c:v>33.738779386387066</c:v>
                </c:pt>
                <c:pt idx="3">
                  <c:v>33.770213608293815</c:v>
                </c:pt>
                <c:pt idx="4">
                  <c:v>33.456733368248806</c:v>
                </c:pt>
                <c:pt idx="5">
                  <c:v>33.287231266025657</c:v>
                </c:pt>
                <c:pt idx="6">
                  <c:v>33.621338016438493</c:v>
                </c:pt>
                <c:pt idx="7">
                  <c:v>32.686202666987569</c:v>
                </c:pt>
                <c:pt idx="8">
                  <c:v>33.275402504421095</c:v>
                </c:pt>
                <c:pt idx="9">
                  <c:v>34.539214840935408</c:v>
                </c:pt>
                <c:pt idx="10">
                  <c:v>33.640485507359877</c:v>
                </c:pt>
                <c:pt idx="11">
                  <c:v>33.069511637114161</c:v>
                </c:pt>
                <c:pt idx="12">
                  <c:v>32.184047805272499</c:v>
                </c:pt>
                <c:pt idx="13">
                  <c:v>32.242795101775627</c:v>
                </c:pt>
                <c:pt idx="14">
                  <c:v>30.79471129492569</c:v>
                </c:pt>
                <c:pt idx="15">
                  <c:v>31.258311305850935</c:v>
                </c:pt>
                <c:pt idx="16">
                  <c:v>31.34968762939549</c:v>
                </c:pt>
                <c:pt idx="17">
                  <c:v>31.291574693680111</c:v>
                </c:pt>
                <c:pt idx="18">
                  <c:v>30.55760128533348</c:v>
                </c:pt>
                <c:pt idx="19">
                  <c:v>30.340801052797872</c:v>
                </c:pt>
                <c:pt idx="20">
                  <c:v>30.416270648242161</c:v>
                </c:pt>
                <c:pt idx="21">
                  <c:v>30.105706717998238</c:v>
                </c:pt>
                <c:pt idx="22">
                  <c:v>30.186730759941206</c:v>
                </c:pt>
                <c:pt idx="23">
                  <c:v>29.924734745672776</c:v>
                </c:pt>
                <c:pt idx="24">
                  <c:v>28.9483965939881</c:v>
                </c:pt>
                <c:pt idx="25">
                  <c:v>28.600699178498921</c:v>
                </c:pt>
                <c:pt idx="26">
                  <c:v>28.104902996924064</c:v>
                </c:pt>
                <c:pt idx="27">
                  <c:v>28.727873485967194</c:v>
                </c:pt>
                <c:pt idx="28">
                  <c:v>29.120574354473995</c:v>
                </c:pt>
                <c:pt idx="29">
                  <c:v>29.482305659736387</c:v>
                </c:pt>
                <c:pt idx="30">
                  <c:v>28.816635672322288</c:v>
                </c:pt>
                <c:pt idx="31">
                  <c:v>28.758686303836456</c:v>
                </c:pt>
                <c:pt idx="32">
                  <c:v>28.60313572269223</c:v>
                </c:pt>
                <c:pt idx="33">
                  <c:v>28.106598582010157</c:v>
                </c:pt>
                <c:pt idx="34">
                  <c:v>28.931840536027053</c:v>
                </c:pt>
                <c:pt idx="35">
                  <c:v>28.223295826907211</c:v>
                </c:pt>
                <c:pt idx="36">
                  <c:v>28.877361474233542</c:v>
                </c:pt>
                <c:pt idx="37">
                  <c:v>30.005568768997769</c:v>
                </c:pt>
                <c:pt idx="38">
                  <c:v>29.723254521361465</c:v>
                </c:pt>
                <c:pt idx="39">
                  <c:v>29.436164008253229</c:v>
                </c:pt>
                <c:pt idx="40">
                  <c:v>29.220731825886979</c:v>
                </c:pt>
                <c:pt idx="41">
                  <c:v>28.287947304277804</c:v>
                </c:pt>
                <c:pt idx="42">
                  <c:v>27.872410428098547</c:v>
                </c:pt>
                <c:pt idx="43">
                  <c:v>28.802120441596269</c:v>
                </c:pt>
                <c:pt idx="44">
                  <c:v>28.621817508855507</c:v>
                </c:pt>
                <c:pt idx="45">
                  <c:v>27.541428681145508</c:v>
                </c:pt>
                <c:pt idx="46">
                  <c:v>28.183960401530463</c:v>
                </c:pt>
                <c:pt idx="47">
                  <c:v>27.977490345196344</c:v>
                </c:pt>
              </c:numCache>
            </c:numRef>
          </c:val>
          <c:smooth val="0"/>
          <c:extLst>
            <c:ext xmlns:c16="http://schemas.microsoft.com/office/drawing/2014/chart" uri="{C3380CC4-5D6E-409C-BE32-E72D297353CC}">
              <c16:uniqueId val="{00000000-2055-49E7-BA5F-D4F3DF57E08C}"/>
            </c:ext>
          </c:extLst>
        </c:ser>
        <c:dLbls>
          <c:showLegendKey val="0"/>
          <c:showVal val="0"/>
          <c:showCatName val="0"/>
          <c:showSerName val="0"/>
          <c:showPercent val="0"/>
          <c:showBubbleSize val="0"/>
        </c:dLbls>
        <c:smooth val="0"/>
        <c:axId val="1143840352"/>
        <c:axId val="1143837472"/>
      </c:lineChart>
      <c:catAx>
        <c:axId val="114384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3837472"/>
        <c:crosses val="autoZero"/>
        <c:auto val="1"/>
        <c:lblAlgn val="ctr"/>
        <c:lblOffset val="100"/>
        <c:noMultiLvlLbl val="0"/>
      </c:catAx>
      <c:valAx>
        <c:axId val="1143837472"/>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3840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D565D0-28AF-4AFA-88A2-3B8D4000992A}" type="datetime1">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78260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BD840D-3D79-41BA-9F23-DF252362355B}" type="datetime1">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390359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85F6F3-5BF1-4AA6-BA02-7254BB25E82F}" type="datetime1">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2594078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D565D0-28AF-4AFA-88A2-3B8D4000992A}" type="datetime1">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3671260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898AA9-A55F-48AE-A2AD-30B397DAD823}" type="datetime1">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137447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742B98-A91E-4580-B873-A135DA92E630}" type="datetime1">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2572690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8908EF-8389-4FFF-8C48-917CF7FF2EB8}" type="datetime1">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1767667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AE53CC6-509E-465F-8FAD-A6756A631B94}" type="datetime1">
              <a:rPr lang="en-GB" smtClean="0"/>
              <a:t>09/03/2026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188305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6C038A-F774-4596-803D-1506E35AB22C}" type="datetime1">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2193974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01624-C350-4733-9D03-89D1C696622A}" type="datetime1">
              <a:rPr lang="en-GB" smtClean="0"/>
              <a:t>09/03/2026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3510152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E444A-FA4F-4496-9D98-09F4BD96381E}" type="datetime1">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155753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898AA9-A55F-48AE-A2AD-30B397DAD823}" type="datetime1">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1041909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679A1-281A-40A8-8AF2-667A37F43E50}" type="datetime1">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3072131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BD840D-3D79-41BA-9F23-DF252362355B}" type="datetime1">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2351270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85F6F3-5BF1-4AA6-BA02-7254BB25E82F}" type="datetime1">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378527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742B98-A91E-4580-B873-A135DA92E630}" type="datetime1">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64302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8908EF-8389-4FFF-8C48-917CF7FF2EB8}" type="datetime1">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237001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AE53CC6-509E-465F-8FAD-A6756A631B94}" type="datetime1">
              <a:rPr lang="en-GB" smtClean="0"/>
              <a:t>09/03/2026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310621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6C038A-F774-4596-803D-1506E35AB22C}" type="datetime1">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143836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01624-C350-4733-9D03-89D1C696622A}" type="datetime1">
              <a:rPr lang="en-GB" smtClean="0"/>
              <a:t>09/03/2026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106376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3FE444A-FA4F-4496-9D98-09F4BD96381E}" type="datetime1">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87494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94679A1-281A-40A8-8AF2-667A37F43E50}" type="datetime1">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FAC609-989F-4C32-B37B-FF7C55C4F45B}" type="slidenum">
              <a:rPr lang="en-GB" smtClean="0"/>
              <a:t>‹#›</a:t>
            </a:fld>
            <a:endParaRPr lang="en-GB"/>
          </a:p>
        </p:txBody>
      </p:sp>
    </p:spTree>
    <p:extLst>
      <p:ext uri="{BB962C8B-B14F-4D97-AF65-F5344CB8AC3E}">
        <p14:creationId xmlns:p14="http://schemas.microsoft.com/office/powerpoint/2010/main" val="256558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390CAF-3C66-4B77-B4C6-C0F99E76E7BB}" type="datetime1">
              <a:rPr lang="en-GB" smtClean="0"/>
              <a:t>09/03/2026</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FAC609-989F-4C32-B37B-FF7C55C4F45B}" type="slidenum">
              <a:rPr lang="en-GB" smtClean="0"/>
              <a:t>‹#›</a:t>
            </a:fld>
            <a:endParaRPr lang="en-GB"/>
          </a:p>
        </p:txBody>
      </p:sp>
    </p:spTree>
    <p:extLst>
      <p:ext uri="{BB962C8B-B14F-4D97-AF65-F5344CB8AC3E}">
        <p14:creationId xmlns:p14="http://schemas.microsoft.com/office/powerpoint/2010/main" val="756635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90CAF-3C66-4B77-B4C6-C0F99E76E7BB}" type="datetime1">
              <a:rPr lang="en-GB" smtClean="0"/>
              <a:t>09/03/2026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AC609-989F-4C32-B37B-FF7C55C4F45B}" type="slidenum">
              <a:rPr lang="en-GB" smtClean="0"/>
              <a:t>‹#›</a:t>
            </a:fld>
            <a:endParaRPr lang="en-GB"/>
          </a:p>
        </p:txBody>
      </p:sp>
    </p:spTree>
    <p:extLst>
      <p:ext uri="{BB962C8B-B14F-4D97-AF65-F5344CB8AC3E}">
        <p14:creationId xmlns:p14="http://schemas.microsoft.com/office/powerpoint/2010/main" val="2536720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im.hoque@kcl.ac.uk"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isabilityemploymentcharter.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od.com/resources/inclusion-and-diversity/progress-through-transparency-the-case-for-mandatory-disability-employment-and-pay-gap-reporting/"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emf"/><Relationship Id="rId7"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isabilityatwork.co.uk/wp-content/uploads/2024/04/Disability-prevalence-and-organisation-performance-brief.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isabilityemploymentcharte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047" y="319088"/>
            <a:ext cx="11378152" cy="5855210"/>
          </a:xfrm>
        </p:spPr>
        <p:txBody>
          <a:bodyPr>
            <a:normAutofit/>
          </a:bodyPr>
          <a:lstStyle/>
          <a:p>
            <a:pPr marL="0" indent="0" algn="ctr">
              <a:buNone/>
            </a:pPr>
            <a:endParaRPr lang="en-GB" b="1" dirty="0"/>
          </a:p>
          <a:p>
            <a:pPr marL="0" indent="0" algn="ctr">
              <a:buNone/>
            </a:pPr>
            <a:endParaRPr lang="en-GB" sz="3600" b="1" dirty="0">
              <a:effectLst/>
              <a:latin typeface="Arial" panose="020B0604020202020204" pitchFamily="34" charset="0"/>
              <a:ea typeface="Times New Roman" panose="02020603050405020304" pitchFamily="18" charset="0"/>
            </a:endParaRPr>
          </a:p>
          <a:p>
            <a:pPr marL="0" indent="0" algn="ctr">
              <a:buNone/>
            </a:pPr>
            <a:r>
              <a:rPr lang="en-GB" sz="3600" b="1" dirty="0">
                <a:effectLst/>
                <a:latin typeface="Arial" panose="020B0604020202020204" pitchFamily="34" charset="0"/>
                <a:ea typeface="Times New Roman" panose="02020603050405020304" pitchFamily="18" charset="0"/>
              </a:rPr>
              <a:t>The Disability Employment Charter: a progress update</a:t>
            </a:r>
          </a:p>
          <a:p>
            <a:pPr marL="0" indent="0" algn="ctr">
              <a:buNone/>
            </a:pPr>
            <a:endParaRPr lang="en-GB" sz="2800" b="1" dirty="0"/>
          </a:p>
          <a:p>
            <a:pPr marL="0" indent="0" algn="ctr">
              <a:buNone/>
            </a:pPr>
            <a:r>
              <a:rPr lang="en-GB" sz="2400" b="1" dirty="0"/>
              <a:t>Professor Kim Hoque, King’s College London and </a:t>
            </a:r>
            <a:r>
              <a:rPr lang="en-GB" sz="2400" b="1" dirty="0" err="1"/>
              <a:t>Disability@Work</a:t>
            </a:r>
            <a:endParaRPr lang="en-GB" sz="2400" b="1" dirty="0"/>
          </a:p>
          <a:p>
            <a:pPr marL="0" indent="0" algn="ctr">
              <a:buNone/>
            </a:pPr>
            <a:r>
              <a:rPr lang="en-GB" sz="2400" b="1" dirty="0">
                <a:hlinkClick r:id="rId2"/>
              </a:rPr>
              <a:t>kim.hoque@kcl.ac.uk</a:t>
            </a:r>
            <a:r>
              <a:rPr lang="en-GB" sz="2400" b="1" dirty="0"/>
              <a:t> </a:t>
            </a:r>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9065124" y="5843909"/>
            <a:ext cx="2078916" cy="695004"/>
          </a:xfrm>
          <a:prstGeom prst="rect">
            <a:avLst/>
          </a:prstGeom>
        </p:spPr>
      </p:pic>
    </p:spTree>
    <p:extLst>
      <p:ext uri="{BB962C8B-B14F-4D97-AF65-F5344CB8AC3E}">
        <p14:creationId xmlns:p14="http://schemas.microsoft.com/office/powerpoint/2010/main" val="136443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AA36-F26A-3D47-384D-B023B7B585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05B43A2-0EBE-0C93-FEDA-541B35840269}"/>
              </a:ext>
            </a:extLst>
          </p:cNvPr>
          <p:cNvSpPr>
            <a:spLocks noGrp="1"/>
          </p:cNvSpPr>
          <p:nvPr>
            <p:ph idx="1"/>
          </p:nvPr>
        </p:nvSpPr>
        <p:spPr/>
        <p:txBody>
          <a:bodyPr/>
          <a:lstStyle/>
          <a:p>
            <a:r>
              <a:rPr lang="en-GB" dirty="0"/>
              <a:t>How might Disability Confident be given ‘teeth’?</a:t>
            </a:r>
          </a:p>
          <a:p>
            <a:pPr lvl="1">
              <a:buFont typeface="Wingdings" panose="05000000000000000000" pitchFamily="2" charset="2"/>
              <a:buChar char="§"/>
            </a:pPr>
            <a:r>
              <a:rPr lang="en-GB" dirty="0"/>
              <a:t>change the assessment criteria (particularly for the higher levels) to focus on </a:t>
            </a:r>
            <a:r>
              <a:rPr lang="en-GB" i="1" dirty="0"/>
              <a:t>outcomes rather than processes </a:t>
            </a:r>
            <a:r>
              <a:rPr lang="en-GB" dirty="0"/>
              <a:t>– i.e., requiring employers to meet minimum disability employment thresholds</a:t>
            </a:r>
          </a:p>
          <a:p>
            <a:pPr lvl="1">
              <a:buFont typeface="Wingdings" panose="05000000000000000000" pitchFamily="2" charset="2"/>
              <a:buChar char="§"/>
            </a:pPr>
            <a:r>
              <a:rPr lang="en-GB" dirty="0"/>
              <a:t>this would ensure certification sends a meaningful signal to disabled people regarding the organisations that are more likely to hire and retain them</a:t>
            </a:r>
          </a:p>
        </p:txBody>
      </p:sp>
      <p:sp>
        <p:nvSpPr>
          <p:cNvPr id="4" name="Footer Placeholder 3">
            <a:extLst>
              <a:ext uri="{FF2B5EF4-FFF2-40B4-BE49-F238E27FC236}">
                <a16:creationId xmlns:a16="http://schemas.microsoft.com/office/drawing/2014/main" id="{180434BF-EB05-557E-8211-5AAF92EBA8F8}"/>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05D5FF7E-91A4-F7D6-75E6-8BBA8D25430E}"/>
              </a:ext>
            </a:extLst>
          </p:cNvPr>
          <p:cNvPicPr>
            <a:picLocks noChangeAspect="1"/>
          </p:cNvPicPr>
          <p:nvPr/>
        </p:nvPicPr>
        <p:blipFill>
          <a:blip r:embed="rId2"/>
          <a:stretch>
            <a:fillRect/>
          </a:stretch>
        </p:blipFill>
        <p:spPr>
          <a:xfrm>
            <a:off x="9503484" y="5778662"/>
            <a:ext cx="2078916" cy="695004"/>
          </a:xfrm>
          <a:prstGeom prst="rect">
            <a:avLst/>
          </a:prstGeom>
        </p:spPr>
      </p:pic>
    </p:spTree>
    <p:extLst>
      <p:ext uri="{BB962C8B-B14F-4D97-AF65-F5344CB8AC3E}">
        <p14:creationId xmlns:p14="http://schemas.microsoft.com/office/powerpoint/2010/main" val="362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0AAD8-1EDA-2167-881D-0753248A86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16499-8DCA-E7CC-A22D-C772AEFEB996}"/>
              </a:ext>
            </a:extLst>
          </p:cNvPr>
          <p:cNvSpPr>
            <a:spLocks noGrp="1"/>
          </p:cNvSpPr>
          <p:nvPr>
            <p:ph idx="1"/>
          </p:nvPr>
        </p:nvSpPr>
        <p:spPr>
          <a:xfrm>
            <a:off x="356617" y="420624"/>
            <a:ext cx="11225784" cy="5753673"/>
          </a:xfrm>
        </p:spPr>
        <p:txBody>
          <a:bodyPr>
            <a:normAutofit/>
          </a:bodyPr>
          <a:lstStyle/>
          <a:p>
            <a:pPr marL="0" indent="0">
              <a:buNone/>
            </a:pPr>
            <a:r>
              <a:rPr lang="en-GB" sz="2800" b="1" dirty="0"/>
              <a:t>Government’s recent overhaul of Disability Confident (January 2026):</a:t>
            </a:r>
          </a:p>
          <a:p>
            <a:pPr marL="0" indent="0">
              <a:buNone/>
            </a:pPr>
            <a:endParaRPr lang="en-GB" sz="2800" dirty="0"/>
          </a:p>
          <a:p>
            <a:pPr>
              <a:buFont typeface="Wingdings" panose="05000000000000000000" pitchFamily="2" charset="2"/>
              <a:buChar char="§"/>
            </a:pPr>
            <a:r>
              <a:rPr lang="en-GB" sz="2400" dirty="0"/>
              <a:t>Had early sight of the overhaul, and fed in our views</a:t>
            </a:r>
          </a:p>
          <a:p>
            <a:pPr>
              <a:buFont typeface="Wingdings" panose="05000000000000000000" pitchFamily="2" charset="2"/>
              <a:buChar char="§"/>
            </a:pPr>
            <a:r>
              <a:rPr lang="en-GB" sz="2400" dirty="0"/>
              <a:t>some positives: organisations will not be able to remain at the scheme’s entry level (Level 1 – committed) for more than 2 years</a:t>
            </a:r>
          </a:p>
          <a:p>
            <a:pPr>
              <a:buFont typeface="Wingdings" panose="05000000000000000000" pitchFamily="2" charset="2"/>
              <a:buChar char="§"/>
            </a:pPr>
            <a:r>
              <a:rPr lang="en-GB" sz="2400" dirty="0"/>
              <a:t>BUT: disability employment thresholds at Levels 2 and 3 were not introduced. Employers might be pushed up to the higher levels, but this will make no difference to disability employment outcomes.</a:t>
            </a:r>
          </a:p>
          <a:p>
            <a:pPr>
              <a:buFont typeface="Wingdings" panose="05000000000000000000" pitchFamily="2" charset="2"/>
              <a:buChar char="§"/>
            </a:pPr>
            <a:r>
              <a:rPr lang="en-GB" sz="2400" dirty="0"/>
              <a:t>unlikely the overhaul will lead to Disability Confident becoming more meaningful</a:t>
            </a:r>
          </a:p>
          <a:p>
            <a:pPr>
              <a:buFont typeface="Wingdings" panose="05000000000000000000" pitchFamily="2" charset="2"/>
              <a:buChar char="§"/>
            </a:pPr>
            <a:endParaRPr lang="en-GB" sz="24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DCC43DE2-0744-9A81-552D-CA929A0F57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1D7B4B3-0259-D340-AC4E-B9D855DBA5C6}"/>
              </a:ext>
            </a:extLst>
          </p:cNvPr>
          <p:cNvPicPr>
            <a:picLocks noChangeAspect="1"/>
          </p:cNvPicPr>
          <p:nvPr/>
        </p:nvPicPr>
        <p:blipFill>
          <a:blip r:embed="rId2"/>
          <a:stretch>
            <a:fillRect/>
          </a:stretch>
        </p:blipFill>
        <p:spPr>
          <a:xfrm>
            <a:off x="9065124" y="5843909"/>
            <a:ext cx="2078916" cy="695004"/>
          </a:xfrm>
          <a:prstGeom prst="rect">
            <a:avLst/>
          </a:prstGeom>
        </p:spPr>
      </p:pic>
    </p:spTree>
    <p:extLst>
      <p:ext uri="{BB962C8B-B14F-4D97-AF65-F5344CB8AC3E}">
        <p14:creationId xmlns:p14="http://schemas.microsoft.com/office/powerpoint/2010/main" val="425998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07A22-ED68-CE14-572E-5051ADCA9B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8E2552-534B-6FE1-3271-DA657AD69B3A}"/>
              </a:ext>
            </a:extLst>
          </p:cNvPr>
          <p:cNvSpPr>
            <a:spLocks noGrp="1"/>
          </p:cNvSpPr>
          <p:nvPr>
            <p:ph idx="1"/>
          </p:nvPr>
        </p:nvSpPr>
        <p:spPr>
          <a:xfrm>
            <a:off x="348343" y="319087"/>
            <a:ext cx="11234057" cy="5855210"/>
          </a:xfrm>
        </p:spPr>
        <p:txBody>
          <a:bodyPr>
            <a:normAutofit/>
          </a:bodyPr>
          <a:lstStyle/>
          <a:p>
            <a:pPr>
              <a:buFont typeface="Wingdings" panose="05000000000000000000" pitchFamily="2" charset="2"/>
              <a:buChar char="§"/>
            </a:pPr>
            <a:endParaRPr lang="en-GB" sz="2800" dirty="0"/>
          </a:p>
          <a:p>
            <a:pPr marL="0" indent="0">
              <a:buNone/>
            </a:pPr>
            <a:r>
              <a:rPr lang="en-GB" b="1" i="1" dirty="0">
                <a:solidFill>
                  <a:srgbClr val="005C27"/>
                </a:solidFill>
                <a:latin typeface="Aptos" panose="020B0004020202020204" pitchFamily="34" charset="0"/>
                <a:ea typeface="+mj-ea"/>
                <a:cs typeface="+mj-cs"/>
              </a:rPr>
              <a:t>Sir Charlie Mayfield’s ‘Keep Britain Working’ review</a:t>
            </a:r>
            <a:endParaRPr lang="en-GB" sz="2800" dirty="0"/>
          </a:p>
          <a:p>
            <a:pPr>
              <a:buFont typeface="Wingdings" panose="05000000000000000000" pitchFamily="2" charset="2"/>
              <a:buChar char="§"/>
            </a:pPr>
            <a:endParaRPr lang="en-GB" sz="2400" dirty="0"/>
          </a:p>
          <a:p>
            <a:pPr>
              <a:buFont typeface="Wingdings" panose="05000000000000000000" pitchFamily="2" charset="2"/>
              <a:buChar char="§"/>
            </a:pPr>
            <a:r>
              <a:rPr lang="en-GB" sz="2400" dirty="0"/>
              <a:t>some positives – using procurement and tax levers to get more disabled people into work, for example</a:t>
            </a:r>
          </a:p>
          <a:p>
            <a:pPr>
              <a:buFont typeface="Wingdings" panose="05000000000000000000" pitchFamily="2" charset="2"/>
              <a:buChar char="§"/>
            </a:pPr>
            <a:r>
              <a:rPr lang="en-GB" sz="2400" dirty="0"/>
              <a:t>wants to develop a ‘Healthy Working Lifestyle’ standard – but how will it differ from Disability Confident?</a:t>
            </a:r>
          </a:p>
          <a:p>
            <a:pPr>
              <a:buFont typeface="Wingdings" panose="05000000000000000000" pitchFamily="2" charset="2"/>
              <a:buChar char="§"/>
            </a:pPr>
            <a:r>
              <a:rPr lang="en-GB" sz="2400" dirty="0"/>
              <a:t>establishment of Workplace Health Intelligence Unit and a Vanguard group of employers to generate/ test practical insights on ‘what works’</a:t>
            </a:r>
          </a:p>
          <a:p>
            <a:pPr lvl="1">
              <a:buFont typeface="Wingdings" panose="05000000000000000000" pitchFamily="2" charset="2"/>
              <a:buChar char="§"/>
            </a:pPr>
            <a:r>
              <a:rPr lang="en-GB" sz="2200" dirty="0"/>
              <a:t>BUT: a lot of the employers in the Vanguard group are in the Disability Confident Business Leaders group. Will they come up with anything different? </a:t>
            </a:r>
          </a:p>
          <a:p>
            <a:pPr>
              <a:buFont typeface="Wingdings" panose="05000000000000000000" pitchFamily="2" charset="2"/>
              <a:buChar char="§"/>
            </a:pPr>
            <a:r>
              <a:rPr lang="en-GB" sz="2400" dirty="0"/>
              <a:t>no real action proposed until 2029</a:t>
            </a:r>
          </a:p>
          <a:p>
            <a:pPr>
              <a:buFont typeface="Wingdings" panose="05000000000000000000" pitchFamily="2" charset="2"/>
              <a:buChar char="§"/>
            </a:pPr>
            <a:endParaRPr lang="en-GB" sz="2800" dirty="0"/>
          </a:p>
          <a:p>
            <a:pPr marL="0" indent="0">
              <a:buNone/>
            </a:pPr>
            <a:endParaRPr lang="en-GB" sz="2800" dirty="0"/>
          </a:p>
          <a:p>
            <a:pPr>
              <a:buFont typeface="Wingdings" panose="05000000000000000000" pitchFamily="2" charset="2"/>
              <a:buChar char="§"/>
            </a:pPr>
            <a:endParaRPr lang="en-GB" sz="24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B5B5F7A4-2A3A-C126-596B-BB95F10971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060F97E-28D3-0A2F-C786-7C59F9176BE1}"/>
              </a:ext>
            </a:extLst>
          </p:cNvPr>
          <p:cNvPicPr>
            <a:picLocks noChangeAspect="1"/>
          </p:cNvPicPr>
          <p:nvPr/>
        </p:nvPicPr>
        <p:blipFill>
          <a:blip r:embed="rId2"/>
          <a:stretch>
            <a:fillRect/>
          </a:stretch>
        </p:blipFill>
        <p:spPr>
          <a:xfrm>
            <a:off x="9065124" y="5843909"/>
            <a:ext cx="2078916" cy="695004"/>
          </a:xfrm>
          <a:prstGeom prst="rect">
            <a:avLst/>
          </a:prstGeom>
        </p:spPr>
      </p:pic>
    </p:spTree>
    <p:extLst>
      <p:ext uri="{BB962C8B-B14F-4D97-AF65-F5344CB8AC3E}">
        <p14:creationId xmlns:p14="http://schemas.microsoft.com/office/powerpoint/2010/main" val="124856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DDC2E-0AC0-A9BC-75A1-64637475EC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EF36F-7EDA-CAEA-8EA5-DFB0CB485BF6}"/>
              </a:ext>
            </a:extLst>
          </p:cNvPr>
          <p:cNvSpPr>
            <a:spLocks noGrp="1"/>
          </p:cNvSpPr>
          <p:nvPr>
            <p:ph idx="1"/>
          </p:nvPr>
        </p:nvSpPr>
        <p:spPr>
          <a:xfrm>
            <a:off x="290818" y="707571"/>
            <a:ext cx="11610363" cy="5436129"/>
          </a:xfrm>
        </p:spPr>
        <p:txBody>
          <a:bodyPr>
            <a:normAutofit fontScale="92500" lnSpcReduction="20000"/>
          </a:bodyPr>
          <a:lstStyle/>
          <a:p>
            <a:pPr marL="0" lvl="0" indent="0" defTabSz="457200">
              <a:buNone/>
              <a:defRPr/>
            </a:pPr>
            <a:endParaRPr lang="en-US" sz="3500" b="1" dirty="0">
              <a:solidFill>
                <a:prstClr val="black"/>
              </a:solidFill>
              <a:latin typeface="Calibri"/>
            </a:endParaRPr>
          </a:p>
          <a:p>
            <a:pPr marL="0" lvl="0" indent="0" defTabSz="457200">
              <a:buNone/>
              <a:defRPr/>
            </a:pPr>
            <a:endParaRPr lang="en-US" dirty="0">
              <a:solidFill>
                <a:prstClr val="black"/>
              </a:solidFill>
              <a:latin typeface="Calibri"/>
            </a:endParaRPr>
          </a:p>
          <a:p>
            <a:pPr marL="0" lvl="0" indent="0" defTabSz="457200">
              <a:buNone/>
              <a:defRPr/>
            </a:pPr>
            <a:endParaRPr lang="en-US" sz="2100" dirty="0">
              <a:solidFill>
                <a:prstClr val="black"/>
              </a:solidFill>
              <a:latin typeface="Calibri"/>
            </a:endParaRPr>
          </a:p>
          <a:p>
            <a:pPr marL="0" lvl="0" indent="0" defTabSz="457200">
              <a:buNone/>
              <a:defRPr/>
            </a:pPr>
            <a:endParaRPr lang="en-US" sz="2100" dirty="0">
              <a:solidFill>
                <a:prstClr val="black"/>
              </a:solidFill>
              <a:latin typeface="Calibri"/>
            </a:endParaRPr>
          </a:p>
          <a:p>
            <a:pPr marL="0" lvl="0" indent="0" defTabSz="457200">
              <a:buNone/>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0" lvl="0" indent="0" defTabSz="457200">
              <a:buNone/>
              <a:defRPr/>
            </a:pPr>
            <a:endParaRPr lang="en-US" sz="2100" dirty="0">
              <a:solidFill>
                <a:prstClr val="black"/>
              </a:solidFill>
              <a:latin typeface="Calibri"/>
            </a:endParaRPr>
          </a:p>
          <a:p>
            <a:pPr marL="0" lvl="0" indent="0" defTabSz="457200">
              <a:buNone/>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0" lvl="0" indent="0" defTabSz="457200">
              <a:buNone/>
              <a:defRPr/>
            </a:pPr>
            <a:endParaRPr lang="en-US" sz="2100" dirty="0">
              <a:solidFill>
                <a:prstClr val="black"/>
              </a:solidFill>
              <a:latin typeface="Calibri"/>
            </a:endParaRPr>
          </a:p>
          <a:p>
            <a:pPr marL="0" lvl="0" indent="0" defTabSz="457200">
              <a:buNone/>
              <a:defRPr/>
            </a:pPr>
            <a:endParaRPr lang="en-US" sz="2100" dirty="0">
              <a:solidFill>
                <a:prstClr val="black"/>
              </a:solidFill>
              <a:latin typeface="Calibri"/>
            </a:endParaRPr>
          </a:p>
          <a:p>
            <a:pPr marL="0" lvl="0" indent="0" algn="ctr" defTabSz="457200">
              <a:buNone/>
              <a:defRPr/>
            </a:pPr>
            <a:endParaRPr kumimoji="0" lang="en-US" sz="2100" b="1" i="0" u="none" strike="noStrike" kern="1200" cap="none" spc="0" normalizeH="0" baseline="0" noProof="0" dirty="0">
              <a:ln>
                <a:noFill/>
              </a:ln>
              <a:solidFill>
                <a:prstClr val="black"/>
              </a:solidFill>
              <a:effectLst/>
              <a:uLnTx/>
              <a:uFillTx/>
              <a:latin typeface="Calibri"/>
              <a:ea typeface="+mn-ea"/>
              <a:cs typeface="+mn-cs"/>
            </a:endParaRPr>
          </a:p>
          <a:p>
            <a:pPr marL="0" lvl="0" indent="0" algn="ctr" defTabSz="457200">
              <a:buNone/>
              <a:defRPr/>
            </a:pPr>
            <a:endParaRPr kumimoji="0" lang="en-US" sz="2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2100" b="1" i="1" dirty="0">
              <a:solidFill>
                <a:prstClr val="black"/>
              </a:solidFill>
              <a:latin typeface="Calibri"/>
            </a:endParaRPr>
          </a:p>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100" b="1" i="1" u="none" strike="noStrike" kern="1200" cap="none" spc="0" normalizeH="0" baseline="0" noProof="0" dirty="0">
                <a:ln>
                  <a:noFill/>
                </a:ln>
                <a:solidFill>
                  <a:prstClr val="black"/>
                </a:solidFill>
                <a:effectLst/>
                <a:uLnTx/>
                <a:uFillTx/>
                <a:latin typeface="Calibri"/>
                <a:ea typeface="+mn-ea"/>
                <a:cs typeface="+mn-cs"/>
              </a:rPr>
              <a:t>300+ ORGANISATIONS WORKING TOGETHER</a:t>
            </a:r>
          </a:p>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FF"/>
              </a:solidFill>
              <a:effectLst/>
              <a:uLnTx/>
              <a:uFillTx/>
              <a:latin typeface="Calibri"/>
              <a:ea typeface="+mn-ea"/>
              <a:cs typeface="+mn-cs"/>
              <a:hlinkClick r:id="rId2">
                <a:extLst>
                  <a:ext uri="{A12FA001-AC4F-418D-AE19-62706E023703}">
                    <ahyp:hlinkClr xmlns:ahyp="http://schemas.microsoft.com/office/drawing/2018/hyperlinkcolor" val="tx"/>
                  </a:ext>
                </a:extLst>
              </a:hlinkClick>
            </a:endParaRPr>
          </a:p>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008037"/>
              </a:solidFill>
              <a:latin typeface="Aptos" panose="020B0004020202020204" pitchFamily="34" charset="0"/>
            </a:endParaRPr>
          </a:p>
          <a:p>
            <a:pPr marL="0" indent="0" algn="ctr" defTabSz="457200">
              <a:buNone/>
              <a:defRPr/>
            </a:pPr>
            <a:r>
              <a:rPr lang="en-US" sz="2600" dirty="0">
                <a:solidFill>
                  <a:srgbClr val="008037"/>
                </a:solidFill>
                <a:latin typeface="Aptos" panose="020B0004020202020204" pitchFamily="34" charset="0"/>
                <a:hlinkClick r:id="rId2">
                  <a:extLst>
                    <a:ext uri="{A12FA001-AC4F-418D-AE19-62706E023703}">
                      <ahyp:hlinkClr xmlns:ahyp="http://schemas.microsoft.com/office/drawing/2018/hyperlinkcolor" val="tx"/>
                    </a:ext>
                  </a:extLst>
                </a:hlinkClick>
              </a:rPr>
              <a:t>www.disabilityemploymentcharter.org</a:t>
            </a:r>
            <a:endParaRPr lang="en-US" sz="2600" dirty="0">
              <a:solidFill>
                <a:srgbClr val="008037"/>
              </a:solidFill>
              <a:latin typeface="Aptos" panose="020B0004020202020204" pitchFamily="34" charset="0"/>
            </a:endParaRPr>
          </a:p>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effectLst/>
              <a:uLnTx/>
              <a:uFillTx/>
              <a:latin typeface="Aptos" panose="020B0004020202020204" pitchFamily="34" charset="0"/>
              <a:ea typeface="+mn-ea"/>
              <a:cs typeface="+mn-cs"/>
            </a:endParaRPr>
          </a:p>
          <a:p>
            <a:pPr marL="642938" lvl="1" indent="-342900" algn="ctr" defTabSz="457200">
              <a:buFont typeface="Wingdings" panose="05000000000000000000" pitchFamily="2" charset="2"/>
              <a:buChar char="§"/>
              <a:defRPr/>
            </a:pPr>
            <a:endParaRPr lang="en-US" sz="2600" b="1" dirty="0">
              <a:latin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70B22EB6-BD29-DDB4-5416-4E6AB2EAAA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890FF8E-0FB9-CA05-50D9-7473F7853B95}"/>
              </a:ext>
            </a:extLst>
          </p:cNvPr>
          <p:cNvPicPr>
            <a:picLocks noChangeAspect="1"/>
          </p:cNvPicPr>
          <p:nvPr/>
        </p:nvPicPr>
        <p:blipFill>
          <a:blip r:embed="rId3"/>
          <a:stretch>
            <a:fillRect/>
          </a:stretch>
        </p:blipFill>
        <p:spPr>
          <a:xfrm>
            <a:off x="4277023" y="933449"/>
            <a:ext cx="4072168" cy="3521798"/>
          </a:xfrm>
          <a:prstGeom prst="rect">
            <a:avLst/>
          </a:prstGeom>
        </p:spPr>
      </p:pic>
    </p:spTree>
    <p:extLst>
      <p:ext uri="{BB962C8B-B14F-4D97-AF65-F5344CB8AC3E}">
        <p14:creationId xmlns:p14="http://schemas.microsoft.com/office/powerpoint/2010/main" val="315478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951D5-9F83-821D-DA60-1CDFAB29BB09}"/>
              </a:ext>
            </a:extLst>
          </p:cNvPr>
          <p:cNvSpPr>
            <a:spLocks noGrp="1"/>
          </p:cNvSpPr>
          <p:nvPr>
            <p:ph type="title"/>
          </p:nvPr>
        </p:nvSpPr>
        <p:spPr>
          <a:xfrm>
            <a:off x="-1981200" y="178589"/>
            <a:ext cx="10972800" cy="1143000"/>
          </a:xfrm>
        </p:spPr>
        <p:txBody>
          <a:bodyPr/>
          <a:lstStyle/>
          <a:p>
            <a:r>
              <a:rPr kumimoji="0" lang="en-GB" sz="3600" b="1" i="1" u="none" strike="noStrike" kern="1200" cap="none" spc="0" normalizeH="0" baseline="0" noProof="0" dirty="0">
                <a:ln>
                  <a:noFill/>
                </a:ln>
                <a:solidFill>
                  <a:srgbClr val="005C27"/>
                </a:solidFill>
                <a:effectLst/>
                <a:uLnTx/>
                <a:uFillTx/>
                <a:latin typeface="Aptos" panose="020B0004020202020204" pitchFamily="34" charset="0"/>
                <a:ea typeface="+mn-ea"/>
                <a:cs typeface="+mn-cs"/>
              </a:rPr>
              <a:t>What is the Charter about?</a:t>
            </a:r>
            <a:endParaRPr lang="en-GB" i="1" dirty="0">
              <a:solidFill>
                <a:srgbClr val="005C27"/>
              </a:solidFill>
              <a:latin typeface="Aptos" panose="020B0004020202020204" pitchFamily="34" charset="0"/>
            </a:endParaRPr>
          </a:p>
        </p:txBody>
      </p:sp>
      <p:sp>
        <p:nvSpPr>
          <p:cNvPr id="5" name="Content Placeholder 4">
            <a:extLst>
              <a:ext uri="{FF2B5EF4-FFF2-40B4-BE49-F238E27FC236}">
                <a16:creationId xmlns:a16="http://schemas.microsoft.com/office/drawing/2014/main" id="{B8EC583B-F34D-91FA-98D8-4C2CFCBCF425}"/>
              </a:ext>
            </a:extLst>
          </p:cNvPr>
          <p:cNvSpPr>
            <a:spLocks noGrp="1"/>
          </p:cNvSpPr>
          <p:nvPr>
            <p:ph idx="1"/>
          </p:nvPr>
        </p:nvSpPr>
        <p:spPr>
          <a:xfrm>
            <a:off x="276225" y="1158240"/>
            <a:ext cx="11591925" cy="5633085"/>
          </a:xfrm>
        </p:spPr>
        <p:txBody>
          <a:bodyPr>
            <a:normAutofit/>
          </a:bodyPr>
          <a:lstStyle/>
          <a:p>
            <a:pPr marL="342900" indent="-342900">
              <a:lnSpc>
                <a:spcPct val="110000"/>
              </a:lnSpc>
              <a:buClr>
                <a:srgbClr val="008037"/>
              </a:buClr>
              <a:buSzPct val="120000"/>
              <a:buFont typeface="Wingdings" panose="05000000000000000000" pitchFamily="2" charset="2"/>
              <a:buChar char="§"/>
              <a:defRPr/>
            </a:pPr>
            <a:r>
              <a:rPr lang="en-GB" sz="2400" dirty="0">
                <a:solidFill>
                  <a:prstClr val="black"/>
                </a:solidFill>
                <a:latin typeface="Aptos" panose="020B0004020202020204" pitchFamily="34" charset="0"/>
                <a:ea typeface="Calibri" panose="020F0502020204030204" pitchFamily="34" charset="0"/>
                <a:cs typeface="Times New Roman" panose="02020603050405020304" pitchFamily="18" charset="0"/>
              </a:rPr>
              <a:t>Launched October 2021</a:t>
            </a:r>
          </a:p>
          <a:p>
            <a:pPr marL="342900" indent="-342900">
              <a:lnSpc>
                <a:spcPct val="110000"/>
              </a:lnSpc>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rPr>
              <a:t>T</a:t>
            </a:r>
            <a:r>
              <a:rPr lang="en-GB" sz="2400" dirty="0">
                <a:solidFill>
                  <a:prstClr val="black"/>
                </a:solidFill>
                <a:latin typeface="Aptos" panose="020B0004020202020204" pitchFamily="34" charset="0"/>
                <a:ea typeface="Calibri" panose="020F0502020204030204" pitchFamily="34" charset="0"/>
                <a:cs typeface="Times New Roman" panose="02020603050405020304" pitchFamily="18" charset="0"/>
              </a:rPr>
              <a:t>he founder members: </a:t>
            </a:r>
            <a:r>
              <a:rPr lang="en-GB" sz="2400" dirty="0" err="1">
                <a:solidFill>
                  <a:prstClr val="black"/>
                </a:solidFill>
                <a:latin typeface="Aptos" panose="020B0004020202020204" pitchFamily="34" charset="0"/>
                <a:ea typeface="Calibri" panose="020F0502020204030204" pitchFamily="34" charset="0"/>
                <a:cs typeface="Times New Roman" panose="02020603050405020304" pitchFamily="18" charset="0"/>
              </a:rPr>
              <a:t>Disability@Work</a:t>
            </a:r>
            <a:r>
              <a:rPr lang="en-GB" sz="2400" dirty="0">
                <a:solidFill>
                  <a:prstClr val="black"/>
                </a:solidFill>
                <a:latin typeface="Aptos" panose="020B0004020202020204" pitchFamily="34" charset="0"/>
                <a:ea typeface="Calibri" panose="020F0502020204030204" pitchFamily="34" charset="0"/>
                <a:cs typeface="Times New Roman" panose="02020603050405020304" pitchFamily="18" charset="0"/>
              </a:rPr>
              <a:t>, Disability Rights UK, Leonard Cheshire, Scope, DFN Charitable Foundation, Shaw Trust Foundation, UNISON, and University of Warwick</a:t>
            </a:r>
          </a:p>
          <a:p>
            <a:pPr marL="342900" indent="-342900">
              <a:lnSpc>
                <a:spcPct val="110000"/>
              </a:lnSpc>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rPr>
              <a:t>Outlines nine policy areas on which the government should focus to address disability employment disadvantage (e.g., mandatory reporting, supported employment/ internships, Access to Work and Disability Confident reform, leveraging procurement, rights to facility time for trade union equality reps)</a:t>
            </a:r>
          </a:p>
          <a:p>
            <a:pPr marL="342900" indent="-342900">
              <a:lnSpc>
                <a:spcPct val="110000"/>
              </a:lnSpc>
              <a:buClr>
                <a:srgbClr val="008037"/>
              </a:buClr>
              <a:buSzPct val="120000"/>
              <a:buFont typeface="Wingdings" panose="05000000000000000000" pitchFamily="2" charset="2"/>
              <a:buChar char="§"/>
              <a:defRPr/>
            </a:pPr>
            <a:r>
              <a:rPr lang="en-GB" sz="2400" dirty="0">
                <a:solidFill>
                  <a:prstClr val="black"/>
                </a:solidFill>
                <a:latin typeface="Aptos" panose="020B0004020202020204" pitchFamily="34" charset="0"/>
                <a:ea typeface="Calibri" panose="020F0502020204030204" pitchFamily="34" charset="0"/>
                <a:cs typeface="Times New Roman" panose="02020603050405020304" pitchFamily="18" charset="0"/>
              </a:rPr>
              <a:t>Our aim: to demonstrate to government the extent to which there is appetite for substantive change in disability employment policy, and consensus regarding what this change should comprise, with a view to encouraging the government to adopt the Charter’s proposals</a:t>
            </a:r>
          </a:p>
        </p:txBody>
      </p:sp>
      <p:pic>
        <p:nvPicPr>
          <p:cNvPr id="2" name="Picture 1">
            <a:extLst>
              <a:ext uri="{FF2B5EF4-FFF2-40B4-BE49-F238E27FC236}">
                <a16:creationId xmlns:a16="http://schemas.microsoft.com/office/drawing/2014/main" id="{12FDF809-FAD9-204E-A127-95C1AED6968D}"/>
              </a:ext>
            </a:extLst>
          </p:cNvPr>
          <p:cNvPicPr>
            <a:picLocks noChangeAspect="1"/>
          </p:cNvPicPr>
          <p:nvPr/>
        </p:nvPicPr>
        <p:blipFill>
          <a:blip r:embed="rId2"/>
          <a:stretch>
            <a:fillRect/>
          </a:stretch>
        </p:blipFill>
        <p:spPr>
          <a:xfrm>
            <a:off x="9413938" y="6096321"/>
            <a:ext cx="2078916" cy="695004"/>
          </a:xfrm>
          <a:prstGeom prst="rect">
            <a:avLst/>
          </a:prstGeom>
        </p:spPr>
      </p:pic>
    </p:spTree>
    <p:extLst>
      <p:ext uri="{BB962C8B-B14F-4D97-AF65-F5344CB8AC3E}">
        <p14:creationId xmlns:p14="http://schemas.microsoft.com/office/powerpoint/2010/main" val="318782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1AB3-6539-6049-7656-45469915F9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3EFF9A-623D-C2B6-89B2-E754B055A09B}"/>
              </a:ext>
            </a:extLst>
          </p:cNvPr>
          <p:cNvSpPr>
            <a:spLocks noGrp="1"/>
          </p:cNvSpPr>
          <p:nvPr>
            <p:ph type="title"/>
          </p:nvPr>
        </p:nvSpPr>
        <p:spPr>
          <a:xfrm>
            <a:off x="-1981200" y="178589"/>
            <a:ext cx="10972800" cy="1143000"/>
          </a:xfrm>
        </p:spPr>
        <p:txBody>
          <a:bodyPr/>
          <a:lstStyle/>
          <a:p>
            <a:endParaRPr lang="en-GB" i="1" dirty="0">
              <a:solidFill>
                <a:srgbClr val="005C27"/>
              </a:solidFill>
              <a:latin typeface="Aptos" panose="020B0004020202020204" pitchFamily="34" charset="0"/>
            </a:endParaRPr>
          </a:p>
        </p:txBody>
      </p:sp>
      <p:sp>
        <p:nvSpPr>
          <p:cNvPr id="5" name="Content Placeholder 4">
            <a:extLst>
              <a:ext uri="{FF2B5EF4-FFF2-40B4-BE49-F238E27FC236}">
                <a16:creationId xmlns:a16="http://schemas.microsoft.com/office/drawing/2014/main" id="{CDF4D40A-91A1-A980-7D25-494EABF33F89}"/>
              </a:ext>
            </a:extLst>
          </p:cNvPr>
          <p:cNvSpPr>
            <a:spLocks noGrp="1"/>
          </p:cNvSpPr>
          <p:nvPr>
            <p:ph idx="1"/>
          </p:nvPr>
        </p:nvSpPr>
        <p:spPr>
          <a:xfrm>
            <a:off x="276225" y="1158240"/>
            <a:ext cx="11591925" cy="5633085"/>
          </a:xfrm>
        </p:spPr>
        <p:txBody>
          <a:bodyPr>
            <a:normAutofit/>
          </a:bodyPr>
          <a:lstStyle/>
          <a:p>
            <a:pPr marL="342900" marR="0" lvl="0" indent="-342900" algn="l" defTabSz="685800" rtl="0" eaLnBrk="1" fontAlgn="auto" latinLnBrk="0" hangingPunct="1">
              <a:lnSpc>
                <a:spcPct val="110000"/>
              </a:lnSpc>
              <a:spcBef>
                <a:spcPct val="20000"/>
              </a:spcBef>
              <a:spcAft>
                <a:spcPts val="0"/>
              </a:spcAft>
              <a:buClr>
                <a:srgbClr val="008037"/>
              </a:buClr>
              <a:buSzPct val="120000"/>
              <a:buFont typeface="Wingdings" panose="05000000000000000000" pitchFamily="2" charset="2"/>
              <a:buChar char="§"/>
              <a:tabLst/>
              <a:defRPr/>
            </a:pPr>
            <a:r>
              <a:rPr kumimoji="0" lang="en-GB" sz="24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Now has over 300 signatories: </a:t>
            </a:r>
          </a:p>
          <a:p>
            <a:pPr marL="642938" lvl="1" indent="-342900">
              <a:lnSpc>
                <a:spcPct val="110000"/>
              </a:lnSpc>
              <a:buClr>
                <a:srgbClr val="008037"/>
              </a:buClr>
              <a:buSzPct val="120000"/>
              <a:buFont typeface="Wingdings" panose="05000000000000000000" pitchFamily="2" charset="2"/>
              <a:buChar char="§"/>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charities including Mencap, Mind, Sense, RNIB, RNID, National Autistic Society</a:t>
            </a:r>
          </a:p>
          <a:p>
            <a:pPr marL="642938" lvl="1" indent="-342900">
              <a:lnSpc>
                <a:spcPct val="110000"/>
              </a:lnSpc>
              <a:buClr>
                <a:srgbClr val="008037"/>
              </a:buClr>
              <a:buSzPct val="120000"/>
              <a:buFont typeface="Wingdings" panose="05000000000000000000" pitchFamily="2" charset="2"/>
              <a:buChar char="§"/>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labour movement: e.g., Unite, UCU, </a:t>
            </a:r>
            <a:r>
              <a:rPr lang="en-GB" sz="2200" dirty="0">
                <a:solidFill>
                  <a:prstClr val="black"/>
                </a:solidFill>
                <a:latin typeface="Aptos" panose="020B0004020202020204" pitchFamily="34" charset="0"/>
                <a:ea typeface="Calibri" panose="020F0502020204030204" pitchFamily="34" charset="0"/>
                <a:cs typeface="Times New Roman" panose="02020603050405020304" pitchFamily="18" charset="0"/>
              </a:rPr>
              <a:t>British Medical Association, Trades Union Congress </a:t>
            </a:r>
            <a:endPar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642938" lvl="1" indent="-342900">
              <a:lnSpc>
                <a:spcPct val="110000"/>
              </a:lnSpc>
              <a:buClr>
                <a:srgbClr val="008037"/>
              </a:buClr>
              <a:buSzPct val="120000"/>
              <a:buFont typeface="Wingdings" panose="05000000000000000000" pitchFamily="2" charset="2"/>
              <a:buChar char="§"/>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Corporates: e.g., Adecco, Coca Cola </a:t>
            </a:r>
            <a:r>
              <a:rPr kumimoji="0" lang="en-GB" sz="2200" b="0" i="0" u="none" strike="noStrike" kern="1200" cap="none" spc="0" normalizeH="0" baseline="0" noProof="0" dirty="0" err="1">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Europacific</a:t>
            </a: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 Partners, </a:t>
            </a:r>
            <a:r>
              <a:rPr kumimoji="0" lang="en-GB" sz="2200" b="0" i="0" u="none" strike="noStrike" kern="1200" cap="none" spc="0" normalizeH="0" baseline="0" noProof="0" dirty="0" err="1">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PageGroup</a:t>
            </a: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 McDonald’s, Schroders, DPD UK, FM Conway, the Post Office</a:t>
            </a:r>
          </a:p>
          <a:p>
            <a:pPr marL="642938" lvl="1" indent="-342900">
              <a:lnSpc>
                <a:spcPct val="110000"/>
              </a:lnSpc>
              <a:buClr>
                <a:srgbClr val="008037"/>
              </a:buClr>
              <a:buSzPct val="120000"/>
              <a:buFont typeface="Wingdings" panose="05000000000000000000" pitchFamily="2" charset="2"/>
              <a:buChar char="§"/>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other leading organisations: e.g., British Paralympic Association,</a:t>
            </a:r>
            <a:r>
              <a:rPr lang="en-GB" sz="2200" dirty="0">
                <a:solidFill>
                  <a:prstClr val="black"/>
                </a:solidFill>
                <a:latin typeface="Aptos" panose="020B0004020202020204" pitchFamily="34" charset="0"/>
                <a:ea typeface="Calibri" panose="020F0502020204030204" pitchFamily="34" charset="0"/>
                <a:cs typeface="Times New Roman" panose="02020603050405020304" pitchFamily="18" charset="0"/>
              </a:rPr>
              <a:t> </a:t>
            </a: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Amnesty International, and a growing number of NHS Trusts and  local authorities</a:t>
            </a:r>
          </a:p>
        </p:txBody>
      </p:sp>
      <p:pic>
        <p:nvPicPr>
          <p:cNvPr id="2" name="Picture 1">
            <a:extLst>
              <a:ext uri="{FF2B5EF4-FFF2-40B4-BE49-F238E27FC236}">
                <a16:creationId xmlns:a16="http://schemas.microsoft.com/office/drawing/2014/main" id="{645BD3B8-B31F-5B9E-E02C-878C2A9C591D}"/>
              </a:ext>
            </a:extLst>
          </p:cNvPr>
          <p:cNvPicPr>
            <a:picLocks noChangeAspect="1"/>
          </p:cNvPicPr>
          <p:nvPr/>
        </p:nvPicPr>
        <p:blipFill>
          <a:blip r:embed="rId2"/>
          <a:stretch>
            <a:fillRect/>
          </a:stretch>
        </p:blipFill>
        <p:spPr>
          <a:xfrm>
            <a:off x="9413938" y="6096321"/>
            <a:ext cx="2078916" cy="695004"/>
          </a:xfrm>
          <a:prstGeom prst="rect">
            <a:avLst/>
          </a:prstGeom>
        </p:spPr>
      </p:pic>
    </p:spTree>
    <p:extLst>
      <p:ext uri="{BB962C8B-B14F-4D97-AF65-F5344CB8AC3E}">
        <p14:creationId xmlns:p14="http://schemas.microsoft.com/office/powerpoint/2010/main" val="405183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09" y="132025"/>
            <a:ext cx="11037369" cy="1143000"/>
          </a:xfrm>
        </p:spPr>
        <p:txBody>
          <a:bodyPr>
            <a:noAutofit/>
          </a:bodyPr>
          <a:lstStyle/>
          <a:p>
            <a:pPr algn="l"/>
            <a:r>
              <a:rPr lang="en-US" sz="3600" b="1" dirty="0"/>
              <a:t>The Charter’s proposals</a:t>
            </a:r>
            <a:endParaRPr lang="en-GB" sz="3600" b="1" dirty="0"/>
          </a:p>
        </p:txBody>
      </p:sp>
      <p:sp>
        <p:nvSpPr>
          <p:cNvPr id="3" name="Content Placeholder 2"/>
          <p:cNvSpPr>
            <a:spLocks noGrp="1"/>
          </p:cNvSpPr>
          <p:nvPr>
            <p:ph idx="1"/>
          </p:nvPr>
        </p:nvSpPr>
        <p:spPr>
          <a:xfrm>
            <a:off x="443345" y="1275025"/>
            <a:ext cx="11139055" cy="4899272"/>
          </a:xfrm>
        </p:spPr>
        <p:txBody>
          <a:bodyPr>
            <a:normAutofit fontScale="40000" lnSpcReduction="20000"/>
          </a:bodyPr>
          <a:lstStyle/>
          <a:p>
            <a:pPr marL="0" indent="0">
              <a:buNone/>
            </a:pPr>
            <a:r>
              <a:rPr lang="en-US" sz="4200" b="1" dirty="0"/>
              <a:t>1. Employment and pay gap reporting </a:t>
            </a:r>
          </a:p>
          <a:p>
            <a:endParaRPr lang="en-US" sz="4200" dirty="0"/>
          </a:p>
          <a:p>
            <a:pPr>
              <a:buFont typeface="Wingdings" panose="05000000000000000000" pitchFamily="2" charset="2"/>
              <a:buChar char="§"/>
            </a:pPr>
            <a:r>
              <a:rPr lang="en-US" sz="4200" dirty="0"/>
              <a:t>The government should require all employers with 250+ employees to publish data annually on: the number of disabled people they employ as a proportion of their workforce; their disability pay gap; and the percentage of disabled employees within each pay quartile.</a:t>
            </a:r>
          </a:p>
          <a:p>
            <a:pPr marL="0" indent="0">
              <a:buNone/>
            </a:pPr>
            <a:endParaRPr lang="en-US" sz="4200" dirty="0"/>
          </a:p>
          <a:p>
            <a:pPr marL="0" indent="0">
              <a:buNone/>
            </a:pPr>
            <a:endParaRPr lang="en-US" sz="4200" dirty="0"/>
          </a:p>
          <a:p>
            <a:pPr marL="0" indent="0">
              <a:buNone/>
            </a:pPr>
            <a:r>
              <a:rPr lang="en-US" sz="4200" b="1" dirty="0"/>
              <a:t>2. Supporting disabled people into employment</a:t>
            </a:r>
          </a:p>
          <a:p>
            <a:endParaRPr lang="en-US" sz="4200" dirty="0"/>
          </a:p>
          <a:p>
            <a:pPr>
              <a:buFont typeface="Wingdings" panose="05000000000000000000" pitchFamily="2" charset="2"/>
              <a:buChar char="§"/>
            </a:pPr>
            <a:r>
              <a:rPr lang="en-US" sz="4200" dirty="0"/>
              <a:t>The government should: increase disabled people’s access to employment </a:t>
            </a:r>
            <a:r>
              <a:rPr lang="en-US" sz="4200" dirty="0" err="1"/>
              <a:t>programmes</a:t>
            </a:r>
            <a:r>
              <a:rPr lang="en-US" sz="4200" dirty="0"/>
              <a:t> and apprenticeships; increase the scale, quality and awareness of supported employment </a:t>
            </a:r>
            <a:r>
              <a:rPr lang="en-US" sz="4200" dirty="0" err="1"/>
              <a:t>programmes</a:t>
            </a:r>
            <a:r>
              <a:rPr lang="en-US" sz="4200" dirty="0"/>
              <a:t> and supported internships; and increase the provision of tailored careers advice to disabled people.</a:t>
            </a:r>
          </a:p>
          <a:p>
            <a:pPr marL="0" indent="0">
              <a:buNone/>
            </a:pPr>
            <a:r>
              <a:rPr lang="en-US" sz="4200" dirty="0"/>
              <a:t>​</a:t>
            </a:r>
          </a:p>
          <a:p>
            <a:endParaRPr lang="en-US" sz="4200" dirty="0"/>
          </a:p>
          <a:p>
            <a:pPr marL="0" indent="0">
              <a:buNone/>
            </a:pPr>
            <a:r>
              <a:rPr lang="en-US" sz="4200" b="1" dirty="0"/>
              <a:t>3. Reform of Access to Work (</a:t>
            </a:r>
            <a:r>
              <a:rPr lang="en-US" sz="4200" b="1" dirty="0" err="1"/>
              <a:t>AtW</a:t>
            </a:r>
            <a:r>
              <a:rPr lang="en-US" sz="4200" b="1" dirty="0"/>
              <a:t>)</a:t>
            </a:r>
          </a:p>
          <a:p>
            <a:endParaRPr lang="en-US" sz="4200" dirty="0"/>
          </a:p>
          <a:p>
            <a:pPr>
              <a:buFont typeface="Wingdings" panose="05000000000000000000" pitchFamily="2" charset="2"/>
              <a:buChar char="§"/>
            </a:pPr>
            <a:r>
              <a:rPr lang="en-US" sz="4200" dirty="0"/>
              <a:t>The government should: remove the </a:t>
            </a:r>
            <a:r>
              <a:rPr lang="en-US" sz="4200" dirty="0" err="1"/>
              <a:t>AtW</a:t>
            </a:r>
            <a:r>
              <a:rPr lang="en-US" sz="4200" dirty="0"/>
              <a:t> support cap; ensure application/renewal processes are efficient, </a:t>
            </a:r>
            <a:r>
              <a:rPr lang="en-US" sz="4200" dirty="0" err="1"/>
              <a:t>personalised</a:t>
            </a:r>
            <a:r>
              <a:rPr lang="en-US" sz="4200" dirty="0"/>
              <a:t>, and flexible; entitle disabled job-seekers to ‘in principle’ indicative awards; facilitate </a:t>
            </a:r>
            <a:r>
              <a:rPr lang="en-US" sz="4200" dirty="0" err="1"/>
              <a:t>passporting</a:t>
            </a:r>
            <a:r>
              <a:rPr lang="en-US" sz="4200" dirty="0"/>
              <a:t> of awards between </a:t>
            </a:r>
            <a:r>
              <a:rPr lang="en-US" sz="4200" dirty="0" err="1"/>
              <a:t>organisations</a:t>
            </a:r>
            <a:r>
              <a:rPr lang="en-US" sz="4200" dirty="0"/>
              <a:t> and from Disabled Student’s Allowance to </a:t>
            </a:r>
            <a:r>
              <a:rPr lang="en-US" sz="4200" dirty="0" err="1"/>
              <a:t>AtW</a:t>
            </a:r>
            <a:r>
              <a:rPr lang="en-US" sz="4200" dirty="0"/>
              <a:t>; and increase awareness of </a:t>
            </a:r>
            <a:r>
              <a:rPr lang="en-US" sz="4200" dirty="0" err="1"/>
              <a:t>AtW</a:t>
            </a:r>
            <a:r>
              <a:rPr lang="en-US" sz="4200" dirty="0"/>
              <a:t> support.</a:t>
            </a: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9065124" y="5843909"/>
            <a:ext cx="2078916" cy="695004"/>
          </a:xfrm>
          <a:prstGeom prst="rect">
            <a:avLst/>
          </a:prstGeom>
        </p:spPr>
      </p:pic>
    </p:spTree>
    <p:extLst>
      <p:ext uri="{BB962C8B-B14F-4D97-AF65-F5344CB8AC3E}">
        <p14:creationId xmlns:p14="http://schemas.microsoft.com/office/powerpoint/2010/main" val="209011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332509"/>
            <a:ext cx="11139055" cy="5841788"/>
          </a:xfrm>
        </p:spPr>
        <p:txBody>
          <a:bodyPr>
            <a:normAutofit fontScale="92500" lnSpcReduction="20000"/>
          </a:bodyPr>
          <a:lstStyle/>
          <a:p>
            <a:pPr marL="0" lvl="0" indent="0">
              <a:buNone/>
            </a:pPr>
            <a:r>
              <a:rPr lang="en-US" sz="2000" b="1" dirty="0">
                <a:solidFill>
                  <a:prstClr val="black"/>
                </a:solidFill>
              </a:rPr>
              <a:t>4. Reform of Disability Confident</a:t>
            </a:r>
          </a:p>
          <a:p>
            <a:pPr marL="0" lvl="0" indent="0">
              <a:buNone/>
            </a:pPr>
            <a:endParaRPr lang="en-US" sz="2000" dirty="0">
              <a:solidFill>
                <a:prstClr val="black"/>
              </a:solidFill>
            </a:endParaRPr>
          </a:p>
          <a:p>
            <a:pPr lvl="0">
              <a:buFont typeface="Wingdings" panose="05000000000000000000" pitchFamily="2" charset="2"/>
              <a:buChar char="§"/>
            </a:pPr>
            <a:r>
              <a:rPr lang="en-US" sz="2000" dirty="0">
                <a:solidFill>
                  <a:prstClr val="black"/>
                </a:solidFill>
              </a:rPr>
              <a:t>The government should: require all employers at Disability Confident Levels 2 and 3 to meet minimum thresholds regarding the percentage of disabled people in their workforce; and remove accreditation from employers that do not move up within 3 years from Level 1 to Levels 2 or 3.</a:t>
            </a:r>
          </a:p>
          <a:p>
            <a:pPr marL="0" lvl="0" indent="0">
              <a:buNone/>
            </a:pPr>
            <a:endParaRPr lang="en-US" sz="2000" dirty="0">
              <a:solidFill>
                <a:prstClr val="black"/>
              </a:solidFill>
            </a:endParaRPr>
          </a:p>
          <a:p>
            <a:pPr marL="0" lvl="0" indent="0">
              <a:buNone/>
            </a:pPr>
            <a:endParaRPr lang="en-US" sz="2000" dirty="0">
              <a:solidFill>
                <a:prstClr val="black"/>
              </a:solidFill>
            </a:endParaRPr>
          </a:p>
          <a:p>
            <a:pPr marL="0" lvl="0" indent="0">
              <a:buNone/>
            </a:pPr>
            <a:r>
              <a:rPr lang="en-US" sz="2000" b="1" dirty="0">
                <a:solidFill>
                  <a:prstClr val="black"/>
                </a:solidFill>
              </a:rPr>
              <a:t>5. Leveraging government procurement</a:t>
            </a:r>
          </a:p>
          <a:p>
            <a:pPr lvl="0"/>
            <a:endParaRPr lang="en-US" sz="2000" dirty="0">
              <a:solidFill>
                <a:prstClr val="black"/>
              </a:solidFill>
            </a:endParaRPr>
          </a:p>
          <a:p>
            <a:pPr lvl="0">
              <a:buFont typeface="Wingdings" panose="05000000000000000000" pitchFamily="2" charset="2"/>
              <a:buChar char="§"/>
            </a:pPr>
            <a:r>
              <a:rPr lang="en-US" sz="2000" dirty="0">
                <a:solidFill>
                  <a:prstClr val="black"/>
                </a:solidFill>
              </a:rPr>
              <a:t>The government should: ensure award decisions for all public sector contracts take into account the percentage of disabled people in the workforce of tendering </a:t>
            </a:r>
            <a:r>
              <a:rPr lang="en-US" sz="2000" dirty="0" err="1">
                <a:solidFill>
                  <a:prstClr val="black"/>
                </a:solidFill>
              </a:rPr>
              <a:t>organisations</a:t>
            </a:r>
            <a:r>
              <a:rPr lang="en-US" sz="2000" dirty="0">
                <a:solidFill>
                  <a:prstClr val="black"/>
                </a:solidFill>
              </a:rPr>
              <a:t>; require government contractors to work towards a minimum threshold regarding the percentage of disabled people in their workforce; and take failure to achieve this threshold into account in future contract award decisions.</a:t>
            </a:r>
          </a:p>
          <a:p>
            <a:pPr lvl="0">
              <a:buFont typeface="Wingdings" panose="05000000000000000000" pitchFamily="2" charset="2"/>
              <a:buChar char="§"/>
            </a:pPr>
            <a:endParaRPr lang="en-US" sz="2000" dirty="0">
              <a:solidFill>
                <a:prstClr val="black"/>
              </a:solidFill>
            </a:endParaRPr>
          </a:p>
          <a:p>
            <a:pPr lvl="0">
              <a:buFont typeface="Wingdings" panose="05000000000000000000" pitchFamily="2" charset="2"/>
              <a:buChar char="§"/>
            </a:pPr>
            <a:endParaRPr lang="en-US" sz="2000" dirty="0">
              <a:solidFill>
                <a:prstClr val="black"/>
              </a:solidFill>
            </a:endParaRPr>
          </a:p>
          <a:p>
            <a:pPr marL="0" lvl="0" indent="0">
              <a:buNone/>
            </a:pPr>
            <a:r>
              <a:rPr lang="en-US" sz="2000" b="1" dirty="0">
                <a:solidFill>
                  <a:prstClr val="black"/>
                </a:solidFill>
              </a:rPr>
              <a:t> 6. Workplace adjustments</a:t>
            </a:r>
          </a:p>
          <a:p>
            <a:pPr lvl="0"/>
            <a:endParaRPr lang="en-US" sz="2000" dirty="0">
              <a:solidFill>
                <a:prstClr val="black"/>
              </a:solidFill>
            </a:endParaRPr>
          </a:p>
          <a:p>
            <a:pPr lvl="0">
              <a:buFont typeface="Wingdings" panose="05000000000000000000" pitchFamily="2" charset="2"/>
              <a:buChar char="§"/>
            </a:pPr>
            <a:r>
              <a:rPr lang="en-US" sz="2000" dirty="0">
                <a:solidFill>
                  <a:prstClr val="black"/>
                </a:solidFill>
              </a:rPr>
              <a:t>The government should: require employers to notify employees on decisions regarding reasonable adjustment requests within two weeks; make the option to work flexibly from day one the legal default for all jobs; introduce stronger rights to paid disability leave for assessment, rehabilitation and training; and fund an increase in Statutory Sick Pay to the European average.</a:t>
            </a:r>
          </a:p>
          <a:p>
            <a:pPr lvl="0"/>
            <a:endParaRPr lang="en-US" sz="2000" dirty="0">
              <a:solidFill>
                <a:prstClr val="black"/>
              </a:solidFill>
            </a:endParaRPr>
          </a:p>
          <a:p>
            <a:pPr marL="0" lvl="0" indent="0">
              <a:buNone/>
            </a:pPr>
            <a:endParaRPr lang="en-US" sz="800" dirty="0">
              <a:solidFill>
                <a:prstClr val="black"/>
              </a:solidFill>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9065124" y="5843909"/>
            <a:ext cx="2078916" cy="695004"/>
          </a:xfrm>
          <a:prstGeom prst="rect">
            <a:avLst/>
          </a:prstGeom>
        </p:spPr>
      </p:pic>
    </p:spTree>
    <p:extLst>
      <p:ext uri="{BB962C8B-B14F-4D97-AF65-F5344CB8AC3E}">
        <p14:creationId xmlns:p14="http://schemas.microsoft.com/office/powerpoint/2010/main" val="10562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9065124" y="5843909"/>
            <a:ext cx="2078916" cy="695004"/>
          </a:xfrm>
          <a:prstGeom prst="rect">
            <a:avLst/>
          </a:prstGeom>
        </p:spPr>
      </p:pic>
      <p:sp>
        <p:nvSpPr>
          <p:cNvPr id="3" name="Content Placeholder 2"/>
          <p:cNvSpPr>
            <a:spLocks noGrp="1"/>
          </p:cNvSpPr>
          <p:nvPr>
            <p:ph idx="1"/>
          </p:nvPr>
        </p:nvSpPr>
        <p:spPr>
          <a:xfrm>
            <a:off x="323273" y="554182"/>
            <a:ext cx="11259127" cy="5571983"/>
          </a:xfrm>
        </p:spPr>
        <p:txBody>
          <a:bodyPr>
            <a:normAutofit fontScale="62500" lnSpcReduction="20000"/>
          </a:bodyPr>
          <a:lstStyle/>
          <a:p>
            <a:pPr marL="0" indent="0">
              <a:buNone/>
            </a:pPr>
            <a:r>
              <a:rPr lang="en-US" b="1" dirty="0"/>
              <a:t>7. Working with disabled people and their representatives</a:t>
            </a:r>
          </a:p>
          <a:p>
            <a:endParaRPr lang="en-US" dirty="0"/>
          </a:p>
          <a:p>
            <a:pPr>
              <a:buFont typeface="Wingdings" panose="05000000000000000000" pitchFamily="2" charset="2"/>
              <a:buChar char="§"/>
            </a:pPr>
            <a:r>
              <a:rPr lang="en-US" dirty="0"/>
              <a:t>The government should: require employers to consult and negotiate with disabled people and their representatives on disability equality matters; and provide trade union equality representatives and disability champions with statutory rights to time off to perform their role.</a:t>
            </a:r>
          </a:p>
          <a:p>
            <a:pPr marL="0" indent="0">
              <a:buNone/>
            </a:pPr>
            <a:endParaRPr lang="en-US" dirty="0"/>
          </a:p>
          <a:p>
            <a:endParaRPr lang="en-US" dirty="0"/>
          </a:p>
          <a:p>
            <a:pPr marL="0" indent="0">
              <a:buNone/>
            </a:pPr>
            <a:r>
              <a:rPr lang="en-US" b="1" dirty="0"/>
              <a:t>8. Advice and support</a:t>
            </a:r>
          </a:p>
          <a:p>
            <a:endParaRPr lang="en-US" dirty="0"/>
          </a:p>
          <a:p>
            <a:pPr>
              <a:buFont typeface="Wingdings" panose="05000000000000000000" pitchFamily="2" charset="2"/>
              <a:buChar char="§"/>
            </a:pPr>
            <a:r>
              <a:rPr lang="en-US" dirty="0"/>
              <a:t>The government should create a ‘one stop shop’ portal to provide information, advice and guidance to employers on recruiting and retaining disabled people, and to disabled people on their employment rights.</a:t>
            </a:r>
          </a:p>
          <a:p>
            <a:endParaRPr lang="en-US" dirty="0"/>
          </a:p>
          <a:p>
            <a:endParaRPr lang="en-US" dirty="0"/>
          </a:p>
          <a:p>
            <a:pPr marL="0" indent="0">
              <a:buNone/>
            </a:pPr>
            <a:r>
              <a:rPr lang="en-US" b="1" dirty="0"/>
              <a:t>9. National progress on disability employment</a:t>
            </a:r>
          </a:p>
          <a:p>
            <a:endParaRPr lang="en-US" dirty="0"/>
          </a:p>
          <a:p>
            <a:pPr>
              <a:buFont typeface="Wingdings" panose="05000000000000000000" pitchFamily="2" charset="2"/>
              <a:buChar char="§"/>
            </a:pPr>
            <a:r>
              <a:rPr lang="en-US" dirty="0"/>
              <a:t>The government should take into account increasing disability prevalence in calculating the disability employment gap, and use the ‘prevalence corrected’ employment gap measure in monitoring national progress on disability employment.</a:t>
            </a:r>
          </a:p>
          <a:p>
            <a:endParaRPr lang="en-US" dirty="0"/>
          </a:p>
          <a:p>
            <a:endParaRPr lang="en-GB" dirty="0"/>
          </a:p>
        </p:txBody>
      </p:sp>
    </p:spTree>
    <p:extLst>
      <p:ext uri="{BB962C8B-B14F-4D97-AF65-F5344CB8AC3E}">
        <p14:creationId xmlns:p14="http://schemas.microsoft.com/office/powerpoint/2010/main" val="238772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951D5-9F83-821D-DA60-1CDFAB29BB09}"/>
              </a:ext>
            </a:extLst>
          </p:cNvPr>
          <p:cNvSpPr>
            <a:spLocks noGrp="1"/>
          </p:cNvSpPr>
          <p:nvPr>
            <p:ph type="title"/>
          </p:nvPr>
        </p:nvSpPr>
        <p:spPr>
          <a:xfrm>
            <a:off x="-2468880" y="70938"/>
            <a:ext cx="10972800" cy="1143000"/>
          </a:xfrm>
        </p:spPr>
        <p:txBody>
          <a:bodyPr>
            <a:noAutofit/>
          </a:bodyPr>
          <a:lstStyle/>
          <a:p>
            <a:r>
              <a:rPr kumimoji="0" lang="en-GB" sz="3600" b="1" i="1" u="none" strike="noStrike" kern="1200" cap="none" spc="0" normalizeH="0" baseline="0" noProof="0" dirty="0">
                <a:ln>
                  <a:noFill/>
                </a:ln>
                <a:solidFill>
                  <a:srgbClr val="005C27"/>
                </a:solidFill>
                <a:effectLst/>
                <a:uLnTx/>
                <a:uFillTx/>
                <a:latin typeface="Aptos" panose="020B0004020202020204" pitchFamily="34" charset="0"/>
                <a:ea typeface="+mn-ea"/>
                <a:cs typeface="+mn-cs"/>
              </a:rPr>
              <a:t>What have we achieved?</a:t>
            </a:r>
            <a:endParaRPr lang="en-GB" sz="3600" i="1" dirty="0">
              <a:solidFill>
                <a:srgbClr val="005C27"/>
              </a:solidFill>
              <a:latin typeface="Aptos" panose="020B0004020202020204" pitchFamily="34" charset="0"/>
            </a:endParaRPr>
          </a:p>
        </p:txBody>
      </p:sp>
      <p:sp>
        <p:nvSpPr>
          <p:cNvPr id="5" name="Content Placeholder 4">
            <a:extLst>
              <a:ext uri="{FF2B5EF4-FFF2-40B4-BE49-F238E27FC236}">
                <a16:creationId xmlns:a16="http://schemas.microsoft.com/office/drawing/2014/main" id="{B8EC583B-F34D-91FA-98D8-4C2CFCBCF425}"/>
              </a:ext>
            </a:extLst>
          </p:cNvPr>
          <p:cNvSpPr>
            <a:spLocks noGrp="1"/>
          </p:cNvSpPr>
          <p:nvPr>
            <p:ph idx="1"/>
          </p:nvPr>
        </p:nvSpPr>
        <p:spPr>
          <a:xfrm>
            <a:off x="617220" y="1158240"/>
            <a:ext cx="10972800" cy="4850611"/>
          </a:xfrm>
        </p:spPr>
        <p:txBody>
          <a:bodyPr>
            <a:normAutofit lnSpcReduction="10000"/>
          </a:bodyPr>
          <a:lstStyle/>
          <a:p>
            <a:pPr marL="0" indent="0">
              <a:buClr>
                <a:srgbClr val="008037"/>
              </a:buClr>
              <a:buSzPct val="120000"/>
              <a:buNone/>
              <a:defRPr/>
            </a:pPr>
            <a:r>
              <a:rPr lang="en-GB" sz="2400" dirty="0">
                <a:solidFill>
                  <a:prstClr val="black"/>
                </a:solidFill>
                <a:latin typeface="Aptos" panose="020B0004020202020204" pitchFamily="34" charset="0"/>
                <a:ea typeface="Calibri" panose="020F0502020204030204" pitchFamily="34" charset="0"/>
                <a:cs typeface="Times New Roman" panose="02020603050405020304" pitchFamily="18" charset="0"/>
              </a:rPr>
              <a:t>Under the previous government (as outlined in my previous presentation):</a:t>
            </a:r>
          </a:p>
          <a:p>
            <a:pPr>
              <a:buClr>
                <a:srgbClr val="008037"/>
              </a:buClr>
              <a:buSzPct val="120000"/>
              <a:buFont typeface="Wingdings" panose="05000000000000000000" pitchFamily="2" charset="2"/>
              <a:buChar char="§"/>
              <a:defRPr/>
            </a:pPr>
            <a:endPar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endParaRPr>
          </a:p>
          <a:p>
            <a:pPr>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rPr>
              <a:t>The Charter played a significant role in securing £3 million pilot funding for supported internships in the 2023 Spring Budget</a:t>
            </a:r>
          </a:p>
          <a:p>
            <a:pPr marL="342900" indent="-342900">
              <a:buClr>
                <a:srgbClr val="008037"/>
              </a:buClr>
              <a:buSzPct val="120000"/>
              <a:buFont typeface="Wingdings" panose="05000000000000000000" pitchFamily="2" charset="2"/>
              <a:buChar char="§"/>
              <a:defRPr/>
            </a:pPr>
            <a:endParaRPr lang="en-GB" sz="2400" dirty="0">
              <a:solidFill>
                <a:prstClr val="black"/>
              </a:solidFill>
              <a:latin typeface="Aptos" panose="020B0004020202020204" pitchFamily="34" charset="0"/>
              <a:ea typeface="Calibri" panose="020F0502020204030204" pitchFamily="34" charset="0"/>
              <a:cs typeface="Times New Roman" panose="02020603050405020304" pitchFamily="18" charset="0"/>
            </a:endParaRPr>
          </a:p>
          <a:p>
            <a:pPr marL="342900" indent="-342900">
              <a:buClr>
                <a:srgbClr val="008037"/>
              </a:buClr>
              <a:buSzPct val="120000"/>
              <a:buFont typeface="Wingdings" panose="05000000000000000000" pitchFamily="2" charset="2"/>
              <a:buChar char="§"/>
              <a:defRPr/>
            </a:pPr>
            <a:r>
              <a:rPr lang="en-GB" sz="2400" dirty="0">
                <a:solidFill>
                  <a:prstClr val="black"/>
                </a:solidFill>
                <a:latin typeface="Aptos" panose="020B0004020202020204" pitchFamily="34" charset="0"/>
                <a:ea typeface="Calibri" panose="020F0502020204030204" pitchFamily="34" charset="0"/>
                <a:cs typeface="Times New Roman" panose="02020603050405020304" pitchFamily="18" charset="0"/>
              </a:rPr>
              <a:t>Mentioned in the Disability Action Plan</a:t>
            </a:r>
          </a:p>
          <a:p>
            <a:pPr marL="342900" indent="-342900">
              <a:buClr>
                <a:srgbClr val="008037"/>
              </a:buClr>
              <a:buSzPct val="120000"/>
              <a:buFont typeface="Wingdings" panose="05000000000000000000" pitchFamily="2" charset="2"/>
              <a:buChar char="§"/>
              <a:defRPr/>
            </a:pPr>
            <a:endParaRPr lang="en-GB" sz="2400" dirty="0">
              <a:solidFill>
                <a:prstClr val="black"/>
              </a:solidFill>
              <a:latin typeface="Aptos" panose="020B0004020202020204" pitchFamily="34" charset="0"/>
              <a:ea typeface="Calibri" panose="020F0502020204030204" pitchFamily="34" charset="0"/>
              <a:cs typeface="Times New Roman" panose="02020603050405020304" pitchFamily="18" charset="0"/>
            </a:endParaRPr>
          </a:p>
          <a:p>
            <a:pPr marL="342900" indent="-342900">
              <a:buClr>
                <a:srgbClr val="008037"/>
              </a:buClr>
              <a:buSzPct val="120000"/>
              <a:buFont typeface="Wingdings" panose="05000000000000000000" pitchFamily="2" charset="2"/>
              <a:buChar char="§"/>
              <a:defRPr/>
            </a:pPr>
            <a:r>
              <a:rPr lang="en-GB" sz="2400" dirty="0">
                <a:solidFill>
                  <a:prstClr val="black"/>
                </a:solidFill>
                <a:latin typeface="Aptos" panose="020B0004020202020204" pitchFamily="34" charset="0"/>
                <a:ea typeface="Calibri" panose="020F0502020204030204" pitchFamily="34" charset="0"/>
                <a:cs typeface="Times New Roman" panose="02020603050405020304" pitchFamily="18" charset="0"/>
              </a:rPr>
              <a:t>Previous government’s review of Disability Confident. This sought to respond to recommendations from:</a:t>
            </a:r>
          </a:p>
          <a:p>
            <a:pPr marL="642938" lvl="1" indent="-342900">
              <a:buClr>
                <a:srgbClr val="008037"/>
              </a:buClr>
              <a:buSzPct val="120000"/>
              <a:buFont typeface="Wingdings" panose="05000000000000000000" pitchFamily="2" charset="2"/>
              <a:buChar char="§"/>
              <a:defRPr/>
            </a:pPr>
            <a:r>
              <a:rPr lang="en-GB" sz="2200" dirty="0">
                <a:solidFill>
                  <a:prstClr val="black"/>
                </a:solidFill>
                <a:latin typeface="Aptos" panose="020B0004020202020204" pitchFamily="34" charset="0"/>
                <a:ea typeface="Calibri" panose="020F0502020204030204" pitchFamily="34" charset="0"/>
                <a:cs typeface="Times New Roman" panose="02020603050405020304" pitchFamily="18" charset="0"/>
              </a:rPr>
              <a:t>The Work and Pensions Select Committee</a:t>
            </a:r>
          </a:p>
          <a:p>
            <a:pPr marL="642938" lvl="1" indent="-342900">
              <a:buClr>
                <a:srgbClr val="008037"/>
              </a:buClr>
              <a:buSzPct val="120000"/>
              <a:buFont typeface="Wingdings" panose="05000000000000000000" pitchFamily="2" charset="2"/>
              <a:buChar char="§"/>
              <a:defRPr/>
            </a:pPr>
            <a:r>
              <a:rPr lang="en-GB" sz="2200" dirty="0">
                <a:solidFill>
                  <a:prstClr val="black"/>
                </a:solidFill>
                <a:latin typeface="Aptos" panose="020B0004020202020204" pitchFamily="34" charset="0"/>
                <a:ea typeface="Calibri" panose="020F0502020204030204" pitchFamily="34" charset="0"/>
                <a:cs typeface="Times New Roman" panose="02020603050405020304" pitchFamily="18" charset="0"/>
              </a:rPr>
              <a:t>The Centre for Social Justice Disability Commission</a:t>
            </a:r>
          </a:p>
          <a:p>
            <a:pPr marL="642938" lvl="1" indent="-342900">
              <a:buClr>
                <a:srgbClr val="008037"/>
              </a:buClr>
              <a:buSzPct val="120000"/>
              <a:buFont typeface="Wingdings" panose="05000000000000000000" pitchFamily="2" charset="2"/>
              <a:buChar char="§"/>
              <a:defRPr/>
            </a:pPr>
            <a:r>
              <a:rPr lang="en-GB" sz="2200" i="1" dirty="0">
                <a:solidFill>
                  <a:prstClr val="black"/>
                </a:solidFill>
                <a:latin typeface="Aptos" panose="020B0004020202020204" pitchFamily="34" charset="0"/>
                <a:ea typeface="Calibri" panose="020F0502020204030204" pitchFamily="34" charset="0"/>
                <a:cs typeface="Times New Roman" panose="02020603050405020304" pitchFamily="18" charset="0"/>
              </a:rPr>
              <a:t>The Disability Employment Charter</a:t>
            </a:r>
          </a:p>
        </p:txBody>
      </p:sp>
      <p:pic>
        <p:nvPicPr>
          <p:cNvPr id="2" name="Picture 1">
            <a:extLst>
              <a:ext uri="{FF2B5EF4-FFF2-40B4-BE49-F238E27FC236}">
                <a16:creationId xmlns:a16="http://schemas.microsoft.com/office/drawing/2014/main" id="{F3F2C184-049E-EFC1-7984-8CAB37B07295}"/>
              </a:ext>
            </a:extLst>
          </p:cNvPr>
          <p:cNvPicPr>
            <a:picLocks noChangeAspect="1"/>
          </p:cNvPicPr>
          <p:nvPr/>
        </p:nvPicPr>
        <p:blipFill>
          <a:blip r:embed="rId2"/>
          <a:stretch>
            <a:fillRect/>
          </a:stretch>
        </p:blipFill>
        <p:spPr>
          <a:xfrm>
            <a:off x="9409467" y="6008851"/>
            <a:ext cx="2078916" cy="695004"/>
          </a:xfrm>
          <a:prstGeom prst="rect">
            <a:avLst/>
          </a:prstGeom>
        </p:spPr>
      </p:pic>
    </p:spTree>
    <p:extLst>
      <p:ext uri="{BB962C8B-B14F-4D97-AF65-F5344CB8AC3E}">
        <p14:creationId xmlns:p14="http://schemas.microsoft.com/office/powerpoint/2010/main" val="19336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7B1E-556B-3707-97FC-D0C3383671C9}"/>
              </a:ext>
            </a:extLst>
          </p:cNvPr>
          <p:cNvSpPr>
            <a:spLocks noGrp="1"/>
          </p:cNvSpPr>
          <p:nvPr>
            <p:ph type="title"/>
          </p:nvPr>
        </p:nvSpPr>
        <p:spPr/>
        <p:txBody>
          <a:bodyPr/>
          <a:lstStyle/>
          <a:p>
            <a:r>
              <a:rPr kumimoji="0" lang="en-GB" sz="3200" b="1" i="0" u="none" strike="noStrike" kern="1200" cap="none" spc="0" normalizeH="0" baseline="0" noProof="0" dirty="0">
                <a:ln>
                  <a:noFill/>
                </a:ln>
                <a:effectLst/>
                <a:uLnTx/>
                <a:uFillTx/>
                <a:latin typeface="Calibri"/>
                <a:ea typeface="ＭＳ Ｐゴシック" pitchFamily="-112" charset="-128"/>
              </a:rPr>
              <a:t>Disability employment gap 2013-2025</a:t>
            </a:r>
            <a:endParaRPr lang="en-GB" dirty="0"/>
          </a:p>
        </p:txBody>
      </p:sp>
      <p:sp>
        <p:nvSpPr>
          <p:cNvPr id="3" name="Content Placeholder 2">
            <a:extLst>
              <a:ext uri="{FF2B5EF4-FFF2-40B4-BE49-F238E27FC236}">
                <a16:creationId xmlns:a16="http://schemas.microsoft.com/office/drawing/2014/main" id="{0065B66B-03C2-FDF7-B97A-432EF238B2A0}"/>
              </a:ext>
            </a:extLst>
          </p:cNvPr>
          <p:cNvSpPr>
            <a:spLocks noGrp="1"/>
          </p:cNvSpPr>
          <p:nvPr>
            <p:ph idx="1"/>
          </p:nvPr>
        </p:nvSpPr>
        <p:spPr>
          <a:xfrm>
            <a:off x="609600" y="1276351"/>
            <a:ext cx="10972800" cy="4849816"/>
          </a:xfrm>
        </p:spPr>
        <p:txBody>
          <a:bodyPr/>
          <a:lstStyle/>
          <a:p>
            <a:pPr marL="0" indent="0">
              <a:buNone/>
            </a:pPr>
            <a:endParaRPr lang="en-GB" dirty="0"/>
          </a:p>
        </p:txBody>
      </p:sp>
      <p:sp>
        <p:nvSpPr>
          <p:cNvPr id="4" name="Footer Placeholder 3">
            <a:extLst>
              <a:ext uri="{FF2B5EF4-FFF2-40B4-BE49-F238E27FC236}">
                <a16:creationId xmlns:a16="http://schemas.microsoft.com/office/drawing/2014/main" id="{480B40A7-45E8-6F91-FFA6-C77FC255BA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5B40FC8-09B1-32CE-C783-9752944A76D2}"/>
              </a:ext>
            </a:extLst>
          </p:cNvPr>
          <p:cNvPicPr>
            <a:picLocks noChangeAspect="1"/>
          </p:cNvPicPr>
          <p:nvPr/>
        </p:nvPicPr>
        <p:blipFill>
          <a:blip r:embed="rId2"/>
          <a:stretch>
            <a:fillRect/>
          </a:stretch>
        </p:blipFill>
        <p:spPr>
          <a:xfrm>
            <a:off x="9933341" y="6126167"/>
            <a:ext cx="2078916" cy="695004"/>
          </a:xfrm>
          <a:prstGeom prst="rect">
            <a:avLst/>
          </a:prstGeom>
        </p:spPr>
      </p:pic>
      <p:graphicFrame>
        <p:nvGraphicFramePr>
          <p:cNvPr id="5" name="Chart 4">
            <a:extLst>
              <a:ext uri="{FF2B5EF4-FFF2-40B4-BE49-F238E27FC236}">
                <a16:creationId xmlns:a16="http://schemas.microsoft.com/office/drawing/2014/main" id="{F76F65D6-5D0B-8E13-DD51-D24F457F20B7}"/>
              </a:ext>
            </a:extLst>
          </p:cNvPr>
          <p:cNvGraphicFramePr/>
          <p:nvPr/>
        </p:nvGraphicFramePr>
        <p:xfrm>
          <a:off x="797669" y="2297112"/>
          <a:ext cx="10642060" cy="36075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9736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EC583B-F34D-91FA-98D8-4C2CFCBCF425}"/>
              </a:ext>
            </a:extLst>
          </p:cNvPr>
          <p:cNvSpPr>
            <a:spLocks noGrp="1"/>
          </p:cNvSpPr>
          <p:nvPr>
            <p:ph idx="1"/>
          </p:nvPr>
        </p:nvSpPr>
        <p:spPr>
          <a:xfrm>
            <a:off x="272143" y="214473"/>
            <a:ext cx="11680371" cy="5816213"/>
          </a:xfrm>
        </p:spPr>
        <p:txBody>
          <a:bodyPr>
            <a:normAutofit fontScale="92500" lnSpcReduction="10000"/>
          </a:bodyPr>
          <a:lstStyle/>
          <a:p>
            <a:pPr marL="0" indent="0">
              <a:spcBef>
                <a:spcPts val="0"/>
              </a:spcBef>
              <a:buClr>
                <a:srgbClr val="008037"/>
              </a:buClr>
              <a:buSzPct val="120000"/>
              <a:buNone/>
              <a:defRPr/>
            </a:pPr>
            <a:r>
              <a:rPr lang="en-GB" sz="3000" b="1" i="1" dirty="0">
                <a:solidFill>
                  <a:srgbClr val="005C27"/>
                </a:solidFill>
                <a:latin typeface="Aptos" panose="020B0004020202020204" pitchFamily="34" charset="0"/>
                <a:ea typeface="+mj-ea"/>
                <a:cs typeface="+mj-cs"/>
              </a:rPr>
              <a:t>Under the Labour government: r</a:t>
            </a:r>
            <a:r>
              <a:rPr kumimoji="0" lang="en-GB" sz="3000" b="1" i="1" u="none" strike="noStrike" kern="1200" cap="none" spc="0" normalizeH="0" baseline="0" noProof="0" dirty="0" err="1">
                <a:ln>
                  <a:noFill/>
                </a:ln>
                <a:solidFill>
                  <a:srgbClr val="005C27"/>
                </a:solidFill>
                <a:effectLst/>
                <a:uLnTx/>
                <a:uFillTx/>
                <a:latin typeface="Aptos" panose="020B0004020202020204" pitchFamily="34" charset="0"/>
                <a:ea typeface="+mj-ea"/>
                <a:cs typeface="+mj-cs"/>
              </a:rPr>
              <a:t>ecent</a:t>
            </a:r>
            <a:r>
              <a:rPr kumimoji="0" lang="en-GB" sz="3000" b="1" i="1" u="none" strike="noStrike" kern="1200" cap="none" spc="0" normalizeH="0" baseline="0" noProof="0" dirty="0">
                <a:ln>
                  <a:noFill/>
                </a:ln>
                <a:solidFill>
                  <a:srgbClr val="005C27"/>
                </a:solidFill>
                <a:effectLst/>
                <a:uLnTx/>
                <a:uFillTx/>
                <a:latin typeface="Aptos" panose="020B0004020202020204" pitchFamily="34" charset="0"/>
                <a:ea typeface="+mj-ea"/>
                <a:cs typeface="+mj-cs"/>
              </a:rPr>
              <a:t> policy announcements reflecting several of the Charter’s proposals </a:t>
            </a:r>
          </a:p>
          <a:p>
            <a:pPr marL="0" indent="0">
              <a:buClr>
                <a:srgbClr val="008037"/>
              </a:buClr>
              <a:buSzPct val="120000"/>
              <a:buNone/>
              <a:defRPr/>
            </a:pPr>
            <a:endParaRPr lang="en-GB" sz="2400" dirty="0">
              <a:solidFill>
                <a:prstClr val="black"/>
              </a:solidFill>
              <a:latin typeface="Aptos" panose="020B0004020202020204" pitchFamily="34" charset="0"/>
              <a:ea typeface="Calibri" panose="020F0502020204030204" pitchFamily="34" charset="0"/>
              <a:cs typeface="Times New Roman" panose="02020603050405020304" pitchFamily="18" charset="0"/>
            </a:endParaRPr>
          </a:p>
          <a:p>
            <a:pPr marL="342900" indent="-342900">
              <a:buClr>
                <a:srgbClr val="008037"/>
              </a:buClr>
              <a:buSzPct val="120000"/>
              <a:buFont typeface="Wingdings" panose="05000000000000000000" pitchFamily="2" charset="2"/>
              <a:buChar char="§"/>
              <a:defRPr/>
            </a:pPr>
            <a:r>
              <a:rPr lang="en-GB" sz="2600" dirty="0">
                <a:solidFill>
                  <a:prstClr val="black"/>
                </a:solidFill>
                <a:latin typeface="Aptos" panose="020B0004020202020204" pitchFamily="34" charset="0"/>
                <a:ea typeface="Calibri" panose="020F0502020204030204" pitchFamily="34" charset="0"/>
                <a:cs typeface="Times New Roman" panose="02020603050405020304" pitchFamily="18" charset="0"/>
              </a:rPr>
              <a:t>mandatory disability employment and pay gap reporting (likely to be introduced in the Equality (Race and Disability) Bill)</a:t>
            </a:r>
          </a:p>
          <a:p>
            <a:pPr marL="300038" lvl="1" indent="0">
              <a:buClr>
                <a:srgbClr val="008037"/>
              </a:buClr>
              <a:buSzPct val="120000"/>
              <a:buNone/>
              <a:defRPr/>
            </a:pPr>
            <a:endPar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endParaRPr>
          </a:p>
          <a:p>
            <a:pPr marL="642938" lvl="1" indent="-342900">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rPr>
              <a:t>included in the King’s speech (2024)</a:t>
            </a:r>
          </a:p>
          <a:p>
            <a:pPr marL="642938" lvl="1" indent="-342900">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rPr>
              <a:t>Cabinet Office consultation summer 2025 – the consultation document suggested they had taken on board our recommendations for scheme’s design as outlined in ‘Progress Through Transparency’ (co-authored with the Institute of Directors) </a:t>
            </a:r>
          </a:p>
          <a:p>
            <a:pPr marL="642938" lvl="1" indent="-342900">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rPr>
              <a:t>Consultation response is due imminently</a:t>
            </a:r>
          </a:p>
          <a:p>
            <a:pPr marL="642938" lvl="1" indent="-342900">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rPr>
              <a:t>Why is mandatory reporting a good thing?</a:t>
            </a:r>
          </a:p>
          <a:p>
            <a:pPr marL="942975" lvl="2" indent="-342900">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rPr>
              <a:t>puts disability on the corporate radar</a:t>
            </a:r>
          </a:p>
          <a:p>
            <a:pPr marL="942975" lvl="2" indent="-342900">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rPr>
              <a:t>gives employers the metrics they need to assess if their disability inclusion policies are working</a:t>
            </a:r>
          </a:p>
          <a:p>
            <a:pPr marL="942975" lvl="2" indent="-342900">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rPr>
              <a:t>will enable us to identify the best performing workplaces, and then understand what drives their success</a:t>
            </a:r>
          </a:p>
          <a:p>
            <a:pPr marL="942975" lvl="2" indent="-342900">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rPr>
              <a:t>facilitates further reform of other schemes – e.g. Disability Confident</a:t>
            </a:r>
          </a:p>
          <a:p>
            <a:pPr marL="642938" lvl="1" indent="-342900">
              <a:buClr>
                <a:srgbClr val="008037"/>
              </a:buClr>
              <a:buSzPct val="120000"/>
              <a:buFont typeface="Wingdings" panose="05000000000000000000" pitchFamily="2" charset="2"/>
              <a:buChar char="§"/>
              <a:defRPr/>
            </a:pPr>
            <a:r>
              <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rPr>
              <a:t>We are currently working to get ‘Progress Through Transparency’ onto the radar of Parliamentarians to help ensure the Bill is not watered down as and when it passes through Parliament</a:t>
            </a:r>
          </a:p>
          <a:p>
            <a:pPr marL="642938" lvl="1" indent="-342900">
              <a:buClr>
                <a:srgbClr val="008037"/>
              </a:buClr>
              <a:buSzPct val="120000"/>
              <a:buFont typeface="Wingdings" panose="05000000000000000000" pitchFamily="2" charset="2"/>
              <a:buChar char="§"/>
              <a:defRPr/>
            </a:pPr>
            <a:endParaRPr lang="en-GB" dirty="0">
              <a:solidFill>
                <a:prstClr val="black"/>
              </a:solidFill>
              <a:latin typeface="Aptos" panose="020B0004020202020204" pitchFamily="34" charset="0"/>
              <a:ea typeface="Calibri" panose="020F0502020204030204" pitchFamily="34" charset="0"/>
              <a:cs typeface="Times New Roman" panose="02020603050405020304" pitchFamily="18" charset="0"/>
            </a:endParaRPr>
          </a:p>
          <a:p>
            <a:pPr marL="342900" indent="-342900">
              <a:buClr>
                <a:srgbClr val="008037"/>
              </a:buClr>
              <a:buSzPct val="120000"/>
              <a:buFont typeface="Wingdings" panose="05000000000000000000" pitchFamily="2" charset="2"/>
              <a:buChar char="§"/>
              <a:defRPr/>
            </a:pPr>
            <a:endParaRPr lang="en-GB" i="1" dirty="0">
              <a:solidFill>
                <a:prstClr val="black"/>
              </a:solidFill>
              <a:latin typeface="Aptos" panose="020B000402020202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03C2055-D4C7-FE20-3EDD-2A3A4F0FFFEA}"/>
              </a:ext>
            </a:extLst>
          </p:cNvPr>
          <p:cNvPicPr>
            <a:picLocks noChangeAspect="1"/>
          </p:cNvPicPr>
          <p:nvPr/>
        </p:nvPicPr>
        <p:blipFill>
          <a:blip r:embed="rId2"/>
          <a:stretch>
            <a:fillRect/>
          </a:stretch>
        </p:blipFill>
        <p:spPr>
          <a:xfrm>
            <a:off x="9514242" y="5948523"/>
            <a:ext cx="2078916" cy="695004"/>
          </a:xfrm>
          <a:prstGeom prst="rect">
            <a:avLst/>
          </a:prstGeom>
        </p:spPr>
      </p:pic>
    </p:spTree>
    <p:extLst>
      <p:ext uri="{BB962C8B-B14F-4D97-AF65-F5344CB8AC3E}">
        <p14:creationId xmlns:p14="http://schemas.microsoft.com/office/powerpoint/2010/main" val="110056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3186-486A-C613-91F7-78ACDA523602}"/>
              </a:ext>
            </a:extLst>
          </p:cNvPr>
          <p:cNvSpPr>
            <a:spLocks noGrp="1"/>
          </p:cNvSpPr>
          <p:nvPr>
            <p:ph type="title"/>
          </p:nvPr>
        </p:nvSpPr>
        <p:spPr>
          <a:xfrm>
            <a:off x="495656" y="274638"/>
            <a:ext cx="11086744" cy="392601"/>
          </a:xfrm>
        </p:spPr>
        <p:txBody>
          <a:bodyPr>
            <a:normAutofit fontScale="90000"/>
          </a:bodyPr>
          <a:lstStyle/>
          <a:p>
            <a:br>
              <a:rPr lang="en-GB" sz="1800" dirty="0"/>
            </a:br>
            <a:br>
              <a:rPr lang="en-GB" sz="1800" dirty="0"/>
            </a:br>
            <a:br>
              <a:rPr lang="en-GB" sz="1800" dirty="0"/>
            </a:br>
            <a:br>
              <a:rPr lang="en-GB" sz="1800" dirty="0"/>
            </a:br>
            <a:br>
              <a:rPr lang="en-GB" dirty="0"/>
            </a:br>
            <a:endParaRPr lang="en-GB" dirty="0"/>
          </a:p>
        </p:txBody>
      </p:sp>
      <p:pic>
        <p:nvPicPr>
          <p:cNvPr id="6" name="Content Placeholder 5">
            <a:extLst>
              <a:ext uri="{FF2B5EF4-FFF2-40B4-BE49-F238E27FC236}">
                <a16:creationId xmlns:a16="http://schemas.microsoft.com/office/drawing/2014/main" id="{749A4C22-F421-F3C7-25F4-4D16ADB9CBBB}"/>
              </a:ext>
            </a:extLst>
          </p:cNvPr>
          <p:cNvPicPr>
            <a:picLocks noGrp="1" noChangeAspect="1"/>
          </p:cNvPicPr>
          <p:nvPr>
            <p:ph idx="1"/>
          </p:nvPr>
        </p:nvPicPr>
        <p:blipFill>
          <a:blip r:embed="rId2"/>
          <a:stretch>
            <a:fillRect/>
          </a:stretch>
        </p:blipFill>
        <p:spPr>
          <a:xfrm>
            <a:off x="3810336" y="274638"/>
            <a:ext cx="4727998" cy="5916122"/>
          </a:xfrm>
        </p:spPr>
      </p:pic>
      <p:sp>
        <p:nvSpPr>
          <p:cNvPr id="4" name="Footer Placeholder 3">
            <a:extLst>
              <a:ext uri="{FF2B5EF4-FFF2-40B4-BE49-F238E27FC236}">
                <a16:creationId xmlns:a16="http://schemas.microsoft.com/office/drawing/2014/main" id="{E08C6F5F-FA26-70E0-C23E-6296865051CD}"/>
              </a:ext>
            </a:extLst>
          </p:cNvPr>
          <p:cNvSpPr>
            <a:spLocks noGrp="1"/>
          </p:cNvSpPr>
          <p:nvPr>
            <p:ph type="ftr" sz="quarter" idx="11"/>
          </p:nvPr>
        </p:nvSpPr>
        <p:spPr>
          <a:xfrm>
            <a:off x="1683521" y="6356353"/>
            <a:ext cx="89816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Calibri"/>
                <a:ea typeface="+mn-ea"/>
                <a:cs typeface="+mn-cs"/>
                <a:hlinkClick r:id="rId3"/>
              </a:rPr>
              <a:t>https://www.iod.com/resources/inclusion-and-diversity/progress-through-transparency-the-case-for-mandatory-disability-employment-and-pay-gap-reporting/</a:t>
            </a:r>
            <a:endParaRPr kumimoji="0" lang="en-GB" sz="900" b="0" i="0" u="none" strike="noStrike" kern="1200" cap="none" spc="0" normalizeH="0" baseline="0" noProof="0" dirty="0">
              <a:ln>
                <a:noFill/>
              </a:ln>
              <a:solidFill>
                <a:prstClr val="black">
                  <a:tint val="7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086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3064-C655-9906-33EB-55FA7E3C022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8C73EBB-5DFF-F4DC-287D-D34F8B19F17F}"/>
              </a:ext>
            </a:extLst>
          </p:cNvPr>
          <p:cNvSpPr>
            <a:spLocks noGrp="1"/>
          </p:cNvSpPr>
          <p:nvPr>
            <p:ph idx="1"/>
          </p:nvPr>
        </p:nvSpPr>
        <p:spPr/>
        <p:txBody>
          <a:bodyPr/>
          <a:lstStyle/>
          <a:p>
            <a:pPr marL="342900" marR="0" lvl="0" indent="-342900" algn="l" defTabSz="685800" rtl="0" eaLnBrk="1" fontAlgn="auto" latinLnBrk="0" hangingPunct="1">
              <a:lnSpc>
                <a:spcPct val="100000"/>
              </a:lnSpc>
              <a:spcBef>
                <a:spcPct val="20000"/>
              </a:spcBef>
              <a:spcAft>
                <a:spcPts val="0"/>
              </a:spcAft>
              <a:buClr>
                <a:srgbClr val="008037"/>
              </a:buClr>
              <a:buSzPct val="120000"/>
              <a:buFont typeface="Wingdings" panose="05000000000000000000" pitchFamily="2" charset="2"/>
              <a:buChar char="§"/>
              <a:tabLst/>
              <a:defRPr/>
            </a:pPr>
            <a:endParaRPr kumimoji="0" lang="en-GB" sz="13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342900" marR="0" lvl="0" indent="-342900" algn="l" defTabSz="685800" rtl="0" eaLnBrk="1" fontAlgn="auto" latinLnBrk="0" hangingPunct="1">
              <a:lnSpc>
                <a:spcPct val="100000"/>
              </a:lnSpc>
              <a:spcBef>
                <a:spcPct val="20000"/>
              </a:spcBef>
              <a:spcAft>
                <a:spcPts val="0"/>
              </a:spcAft>
              <a:buClr>
                <a:srgbClr val="008037"/>
              </a:buClr>
              <a:buSzPct val="120000"/>
              <a:buFont typeface="Wingdings" panose="05000000000000000000" pitchFamily="2" charset="2"/>
              <a:buChar char="§"/>
              <a:tabLst/>
              <a:defRPr/>
            </a:pPr>
            <a:r>
              <a:rPr kumimoji="0" lang="en-GB"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Employment Rights Act:</a:t>
            </a:r>
          </a:p>
          <a:p>
            <a:pPr marL="642938" marR="0" lvl="1" indent="-342900" algn="l" defTabSz="685800" rtl="0" eaLnBrk="1" fontAlgn="auto" latinLnBrk="0" hangingPunct="1">
              <a:lnSpc>
                <a:spcPct val="100000"/>
              </a:lnSpc>
              <a:spcBef>
                <a:spcPct val="20000"/>
              </a:spcBef>
              <a:spcAft>
                <a:spcPts val="0"/>
              </a:spcAft>
              <a:buClr>
                <a:srgbClr val="008037"/>
              </a:buClr>
              <a:buSzPct val="120000"/>
              <a:buFont typeface="Wingdings" panose="05000000000000000000" pitchFamily="2" charset="2"/>
              <a:buChar char="§"/>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Statutory sick pay to be paid from day one, and the removal of lower earnings limits</a:t>
            </a:r>
          </a:p>
          <a:p>
            <a:pPr marL="642938" marR="0" lvl="1" indent="-342900" algn="l" defTabSz="685800" rtl="0" eaLnBrk="1" fontAlgn="auto" latinLnBrk="0" hangingPunct="1">
              <a:lnSpc>
                <a:spcPct val="100000"/>
              </a:lnSpc>
              <a:spcBef>
                <a:spcPct val="20000"/>
              </a:spcBef>
              <a:spcAft>
                <a:spcPts val="0"/>
              </a:spcAft>
              <a:buClr>
                <a:srgbClr val="008037"/>
              </a:buClr>
              <a:buSzPct val="120000"/>
              <a:buFont typeface="Wingdings" panose="05000000000000000000" pitchFamily="2" charset="2"/>
              <a:buChar char="§"/>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Flexible working the default from day one where practical</a:t>
            </a:r>
          </a:p>
          <a:p>
            <a:pPr marL="642938" marR="0" lvl="1" indent="-342900" algn="l" defTabSz="685800" rtl="0" eaLnBrk="1" fontAlgn="auto" latinLnBrk="0" hangingPunct="1">
              <a:lnSpc>
                <a:spcPct val="100000"/>
              </a:lnSpc>
              <a:spcBef>
                <a:spcPct val="20000"/>
              </a:spcBef>
              <a:spcAft>
                <a:spcPts val="0"/>
              </a:spcAft>
              <a:buClr>
                <a:srgbClr val="008037"/>
              </a:buClr>
              <a:buSzPct val="120000"/>
              <a:buFont typeface="Wingdings" panose="05000000000000000000" pitchFamily="2" charset="2"/>
              <a:buChar char="§"/>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Statutory rights to time off for trade union equality reps</a:t>
            </a:r>
          </a:p>
          <a:p>
            <a:pPr marL="642938" marR="0" lvl="1" indent="-342900" algn="l" defTabSz="685800" rtl="0" eaLnBrk="1" fontAlgn="auto" latinLnBrk="0" hangingPunct="1">
              <a:lnSpc>
                <a:spcPct val="100000"/>
              </a:lnSpc>
              <a:spcBef>
                <a:spcPct val="20000"/>
              </a:spcBef>
              <a:spcAft>
                <a:spcPts val="0"/>
              </a:spcAft>
              <a:buClr>
                <a:srgbClr val="008037"/>
              </a:buClr>
              <a:buSzPct val="120000"/>
              <a:buFont typeface="Wingdings" panose="05000000000000000000" pitchFamily="2" charset="2"/>
              <a:buChar char="§"/>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Came into force in early 2026</a:t>
            </a:r>
          </a:p>
          <a:p>
            <a:pPr marL="342900" marR="0" lvl="0" indent="-342900" algn="l" defTabSz="685800" rtl="0" eaLnBrk="1" fontAlgn="auto" latinLnBrk="0" hangingPunct="1">
              <a:lnSpc>
                <a:spcPct val="100000"/>
              </a:lnSpc>
              <a:spcBef>
                <a:spcPct val="20000"/>
              </a:spcBef>
              <a:spcAft>
                <a:spcPts val="0"/>
              </a:spcAft>
              <a:buClr>
                <a:srgbClr val="008037"/>
              </a:buClr>
              <a:buSzPct val="120000"/>
              <a:buFont typeface="Wingdings" panose="05000000000000000000" pitchFamily="2" charset="2"/>
              <a:buChar char="§"/>
              <a:tabLst/>
              <a:defRPr/>
            </a:pPr>
            <a:endPar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0000"/>
              </a:lnSpc>
              <a:spcBef>
                <a:spcPct val="20000"/>
              </a:spcBef>
              <a:spcAft>
                <a:spcPts val="0"/>
              </a:spcAft>
              <a:buClr>
                <a:srgbClr val="008037"/>
              </a:buClr>
              <a:buSzPct val="120000"/>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0000"/>
              </a:lnSpc>
              <a:spcBef>
                <a:spcPct val="20000"/>
              </a:spcBef>
              <a:spcAft>
                <a:spcPts val="0"/>
              </a:spcAft>
              <a:buClr>
                <a:srgbClr val="008037"/>
              </a:buClr>
              <a:buSzPct val="120000"/>
              <a:buFont typeface="Arial" panose="020B0604020202020204" pitchFamily="34" charset="0"/>
              <a:buNone/>
              <a:tabLst/>
              <a:defRPr/>
            </a:pPr>
            <a:r>
              <a:rPr kumimoji="0" lang="en-GB" b="0" i="1"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UNISON (one of the Charter’s founder members) played a critical role in making sure the above appeared in Labour’s general election manifesto</a:t>
            </a:r>
            <a:endParaRPr lang="en-GB" dirty="0"/>
          </a:p>
        </p:txBody>
      </p:sp>
      <p:sp>
        <p:nvSpPr>
          <p:cNvPr id="4" name="Footer Placeholder 3">
            <a:extLst>
              <a:ext uri="{FF2B5EF4-FFF2-40B4-BE49-F238E27FC236}">
                <a16:creationId xmlns:a16="http://schemas.microsoft.com/office/drawing/2014/main" id="{4163E31D-DF4A-B760-F725-4D15EBA7FBB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72406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76F1-F54A-2CF4-3C67-B8E2411A96EC}"/>
              </a:ext>
            </a:extLst>
          </p:cNvPr>
          <p:cNvSpPr>
            <a:spLocks noGrp="1"/>
          </p:cNvSpPr>
          <p:nvPr>
            <p:ph type="title"/>
          </p:nvPr>
        </p:nvSpPr>
        <p:spPr/>
        <p:txBody>
          <a:bodyPr>
            <a:normAutofit/>
          </a:bodyPr>
          <a:lstStyle/>
          <a:p>
            <a:r>
              <a:rPr kumimoji="0" lang="en-GB" sz="3600" b="1" i="1" u="none" strike="noStrike" kern="1200" cap="none" spc="0" normalizeH="0" baseline="0" noProof="0" dirty="0">
                <a:ln>
                  <a:noFill/>
                </a:ln>
                <a:solidFill>
                  <a:srgbClr val="005C27"/>
                </a:solidFill>
                <a:effectLst/>
                <a:uLnTx/>
                <a:uFillTx/>
                <a:latin typeface="Aptos" panose="020B0004020202020204" pitchFamily="34" charset="0"/>
                <a:ea typeface="+mj-ea"/>
                <a:cs typeface="+mj-cs"/>
              </a:rPr>
              <a:t>What of progress on the Charter’s other asks?</a:t>
            </a:r>
            <a:endParaRPr lang="en-GB" sz="3200" b="1" dirty="0"/>
          </a:p>
        </p:txBody>
      </p:sp>
      <p:sp>
        <p:nvSpPr>
          <p:cNvPr id="3" name="Content Placeholder 2">
            <a:extLst>
              <a:ext uri="{FF2B5EF4-FFF2-40B4-BE49-F238E27FC236}">
                <a16:creationId xmlns:a16="http://schemas.microsoft.com/office/drawing/2014/main" id="{5DA70E2F-7E38-6ADD-0EDF-D2FD0A98D4B9}"/>
              </a:ext>
            </a:extLst>
          </p:cNvPr>
          <p:cNvSpPr>
            <a:spLocks noGrp="1"/>
          </p:cNvSpPr>
          <p:nvPr>
            <p:ph idx="1"/>
          </p:nvPr>
        </p:nvSpPr>
        <p:spPr/>
        <p:txBody>
          <a:bodyPr>
            <a:normAutofit/>
          </a:bodyPr>
          <a:lstStyle/>
          <a:p>
            <a:pPr>
              <a:buFont typeface="Wingdings" panose="05000000000000000000" pitchFamily="2" charset="2"/>
              <a:buChar char="§"/>
            </a:pPr>
            <a:r>
              <a:rPr lang="en-GB" sz="2400" dirty="0"/>
              <a:t>Access to work reform:</a:t>
            </a:r>
          </a:p>
          <a:p>
            <a:pPr marL="0" indent="0">
              <a:buNone/>
            </a:pPr>
            <a:endParaRPr lang="en-GB" sz="2400" dirty="0"/>
          </a:p>
          <a:p>
            <a:pPr lvl="1">
              <a:buFont typeface="Wingdings" panose="05000000000000000000" pitchFamily="2" charset="2"/>
              <a:buChar char="§"/>
            </a:pPr>
            <a:r>
              <a:rPr lang="en-GB" sz="2200" dirty="0"/>
              <a:t>Pays for adjustments in excess of those employers would be expected to provide under the Equality Act (specialist equipment, British Sign Language interpreters, travel costs).</a:t>
            </a:r>
          </a:p>
          <a:p>
            <a:pPr lvl="1">
              <a:buFont typeface="Wingdings" panose="05000000000000000000" pitchFamily="2" charset="2"/>
              <a:buChar char="§"/>
            </a:pPr>
            <a:r>
              <a:rPr lang="en-GB" sz="2200" dirty="0"/>
              <a:t>NAO (2026): major problems regarding processing backlogs (takes 109 days now on average to get a decision), more stringent and inconsistent decisions, complex application process</a:t>
            </a:r>
          </a:p>
          <a:p>
            <a:pPr lvl="1">
              <a:buFont typeface="Wingdings" panose="05000000000000000000" pitchFamily="2" charset="2"/>
              <a:buChar char="§"/>
            </a:pPr>
            <a:r>
              <a:rPr lang="en-GB" sz="2200" dirty="0"/>
              <a:t>We have had a series of meetings with the DWP Access to Work policy team outlining our concerns and recommendations for future reform (passporting of awards; ‘in principle’ indicative awards etc.)</a:t>
            </a:r>
          </a:p>
        </p:txBody>
      </p:sp>
      <p:sp>
        <p:nvSpPr>
          <p:cNvPr id="4" name="Footer Placeholder 3">
            <a:extLst>
              <a:ext uri="{FF2B5EF4-FFF2-40B4-BE49-F238E27FC236}">
                <a16:creationId xmlns:a16="http://schemas.microsoft.com/office/drawing/2014/main" id="{646B5B6C-4716-3473-E574-0D4B10D8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4947B45-2AB1-1EA3-1026-5B49AFBAF109}"/>
              </a:ext>
            </a:extLst>
          </p:cNvPr>
          <p:cNvPicPr>
            <a:picLocks noChangeAspect="1"/>
          </p:cNvPicPr>
          <p:nvPr/>
        </p:nvPicPr>
        <p:blipFill>
          <a:blip r:embed="rId2"/>
          <a:stretch>
            <a:fillRect/>
          </a:stretch>
        </p:blipFill>
        <p:spPr>
          <a:xfrm>
            <a:off x="9138685" y="5843909"/>
            <a:ext cx="2078916" cy="695004"/>
          </a:xfrm>
          <a:prstGeom prst="rect">
            <a:avLst/>
          </a:prstGeom>
        </p:spPr>
      </p:pic>
    </p:spTree>
    <p:extLst>
      <p:ext uri="{BB962C8B-B14F-4D97-AF65-F5344CB8AC3E}">
        <p14:creationId xmlns:p14="http://schemas.microsoft.com/office/powerpoint/2010/main" val="123331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12827-C996-5CB3-D71F-3726C89F06E9}"/>
              </a:ext>
            </a:extLst>
          </p:cNvPr>
          <p:cNvSpPr>
            <a:spLocks noGrp="1"/>
          </p:cNvSpPr>
          <p:nvPr>
            <p:ph type="title"/>
          </p:nvPr>
        </p:nvSpPr>
        <p:spPr/>
        <p:txBody>
          <a:bodyPr>
            <a:normAutofit/>
          </a:bodyPr>
          <a:lstStyle/>
          <a:p>
            <a:pPr algn="l"/>
            <a:endParaRPr lang="en-GB" sz="3200" b="1" dirty="0"/>
          </a:p>
        </p:txBody>
      </p:sp>
      <p:sp>
        <p:nvSpPr>
          <p:cNvPr id="3" name="Content Placeholder 2">
            <a:extLst>
              <a:ext uri="{FF2B5EF4-FFF2-40B4-BE49-F238E27FC236}">
                <a16:creationId xmlns:a16="http://schemas.microsoft.com/office/drawing/2014/main" id="{EAB56838-8C67-13B3-CFA3-FABBDFAC4B12}"/>
              </a:ext>
            </a:extLst>
          </p:cNvPr>
          <p:cNvSpPr>
            <a:spLocks noGrp="1"/>
          </p:cNvSpPr>
          <p:nvPr>
            <p:ph idx="1"/>
          </p:nvPr>
        </p:nvSpPr>
        <p:spPr>
          <a:xfrm>
            <a:off x="512064" y="1069849"/>
            <a:ext cx="11070336" cy="5056318"/>
          </a:xfrm>
        </p:spPr>
        <p:txBody>
          <a:bodyPr>
            <a:normAutofit/>
          </a:bodyPr>
          <a:lstStyle/>
          <a:p>
            <a:pPr marL="342900" indent="-342900">
              <a:buClr>
                <a:srgbClr val="008037"/>
              </a:buClr>
              <a:buSzPct val="120000"/>
              <a:buFont typeface="Wingdings" panose="05000000000000000000" pitchFamily="2" charset="2"/>
              <a:buChar char="§"/>
              <a:defRPr/>
            </a:pPr>
            <a:endParaRPr lang="en-GB" dirty="0"/>
          </a:p>
          <a:p>
            <a:pPr marL="342900" indent="-342900">
              <a:buClr>
                <a:srgbClr val="008037"/>
              </a:buClr>
              <a:buSzPct val="120000"/>
              <a:buFont typeface="Wingdings" panose="05000000000000000000" pitchFamily="2" charset="2"/>
              <a:buChar char="§"/>
              <a:defRPr/>
            </a:pPr>
            <a:r>
              <a:rPr lang="en-GB" dirty="0"/>
              <a:t>Time limits on reasonable adjustments:</a:t>
            </a:r>
          </a:p>
          <a:p>
            <a:pPr marL="642938" lvl="1" indent="-342900">
              <a:buClr>
                <a:srgbClr val="008037"/>
              </a:buClr>
              <a:buSzPct val="120000"/>
              <a:buFont typeface="Wingdings" panose="05000000000000000000" pitchFamily="2" charset="2"/>
              <a:buChar char="§"/>
              <a:defRPr/>
            </a:pPr>
            <a:r>
              <a:rPr lang="en-GB" sz="2200" dirty="0"/>
              <a:t>Sir Stephen Timms announced at the Disability Employment Charter’s annual Parliamentary reception in May 2025 that he had instructed to Cabinet Office to explore introducing time limits within which employers will need to respond to reasonable adjustments (the charter calls for a 2-week time limit)</a:t>
            </a:r>
          </a:p>
          <a:p>
            <a:pPr marL="642938" lvl="1" indent="-342900">
              <a:buClr>
                <a:srgbClr val="008037"/>
              </a:buClr>
              <a:buSzPct val="120000"/>
              <a:buFont typeface="Wingdings" panose="05000000000000000000" pitchFamily="2" charset="2"/>
              <a:buChar char="§"/>
              <a:defRPr/>
            </a:pPr>
            <a:r>
              <a:rPr lang="en-GB" sz="2200" dirty="0"/>
              <a:t>We have fed into the research currently being conducted by Open Innovation</a:t>
            </a:r>
          </a:p>
          <a:p>
            <a:pPr marL="342900" indent="-342900">
              <a:buClr>
                <a:srgbClr val="008037"/>
              </a:buClr>
              <a:buSzPct val="120000"/>
              <a:buFont typeface="Wingdings" panose="05000000000000000000" pitchFamily="2" charset="2"/>
              <a:buChar char="§"/>
              <a:defRPr/>
            </a:pPr>
            <a:endParaRPr lang="en-GB" dirty="0"/>
          </a:p>
          <a:p>
            <a:pPr marL="342900" indent="-342900">
              <a:buClr>
                <a:srgbClr val="008037"/>
              </a:buClr>
              <a:buSzPct val="120000"/>
              <a:buFont typeface="Wingdings" panose="05000000000000000000" pitchFamily="2" charset="2"/>
              <a:buChar char="§"/>
              <a:defRPr/>
            </a:pPr>
            <a:r>
              <a:rPr lang="en-GB" dirty="0"/>
              <a:t>Government procurement expenditure </a:t>
            </a:r>
          </a:p>
          <a:p>
            <a:pPr marL="642938" lvl="1" indent="-342900">
              <a:buClr>
                <a:srgbClr val="008037"/>
              </a:buClr>
              <a:buSzPct val="120000"/>
              <a:buFont typeface="Wingdings" panose="05000000000000000000" pitchFamily="2" charset="2"/>
              <a:buChar char="§"/>
              <a:defRPr/>
            </a:pPr>
            <a:r>
              <a:rPr lang="en-GB" sz="2200" dirty="0"/>
              <a:t>Discussions underway with the Cabinet Office</a:t>
            </a:r>
          </a:p>
          <a:p>
            <a:pPr marL="300038" lvl="1" indent="0">
              <a:buClr>
                <a:srgbClr val="008037"/>
              </a:buClr>
              <a:buSzPct val="120000"/>
              <a:buNone/>
              <a:defRPr/>
            </a:pPr>
            <a:endParaRPr lang="en-GB" sz="2000" dirty="0"/>
          </a:p>
        </p:txBody>
      </p:sp>
      <p:sp>
        <p:nvSpPr>
          <p:cNvPr id="4" name="Footer Placeholder 3">
            <a:extLst>
              <a:ext uri="{FF2B5EF4-FFF2-40B4-BE49-F238E27FC236}">
                <a16:creationId xmlns:a16="http://schemas.microsoft.com/office/drawing/2014/main" id="{9F4FD370-49CC-E6B7-06D7-0E0E7D060AB6}"/>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8207DE00-FD69-5D11-9B2B-D0A2E55FE6A8}"/>
              </a:ext>
            </a:extLst>
          </p:cNvPr>
          <p:cNvPicPr>
            <a:picLocks noChangeAspect="1"/>
          </p:cNvPicPr>
          <p:nvPr/>
        </p:nvPicPr>
        <p:blipFill>
          <a:blip r:embed="rId2"/>
          <a:stretch>
            <a:fillRect/>
          </a:stretch>
        </p:blipFill>
        <p:spPr>
          <a:xfrm>
            <a:off x="9503484" y="5778664"/>
            <a:ext cx="2078916" cy="695004"/>
          </a:xfrm>
          <a:prstGeom prst="rect">
            <a:avLst/>
          </a:prstGeom>
        </p:spPr>
      </p:pic>
    </p:spTree>
    <p:extLst>
      <p:ext uri="{BB962C8B-B14F-4D97-AF65-F5344CB8AC3E}">
        <p14:creationId xmlns:p14="http://schemas.microsoft.com/office/powerpoint/2010/main" val="125787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6338-910E-516A-FED8-A8792D74AF52}"/>
              </a:ext>
            </a:extLst>
          </p:cNvPr>
          <p:cNvSpPr>
            <a:spLocks noGrp="1"/>
          </p:cNvSpPr>
          <p:nvPr>
            <p:ph type="title"/>
          </p:nvPr>
        </p:nvSpPr>
        <p:spPr/>
        <p:txBody>
          <a:bodyPr>
            <a:normAutofit fontScale="90000"/>
          </a:bodyPr>
          <a:lstStyle/>
          <a:p>
            <a:r>
              <a:rPr lang="en-GB" sz="3600" b="1" i="1" dirty="0">
                <a:solidFill>
                  <a:srgbClr val="005C27"/>
                </a:solidFill>
                <a:latin typeface="Aptos" panose="020B0004020202020204" pitchFamily="34" charset="0"/>
              </a:rPr>
              <a:t>W</a:t>
            </a:r>
            <a:r>
              <a:rPr kumimoji="0" lang="en-GB" sz="3600" b="1" i="1" u="none" strike="noStrike" kern="1200" cap="none" spc="0" normalizeH="0" baseline="0" noProof="0" dirty="0" err="1">
                <a:ln>
                  <a:noFill/>
                </a:ln>
                <a:solidFill>
                  <a:srgbClr val="005C27"/>
                </a:solidFill>
                <a:effectLst/>
                <a:uLnTx/>
                <a:uFillTx/>
                <a:latin typeface="Aptos" panose="020B0004020202020204" pitchFamily="34" charset="0"/>
                <a:ea typeface="+mj-ea"/>
                <a:cs typeface="+mj-cs"/>
              </a:rPr>
              <a:t>orking</a:t>
            </a:r>
            <a:r>
              <a:rPr kumimoji="0" lang="en-GB" sz="3600" b="1" i="1" u="none" strike="noStrike" kern="1200" cap="none" spc="0" normalizeH="0" baseline="0" noProof="0" dirty="0">
                <a:ln>
                  <a:noFill/>
                </a:ln>
                <a:solidFill>
                  <a:srgbClr val="005C27"/>
                </a:solidFill>
                <a:effectLst/>
                <a:uLnTx/>
                <a:uFillTx/>
                <a:latin typeface="Aptos" panose="020B0004020202020204" pitchFamily="34" charset="0"/>
                <a:ea typeface="+mj-ea"/>
                <a:cs typeface="+mj-cs"/>
              </a:rPr>
              <a:t> in collaboration with charter signatories: </a:t>
            </a:r>
            <a:br>
              <a:rPr kumimoji="0" lang="en-GB" sz="3600" b="1" i="1" u="none" strike="noStrike" kern="1200" cap="none" spc="0" normalizeH="0" baseline="0" noProof="0" dirty="0">
                <a:ln>
                  <a:noFill/>
                </a:ln>
                <a:solidFill>
                  <a:srgbClr val="005C27"/>
                </a:solidFill>
                <a:effectLst/>
                <a:uLnTx/>
                <a:uFillTx/>
                <a:latin typeface="Aptos" panose="020B0004020202020204" pitchFamily="34" charset="0"/>
                <a:ea typeface="+mj-ea"/>
                <a:cs typeface="+mj-cs"/>
              </a:rPr>
            </a:br>
            <a:r>
              <a:rPr kumimoji="0" lang="en-GB" sz="3600" b="1" i="1" u="none" strike="noStrike" kern="1200" cap="none" spc="0" normalizeH="0" baseline="0" noProof="0" dirty="0">
                <a:ln>
                  <a:noFill/>
                </a:ln>
                <a:solidFill>
                  <a:srgbClr val="005C27"/>
                </a:solidFill>
                <a:effectLst/>
                <a:uLnTx/>
                <a:uFillTx/>
                <a:latin typeface="Aptos" panose="020B0004020202020204" pitchFamily="34" charset="0"/>
                <a:ea typeface="+mj-ea"/>
                <a:cs typeface="+mj-cs"/>
              </a:rPr>
              <a:t>0utlyer</a:t>
            </a:r>
            <a:endParaRPr lang="en-GB" dirty="0"/>
          </a:p>
        </p:txBody>
      </p:sp>
      <p:sp>
        <p:nvSpPr>
          <p:cNvPr id="3" name="Content Placeholder 2">
            <a:extLst>
              <a:ext uri="{FF2B5EF4-FFF2-40B4-BE49-F238E27FC236}">
                <a16:creationId xmlns:a16="http://schemas.microsoft.com/office/drawing/2014/main" id="{96987A89-8BDE-A01F-38A9-47CE70B01C92}"/>
              </a:ext>
            </a:extLst>
          </p:cNvPr>
          <p:cNvSpPr>
            <a:spLocks noGrp="1"/>
          </p:cNvSpPr>
          <p:nvPr>
            <p:ph idx="1"/>
          </p:nvPr>
        </p:nvSpPr>
        <p:spPr>
          <a:xfrm>
            <a:off x="283029" y="1417639"/>
            <a:ext cx="11299371" cy="4361025"/>
          </a:xfrm>
        </p:spPr>
        <p:txBody>
          <a:bodyPr>
            <a:normAutofit fontScale="92500" lnSpcReduction="10000"/>
          </a:bodyPr>
          <a:lstStyle/>
          <a:p>
            <a:pPr>
              <a:buFont typeface="Wingdings" panose="05000000000000000000" pitchFamily="2" charset="2"/>
              <a:buChar char="§"/>
            </a:pPr>
            <a:r>
              <a:rPr lang="en-GB" dirty="0"/>
              <a:t>0utlyer is a full-service entertainment industry production company founded by Chris Martin (Coldplay); singer songwriter Emmanuel Kelly (who opened for Coldplay on the Music of the Spheres Tour, and has collaborated with Bruno Mars, Snoop Dogg, Paul Oakenfold) and film executive Joanne Reay</a:t>
            </a:r>
          </a:p>
          <a:p>
            <a:pPr lvl="1">
              <a:buFont typeface="Wingdings" panose="05000000000000000000" pitchFamily="2" charset="2"/>
              <a:buChar char="§"/>
            </a:pPr>
            <a:r>
              <a:rPr lang="en-GB" dirty="0"/>
              <a:t>the world’s only production company that has increasing the representation of disabled people at its core</a:t>
            </a:r>
          </a:p>
          <a:p>
            <a:pPr lvl="1">
              <a:buFont typeface="Wingdings" panose="05000000000000000000" pitchFamily="2" charset="2"/>
              <a:buChar char="§"/>
            </a:pPr>
            <a:r>
              <a:rPr lang="en-GB" dirty="0"/>
              <a:t>ensures a minimum of 30% of the staff involved in its own productions are disabled.</a:t>
            </a:r>
          </a:p>
          <a:p>
            <a:pPr>
              <a:buFont typeface="Wingdings" panose="05000000000000000000" pitchFamily="2" charset="2"/>
              <a:buChar char="§"/>
            </a:pPr>
            <a:r>
              <a:rPr lang="en-GB" dirty="0"/>
              <a:t>0utlyer signed the charter in July 2025</a:t>
            </a:r>
          </a:p>
          <a:p>
            <a:pPr>
              <a:buFont typeface="Wingdings" panose="05000000000000000000" pitchFamily="2" charset="2"/>
              <a:buChar char="§"/>
            </a:pPr>
            <a:r>
              <a:rPr lang="en-GB" dirty="0"/>
              <a:t>Currently working in collaboration to seek an amendment to the film and TV tax incentive scheme (AVEC and IFTC) to incentivise production companies to hire more disabled people into roles in front of and behind the camera</a:t>
            </a:r>
          </a:p>
          <a:p>
            <a:pPr lvl="1">
              <a:buFont typeface="Wingdings" panose="05000000000000000000" pitchFamily="2" charset="2"/>
              <a:buChar char="§"/>
            </a:pPr>
            <a:r>
              <a:rPr lang="en-GB" dirty="0"/>
              <a:t>met with Sir Stephen Timms MP (Minister of State for Social Security and Disability) in October</a:t>
            </a:r>
          </a:p>
          <a:p>
            <a:pPr>
              <a:buFont typeface="Wingdings" panose="05000000000000000000" pitchFamily="2" charset="2"/>
              <a:buChar char="§"/>
            </a:pPr>
            <a:r>
              <a:rPr lang="en-GB" dirty="0"/>
              <a:t>0utlyer will provide the secretariat to the new All Party Parliamentary Group for Disability (chaired by Richard Baker MP and Lord Shinkwin). The charter will be central to this.</a:t>
            </a:r>
          </a:p>
          <a:p>
            <a:endParaRPr lang="en-GB" dirty="0"/>
          </a:p>
        </p:txBody>
      </p:sp>
      <p:sp>
        <p:nvSpPr>
          <p:cNvPr id="4" name="Footer Placeholder 3">
            <a:extLst>
              <a:ext uri="{FF2B5EF4-FFF2-40B4-BE49-F238E27FC236}">
                <a16:creationId xmlns:a16="http://schemas.microsoft.com/office/drawing/2014/main" id="{A901D450-3853-188E-B813-3789CA3F065E}"/>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0588DAF5-767D-5330-C76D-3BB5649D71D3}"/>
              </a:ext>
            </a:extLst>
          </p:cNvPr>
          <p:cNvPicPr>
            <a:picLocks noChangeAspect="1"/>
          </p:cNvPicPr>
          <p:nvPr/>
        </p:nvPicPr>
        <p:blipFill>
          <a:blip r:embed="rId2"/>
          <a:stretch>
            <a:fillRect/>
          </a:stretch>
        </p:blipFill>
        <p:spPr>
          <a:xfrm>
            <a:off x="9323742" y="5778664"/>
            <a:ext cx="2078916" cy="695004"/>
          </a:xfrm>
          <a:prstGeom prst="rect">
            <a:avLst/>
          </a:prstGeom>
        </p:spPr>
      </p:pic>
    </p:spTree>
    <p:extLst>
      <p:ext uri="{BB962C8B-B14F-4D97-AF65-F5344CB8AC3E}">
        <p14:creationId xmlns:p14="http://schemas.microsoft.com/office/powerpoint/2010/main" val="4142047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0D68-695A-B4FB-7756-42D674314208}"/>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5103430A-8FC7-802A-E672-01766C356C3C}"/>
              </a:ext>
            </a:extLst>
          </p:cNvPr>
          <p:cNvPicPr>
            <a:picLocks noGrp="1" noChangeAspect="1"/>
          </p:cNvPicPr>
          <p:nvPr>
            <p:ph idx="1"/>
          </p:nvPr>
        </p:nvPicPr>
        <p:blipFill>
          <a:blip r:embed="rId2"/>
          <a:stretch>
            <a:fillRect/>
          </a:stretch>
        </p:blipFill>
        <p:spPr>
          <a:xfrm>
            <a:off x="806182" y="1407954"/>
            <a:ext cx="5109876" cy="4078304"/>
          </a:xfrm>
          <a:prstGeom prst="rect">
            <a:avLst/>
          </a:prstGeom>
        </p:spPr>
      </p:pic>
      <p:sp>
        <p:nvSpPr>
          <p:cNvPr id="4" name="Footer Placeholder 3">
            <a:extLst>
              <a:ext uri="{FF2B5EF4-FFF2-40B4-BE49-F238E27FC236}">
                <a16:creationId xmlns:a16="http://schemas.microsoft.com/office/drawing/2014/main" id="{AE47478D-AFC9-E2C6-4807-07208CE5D78E}"/>
              </a:ext>
            </a:extLst>
          </p:cNvPr>
          <p:cNvSpPr>
            <a:spLocks noGrp="1"/>
          </p:cNvSpPr>
          <p:nvPr>
            <p:ph type="ftr" sz="quarter" idx="11"/>
          </p:nvPr>
        </p:nvSpPr>
        <p:spPr/>
        <p:txBody>
          <a:bodyPr/>
          <a:lstStyle/>
          <a:p>
            <a:endParaRPr lang="en-GB"/>
          </a:p>
        </p:txBody>
      </p:sp>
      <p:pic>
        <p:nvPicPr>
          <p:cNvPr id="3074" name="Picture 2" descr="No alternative text description for this image">
            <a:extLst>
              <a:ext uri="{FF2B5EF4-FFF2-40B4-BE49-F238E27FC236}">
                <a16:creationId xmlns:a16="http://schemas.microsoft.com/office/drawing/2014/main" id="{FAA0678F-7E1C-0A77-51CA-6E797073C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374" y="1411631"/>
            <a:ext cx="4065224" cy="4063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94E722-70B9-3AB4-CE3D-827A27BDE8FA}"/>
              </a:ext>
            </a:extLst>
          </p:cNvPr>
          <p:cNvSpPr txBox="1"/>
          <p:nvPr/>
        </p:nvSpPr>
        <p:spPr>
          <a:xfrm>
            <a:off x="312171" y="5632529"/>
            <a:ext cx="549371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Emmanuel Kelly performing ‘A sky full of stars’ with Coldplay at the FIFA Club World Cup final halftime show in New York, July 2025</a:t>
            </a:r>
          </a:p>
        </p:txBody>
      </p:sp>
      <p:sp>
        <p:nvSpPr>
          <p:cNvPr id="7" name="TextBox 6">
            <a:extLst>
              <a:ext uri="{FF2B5EF4-FFF2-40B4-BE49-F238E27FC236}">
                <a16:creationId xmlns:a16="http://schemas.microsoft.com/office/drawing/2014/main" id="{206F5E9B-FBBE-F27F-F180-D702F4652BC4}"/>
              </a:ext>
            </a:extLst>
          </p:cNvPr>
          <p:cNvSpPr txBox="1"/>
          <p:nvPr/>
        </p:nvSpPr>
        <p:spPr>
          <a:xfrm>
            <a:off x="6643171" y="5632529"/>
            <a:ext cx="4417764"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Sir Stephen Timms MP (Minister for Social Security and Disability); Emmanuel Kelly; Joanne Reay and Kim Hoque at Caxton House, October 2025</a:t>
            </a:r>
          </a:p>
        </p:txBody>
      </p:sp>
    </p:spTree>
    <p:extLst>
      <p:ext uri="{BB962C8B-B14F-4D97-AF65-F5344CB8AC3E}">
        <p14:creationId xmlns:p14="http://schemas.microsoft.com/office/powerpoint/2010/main" val="4275394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74BDCD-16BD-F5BD-E960-CC5508381F51}"/>
              </a:ext>
            </a:extLst>
          </p:cNvPr>
          <p:cNvPicPr>
            <a:picLocks noChangeAspect="1"/>
          </p:cNvPicPr>
          <p:nvPr/>
        </p:nvPicPr>
        <p:blipFill>
          <a:blip r:embed="rId2"/>
          <a:stretch>
            <a:fillRect/>
          </a:stretch>
        </p:blipFill>
        <p:spPr>
          <a:xfrm>
            <a:off x="188304" y="184678"/>
            <a:ext cx="4248843" cy="2316806"/>
          </a:xfrm>
          <a:prstGeom prst="rect">
            <a:avLst/>
          </a:prstGeom>
          <a:ln>
            <a:noFill/>
          </a:ln>
          <a:effectLst>
            <a:softEdge rad="112500"/>
          </a:effectLst>
        </p:spPr>
      </p:pic>
      <p:pic>
        <p:nvPicPr>
          <p:cNvPr id="3" name="Picture 2">
            <a:extLst>
              <a:ext uri="{FF2B5EF4-FFF2-40B4-BE49-F238E27FC236}">
                <a16:creationId xmlns:a16="http://schemas.microsoft.com/office/drawing/2014/main" id="{2EF43016-7D34-0860-DDE5-4CC3929596F0}"/>
              </a:ext>
            </a:extLst>
          </p:cNvPr>
          <p:cNvPicPr>
            <a:picLocks noChangeAspect="1"/>
          </p:cNvPicPr>
          <p:nvPr/>
        </p:nvPicPr>
        <p:blipFill>
          <a:blip r:embed="rId3"/>
          <a:stretch>
            <a:fillRect/>
          </a:stretch>
        </p:blipFill>
        <p:spPr>
          <a:xfrm>
            <a:off x="4686858" y="184678"/>
            <a:ext cx="4070555" cy="2615381"/>
          </a:xfrm>
          <a:prstGeom prst="rect">
            <a:avLst/>
          </a:prstGeom>
          <a:ln>
            <a:noFill/>
          </a:ln>
          <a:effectLst>
            <a:softEdge rad="112500"/>
          </a:effectLst>
        </p:spPr>
      </p:pic>
      <p:pic>
        <p:nvPicPr>
          <p:cNvPr id="6" name="Content Placeholder 9">
            <a:extLst>
              <a:ext uri="{FF2B5EF4-FFF2-40B4-BE49-F238E27FC236}">
                <a16:creationId xmlns:a16="http://schemas.microsoft.com/office/drawing/2014/main" id="{F4B6B264-CDFE-F78E-EA1B-A54D3006D26A}"/>
              </a:ext>
            </a:extLst>
          </p:cNvPr>
          <p:cNvPicPr>
            <a:picLocks noChangeAspect="1"/>
          </p:cNvPicPr>
          <p:nvPr/>
        </p:nvPicPr>
        <p:blipFill>
          <a:blip r:embed="rId4"/>
          <a:stretch>
            <a:fillRect/>
          </a:stretch>
        </p:blipFill>
        <p:spPr>
          <a:xfrm>
            <a:off x="422341" y="3248701"/>
            <a:ext cx="2078916" cy="2786631"/>
          </a:xfrm>
          <a:prstGeom prst="rect">
            <a:avLst/>
          </a:prstGeom>
          <a:ln>
            <a:noFill/>
          </a:ln>
          <a:effectLst>
            <a:softEdge rad="112500"/>
          </a:effectLst>
        </p:spPr>
      </p:pic>
      <p:pic>
        <p:nvPicPr>
          <p:cNvPr id="8" name="Picture 7">
            <a:extLst>
              <a:ext uri="{FF2B5EF4-FFF2-40B4-BE49-F238E27FC236}">
                <a16:creationId xmlns:a16="http://schemas.microsoft.com/office/drawing/2014/main" id="{0C89AF7A-0F8B-1470-1ABA-3F1E5529EF02}"/>
              </a:ext>
            </a:extLst>
          </p:cNvPr>
          <p:cNvPicPr>
            <a:picLocks noChangeAspect="1"/>
          </p:cNvPicPr>
          <p:nvPr/>
        </p:nvPicPr>
        <p:blipFill>
          <a:blip r:embed="rId5"/>
          <a:stretch>
            <a:fillRect/>
          </a:stretch>
        </p:blipFill>
        <p:spPr>
          <a:xfrm>
            <a:off x="2955499" y="3429000"/>
            <a:ext cx="3746090" cy="2517058"/>
          </a:xfrm>
          <a:prstGeom prst="rect">
            <a:avLst/>
          </a:prstGeom>
          <a:ln>
            <a:noFill/>
          </a:ln>
          <a:effectLst>
            <a:softEdge rad="112500"/>
          </a:effectLst>
        </p:spPr>
      </p:pic>
      <p:pic>
        <p:nvPicPr>
          <p:cNvPr id="10" name="Picture 9">
            <a:extLst>
              <a:ext uri="{FF2B5EF4-FFF2-40B4-BE49-F238E27FC236}">
                <a16:creationId xmlns:a16="http://schemas.microsoft.com/office/drawing/2014/main" id="{BB52CEB5-F2E4-2030-D8DA-E598E967DD16}"/>
              </a:ext>
            </a:extLst>
          </p:cNvPr>
          <p:cNvPicPr>
            <a:picLocks noChangeAspect="1"/>
          </p:cNvPicPr>
          <p:nvPr/>
        </p:nvPicPr>
        <p:blipFill>
          <a:blip r:embed="rId6"/>
          <a:stretch>
            <a:fillRect/>
          </a:stretch>
        </p:blipFill>
        <p:spPr>
          <a:xfrm>
            <a:off x="7180677" y="3436593"/>
            <a:ext cx="2078917" cy="2410845"/>
          </a:xfrm>
          <a:prstGeom prst="rect">
            <a:avLst/>
          </a:prstGeom>
          <a:ln>
            <a:noFill/>
          </a:ln>
          <a:effectLst>
            <a:softEdge rad="112500"/>
          </a:effectLst>
        </p:spPr>
      </p:pic>
      <p:sp>
        <p:nvSpPr>
          <p:cNvPr id="12" name="TextBox 11">
            <a:extLst>
              <a:ext uri="{FF2B5EF4-FFF2-40B4-BE49-F238E27FC236}">
                <a16:creationId xmlns:a16="http://schemas.microsoft.com/office/drawing/2014/main" id="{976BEEC5-0B03-D947-5793-00BE32EF5B91}"/>
              </a:ext>
            </a:extLst>
          </p:cNvPr>
          <p:cNvSpPr txBox="1"/>
          <p:nvPr/>
        </p:nvSpPr>
        <p:spPr>
          <a:xfrm>
            <a:off x="188304" y="2475959"/>
            <a:ext cx="4248843" cy="76944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L-R: Alison McGovern MP (Minister of State for Local Government and English Devolution); Vicky Foxcroft MP (former shadow Disability Minister); Christina </a:t>
            </a:r>
            <a:r>
              <a:rPr kumimoji="0" lang="en-GB" sz="1100" b="0" i="1" u="none" strike="noStrike" kern="1200" cap="none" spc="0" normalizeH="0" baseline="0" noProof="0" dirty="0" err="1">
                <a:ln>
                  <a:noFill/>
                </a:ln>
                <a:solidFill>
                  <a:prstClr val="black"/>
                </a:solidFill>
                <a:effectLst/>
                <a:uLnTx/>
                <a:uFillTx/>
                <a:latin typeface="Aptos" panose="020B0004020202020204" pitchFamily="34" charset="0"/>
                <a:ea typeface="+mn-ea"/>
                <a:cs typeface="+mn-cs"/>
              </a:rPr>
              <a:t>McAnea</a:t>
            </a:r>
            <a:r>
              <a:rPr kumimoji="0" lang="en-GB" sz="11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 (UNISON general secretary); Paul Nowak (TUC general secretary)</a:t>
            </a:r>
          </a:p>
        </p:txBody>
      </p:sp>
      <p:sp>
        <p:nvSpPr>
          <p:cNvPr id="13" name="TextBox 12">
            <a:extLst>
              <a:ext uri="{FF2B5EF4-FFF2-40B4-BE49-F238E27FC236}">
                <a16:creationId xmlns:a16="http://schemas.microsoft.com/office/drawing/2014/main" id="{91BAED04-EB69-3E8F-A4E5-0098AA6D742D}"/>
              </a:ext>
            </a:extLst>
          </p:cNvPr>
          <p:cNvSpPr txBox="1"/>
          <p:nvPr/>
        </p:nvSpPr>
        <p:spPr>
          <a:xfrm>
            <a:off x="4772681" y="2768215"/>
            <a:ext cx="384744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Aptos" panose="020B0004020202020204" pitchFamily="34" charset="0"/>
                <a:ea typeface="+mn-ea"/>
                <a:cs typeface="+mn-cs"/>
              </a:rPr>
              <a:t>The Charter’s </a:t>
            </a:r>
            <a:r>
              <a:rPr kumimoji="0" lang="en-GB" sz="11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founder members (Deirdre Costigan 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second right)</a:t>
            </a:r>
          </a:p>
        </p:txBody>
      </p:sp>
      <p:sp>
        <p:nvSpPr>
          <p:cNvPr id="14" name="TextBox 13">
            <a:extLst>
              <a:ext uri="{FF2B5EF4-FFF2-40B4-BE49-F238E27FC236}">
                <a16:creationId xmlns:a16="http://schemas.microsoft.com/office/drawing/2014/main" id="{C0BF0A52-77F1-3376-A380-8A86BC51C37E}"/>
              </a:ext>
            </a:extLst>
          </p:cNvPr>
          <p:cNvSpPr txBox="1"/>
          <p:nvPr/>
        </p:nvSpPr>
        <p:spPr>
          <a:xfrm>
            <a:off x="422341" y="5960958"/>
            <a:ext cx="2078916"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Sir Stephen Timms MP (Minister for Social Security and Disability)</a:t>
            </a:r>
          </a:p>
        </p:txBody>
      </p:sp>
      <p:sp>
        <p:nvSpPr>
          <p:cNvPr id="15" name="TextBox 14">
            <a:extLst>
              <a:ext uri="{FF2B5EF4-FFF2-40B4-BE49-F238E27FC236}">
                <a16:creationId xmlns:a16="http://schemas.microsoft.com/office/drawing/2014/main" id="{782DED69-D052-7774-6606-1F8DA9F859DF}"/>
              </a:ext>
            </a:extLst>
          </p:cNvPr>
          <p:cNvSpPr txBox="1"/>
          <p:nvPr/>
        </p:nvSpPr>
        <p:spPr>
          <a:xfrm>
            <a:off x="9421539" y="4375856"/>
            <a:ext cx="2271918"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Christina </a:t>
            </a:r>
            <a:r>
              <a:rPr kumimoji="0" lang="en-GB" sz="1100" b="0" i="1" u="none" strike="noStrike" kern="1200" cap="none" spc="0" normalizeH="0" baseline="0" noProof="0" dirty="0" err="1">
                <a:ln>
                  <a:noFill/>
                </a:ln>
                <a:solidFill>
                  <a:prstClr val="black"/>
                </a:solidFill>
                <a:effectLst/>
                <a:uLnTx/>
                <a:uFillTx/>
                <a:latin typeface="Aptos" panose="020B0004020202020204" pitchFamily="34" charset="0"/>
                <a:ea typeface="+mn-ea"/>
                <a:cs typeface="+mn-cs"/>
              </a:rPr>
              <a:t>McAnea</a:t>
            </a:r>
            <a:r>
              <a:rPr kumimoji="0" lang="en-GB" sz="11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 and Wes Streeting MP (Secretary of State for Health and Social Care)</a:t>
            </a:r>
          </a:p>
        </p:txBody>
      </p:sp>
      <p:sp>
        <p:nvSpPr>
          <p:cNvPr id="16" name="TextBox 15">
            <a:extLst>
              <a:ext uri="{FF2B5EF4-FFF2-40B4-BE49-F238E27FC236}">
                <a16:creationId xmlns:a16="http://schemas.microsoft.com/office/drawing/2014/main" id="{F3E67CDB-684A-922D-CD48-F0C93ABB1DF6}"/>
              </a:ext>
            </a:extLst>
          </p:cNvPr>
          <p:cNvSpPr txBox="1"/>
          <p:nvPr/>
        </p:nvSpPr>
        <p:spPr>
          <a:xfrm>
            <a:off x="2955498" y="5904527"/>
            <a:ext cx="3746091"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L-R: Kim Hoque with Christina Rees MP and Angela Rayner MP</a:t>
            </a:r>
          </a:p>
        </p:txBody>
      </p:sp>
      <p:sp>
        <p:nvSpPr>
          <p:cNvPr id="17" name="TextBox 16">
            <a:extLst>
              <a:ext uri="{FF2B5EF4-FFF2-40B4-BE49-F238E27FC236}">
                <a16:creationId xmlns:a16="http://schemas.microsoft.com/office/drawing/2014/main" id="{6488DF4D-D8CB-A96A-B8FD-B4019887D9AB}"/>
              </a:ext>
            </a:extLst>
          </p:cNvPr>
          <p:cNvSpPr txBox="1"/>
          <p:nvPr/>
        </p:nvSpPr>
        <p:spPr>
          <a:xfrm>
            <a:off x="7180677" y="5745514"/>
            <a:ext cx="2078917"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Jeremy Hunt MP and David Forbes Nixon OBE</a:t>
            </a:r>
          </a:p>
        </p:txBody>
      </p:sp>
      <p:pic>
        <p:nvPicPr>
          <p:cNvPr id="5" name="Picture 4">
            <a:extLst>
              <a:ext uri="{FF2B5EF4-FFF2-40B4-BE49-F238E27FC236}">
                <a16:creationId xmlns:a16="http://schemas.microsoft.com/office/drawing/2014/main" id="{F46994C1-3BD2-91D8-9BE1-6EEBF79D7C59}"/>
              </a:ext>
            </a:extLst>
          </p:cNvPr>
          <p:cNvPicPr>
            <a:picLocks noChangeAspect="1"/>
          </p:cNvPicPr>
          <p:nvPr/>
        </p:nvPicPr>
        <p:blipFill>
          <a:blip r:embed="rId7"/>
          <a:stretch>
            <a:fillRect/>
          </a:stretch>
        </p:blipFill>
        <p:spPr>
          <a:xfrm>
            <a:off x="9614543" y="5913538"/>
            <a:ext cx="2078916" cy="695004"/>
          </a:xfrm>
          <a:prstGeom prst="rect">
            <a:avLst/>
          </a:prstGeom>
        </p:spPr>
      </p:pic>
      <p:pic>
        <p:nvPicPr>
          <p:cNvPr id="7" name="Picture 6">
            <a:extLst>
              <a:ext uri="{FF2B5EF4-FFF2-40B4-BE49-F238E27FC236}">
                <a16:creationId xmlns:a16="http://schemas.microsoft.com/office/drawing/2014/main" id="{34E1D001-65FE-E50D-8049-8D3917250BB0}"/>
              </a:ext>
            </a:extLst>
          </p:cNvPr>
          <p:cNvPicPr>
            <a:picLocks noChangeAspect="1"/>
          </p:cNvPicPr>
          <p:nvPr/>
        </p:nvPicPr>
        <p:blipFill>
          <a:blip r:embed="rId8"/>
          <a:stretch>
            <a:fillRect/>
          </a:stretch>
        </p:blipFill>
        <p:spPr>
          <a:xfrm>
            <a:off x="9421539" y="1223128"/>
            <a:ext cx="2271919" cy="3065074"/>
          </a:xfrm>
          <a:prstGeom prst="rect">
            <a:avLst/>
          </a:prstGeom>
          <a:effectLst>
            <a:softEdge rad="63500"/>
          </a:effectLst>
        </p:spPr>
      </p:pic>
    </p:spTree>
    <p:extLst>
      <p:ext uri="{BB962C8B-B14F-4D97-AF65-F5344CB8AC3E}">
        <p14:creationId xmlns:p14="http://schemas.microsoft.com/office/powerpoint/2010/main" val="4215779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03" y="703006"/>
            <a:ext cx="11838140" cy="45719"/>
          </a:xfrm>
        </p:spPr>
        <p:txBody>
          <a:bodyPr>
            <a:noAutofit/>
          </a:bodyPr>
          <a:lstStyle/>
          <a:p>
            <a:pPr marR="0" lvl="0" algn="l" defTabSz="685800" rtl="0" eaLnBrk="1" fontAlgn="auto" latinLnBrk="0" hangingPunct="1">
              <a:lnSpc>
                <a:spcPct val="100000"/>
              </a:lnSpc>
              <a:spcBef>
                <a:spcPct val="20000"/>
              </a:spcBef>
              <a:spcAft>
                <a:spcPts val="0"/>
              </a:spcAft>
              <a:buClrTx/>
              <a:buSzTx/>
              <a:tabLst/>
              <a:defRPr/>
            </a:pPr>
            <a:r>
              <a:rPr lang="en-GB" sz="2800" b="1" dirty="0"/>
              <a:t>Disability employment and organisational performance outcomes</a:t>
            </a:r>
            <a:br>
              <a:rPr lang="en-GB" sz="2800" b="1" dirty="0"/>
            </a:br>
            <a:r>
              <a:rPr kumimoji="0" lang="en-GB" sz="1800" b="0" i="0" u="none" strike="noStrike" kern="1200" cap="none" spc="0" normalizeH="0" baseline="0" noProof="0" dirty="0">
                <a:ln>
                  <a:noFill/>
                </a:ln>
                <a:solidFill>
                  <a:prstClr val="black"/>
                </a:solidFill>
                <a:effectLst/>
                <a:uLnTx/>
                <a:uFillTx/>
                <a:latin typeface="Calibri"/>
                <a:ea typeface="+mn-ea"/>
                <a:cs typeface="+mn-cs"/>
              </a:rPr>
              <a:t>(see: </a:t>
            </a: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2"/>
              </a:rPr>
              <a:t>Hoque, K. &amp; Bacon, N. (2024) </a:t>
            </a:r>
            <a:r>
              <a:rPr kumimoji="0" lang="en-GB" sz="1800" b="0" i="1" u="none" strike="noStrike" kern="1200" cap="none" spc="0" normalizeH="0" baseline="0" noProof="0" dirty="0">
                <a:ln>
                  <a:noFill/>
                </a:ln>
                <a:solidFill>
                  <a:prstClr val="black"/>
                </a:solidFill>
                <a:effectLst/>
                <a:uLnTx/>
                <a:uFillTx/>
                <a:latin typeface="Calibri"/>
                <a:ea typeface="+mn-ea"/>
                <a:cs typeface="+mn-cs"/>
                <a:hlinkClick r:id="rId2"/>
              </a:rPr>
              <a:t>The employment of disabled people and organisational performance outcomes</a:t>
            </a: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2"/>
              </a:rPr>
              <a:t>. </a:t>
            </a:r>
            <a:r>
              <a:rPr kumimoji="0" lang="en-GB" sz="1800" b="0" i="0" u="none" strike="noStrike" kern="1200" cap="none" spc="0" normalizeH="0" baseline="0" noProof="0" dirty="0" err="1">
                <a:ln>
                  <a:noFill/>
                </a:ln>
                <a:solidFill>
                  <a:prstClr val="black"/>
                </a:solidFill>
                <a:effectLst/>
                <a:uLnTx/>
                <a:uFillTx/>
                <a:latin typeface="Calibri"/>
                <a:ea typeface="+mn-ea"/>
                <a:cs typeface="+mn-cs"/>
                <a:hlinkClick r:id="rId2"/>
              </a:rPr>
              <a:t>Disability@Work</a:t>
            </a:r>
            <a:r>
              <a:rPr kumimoji="0" lang="en-GB" sz="1800" b="0" i="0" u="none" strike="noStrike" kern="1200" cap="none" spc="0" normalizeH="0" baseline="0" noProof="0" dirty="0">
                <a:ln>
                  <a:noFill/>
                </a:ln>
                <a:solidFill>
                  <a:prstClr val="black"/>
                </a:solidFill>
                <a:effectLst/>
                <a:uLnTx/>
                <a:uFillTx/>
                <a:latin typeface="Calibri"/>
                <a:ea typeface="+mn-ea"/>
                <a:cs typeface="+mn-cs"/>
              </a:rPr>
              <a:t>)</a:t>
            </a:r>
            <a:br>
              <a:rPr kumimoji="0" lang="en-GB" sz="1800" b="0" i="0" u="none" strike="noStrike" kern="1200" cap="none" spc="0" normalizeH="0" baseline="0" noProof="0" dirty="0">
                <a:ln>
                  <a:noFill/>
                </a:ln>
                <a:solidFill>
                  <a:prstClr val="black"/>
                </a:solidFill>
                <a:effectLst/>
                <a:uLnTx/>
                <a:uFillTx/>
                <a:latin typeface="Calibri"/>
                <a:ea typeface="+mn-ea"/>
                <a:cs typeface="+mn-cs"/>
              </a:rPr>
            </a:br>
            <a:endParaRPr lang="en-GB" sz="1800" b="1" dirty="0"/>
          </a:p>
        </p:txBody>
      </p:sp>
      <p:sp>
        <p:nvSpPr>
          <p:cNvPr id="3" name="Content Placeholder 2"/>
          <p:cNvSpPr>
            <a:spLocks noGrp="1"/>
          </p:cNvSpPr>
          <p:nvPr>
            <p:ph idx="1"/>
          </p:nvPr>
        </p:nvSpPr>
        <p:spPr>
          <a:xfrm>
            <a:off x="78658" y="1386348"/>
            <a:ext cx="12113342" cy="4768645"/>
          </a:xfrm>
        </p:spPr>
        <p:txBody>
          <a:bodyPr>
            <a:normAutofit fontScale="25000" lnSpcReduction="20000"/>
          </a:bodyPr>
          <a:lstStyle/>
          <a:p>
            <a:pPr>
              <a:lnSpc>
                <a:spcPct val="107000"/>
              </a:lnSpc>
              <a:spcAft>
                <a:spcPts val="800"/>
              </a:spcAft>
              <a:buFont typeface="Wingdings" panose="05000000000000000000" pitchFamily="2" charset="2"/>
              <a:buChar char="§"/>
            </a:pPr>
            <a:r>
              <a:rPr lang="en-GB" sz="8000" kern="100" dirty="0">
                <a:effectLst/>
                <a:latin typeface="Calibri" panose="020F0502020204030204" pitchFamily="34" charset="0"/>
                <a:ea typeface="Calibri" panose="020F0502020204030204" pitchFamily="34" charset="0"/>
                <a:cs typeface="Times New Roman" panose="02020603050405020304" pitchFamily="18" charset="0"/>
              </a:rPr>
              <a:t>Does employing disabled people in greater numbers reduce productivity and financial performance, and raise absence rates/ labour turnover? </a:t>
            </a:r>
          </a:p>
          <a:p>
            <a:pPr>
              <a:lnSpc>
                <a:spcPct val="107000"/>
              </a:lnSpc>
              <a:spcAft>
                <a:spcPts val="800"/>
              </a:spcAft>
              <a:buFont typeface="Wingdings" panose="05000000000000000000" pitchFamily="2" charset="2"/>
              <a:buChar char="§"/>
            </a:pPr>
            <a:r>
              <a:rPr lang="en-GB" sz="8000" kern="100" dirty="0">
                <a:effectLst/>
                <a:latin typeface="Calibri" panose="020F0502020204030204" pitchFamily="34" charset="0"/>
                <a:ea typeface="Calibri" panose="020F0502020204030204" pitchFamily="34" charset="0"/>
                <a:cs typeface="Times New Roman" panose="02020603050405020304" pitchFamily="18" charset="0"/>
              </a:rPr>
              <a:t>Or: does it boost performance by allowing organisations to address skills gaps, labour shortages, mirroring customer base etc.?</a:t>
            </a:r>
          </a:p>
          <a:p>
            <a:pPr>
              <a:lnSpc>
                <a:spcPct val="107000"/>
              </a:lnSpc>
              <a:spcAft>
                <a:spcPts val="800"/>
              </a:spcAft>
              <a:buFont typeface="Wingdings" panose="05000000000000000000" pitchFamily="2" charset="2"/>
              <a:buChar char="§"/>
            </a:pPr>
            <a:r>
              <a:rPr lang="en-GB" sz="8000" kern="100" dirty="0">
                <a:effectLst/>
                <a:latin typeface="Calibri" panose="020F0502020204030204" pitchFamily="34" charset="0"/>
                <a:ea typeface="Calibri" panose="020F0502020204030204" pitchFamily="34" charset="0"/>
                <a:cs typeface="Times New Roman" panose="02020603050405020304" pitchFamily="18" charset="0"/>
              </a:rPr>
              <a:t>Looking at approx. 800 private sector workplaces in the Workplace Employment Relations Study, we explore:</a:t>
            </a:r>
          </a:p>
          <a:p>
            <a:pPr lvl="1">
              <a:lnSpc>
                <a:spcPct val="107000"/>
              </a:lnSpc>
              <a:spcAft>
                <a:spcPts val="800"/>
              </a:spcAft>
              <a:buFont typeface="Wingdings" panose="05000000000000000000" pitchFamily="2" charset="2"/>
              <a:buChar char="§"/>
            </a:pPr>
            <a:r>
              <a:rPr lang="en-GB" sz="7200" i="1" kern="100" dirty="0">
                <a:effectLst/>
                <a:latin typeface="Calibri" panose="020F0502020204030204" pitchFamily="34" charset="0"/>
                <a:ea typeface="Calibri" panose="020F0502020204030204" pitchFamily="34" charset="0"/>
                <a:cs typeface="Times New Roman" panose="02020603050405020304" pitchFamily="18" charset="0"/>
              </a:rPr>
              <a:t>Productivity, financial performance, and quality of product or service</a:t>
            </a: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 Management ratings relative to other workplaces in the same industry on a five-point Likert scale where 1 = ‘a lot below average’ and 5 = ‘a lot better than average’.</a:t>
            </a:r>
          </a:p>
          <a:p>
            <a:pPr lvl="1">
              <a:lnSpc>
                <a:spcPct val="107000"/>
              </a:lnSpc>
              <a:spcAft>
                <a:spcPts val="800"/>
              </a:spcAft>
              <a:buFont typeface="Wingdings" panose="05000000000000000000" pitchFamily="2" charset="2"/>
              <a:buChar char="§"/>
            </a:pPr>
            <a:r>
              <a:rPr lang="en-GB" sz="7200" i="1" kern="100" dirty="0">
                <a:effectLst/>
                <a:latin typeface="Calibri" panose="020F0502020204030204" pitchFamily="34" charset="0"/>
                <a:ea typeface="Calibri" panose="020F0502020204030204" pitchFamily="34" charset="0"/>
                <a:cs typeface="Times New Roman" panose="02020603050405020304" pitchFamily="18" charset="0"/>
              </a:rPr>
              <a:t>Labour turnover</a:t>
            </a: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 number of resignations at the workplace over the last 12 months divided </a:t>
            </a:r>
            <a:r>
              <a:rPr lang="en-GB" sz="7200" kern="100" dirty="0">
                <a:latin typeface="Calibri" panose="020F0502020204030204" pitchFamily="34" charset="0"/>
                <a:ea typeface="Calibri" panose="020F0502020204030204" pitchFamily="34" charset="0"/>
                <a:cs typeface="Times New Roman" panose="02020603050405020304" pitchFamily="18" charset="0"/>
              </a:rPr>
              <a:t>by </a:t>
            </a: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the total number of employees 12 months ago.</a:t>
            </a:r>
          </a:p>
          <a:p>
            <a:pPr lvl="1">
              <a:lnSpc>
                <a:spcPct val="107000"/>
              </a:lnSpc>
              <a:spcAft>
                <a:spcPts val="800"/>
              </a:spcAft>
              <a:buFont typeface="Wingdings" panose="05000000000000000000" pitchFamily="2" charset="2"/>
              <a:buChar char="§"/>
            </a:pPr>
            <a:r>
              <a:rPr lang="en-GB" sz="7200" i="1" kern="100" dirty="0">
                <a:effectLst/>
                <a:latin typeface="Calibri" panose="020F0502020204030204" pitchFamily="34" charset="0"/>
                <a:ea typeface="Calibri" panose="020F0502020204030204" pitchFamily="34" charset="0"/>
                <a:cs typeface="Times New Roman" panose="02020603050405020304" pitchFamily="18" charset="0"/>
              </a:rPr>
              <a:t>Absence rate: </a:t>
            </a: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The proportion of working days lost through employee sickness or absence in the last 12 months.</a:t>
            </a:r>
          </a:p>
          <a:p>
            <a:pPr>
              <a:lnSpc>
                <a:spcPct val="107000"/>
              </a:lnSpc>
              <a:spcAft>
                <a:spcPts val="800"/>
              </a:spcAft>
              <a:buFont typeface="Wingdings" panose="05000000000000000000" pitchFamily="2" charset="2"/>
              <a:buChar char="§"/>
            </a:pPr>
            <a:r>
              <a:rPr lang="en-GB" sz="8000" kern="100" dirty="0">
                <a:effectLst/>
                <a:latin typeface="Calibri" panose="020F0502020204030204" pitchFamily="34" charset="0"/>
                <a:ea typeface="Calibri" panose="020F0502020204030204" pitchFamily="34" charset="0"/>
                <a:cs typeface="Times New Roman" panose="02020603050405020304" pitchFamily="18" charset="0"/>
              </a:rPr>
              <a:t>Multivariate analysis controlling for: organisation size, log of workplace size, high-performance work practice adoption, single independent workplace, Standard Industrial Classification major group, national ownership, workplace age, standard statistical region, union recognition, workforce demographics </a:t>
            </a:r>
          </a:p>
          <a:p>
            <a:pPr marL="0" lvl="0" indent="0">
              <a:lnSpc>
                <a:spcPct val="115000"/>
              </a:lnSpc>
              <a:buNone/>
            </a:pPr>
            <a:endParaRPr lang="en-GB" sz="3600" dirty="0">
              <a:effectLst/>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A54C473-30C0-FB0B-34F7-6A08AB3DEAC2}"/>
              </a:ext>
            </a:extLst>
          </p:cNvPr>
          <p:cNvPicPr>
            <a:picLocks noChangeAspect="1"/>
          </p:cNvPicPr>
          <p:nvPr/>
        </p:nvPicPr>
        <p:blipFill>
          <a:blip r:embed="rId3"/>
          <a:stretch>
            <a:fillRect/>
          </a:stretch>
        </p:blipFill>
        <p:spPr>
          <a:xfrm>
            <a:off x="9342215" y="6008851"/>
            <a:ext cx="2078916" cy="695004"/>
          </a:xfrm>
          <a:prstGeom prst="rect">
            <a:avLst/>
          </a:prstGeom>
        </p:spPr>
      </p:pic>
    </p:spTree>
    <p:extLst>
      <p:ext uri="{BB962C8B-B14F-4D97-AF65-F5344CB8AC3E}">
        <p14:creationId xmlns:p14="http://schemas.microsoft.com/office/powerpoint/2010/main" val="1007743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8760"/>
          </a:xfrm>
        </p:spPr>
        <p:txBody>
          <a:bodyPr>
            <a:noAutofit/>
          </a:bodyPr>
          <a:lstStyle/>
          <a:p>
            <a:pPr algn="l"/>
            <a:r>
              <a:rPr lang="en-GB" sz="2800" b="1" dirty="0"/>
              <a:t>Relationship between percentage of workforce disabled and organisational performance in SMEs and large firms</a:t>
            </a:r>
          </a:p>
        </p:txBody>
      </p:sp>
      <p:graphicFrame>
        <p:nvGraphicFramePr>
          <p:cNvPr id="12" name="Content Placeholder 11">
            <a:extLst>
              <a:ext uri="{FF2B5EF4-FFF2-40B4-BE49-F238E27FC236}">
                <a16:creationId xmlns:a16="http://schemas.microsoft.com/office/drawing/2014/main" id="{CFC27A3B-63F6-7629-071C-813EC703CAAE}"/>
              </a:ext>
            </a:extLst>
          </p:cNvPr>
          <p:cNvGraphicFramePr>
            <a:graphicFrameLocks noGrp="1"/>
          </p:cNvGraphicFramePr>
          <p:nvPr>
            <p:ph idx="1"/>
          </p:nvPr>
        </p:nvGraphicFramePr>
        <p:xfrm>
          <a:off x="571498" y="975429"/>
          <a:ext cx="10436087" cy="4205443"/>
        </p:xfrm>
        <a:graphic>
          <a:graphicData uri="http://schemas.openxmlformats.org/drawingml/2006/table">
            <a:tbl>
              <a:tblPr firstRow="1" firstCol="1" bandRow="1"/>
              <a:tblGrid>
                <a:gridCol w="1811477">
                  <a:extLst>
                    <a:ext uri="{9D8B030D-6E8A-4147-A177-3AD203B41FA5}">
                      <a16:colId xmlns:a16="http://schemas.microsoft.com/office/drawing/2014/main" val="4199081752"/>
                    </a:ext>
                  </a:extLst>
                </a:gridCol>
                <a:gridCol w="1859682">
                  <a:extLst>
                    <a:ext uri="{9D8B030D-6E8A-4147-A177-3AD203B41FA5}">
                      <a16:colId xmlns:a16="http://schemas.microsoft.com/office/drawing/2014/main" val="2605767730"/>
                    </a:ext>
                  </a:extLst>
                </a:gridCol>
                <a:gridCol w="1781169">
                  <a:extLst>
                    <a:ext uri="{9D8B030D-6E8A-4147-A177-3AD203B41FA5}">
                      <a16:colId xmlns:a16="http://schemas.microsoft.com/office/drawing/2014/main" val="1846372069"/>
                    </a:ext>
                  </a:extLst>
                </a:gridCol>
                <a:gridCol w="1727266">
                  <a:extLst>
                    <a:ext uri="{9D8B030D-6E8A-4147-A177-3AD203B41FA5}">
                      <a16:colId xmlns:a16="http://schemas.microsoft.com/office/drawing/2014/main" val="476428374"/>
                    </a:ext>
                  </a:extLst>
                </a:gridCol>
                <a:gridCol w="1523368">
                  <a:extLst>
                    <a:ext uri="{9D8B030D-6E8A-4147-A177-3AD203B41FA5}">
                      <a16:colId xmlns:a16="http://schemas.microsoft.com/office/drawing/2014/main" val="557837285"/>
                    </a:ext>
                  </a:extLst>
                </a:gridCol>
                <a:gridCol w="1733125">
                  <a:extLst>
                    <a:ext uri="{9D8B030D-6E8A-4147-A177-3AD203B41FA5}">
                      <a16:colId xmlns:a16="http://schemas.microsoft.com/office/drawing/2014/main" val="2353753126"/>
                    </a:ext>
                  </a:extLst>
                </a:gridCol>
              </a:tblGrid>
              <a:tr h="1286026">
                <a:tc>
                  <a:txBody>
                    <a:bodyPr/>
                    <a:lstStyle/>
                    <a:p>
                      <a:pP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Percentage workforce disabled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Productivity</a:t>
                      </a:r>
                      <a:r>
                        <a:rPr lang="en-GB" sz="1800" kern="100" baseline="30000">
                          <a:effectLst/>
                          <a:latin typeface="+mn-lt"/>
                          <a:ea typeface="Calibri" panose="020F0502020204030204" pitchFamily="34" charset="0"/>
                          <a:cs typeface="Times New Roman" panose="02020603050405020304" pitchFamily="18" charset="0"/>
                        </a:rPr>
                        <a:t>1,2</a:t>
                      </a:r>
                      <a:endParaRPr lang="en-GB" sz="18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Financial performance</a:t>
                      </a:r>
                      <a:r>
                        <a:rPr lang="en-GB" sz="1800" kern="100" baseline="30000">
                          <a:effectLst/>
                          <a:latin typeface="+mn-lt"/>
                          <a:ea typeface="Calibri" panose="020F0502020204030204" pitchFamily="34" charset="0"/>
                          <a:cs typeface="Times New Roman" panose="02020603050405020304" pitchFamily="18" charset="0"/>
                        </a:rPr>
                        <a:t>1</a:t>
                      </a:r>
                      <a:endParaRPr lang="en-GB" sz="18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Quality of product or service</a:t>
                      </a:r>
                      <a:r>
                        <a:rPr lang="en-GB" sz="1800" kern="100" baseline="30000">
                          <a:effectLst/>
                          <a:latin typeface="+mn-lt"/>
                          <a:ea typeface="Calibri" panose="020F0502020204030204" pitchFamily="34" charset="0"/>
                          <a:cs typeface="Times New Roman" panose="02020603050405020304" pitchFamily="18" charset="0"/>
                        </a:rPr>
                        <a:t>1</a:t>
                      </a:r>
                      <a:endParaRPr lang="en-GB" sz="18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Absence rate</a:t>
                      </a:r>
                    </a:p>
                    <a:p>
                      <a:pPr algn="ct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Labour turnover</a:t>
                      </a:r>
                    </a:p>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2483724"/>
                  </a:ext>
                </a:extLst>
              </a:tr>
              <a:tr h="240459">
                <a:tc>
                  <a:txBody>
                    <a:bodyPr/>
                    <a:lstStyle/>
                    <a:p>
                      <a:pPr>
                        <a:lnSpc>
                          <a:spcPct val="107000"/>
                        </a:lnSpc>
                        <a:spcAft>
                          <a:spcPts val="800"/>
                        </a:spcAft>
                      </a:pPr>
                      <a:r>
                        <a:rPr lang="en-GB" sz="1800" i="1" kern="100">
                          <a:effectLst/>
                          <a:latin typeface="+mn-lt"/>
                          <a:ea typeface="Calibri" panose="020F0502020204030204" pitchFamily="34" charset="0"/>
                          <a:cs typeface="Times New Roman" panose="02020603050405020304" pitchFamily="18" charset="0"/>
                        </a:rPr>
                        <a:t>SMEs</a:t>
                      </a:r>
                      <a:endParaRPr lang="en-GB" sz="18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GB" sz="1800" b="1" kern="100">
                          <a:effectLst/>
                          <a:latin typeface="+mn-lt"/>
                          <a:ea typeface="Calibri" panose="020F0502020204030204" pitchFamily="34" charset="0"/>
                          <a:cs typeface="Times New Roman" panose="02020603050405020304" pitchFamily="18" charset="0"/>
                        </a:rPr>
                        <a:t> </a:t>
                      </a:r>
                      <a:endParaRPr lang="en-GB" sz="18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n-GB" sz="1800" b="1" kern="100">
                          <a:effectLst/>
                          <a:latin typeface="+mn-lt"/>
                          <a:ea typeface="Calibri" panose="020F0502020204030204" pitchFamily="34" charset="0"/>
                          <a:cs typeface="Times New Roman" panose="02020603050405020304" pitchFamily="18" charset="0"/>
                        </a:rPr>
                        <a:t> </a:t>
                      </a:r>
                      <a:endParaRPr lang="en-GB" sz="18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95809615"/>
                  </a:ext>
                </a:extLst>
              </a:tr>
              <a:tr h="240459">
                <a:tc>
                  <a:txBody>
                    <a:bodyPr/>
                    <a:lstStyle/>
                    <a:p>
                      <a:pP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Low (1%)</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b="1" kern="100" dirty="0">
                          <a:solidFill>
                            <a:srgbClr val="00B050"/>
                          </a:solidFill>
                          <a:effectLst/>
                          <a:latin typeface="+mn-lt"/>
                          <a:ea typeface="Calibri" panose="020F0502020204030204" pitchFamily="34" charset="0"/>
                          <a:cs typeface="Times New Roman" panose="02020603050405020304" pitchFamily="18" charset="0"/>
                        </a:rPr>
                        <a:t>3.64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b="1" kern="100" dirty="0">
                          <a:solidFill>
                            <a:srgbClr val="FF0000"/>
                          </a:solidFill>
                          <a:effectLst/>
                          <a:latin typeface="+mn-lt"/>
                          <a:ea typeface="Calibri" panose="020F0502020204030204" pitchFamily="34" charset="0"/>
                          <a:cs typeface="Times New Roman" panose="02020603050405020304" pitchFamily="18" charset="0"/>
                        </a:rPr>
                        <a:t>3.54</a:t>
                      </a:r>
                      <a:endParaRPr lang="en-GB" sz="1800" kern="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4.08</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4.38</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b="1" kern="100" dirty="0">
                          <a:solidFill>
                            <a:srgbClr val="FF0000"/>
                          </a:solidFill>
                          <a:effectLst/>
                          <a:latin typeface="+mn-lt"/>
                          <a:ea typeface="Calibri" panose="020F0502020204030204" pitchFamily="34" charset="0"/>
                          <a:cs typeface="Times New Roman" panose="02020603050405020304" pitchFamily="18" charset="0"/>
                        </a:rPr>
                        <a:t>12.17</a:t>
                      </a:r>
                      <a:endParaRPr lang="en-GB" sz="1800" kern="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947799332"/>
                  </a:ext>
                </a:extLst>
              </a:tr>
              <a:tr h="240459">
                <a:tc>
                  <a:txBody>
                    <a:bodyPr/>
                    <a:lstStyle/>
                    <a:p>
                      <a:pP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Average (8%)</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b="1" kern="100" dirty="0">
                          <a:solidFill>
                            <a:srgbClr val="00B050"/>
                          </a:solidFill>
                          <a:effectLst/>
                          <a:latin typeface="+mn-lt"/>
                          <a:ea typeface="Calibri" panose="020F0502020204030204" pitchFamily="34" charset="0"/>
                          <a:cs typeface="Times New Roman" panose="02020603050405020304" pitchFamily="18" charset="0"/>
                        </a:rPr>
                        <a:t>3.69</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b="1" kern="100" dirty="0">
                          <a:solidFill>
                            <a:srgbClr val="FF0000"/>
                          </a:solidFill>
                          <a:effectLst/>
                          <a:latin typeface="+mn-lt"/>
                          <a:ea typeface="Calibri" panose="020F0502020204030204" pitchFamily="34" charset="0"/>
                          <a:cs typeface="Times New Roman" panose="02020603050405020304" pitchFamily="18" charset="0"/>
                        </a:rPr>
                        <a:t>3.61</a:t>
                      </a:r>
                      <a:endParaRPr lang="en-GB" sz="1800" kern="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4.11</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4.20</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b="1" kern="100" dirty="0">
                          <a:solidFill>
                            <a:srgbClr val="FF0000"/>
                          </a:solidFill>
                          <a:effectLst/>
                          <a:latin typeface="+mn-lt"/>
                          <a:ea typeface="Calibri" panose="020F0502020204030204" pitchFamily="34" charset="0"/>
                          <a:cs typeface="Times New Roman" panose="02020603050405020304" pitchFamily="18" charset="0"/>
                        </a:rPr>
                        <a:t>10.00</a:t>
                      </a:r>
                      <a:endParaRPr lang="en-GB" sz="1800" kern="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041946015"/>
                  </a:ext>
                </a:extLst>
              </a:tr>
              <a:tr h="240459">
                <a:tc>
                  <a:txBody>
                    <a:bodyPr/>
                    <a:lstStyle/>
                    <a:p>
                      <a:pP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High (15%)</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b="1" kern="100" dirty="0">
                          <a:solidFill>
                            <a:srgbClr val="00B050"/>
                          </a:solidFill>
                          <a:effectLst/>
                          <a:latin typeface="+mn-lt"/>
                          <a:ea typeface="Calibri" panose="020F0502020204030204" pitchFamily="34" charset="0"/>
                          <a:cs typeface="Times New Roman" panose="02020603050405020304" pitchFamily="18" charset="0"/>
                        </a:rPr>
                        <a:t>3.75</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b="1" kern="100" dirty="0">
                          <a:solidFill>
                            <a:srgbClr val="FF0000"/>
                          </a:solidFill>
                          <a:effectLst/>
                          <a:latin typeface="+mn-lt"/>
                          <a:ea typeface="Calibri" panose="020F0502020204030204" pitchFamily="34" charset="0"/>
                          <a:cs typeface="Times New Roman" panose="02020603050405020304" pitchFamily="18" charset="0"/>
                        </a:rPr>
                        <a:t>3.69</a:t>
                      </a:r>
                      <a:endParaRPr lang="en-GB" sz="1800" kern="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4.14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4.04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b="1" kern="100" dirty="0">
                          <a:solidFill>
                            <a:srgbClr val="FF0000"/>
                          </a:solidFill>
                          <a:effectLst/>
                          <a:latin typeface="+mn-lt"/>
                          <a:ea typeface="Calibri" panose="020F0502020204030204" pitchFamily="34" charset="0"/>
                          <a:cs typeface="Times New Roman" panose="02020603050405020304" pitchFamily="18" charset="0"/>
                        </a:rPr>
                        <a:t>8.17</a:t>
                      </a:r>
                      <a:endParaRPr lang="en-GB" sz="1800" kern="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102399545"/>
                  </a:ext>
                </a:extLst>
              </a:tr>
              <a:tr h="636744">
                <a:tc>
                  <a:txBody>
                    <a:bodyPr/>
                    <a:lstStyle/>
                    <a:p>
                      <a:pPr>
                        <a:lnSpc>
                          <a:spcPct val="107000"/>
                        </a:lnSpc>
                        <a:spcAft>
                          <a:spcPts val="800"/>
                        </a:spcAft>
                      </a:pPr>
                      <a:r>
                        <a:rPr lang="en-GB" sz="1800" u="none" strike="noStrike" kern="100">
                          <a:effectLst/>
                          <a:latin typeface="+mn-lt"/>
                          <a:ea typeface="Calibri" panose="020F0502020204030204" pitchFamily="34" charset="0"/>
                          <a:cs typeface="Times New Roman" panose="02020603050405020304" pitchFamily="18" charset="0"/>
                        </a:rPr>
                        <a:t> </a:t>
                      </a:r>
                      <a:endParaRPr lang="en-GB" sz="1800" kern="1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800" i="1" kern="100">
                          <a:effectLst/>
                          <a:latin typeface="+mn-lt"/>
                          <a:ea typeface="Calibri" panose="020F0502020204030204" pitchFamily="34" charset="0"/>
                          <a:cs typeface="Times New Roman" panose="02020603050405020304" pitchFamily="18" charset="0"/>
                        </a:rPr>
                        <a:t>Large firms</a:t>
                      </a:r>
                      <a:endParaRPr lang="en-GB" sz="18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b="1" kern="100">
                          <a:effectLst/>
                          <a:latin typeface="+mn-lt"/>
                          <a:ea typeface="Calibri" panose="020F0502020204030204" pitchFamily="34" charset="0"/>
                          <a:cs typeface="Times New Roman" panose="02020603050405020304" pitchFamily="18" charset="0"/>
                        </a:rPr>
                        <a:t> </a:t>
                      </a:r>
                      <a:endParaRPr lang="en-GB" sz="18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noFill/>
                  </a:tcPr>
                </a:tc>
                <a:extLst>
                  <a:ext uri="{0D108BD9-81ED-4DB2-BD59-A6C34878D82A}">
                    <a16:rowId xmlns:a16="http://schemas.microsoft.com/office/drawing/2014/main" val="3661128491"/>
                  </a:ext>
                </a:extLst>
              </a:tr>
              <a:tr h="240459">
                <a:tc>
                  <a:txBody>
                    <a:bodyPr/>
                    <a:lstStyle/>
                    <a:p>
                      <a:pP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Low (1%)</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3.73</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3.58</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4.10</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4.09</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10.66</a:t>
                      </a:r>
                    </a:p>
                  </a:txBody>
                  <a:tcPr marL="68580" marR="68580" marT="0" marB="0">
                    <a:lnL>
                      <a:noFill/>
                    </a:lnL>
                    <a:lnR>
                      <a:noFill/>
                    </a:lnR>
                    <a:lnT>
                      <a:noFill/>
                    </a:lnT>
                    <a:lnB>
                      <a:noFill/>
                    </a:lnB>
                    <a:noFill/>
                  </a:tcPr>
                </a:tc>
                <a:extLst>
                  <a:ext uri="{0D108BD9-81ED-4DB2-BD59-A6C34878D82A}">
                    <a16:rowId xmlns:a16="http://schemas.microsoft.com/office/drawing/2014/main" val="2199502218"/>
                  </a:ext>
                </a:extLst>
              </a:tr>
              <a:tr h="240459">
                <a:tc>
                  <a:txBody>
                    <a:bodyPr/>
                    <a:lstStyle/>
                    <a:p>
                      <a:pP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Average (8%)</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3.70</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3.61</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4.11</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4.30</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a:effectLst/>
                          <a:latin typeface="+mn-lt"/>
                          <a:ea typeface="Calibri" panose="020F0502020204030204" pitchFamily="34" charset="0"/>
                          <a:cs typeface="Times New Roman" panose="02020603050405020304" pitchFamily="18" charset="0"/>
                        </a:rPr>
                        <a:t>10.50</a:t>
                      </a:r>
                    </a:p>
                  </a:txBody>
                  <a:tcPr marL="68580" marR="68580" marT="0" marB="0">
                    <a:lnL>
                      <a:noFill/>
                    </a:lnL>
                    <a:lnR>
                      <a:noFill/>
                    </a:lnR>
                    <a:lnT>
                      <a:noFill/>
                    </a:lnT>
                    <a:lnB>
                      <a:noFill/>
                    </a:lnB>
                    <a:noFill/>
                  </a:tcPr>
                </a:tc>
                <a:extLst>
                  <a:ext uri="{0D108BD9-81ED-4DB2-BD59-A6C34878D82A}">
                    <a16:rowId xmlns:a16="http://schemas.microsoft.com/office/drawing/2014/main" val="150704802"/>
                  </a:ext>
                </a:extLst>
              </a:tr>
              <a:tr h="240459">
                <a:tc>
                  <a:txBody>
                    <a:bodyPr/>
                    <a:lstStyle/>
                    <a:p>
                      <a:pP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High (15%)</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3.65</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3.64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4.12</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4.52</a:t>
                      </a:r>
                    </a:p>
                  </a:txBody>
                  <a:tcPr marL="68580" marR="68580" marT="0" marB="0">
                    <a:lnL>
                      <a:noFill/>
                    </a:lnL>
                    <a:lnR>
                      <a:noFill/>
                    </a:lnR>
                    <a:lnT>
                      <a:noFill/>
                    </a:lnT>
                    <a:lnB>
                      <a:noFill/>
                    </a:lnB>
                    <a:noFill/>
                  </a:tcPr>
                </a:tc>
                <a:tc>
                  <a:txBody>
                    <a:bodyPr/>
                    <a:lstStyle/>
                    <a:p>
                      <a:pPr algn="ctr">
                        <a:lnSpc>
                          <a:spcPct val="107000"/>
                        </a:lnSpc>
                        <a:spcAft>
                          <a:spcPts val="800"/>
                        </a:spcAft>
                      </a:pPr>
                      <a:r>
                        <a:rPr lang="en-GB" sz="1800" kern="100" dirty="0">
                          <a:effectLst/>
                          <a:latin typeface="+mn-lt"/>
                          <a:ea typeface="Calibri" panose="020F0502020204030204" pitchFamily="34" charset="0"/>
                          <a:cs typeface="Times New Roman" panose="02020603050405020304" pitchFamily="18" charset="0"/>
                        </a:rPr>
                        <a:t>10.33</a:t>
                      </a:r>
                    </a:p>
                  </a:txBody>
                  <a:tcPr marL="68580" marR="68580" marT="0" marB="0">
                    <a:lnL>
                      <a:noFill/>
                    </a:lnL>
                    <a:lnR>
                      <a:noFill/>
                    </a:lnR>
                    <a:lnT>
                      <a:noFill/>
                    </a:lnT>
                    <a:lnB>
                      <a:noFill/>
                    </a:lnB>
                    <a:noFill/>
                  </a:tcPr>
                </a:tc>
                <a:extLst>
                  <a:ext uri="{0D108BD9-81ED-4DB2-BD59-A6C34878D82A}">
                    <a16:rowId xmlns:a16="http://schemas.microsoft.com/office/drawing/2014/main" val="3418833384"/>
                  </a:ext>
                </a:extLst>
              </a:tr>
              <a:tr h="240459">
                <a:tc>
                  <a:txBody>
                    <a:bodyPr/>
                    <a:lstStyle/>
                    <a:p>
                      <a:pPr>
                        <a:lnSpc>
                          <a:spcPct val="107000"/>
                        </a:lnSpc>
                        <a:spcAft>
                          <a:spcPts val="800"/>
                        </a:spcAft>
                      </a:pPr>
                      <a:r>
                        <a:rPr lang="en-GB" sz="1800" i="1" kern="100">
                          <a:effectLst/>
                          <a:latin typeface="+mn-lt"/>
                          <a:ea typeface="Calibri" panose="020F0502020204030204" pitchFamily="34" charset="0"/>
                          <a:cs typeface="Times New Roman" panose="02020603050405020304" pitchFamily="18" charset="0"/>
                        </a:rPr>
                        <a:t>N</a:t>
                      </a:r>
                      <a:endParaRPr lang="en-GB" sz="18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i="1" kern="100">
                          <a:effectLst/>
                          <a:latin typeface="+mn-lt"/>
                          <a:ea typeface="Calibri" panose="020F0502020204030204" pitchFamily="34" charset="0"/>
                          <a:cs typeface="Times New Roman" panose="02020603050405020304" pitchFamily="18" charset="0"/>
                        </a:rPr>
                        <a:t>759</a:t>
                      </a:r>
                      <a:endParaRPr lang="en-GB" sz="18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i="1" kern="100" dirty="0">
                          <a:effectLst/>
                          <a:latin typeface="+mn-lt"/>
                          <a:ea typeface="Calibri" panose="020F0502020204030204" pitchFamily="34" charset="0"/>
                          <a:cs typeface="Times New Roman" panose="02020603050405020304" pitchFamily="18" charset="0"/>
                        </a:rPr>
                        <a:t>768</a:t>
                      </a:r>
                      <a:endParaRPr lang="en-GB" sz="1800" kern="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i="1" kern="100" dirty="0">
                          <a:effectLst/>
                          <a:latin typeface="+mn-lt"/>
                          <a:ea typeface="Calibri" panose="020F0502020204030204" pitchFamily="34" charset="0"/>
                          <a:cs typeface="Times New Roman" panose="02020603050405020304" pitchFamily="18" charset="0"/>
                        </a:rPr>
                        <a:t>794</a:t>
                      </a:r>
                      <a:endParaRPr lang="en-GB" sz="1800" kern="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i="1" kern="100" dirty="0">
                          <a:effectLst/>
                          <a:latin typeface="+mn-lt"/>
                          <a:ea typeface="Calibri" panose="020F0502020204030204" pitchFamily="34" charset="0"/>
                          <a:cs typeface="Times New Roman" panose="02020603050405020304" pitchFamily="18" charset="0"/>
                        </a:rPr>
                        <a:t>717</a:t>
                      </a:r>
                      <a:endParaRPr lang="en-GB" sz="1800" kern="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i="1" kern="100" dirty="0">
                          <a:effectLst/>
                          <a:latin typeface="+mn-lt"/>
                          <a:ea typeface="Calibri" panose="020F0502020204030204" pitchFamily="34" charset="0"/>
                          <a:cs typeface="Times New Roman" panose="02020603050405020304" pitchFamily="18" charset="0"/>
                        </a:rPr>
                        <a:t>779</a:t>
                      </a:r>
                      <a:endParaRPr lang="en-GB" sz="1800" kern="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0190464"/>
                  </a:ext>
                </a:extLst>
              </a:tr>
            </a:tbl>
          </a:graphicData>
        </a:graphic>
      </p:graphicFrame>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A54C473-30C0-FB0B-34F7-6A08AB3DEAC2}"/>
              </a:ext>
            </a:extLst>
          </p:cNvPr>
          <p:cNvPicPr>
            <a:picLocks noChangeAspect="1"/>
          </p:cNvPicPr>
          <p:nvPr/>
        </p:nvPicPr>
        <p:blipFill>
          <a:blip r:embed="rId2"/>
          <a:stretch>
            <a:fillRect/>
          </a:stretch>
        </p:blipFill>
        <p:spPr>
          <a:xfrm>
            <a:off x="9342215" y="6008851"/>
            <a:ext cx="2078916" cy="695004"/>
          </a:xfrm>
          <a:prstGeom prst="rect">
            <a:avLst/>
          </a:prstGeom>
        </p:spPr>
      </p:pic>
      <p:sp>
        <p:nvSpPr>
          <p:cNvPr id="14" name="TextBox 13">
            <a:extLst>
              <a:ext uri="{FF2B5EF4-FFF2-40B4-BE49-F238E27FC236}">
                <a16:creationId xmlns:a16="http://schemas.microsoft.com/office/drawing/2014/main" id="{4965DD1E-E18B-CEFF-B6FC-CD93C745DD7F}"/>
              </a:ext>
            </a:extLst>
          </p:cNvPr>
          <p:cNvSpPr txBox="1"/>
          <p:nvPr/>
        </p:nvSpPr>
        <p:spPr>
          <a:xfrm>
            <a:off x="516834" y="2814051"/>
            <a:ext cx="10545417" cy="309604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900" b="0" i="0" u="none" strike="noStrike" kern="100" cap="none" spc="0" normalizeH="0" baseline="3000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900" b="0" i="0" u="none" strike="noStrike" kern="100" cap="none" spc="0" normalizeH="0" baseline="3000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900" b="0" i="0" u="none" strike="noStrike" kern="100" cap="none" spc="0" normalizeH="0" baseline="3000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900" b="0" i="0" u="none" strike="noStrike" kern="100" cap="none" spc="0" normalizeH="0" baseline="3000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900" b="0" i="0" u="none" strike="noStrike" kern="100" cap="none" spc="0" normalizeH="0" baseline="3000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900" b="0" i="0" u="none" strike="noStrike" kern="100" cap="none" spc="0" normalizeH="0" baseline="3000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900" b="0" i="0" u="none" strike="noStrike" kern="100" cap="none" spc="0" normalizeH="0" baseline="3000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900" b="0" i="0" u="none" strike="noStrike" kern="100" cap="none" spc="0" normalizeH="0" baseline="3000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900" b="0" i="0" u="none" strike="noStrike" kern="100" cap="none" spc="0" normalizeH="0" baseline="3000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900" b="0" i="0" u="none" strike="noStrike" kern="100" cap="none" spc="0" normalizeH="0" baseline="3000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900" b="0" i="0" u="none" strike="noStrike" kern="100" cap="none" spc="0" normalizeH="0" baseline="3000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00" cap="none" spc="0" normalizeH="0" baseline="3000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30000" noProof="0" dirty="0">
                <a:ln>
                  <a:noFill/>
                </a:ln>
                <a:solidFill>
                  <a:prstClr val="black"/>
                </a:solidFill>
                <a:effectLst/>
                <a:uLnTx/>
                <a:uFillTx/>
                <a:latin typeface="Calibri"/>
                <a:ea typeface="Calibri" panose="020F0502020204030204" pitchFamily="34" charset="0"/>
                <a:cs typeface="Times New Roman" panose="02020603050405020304" pitchFamily="18" charset="0"/>
              </a:rPr>
              <a:t>1</a:t>
            </a:r>
            <a:r>
              <a:rPr kumimoji="0" lang="en-GB" sz="12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Scale of 1-5 where, compared with other workplaces in the same industry, 1 = a lot below average, and 5 = a lot better than average.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Green: weakly positively associated with percentage of the workforce disabled in SMEs (at the 10% significance 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Red: percentage of workforce disabled is positively associated with the outcome in question (at the 5% significance level</a:t>
            </a:r>
            <a:r>
              <a:rPr kumimoji="0" lang="en-GB" sz="12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694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35" y="132025"/>
            <a:ext cx="11778143" cy="1143000"/>
          </a:xfrm>
        </p:spPr>
        <p:txBody>
          <a:bodyPr>
            <a:noAutofit/>
          </a:bodyPr>
          <a:lstStyle/>
          <a:p>
            <a:r>
              <a:rPr lang="en-GB" sz="3600" b="1" dirty="0"/>
              <a:t>Disability pay gap</a:t>
            </a:r>
          </a:p>
        </p:txBody>
      </p:sp>
      <p:sp>
        <p:nvSpPr>
          <p:cNvPr id="3" name="Content Placeholder 2"/>
          <p:cNvSpPr>
            <a:spLocks noGrp="1"/>
          </p:cNvSpPr>
          <p:nvPr>
            <p:ph idx="1"/>
          </p:nvPr>
        </p:nvSpPr>
        <p:spPr>
          <a:xfrm>
            <a:off x="443345" y="1275025"/>
            <a:ext cx="11139055" cy="4899272"/>
          </a:xfrm>
        </p:spPr>
        <p:txBody>
          <a:bodyPr>
            <a:normAutofit/>
          </a:bodyPr>
          <a:lstStyle/>
          <a:p>
            <a:pPr marL="0" indent="0">
              <a:buNone/>
            </a:pPr>
            <a:r>
              <a:rPr lang="en-GB" sz="1800" dirty="0"/>
              <a:t>(ONS calculations):</a:t>
            </a:r>
          </a:p>
          <a:p>
            <a:pPr marL="0" indent="0">
              <a:buNone/>
            </a:pPr>
            <a:endParaRPr lang="en-GB" dirty="0"/>
          </a:p>
          <a:p>
            <a:pPr lvl="1"/>
            <a:endParaRPr lang="en-US" dirty="0"/>
          </a:p>
          <a:p>
            <a:pPr lvl="1"/>
            <a:endParaRPr lang="en-US" dirty="0"/>
          </a:p>
          <a:p>
            <a:pPr lvl="1"/>
            <a:endParaRPr lang="en-US" dirty="0"/>
          </a:p>
          <a:p>
            <a:pPr lvl="1"/>
            <a:endParaRPr lang="en-US" dirty="0"/>
          </a:p>
          <a:p>
            <a:endParaRPr lang="en-GB"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9065124" y="5843909"/>
            <a:ext cx="2078916" cy="695004"/>
          </a:xfrm>
          <a:prstGeom prst="rect">
            <a:avLst/>
          </a:prstGeom>
        </p:spPr>
      </p:pic>
      <p:pic>
        <p:nvPicPr>
          <p:cNvPr id="5" name="Picture 4"/>
          <p:cNvPicPr>
            <a:picLocks noChangeAspect="1"/>
          </p:cNvPicPr>
          <p:nvPr/>
        </p:nvPicPr>
        <p:blipFill>
          <a:blip r:embed="rId3"/>
          <a:stretch>
            <a:fillRect/>
          </a:stretch>
        </p:blipFill>
        <p:spPr>
          <a:xfrm>
            <a:off x="1838035" y="1948873"/>
            <a:ext cx="8571347" cy="3814618"/>
          </a:xfrm>
          <a:prstGeom prst="rect">
            <a:avLst/>
          </a:prstGeom>
        </p:spPr>
      </p:pic>
    </p:spTree>
    <p:extLst>
      <p:ext uri="{BB962C8B-B14F-4D97-AF65-F5344CB8AC3E}">
        <p14:creationId xmlns:p14="http://schemas.microsoft.com/office/powerpoint/2010/main" val="4158006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EC4E-156B-C6D8-0444-91B872FA1AC9}"/>
              </a:ext>
            </a:extLst>
          </p:cNvPr>
          <p:cNvSpPr>
            <a:spLocks noGrp="1"/>
          </p:cNvSpPr>
          <p:nvPr>
            <p:ph type="title"/>
          </p:nvPr>
        </p:nvSpPr>
        <p:spPr/>
        <p:txBody>
          <a:bodyPr/>
          <a:lstStyle/>
          <a:p>
            <a:pPr algn="l"/>
            <a:r>
              <a:rPr lang="en-GB" b="1" dirty="0"/>
              <a:t>What do we make of the findings?</a:t>
            </a:r>
          </a:p>
        </p:txBody>
      </p:sp>
      <p:sp>
        <p:nvSpPr>
          <p:cNvPr id="3" name="Content Placeholder 2">
            <a:extLst>
              <a:ext uri="{FF2B5EF4-FFF2-40B4-BE49-F238E27FC236}">
                <a16:creationId xmlns:a16="http://schemas.microsoft.com/office/drawing/2014/main" id="{9EADF7EE-76F7-D5DB-2E41-2CDDB4AA33B1}"/>
              </a:ext>
            </a:extLst>
          </p:cNvPr>
          <p:cNvSpPr>
            <a:spLocks noGrp="1"/>
          </p:cNvSpPr>
          <p:nvPr>
            <p:ph idx="1"/>
          </p:nvPr>
        </p:nvSpPr>
        <p:spPr>
          <a:xfrm>
            <a:off x="352425" y="1417639"/>
            <a:ext cx="11229975" cy="4708528"/>
          </a:xfrm>
        </p:spPr>
        <p:txBody>
          <a:bodyPr>
            <a:normAutofit/>
          </a:bodyPr>
          <a:lstStyle/>
          <a:p>
            <a:pPr>
              <a:buFont typeface="Wingdings" panose="05000000000000000000" pitchFamily="2" charset="2"/>
              <a:buChar char="§"/>
            </a:pPr>
            <a:r>
              <a:rPr lang="en-GB" dirty="0"/>
              <a:t>no evidence that the employment of disabled people is associated with negative performance outcomes in British private sector workplaces</a:t>
            </a:r>
          </a:p>
          <a:p>
            <a:pPr lvl="1">
              <a:buFont typeface="Wingdings" panose="05000000000000000000" pitchFamily="2" charset="2"/>
              <a:buChar char="§"/>
            </a:pPr>
            <a:r>
              <a:rPr lang="en-GB" dirty="0"/>
              <a:t>to the contrary, in SMEs, productivity is marginally higher, financial performance is better, and labour turnover is lower in workplaces employing disabled people in proportionately higher numbers. </a:t>
            </a:r>
          </a:p>
          <a:p>
            <a:pPr lvl="1">
              <a:buFont typeface="Wingdings" panose="05000000000000000000" pitchFamily="2" charset="2"/>
              <a:buChar char="§"/>
            </a:pPr>
            <a:r>
              <a:rPr lang="en-GB" dirty="0"/>
              <a:t>in large firms, none of the performance outcomes are any poorer in workplaces employing disabled people in proportionately higher numbers. Hence, any concerns managers might have that employing more disabled people might damage performance appear misplaced. </a:t>
            </a:r>
          </a:p>
          <a:p>
            <a:pPr>
              <a:buFont typeface="Wingdings" panose="05000000000000000000" pitchFamily="2" charset="2"/>
              <a:buChar char="§"/>
            </a:pPr>
            <a:r>
              <a:rPr lang="en-GB" dirty="0"/>
              <a:t>Government, employers’ organisations, disability campaigners, trade unions and supported employment providers might use these findings in their efforts to persuade employers to hire and retain disabled people in greater numbers. Our findings suggest that doing so would not be associated with any negative performance implications</a:t>
            </a:r>
          </a:p>
          <a:p>
            <a:endParaRPr lang="en-GB" dirty="0"/>
          </a:p>
        </p:txBody>
      </p:sp>
      <p:sp>
        <p:nvSpPr>
          <p:cNvPr id="4" name="Footer Placeholder 3">
            <a:extLst>
              <a:ext uri="{FF2B5EF4-FFF2-40B4-BE49-F238E27FC236}">
                <a16:creationId xmlns:a16="http://schemas.microsoft.com/office/drawing/2014/main" id="{3EE1F768-9A4F-B30B-10A1-AC4F691554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9924FD8-84CC-350D-A9C0-C6C23E127DBA}"/>
              </a:ext>
            </a:extLst>
          </p:cNvPr>
          <p:cNvPicPr>
            <a:picLocks noChangeAspect="1"/>
          </p:cNvPicPr>
          <p:nvPr/>
        </p:nvPicPr>
        <p:blipFill>
          <a:blip r:embed="rId2"/>
          <a:stretch>
            <a:fillRect/>
          </a:stretch>
        </p:blipFill>
        <p:spPr>
          <a:xfrm>
            <a:off x="9314505" y="6008851"/>
            <a:ext cx="2078916" cy="695004"/>
          </a:xfrm>
          <a:prstGeom prst="rect">
            <a:avLst/>
          </a:prstGeom>
        </p:spPr>
      </p:pic>
    </p:spTree>
    <p:extLst>
      <p:ext uri="{BB962C8B-B14F-4D97-AF65-F5344CB8AC3E}">
        <p14:creationId xmlns:p14="http://schemas.microsoft.com/office/powerpoint/2010/main" val="1414400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10884-EE1A-8156-1E3A-1BEF472D4BD3}"/>
              </a:ext>
            </a:extLst>
          </p:cNvPr>
          <p:cNvSpPr>
            <a:spLocks noGrp="1"/>
          </p:cNvSpPr>
          <p:nvPr>
            <p:ph idx="1"/>
          </p:nvPr>
        </p:nvSpPr>
        <p:spPr>
          <a:xfrm>
            <a:off x="290818" y="707571"/>
            <a:ext cx="11610363" cy="5436129"/>
          </a:xfrm>
        </p:spPr>
        <p:txBody>
          <a:bodyPr>
            <a:normAutofit fontScale="85000" lnSpcReduction="20000"/>
          </a:bodyPr>
          <a:lstStyle/>
          <a:p>
            <a:pPr marL="0" lvl="0" indent="0" defTabSz="457200">
              <a:buNone/>
              <a:defRPr/>
            </a:pPr>
            <a:endParaRPr lang="en-US" sz="3500" b="1" dirty="0">
              <a:solidFill>
                <a:prstClr val="black"/>
              </a:solidFill>
              <a:latin typeface="Calibri"/>
            </a:endParaRPr>
          </a:p>
          <a:p>
            <a:pPr marL="0" lvl="0" indent="0" defTabSz="457200">
              <a:buNone/>
              <a:defRPr/>
            </a:pPr>
            <a:endParaRPr lang="en-US" dirty="0">
              <a:solidFill>
                <a:prstClr val="black"/>
              </a:solidFill>
              <a:latin typeface="Calibri"/>
            </a:endParaRPr>
          </a:p>
          <a:p>
            <a:pPr marL="0" lvl="0" indent="0" defTabSz="457200">
              <a:buNone/>
              <a:defRPr/>
            </a:pPr>
            <a:endParaRPr lang="en-US" sz="2100" dirty="0">
              <a:solidFill>
                <a:prstClr val="black"/>
              </a:solidFill>
              <a:latin typeface="Calibri"/>
            </a:endParaRPr>
          </a:p>
          <a:p>
            <a:pPr marL="0" lvl="0" indent="0" defTabSz="457200">
              <a:buNone/>
              <a:defRPr/>
            </a:pPr>
            <a:endParaRPr lang="en-US" sz="2100" dirty="0">
              <a:solidFill>
                <a:prstClr val="black"/>
              </a:solidFill>
              <a:latin typeface="Calibri"/>
            </a:endParaRPr>
          </a:p>
          <a:p>
            <a:pPr marL="0" lvl="0" indent="0" defTabSz="457200">
              <a:buNone/>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0" lvl="0" indent="0" defTabSz="457200">
              <a:buNone/>
              <a:defRPr/>
            </a:pPr>
            <a:endParaRPr lang="en-US" sz="2100" dirty="0">
              <a:solidFill>
                <a:prstClr val="black"/>
              </a:solidFill>
              <a:latin typeface="Calibri"/>
            </a:endParaRPr>
          </a:p>
          <a:p>
            <a:pPr marL="0" lvl="0" indent="0" defTabSz="457200">
              <a:buNone/>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0" lvl="0" indent="0" defTabSz="457200">
              <a:buNone/>
              <a:defRPr/>
            </a:pPr>
            <a:endParaRPr lang="en-US" sz="2100" dirty="0">
              <a:solidFill>
                <a:prstClr val="black"/>
              </a:solidFill>
              <a:latin typeface="Calibri"/>
            </a:endParaRPr>
          </a:p>
          <a:p>
            <a:pPr marL="0" lvl="0" indent="0" defTabSz="457200">
              <a:buNone/>
              <a:defRPr/>
            </a:pPr>
            <a:endParaRPr lang="en-US" sz="2100" dirty="0">
              <a:solidFill>
                <a:prstClr val="black"/>
              </a:solidFill>
              <a:latin typeface="Calibri"/>
            </a:endParaRPr>
          </a:p>
          <a:p>
            <a:pPr marL="0" lvl="0" indent="0" algn="ctr" defTabSz="457200">
              <a:buNone/>
              <a:defRPr/>
            </a:pPr>
            <a:endParaRPr kumimoji="0" lang="en-US" sz="2100" b="1" i="0" u="none" strike="noStrike" kern="1200" cap="none" spc="0" normalizeH="0" baseline="0" noProof="0" dirty="0">
              <a:ln>
                <a:noFill/>
              </a:ln>
              <a:solidFill>
                <a:prstClr val="black"/>
              </a:solidFill>
              <a:effectLst/>
              <a:uLnTx/>
              <a:uFillTx/>
              <a:latin typeface="Calibri"/>
              <a:ea typeface="+mn-ea"/>
              <a:cs typeface="+mn-cs"/>
            </a:endParaRPr>
          </a:p>
          <a:p>
            <a:pPr marL="0" lvl="0" indent="0" algn="ctr" defTabSz="457200">
              <a:buNone/>
              <a:defRPr/>
            </a:pPr>
            <a:endParaRPr kumimoji="0" lang="en-US" sz="2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2100" b="1" i="1" dirty="0">
              <a:solidFill>
                <a:prstClr val="black"/>
              </a:solidFill>
              <a:latin typeface="Calibri"/>
            </a:endParaRPr>
          </a:p>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100" b="1" i="1" u="none" strike="noStrike" kern="1200" cap="none" spc="0" normalizeH="0" baseline="0" noProof="0" dirty="0">
                <a:ln>
                  <a:noFill/>
                </a:ln>
                <a:solidFill>
                  <a:prstClr val="black"/>
                </a:solidFill>
                <a:effectLst/>
                <a:uLnTx/>
                <a:uFillTx/>
                <a:latin typeface="Calibri"/>
                <a:ea typeface="+mn-ea"/>
                <a:cs typeface="+mn-cs"/>
              </a:rPr>
              <a:t>300+ ORGANISATIONS WORKING TOGETHER</a:t>
            </a:r>
          </a:p>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FF"/>
              </a:solidFill>
              <a:effectLst/>
              <a:uLnTx/>
              <a:uFillTx/>
              <a:latin typeface="Calibri"/>
              <a:ea typeface="+mn-ea"/>
              <a:cs typeface="+mn-cs"/>
              <a:hlinkClick r:id="rId2">
                <a:extLst>
                  <a:ext uri="{A12FA001-AC4F-418D-AE19-62706E023703}">
                    <ahyp:hlinkClr xmlns:ahyp="http://schemas.microsoft.com/office/drawing/2018/hyperlinkcolor" val="tx"/>
                  </a:ext>
                </a:extLst>
              </a:hlinkClick>
            </a:endParaRPr>
          </a:p>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008037"/>
              </a:solidFill>
              <a:latin typeface="Aptos" panose="020B0004020202020204" pitchFamily="34" charset="0"/>
            </a:endParaRPr>
          </a:p>
          <a:p>
            <a:pPr marL="0" indent="0" algn="ctr" defTabSz="457200">
              <a:buNone/>
              <a:defRPr/>
            </a:pPr>
            <a:r>
              <a:rPr lang="en-US" sz="2600" dirty="0">
                <a:solidFill>
                  <a:srgbClr val="008037"/>
                </a:solidFill>
                <a:latin typeface="Aptos" panose="020B0004020202020204" pitchFamily="34" charset="0"/>
                <a:hlinkClick r:id="rId2">
                  <a:extLst>
                    <a:ext uri="{A12FA001-AC4F-418D-AE19-62706E023703}">
                      <ahyp:hlinkClr xmlns:ahyp="http://schemas.microsoft.com/office/drawing/2018/hyperlinkcolor" val="tx"/>
                    </a:ext>
                  </a:extLst>
                </a:hlinkClick>
              </a:rPr>
              <a:t>www.disabilityemploymentcharter.org</a:t>
            </a:r>
            <a:endParaRPr lang="en-US" sz="2600" dirty="0">
              <a:solidFill>
                <a:srgbClr val="008037"/>
              </a:solidFill>
              <a:latin typeface="Aptos" panose="020B0004020202020204" pitchFamily="34" charset="0"/>
            </a:endParaRPr>
          </a:p>
          <a:p>
            <a:pPr marL="0" indent="0" algn="ctr" defTabSz="457200">
              <a:buNone/>
              <a:defRPr/>
            </a:pPr>
            <a:endParaRPr lang="en-US" sz="2600" dirty="0">
              <a:solidFill>
                <a:srgbClr val="008037"/>
              </a:solidFill>
              <a:latin typeface="Aptos" panose="020B0004020202020204" pitchFamily="34" charset="0"/>
            </a:endParaRPr>
          </a:p>
          <a:p>
            <a:pPr marL="0" indent="0" algn="ctr" defTabSz="457200">
              <a:buNone/>
              <a:defRPr/>
            </a:pPr>
            <a:r>
              <a:rPr lang="en-GB" sz="2600" dirty="0">
                <a:solidFill>
                  <a:srgbClr val="008037"/>
                </a:solidFill>
                <a:latin typeface="Aptos" panose="020B0004020202020204" pitchFamily="34" charset="0"/>
              </a:rPr>
              <a:t>Please do consider getting your organisation signed up!</a:t>
            </a:r>
            <a:endParaRPr lang="en-US" sz="2600" dirty="0">
              <a:solidFill>
                <a:srgbClr val="008037"/>
              </a:solidFill>
              <a:latin typeface="Aptos" panose="020B0004020202020204" pitchFamily="34" charset="0"/>
            </a:endParaRPr>
          </a:p>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effectLst/>
              <a:uLnTx/>
              <a:uFillTx/>
              <a:latin typeface="Aptos" panose="020B0004020202020204" pitchFamily="34" charset="0"/>
              <a:ea typeface="+mn-ea"/>
              <a:cs typeface="+mn-cs"/>
            </a:endParaRPr>
          </a:p>
          <a:p>
            <a:pPr marL="642938" lvl="1" indent="-342900" algn="ctr" defTabSz="457200">
              <a:buFont typeface="Wingdings" panose="05000000000000000000" pitchFamily="2" charset="2"/>
              <a:buChar char="§"/>
              <a:defRPr/>
            </a:pPr>
            <a:endParaRPr lang="en-US" sz="2600" b="1" dirty="0">
              <a:latin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35732D0E-BEE2-0049-9D96-D097D4DABB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076AEE38-7548-04F4-7356-803DE77541F6}"/>
              </a:ext>
            </a:extLst>
          </p:cNvPr>
          <p:cNvPicPr>
            <a:picLocks noChangeAspect="1"/>
          </p:cNvPicPr>
          <p:nvPr/>
        </p:nvPicPr>
        <p:blipFill>
          <a:blip r:embed="rId3"/>
          <a:stretch>
            <a:fillRect/>
          </a:stretch>
        </p:blipFill>
        <p:spPr>
          <a:xfrm>
            <a:off x="4331887" y="494918"/>
            <a:ext cx="4072168" cy="3521798"/>
          </a:xfrm>
          <a:prstGeom prst="rect">
            <a:avLst/>
          </a:prstGeom>
        </p:spPr>
      </p:pic>
    </p:spTree>
    <p:extLst>
      <p:ext uri="{BB962C8B-B14F-4D97-AF65-F5344CB8AC3E}">
        <p14:creationId xmlns:p14="http://schemas.microsoft.com/office/powerpoint/2010/main" val="380577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F08E2-7C0A-A1BA-D7E2-A4D24EC1BCBB}"/>
              </a:ext>
            </a:extLst>
          </p:cNvPr>
          <p:cNvSpPr>
            <a:spLocks noGrp="1"/>
          </p:cNvSpPr>
          <p:nvPr>
            <p:ph type="title"/>
          </p:nvPr>
        </p:nvSpPr>
        <p:spPr/>
        <p:txBody>
          <a:bodyPr/>
          <a:lstStyle/>
          <a:p>
            <a:r>
              <a:rPr kumimoji="0" lang="en-GB" sz="3200" b="1" i="0" u="none" strike="noStrike" kern="1200" cap="none" spc="0" normalizeH="0" baseline="0" noProof="0" dirty="0">
                <a:ln>
                  <a:noFill/>
                </a:ln>
                <a:effectLst/>
                <a:uLnTx/>
                <a:uFillTx/>
                <a:latin typeface="Calibri"/>
                <a:ea typeface="ＭＳ Ｐゴシック" pitchFamily="-112" charset="-128"/>
              </a:rPr>
              <a:t>Other outcomes – ‘in-work’ experience</a:t>
            </a:r>
            <a:endParaRPr lang="en-GB" dirty="0"/>
          </a:p>
        </p:txBody>
      </p:sp>
      <p:sp>
        <p:nvSpPr>
          <p:cNvPr id="3" name="Content Placeholder 2">
            <a:extLst>
              <a:ext uri="{FF2B5EF4-FFF2-40B4-BE49-F238E27FC236}">
                <a16:creationId xmlns:a16="http://schemas.microsoft.com/office/drawing/2014/main" id="{D407893F-550F-8D61-64FA-8CA643C5CD69}"/>
              </a:ext>
            </a:extLst>
          </p:cNvPr>
          <p:cNvSpPr>
            <a:spLocks noGrp="1"/>
          </p:cNvSpPr>
          <p:nvPr>
            <p:ph idx="1"/>
          </p:nvPr>
        </p:nvSpPr>
        <p:spPr/>
        <p:txBody>
          <a:bodyPr>
            <a:normAutofit/>
          </a:bodyPr>
          <a:lstStyle/>
          <a:p>
            <a:pPr marR="0" lvl="0" algn="l" defTabSz="914400" rtl="0" eaLnBrk="1" fontAlgn="base" latinLnBrk="0" hangingPunct="1">
              <a:lnSpc>
                <a:spcPct val="100000"/>
              </a:lnSpc>
              <a:spcBef>
                <a:spcPts val="600"/>
              </a:spcBef>
              <a:spcAft>
                <a:spcPts val="200"/>
              </a:spcAft>
              <a:buClrTx/>
              <a:buSzPct val="80000"/>
              <a:buFont typeface="Wingdings" panose="05000000000000000000" pitchFamily="2" charset="2"/>
              <a:buChar char="§"/>
              <a:tabLst/>
              <a:defRPr/>
            </a:pPr>
            <a:r>
              <a:rPr kumimoji="0" lang="en-GB" sz="2400" b="0" i="0" u="none" strike="noStrike" kern="1200" cap="none" spc="0" normalizeH="0" baseline="0" noProof="0" dirty="0">
                <a:ln>
                  <a:noFill/>
                </a:ln>
                <a:solidFill>
                  <a:srgbClr val="404040"/>
                </a:solidFill>
                <a:effectLst/>
                <a:uLnTx/>
                <a:uFillTx/>
                <a:latin typeface="Calibri"/>
                <a:ea typeface="ＭＳ Ｐゴシック" pitchFamily="-112" charset="-128"/>
              </a:rPr>
              <a:t>Disability gaps have been identified (e.g. </a:t>
            </a:r>
            <a:r>
              <a:rPr kumimoji="0" lang="fr-FR" sz="2400" b="0" i="0" u="none" strike="noStrike" kern="1200" cap="none" spc="0" normalizeH="0" baseline="0" noProof="0" dirty="0">
                <a:ln>
                  <a:noFill/>
                </a:ln>
                <a:solidFill>
                  <a:srgbClr val="404040"/>
                </a:solidFill>
                <a:effectLst/>
                <a:uLnTx/>
                <a:uFillTx/>
                <a:latin typeface="Calibri"/>
                <a:ea typeface="ＭＳ Ｐゴシック" pitchFamily="-112" charset="-128"/>
              </a:rPr>
              <a:t>Hoque et al. 2017; Jones 2007; Jones 2016; </a:t>
            </a:r>
            <a:r>
              <a:rPr kumimoji="0" lang="fr-FR" sz="2400" b="0" i="0" u="none" strike="noStrike" kern="1200" cap="none" spc="0" normalizeH="0" baseline="0" noProof="0" dirty="0" err="1">
                <a:ln>
                  <a:noFill/>
                </a:ln>
                <a:solidFill>
                  <a:srgbClr val="404040"/>
                </a:solidFill>
                <a:effectLst/>
                <a:uLnTx/>
                <a:uFillTx/>
                <a:latin typeface="Calibri"/>
                <a:ea typeface="ＭＳ Ｐゴシック" pitchFamily="-112" charset="-128"/>
              </a:rPr>
              <a:t>Schur</a:t>
            </a:r>
            <a:r>
              <a:rPr kumimoji="0" lang="fr-FR" sz="2400" b="0" i="0" u="none" strike="noStrike" kern="1200" cap="none" spc="0" normalizeH="0" baseline="0" noProof="0" dirty="0">
                <a:ln>
                  <a:noFill/>
                </a:ln>
                <a:solidFill>
                  <a:srgbClr val="404040"/>
                </a:solidFill>
                <a:effectLst/>
                <a:uLnTx/>
                <a:uFillTx/>
                <a:latin typeface="Calibri"/>
                <a:ea typeface="ＭＳ Ｐゴシック" pitchFamily="-112" charset="-128"/>
              </a:rPr>
              <a:t> et al. 2009) </a:t>
            </a:r>
            <a:r>
              <a:rPr kumimoji="0" lang="en-GB" sz="2400" b="0" i="0" u="none" strike="noStrike" kern="1200" cap="none" spc="0" normalizeH="0" baseline="0" noProof="0" dirty="0">
                <a:ln>
                  <a:noFill/>
                </a:ln>
                <a:solidFill>
                  <a:srgbClr val="404040"/>
                </a:solidFill>
                <a:effectLst/>
                <a:uLnTx/>
                <a:uFillTx/>
                <a:latin typeface="Calibri"/>
                <a:ea typeface="ＭＳ Ｐゴシック" pitchFamily="-112" charset="-128"/>
              </a:rPr>
              <a:t>regarding in-work experience in relation to:</a:t>
            </a:r>
          </a:p>
          <a:p>
            <a:pPr marL="0" marR="0" lvl="0" indent="0" algn="l" defTabSz="914400" rtl="0" eaLnBrk="1" fontAlgn="base" latinLnBrk="0" hangingPunct="1">
              <a:lnSpc>
                <a:spcPct val="100000"/>
              </a:lnSpc>
              <a:spcBef>
                <a:spcPts val="600"/>
              </a:spcBef>
              <a:spcAft>
                <a:spcPts val="200"/>
              </a:spcAft>
              <a:buClrTx/>
              <a:buSzPct val="80000"/>
              <a:buFont typeface="Wingdings 2" charset="2"/>
              <a:buNone/>
              <a:tabLst/>
              <a:defRPr/>
            </a:pPr>
            <a:endParaRPr kumimoji="0" lang="en-GB" sz="2400" b="0" i="0" u="none" strike="noStrike" kern="1200" cap="none" spc="0" normalizeH="0" baseline="0" noProof="0" dirty="0">
              <a:ln>
                <a:noFill/>
              </a:ln>
              <a:solidFill>
                <a:srgbClr val="404040"/>
              </a:solidFill>
              <a:effectLst/>
              <a:uLnTx/>
              <a:uFillTx/>
              <a:latin typeface="Calibri"/>
              <a:ea typeface="ＭＳ Ｐゴシック" pitchFamily="-112" charset="-128"/>
            </a:endParaRPr>
          </a:p>
          <a:p>
            <a:pPr marL="950400" marR="0" lvl="2" indent="-26670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Calibri"/>
                <a:ea typeface="ＭＳ Ｐゴシック" pitchFamily="-112" charset="-128"/>
                <a:cs typeface="+mn-cs"/>
              </a:rPr>
              <a:t>wellbeing</a:t>
            </a:r>
          </a:p>
          <a:p>
            <a:pPr marL="950400" marR="0" lvl="2" indent="-26670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Calibri"/>
                <a:ea typeface="ＭＳ Ｐゴシック" pitchFamily="-112" charset="-128"/>
                <a:cs typeface="+mn-cs"/>
              </a:rPr>
              <a:t>job satisfaction</a:t>
            </a:r>
          </a:p>
          <a:p>
            <a:pPr marL="950400" marR="0" lvl="2" indent="-26670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Calibri"/>
                <a:ea typeface="ＭＳ Ｐゴシック" pitchFamily="-112" charset="-128"/>
                <a:cs typeface="+mn-cs"/>
              </a:rPr>
              <a:t>contentment</a:t>
            </a:r>
          </a:p>
          <a:p>
            <a:pPr marL="950400" marR="0" lvl="2" indent="-26670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Calibri"/>
                <a:ea typeface="ＭＳ Ｐゴシック" pitchFamily="-112" charset="-128"/>
                <a:cs typeface="+mn-cs"/>
              </a:rPr>
              <a:t>fairness perceptions</a:t>
            </a:r>
          </a:p>
          <a:p>
            <a:pPr marL="950400" marR="0" lvl="2" indent="-26670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srgbClr val="404040"/>
                </a:solidFill>
                <a:effectLst/>
                <a:uLnTx/>
                <a:uFillTx/>
                <a:latin typeface="Calibri"/>
                <a:ea typeface="ＭＳ Ｐゴシック" pitchFamily="-112" charset="-128"/>
                <a:cs typeface="+mn-cs"/>
              </a:rPr>
              <a:t>work-life balance</a:t>
            </a:r>
            <a:endParaRPr kumimoji="0" lang="en-GB" sz="2400" b="0" i="0" u="none" strike="noStrike" kern="1200" cap="none" spc="0" normalizeH="0" baseline="0" noProof="0" dirty="0">
              <a:ln>
                <a:noFill/>
              </a:ln>
              <a:solidFill>
                <a:srgbClr val="404040"/>
              </a:solidFill>
              <a:effectLst/>
              <a:uLnTx/>
              <a:uFillTx/>
              <a:latin typeface="Calibri"/>
              <a:ea typeface="ＭＳ Ｐゴシック" pitchFamily="-112" charset="-128"/>
              <a:cs typeface="+mn-cs"/>
            </a:endParaRPr>
          </a:p>
          <a:p>
            <a:pPr marL="683700" marR="0" lvl="2" indent="0" algn="l" defTabSz="914400" rtl="0" eaLnBrk="1" fontAlgn="base" latinLnBrk="0" hangingPunct="1">
              <a:lnSpc>
                <a:spcPct val="100000"/>
              </a:lnSpc>
              <a:spcBef>
                <a:spcPct val="20000"/>
              </a:spcBef>
              <a:spcAft>
                <a:spcPct val="0"/>
              </a:spcAft>
              <a:buClrTx/>
              <a:buSzPct val="85000"/>
              <a:buFont typeface="Arial" pitchFamily="35" charset="0"/>
              <a:buNone/>
              <a:tabLst/>
              <a:defRPr/>
            </a:pPr>
            <a:endParaRPr kumimoji="0" lang="en-GB" sz="2400" b="0" i="0" u="none" strike="noStrike" kern="1200" cap="none" spc="0" normalizeH="0" baseline="0" noProof="0" dirty="0">
              <a:ln>
                <a:noFill/>
              </a:ln>
              <a:solidFill>
                <a:srgbClr val="404040"/>
              </a:solidFill>
              <a:effectLst/>
              <a:uLnTx/>
              <a:uFillTx/>
              <a:latin typeface="Calibri"/>
              <a:ea typeface="ＭＳ Ｐゴシック" pitchFamily="-112" charset="-128"/>
              <a:cs typeface="+mn-cs"/>
            </a:endParaRPr>
          </a:p>
          <a:p>
            <a:pPr marL="0" indent="0">
              <a:buNone/>
            </a:pPr>
            <a:endParaRPr lang="en-GB" dirty="0"/>
          </a:p>
        </p:txBody>
      </p:sp>
      <p:sp>
        <p:nvSpPr>
          <p:cNvPr id="4" name="Footer Placeholder 3">
            <a:extLst>
              <a:ext uri="{FF2B5EF4-FFF2-40B4-BE49-F238E27FC236}">
                <a16:creationId xmlns:a16="http://schemas.microsoft.com/office/drawing/2014/main" id="{F91C1799-CE8A-20F0-B402-E3206FB419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429B3DC-15D7-664A-BF26-8AD7917D58E7}"/>
              </a:ext>
            </a:extLst>
          </p:cNvPr>
          <p:cNvPicPr>
            <a:picLocks noChangeAspect="1"/>
          </p:cNvPicPr>
          <p:nvPr/>
        </p:nvPicPr>
        <p:blipFill>
          <a:blip r:embed="rId2"/>
          <a:stretch>
            <a:fillRect/>
          </a:stretch>
        </p:blipFill>
        <p:spPr>
          <a:xfrm>
            <a:off x="9503484" y="5893758"/>
            <a:ext cx="2078916" cy="695004"/>
          </a:xfrm>
          <a:prstGeom prst="rect">
            <a:avLst/>
          </a:prstGeom>
        </p:spPr>
      </p:pic>
    </p:spTree>
    <p:extLst>
      <p:ext uri="{BB962C8B-B14F-4D97-AF65-F5344CB8AC3E}">
        <p14:creationId xmlns:p14="http://schemas.microsoft.com/office/powerpoint/2010/main" val="55602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35" y="132025"/>
            <a:ext cx="11778143" cy="1143000"/>
          </a:xfrm>
        </p:spPr>
        <p:txBody>
          <a:bodyPr>
            <a:noAutofit/>
          </a:bodyPr>
          <a:lstStyle/>
          <a:p>
            <a:endParaRPr lang="en-GB" sz="3600" b="1" dirty="0"/>
          </a:p>
        </p:txBody>
      </p:sp>
      <p:sp>
        <p:nvSpPr>
          <p:cNvPr id="3" name="Content Placeholder 2"/>
          <p:cNvSpPr>
            <a:spLocks noGrp="1"/>
          </p:cNvSpPr>
          <p:nvPr>
            <p:ph idx="1"/>
          </p:nvPr>
        </p:nvSpPr>
        <p:spPr>
          <a:xfrm>
            <a:off x="443345" y="1275025"/>
            <a:ext cx="11139055" cy="4899272"/>
          </a:xfrm>
        </p:spPr>
        <p:txBody>
          <a:bodyPr>
            <a:normAutofit/>
          </a:bodyPr>
          <a:lstStyle/>
          <a:p>
            <a:pPr marL="0" indent="0">
              <a:buNone/>
            </a:pPr>
            <a:endParaRPr lang="en-GB" sz="3600" b="1" dirty="0"/>
          </a:p>
          <a:p>
            <a:pPr marL="0" indent="0">
              <a:buNone/>
            </a:pPr>
            <a:endParaRPr lang="en-GB" sz="3600" b="1" dirty="0"/>
          </a:p>
          <a:p>
            <a:pPr marL="0" indent="0" algn="ctr">
              <a:buNone/>
            </a:pPr>
            <a:r>
              <a:rPr lang="en-GB" sz="3600" b="1" dirty="0"/>
              <a:t>Key question: what can be done to address disability employment disadvantage? </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9065124" y="5843909"/>
            <a:ext cx="2078916" cy="695004"/>
          </a:xfrm>
          <a:prstGeom prst="rect">
            <a:avLst/>
          </a:prstGeom>
        </p:spPr>
      </p:pic>
    </p:spTree>
    <p:extLst>
      <p:ext uri="{BB962C8B-B14F-4D97-AF65-F5344CB8AC3E}">
        <p14:creationId xmlns:p14="http://schemas.microsoft.com/office/powerpoint/2010/main" val="3648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09" y="132025"/>
            <a:ext cx="11037369" cy="1143000"/>
          </a:xfrm>
        </p:spPr>
        <p:txBody>
          <a:bodyPr>
            <a:noAutofit/>
          </a:bodyPr>
          <a:lstStyle/>
          <a:p>
            <a:pPr algn="l"/>
            <a:r>
              <a:rPr lang="en-US" sz="3600" b="1" dirty="0"/>
              <a:t>Focus of government policy</a:t>
            </a:r>
            <a:endParaRPr lang="en-GB" sz="3600" b="1" dirty="0"/>
          </a:p>
        </p:txBody>
      </p:sp>
      <p:sp>
        <p:nvSpPr>
          <p:cNvPr id="3" name="Content Placeholder 2"/>
          <p:cNvSpPr>
            <a:spLocks noGrp="1"/>
          </p:cNvSpPr>
          <p:nvPr>
            <p:ph idx="1"/>
          </p:nvPr>
        </p:nvSpPr>
        <p:spPr>
          <a:xfrm>
            <a:off x="443345" y="1275025"/>
            <a:ext cx="11139055" cy="4899272"/>
          </a:xfrm>
        </p:spPr>
        <p:txBody>
          <a:bodyPr>
            <a:normAutofit/>
          </a:bodyPr>
          <a:lstStyle/>
          <a:p>
            <a:pPr marL="457200" lvl="0" indent="-457200" defTabSz="457200">
              <a:buFont typeface="Wingdings" panose="05000000000000000000" pitchFamily="2" charset="2"/>
              <a:buChar char="§"/>
            </a:pPr>
            <a:endParaRPr lang="en-US" sz="2200" dirty="0">
              <a:solidFill>
                <a:prstClr val="black"/>
              </a:solidFill>
            </a:endParaRPr>
          </a:p>
          <a:p>
            <a:pPr marL="457200" lvl="0" indent="-457200" defTabSz="457200">
              <a:buFont typeface="Wingdings" panose="05000000000000000000" pitchFamily="2" charset="2"/>
              <a:buChar char="§"/>
            </a:pPr>
            <a:r>
              <a:rPr lang="en-US" sz="2200" dirty="0">
                <a:solidFill>
                  <a:prstClr val="black"/>
                </a:solidFill>
              </a:rPr>
              <a:t>Governments have typically focused on the supply side – getting people off benefits, into job seeking activity and into work</a:t>
            </a:r>
          </a:p>
          <a:p>
            <a:pPr marL="857250" lvl="1" indent="-457200" defTabSz="457200">
              <a:buFont typeface="Wingdings" panose="05000000000000000000" pitchFamily="2" charset="2"/>
              <a:buChar char="§"/>
            </a:pPr>
            <a:r>
              <a:rPr lang="en-US" sz="1800" dirty="0">
                <a:solidFill>
                  <a:prstClr val="black"/>
                </a:solidFill>
              </a:rPr>
              <a:t>Individual Placement and Support</a:t>
            </a:r>
          </a:p>
          <a:p>
            <a:pPr marL="857250" lvl="1" indent="-457200" defTabSz="457200">
              <a:buFont typeface="Wingdings" panose="05000000000000000000" pitchFamily="2" charset="2"/>
              <a:buChar char="§"/>
            </a:pPr>
            <a:r>
              <a:rPr lang="en-US" sz="1800" dirty="0">
                <a:solidFill>
                  <a:prstClr val="black"/>
                </a:solidFill>
              </a:rPr>
              <a:t>Connect to Work</a:t>
            </a:r>
          </a:p>
          <a:p>
            <a:pPr marL="857250" lvl="1" indent="-457200" defTabSz="457200">
              <a:buFont typeface="Wingdings" panose="05000000000000000000" pitchFamily="2" charset="2"/>
              <a:buChar char="§"/>
            </a:pPr>
            <a:r>
              <a:rPr lang="en-US" sz="1800" dirty="0" err="1">
                <a:solidFill>
                  <a:prstClr val="black"/>
                </a:solidFill>
              </a:rPr>
              <a:t>Jobcentre</a:t>
            </a:r>
            <a:r>
              <a:rPr lang="en-US" sz="1800" dirty="0">
                <a:solidFill>
                  <a:prstClr val="black"/>
                </a:solidFill>
              </a:rPr>
              <a:t> Plus work coaches</a:t>
            </a:r>
          </a:p>
          <a:p>
            <a:pPr marL="857250" lvl="1" indent="-457200" defTabSz="457200">
              <a:buFont typeface="Wingdings" panose="05000000000000000000" pitchFamily="2" charset="2"/>
              <a:buChar char="§"/>
            </a:pPr>
            <a:r>
              <a:rPr lang="en-US" sz="1800" dirty="0">
                <a:solidFill>
                  <a:prstClr val="black"/>
                </a:solidFill>
              </a:rPr>
              <a:t>Benefits green paper (Pathways to Work)</a:t>
            </a:r>
          </a:p>
          <a:p>
            <a:pPr marL="857250" lvl="1" indent="-457200" defTabSz="457200">
              <a:buFont typeface="Wingdings" panose="05000000000000000000" pitchFamily="2" charset="2"/>
              <a:buChar char="§"/>
            </a:pPr>
            <a:endParaRPr lang="en-US" sz="1800" dirty="0">
              <a:solidFill>
                <a:prstClr val="black"/>
              </a:solidFill>
            </a:endParaRPr>
          </a:p>
          <a:p>
            <a:pPr marL="457200" lvl="0" indent="-457200" defTabSz="457200">
              <a:buFont typeface="Wingdings" panose="05000000000000000000" pitchFamily="2" charset="2"/>
              <a:buChar char="§"/>
            </a:pPr>
            <a:r>
              <a:rPr lang="en-US" sz="2200" dirty="0">
                <a:solidFill>
                  <a:prstClr val="black"/>
                </a:solidFill>
              </a:rPr>
              <a:t>BUT: greater focus is needed on the demand-side (i.e., the barriers disabled people face in getting into work, the design of jobs, and employer attitudes towards disabled people)</a:t>
            </a:r>
          </a:p>
          <a:p>
            <a:pPr marL="457200" lvl="0" indent="-457200" defTabSz="457200">
              <a:buFont typeface="Wingdings" panose="05000000000000000000" pitchFamily="2" charset="2"/>
              <a:buChar char="§"/>
            </a:pPr>
            <a:endParaRPr lang="en-US" sz="2200" dirty="0">
              <a:solidFill>
                <a:prstClr val="black"/>
              </a:solidFill>
            </a:endParaRPr>
          </a:p>
          <a:p>
            <a:pPr marL="457200" lvl="0" indent="-457200" defTabSz="457200">
              <a:buFont typeface="Wingdings" panose="05000000000000000000" pitchFamily="2" charset="2"/>
              <a:buChar char="§"/>
            </a:pPr>
            <a:r>
              <a:rPr lang="en-US" sz="2200" dirty="0">
                <a:solidFill>
                  <a:prstClr val="black"/>
                </a:solidFill>
              </a:rPr>
              <a:t>How are </a:t>
            </a:r>
            <a:r>
              <a:rPr lang="en-US" sz="2200" dirty="0" err="1">
                <a:solidFill>
                  <a:prstClr val="black"/>
                </a:solidFill>
              </a:rPr>
              <a:t>organisations</a:t>
            </a:r>
            <a:r>
              <a:rPr lang="en-US" sz="2200" dirty="0">
                <a:solidFill>
                  <a:prstClr val="black"/>
                </a:solidFill>
              </a:rPr>
              <a:t> doing on this?</a:t>
            </a:r>
          </a:p>
          <a:p>
            <a:pPr marL="0" lvl="0" indent="0" defTabSz="457200">
              <a:buNone/>
            </a:pPr>
            <a:endParaRPr lang="en-GB" sz="2200"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9065124" y="5843909"/>
            <a:ext cx="2078916" cy="695004"/>
          </a:xfrm>
          <a:prstGeom prst="rect">
            <a:avLst/>
          </a:prstGeom>
        </p:spPr>
      </p:pic>
    </p:spTree>
    <p:extLst>
      <p:ext uri="{BB962C8B-B14F-4D97-AF65-F5344CB8AC3E}">
        <p14:creationId xmlns:p14="http://schemas.microsoft.com/office/powerpoint/2010/main" val="363574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4610-427B-5F1A-D124-594591355465}"/>
              </a:ext>
            </a:extLst>
          </p:cNvPr>
          <p:cNvSpPr>
            <a:spLocks noGrp="1"/>
          </p:cNvSpPr>
          <p:nvPr>
            <p:ph type="title"/>
          </p:nvPr>
        </p:nvSpPr>
        <p:spPr>
          <a:xfrm>
            <a:off x="905347" y="274638"/>
            <a:ext cx="10677053" cy="1143000"/>
          </a:xfrm>
        </p:spPr>
        <p:txBody>
          <a:bodyPr/>
          <a:lstStyle/>
          <a:p>
            <a:pPr marL="0" marR="0" lvl="0" indent="0" algn="l" defTabSz="914400" rtl="0" eaLnBrk="0" fontAlgn="base" latinLnBrk="0" hangingPunct="0">
              <a:lnSpc>
                <a:spcPct val="100000"/>
              </a:lnSpc>
              <a:spcBef>
                <a:spcPct val="0"/>
              </a:spcBef>
              <a:spcAft>
                <a:spcPct val="0"/>
              </a:spcAft>
              <a:tabLst>
                <a:tab pos="2268538" algn="l"/>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panose="020F0502020204030204" pitchFamily="34" charset="0"/>
              </a:rPr>
              <a:t>Disability management policy and practices in small, medium and large firms</a:t>
            </a:r>
            <a:br>
              <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lang="en-GB" dirty="0"/>
          </a:p>
        </p:txBody>
      </p:sp>
      <p:sp>
        <p:nvSpPr>
          <p:cNvPr id="4" name="Footer Placeholder 3">
            <a:extLst>
              <a:ext uri="{FF2B5EF4-FFF2-40B4-BE49-F238E27FC236}">
                <a16:creationId xmlns:a16="http://schemas.microsoft.com/office/drawing/2014/main" id="{F3B931CB-1578-7FBD-8CFC-12E539FCF5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00AB4A7E-5903-3D09-F494-3477040A2F5A}"/>
              </a:ext>
            </a:extLst>
          </p:cNvPr>
          <p:cNvSpPr txBox="1"/>
          <p:nvPr/>
        </p:nvSpPr>
        <p:spPr>
          <a:xfrm>
            <a:off x="979100" y="5219431"/>
            <a:ext cx="70473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All private sector workplaces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WERS 2011</a:t>
            </a:r>
          </a:p>
        </p:txBody>
      </p:sp>
      <p:pic>
        <p:nvPicPr>
          <p:cNvPr id="9" name="Picture 8">
            <a:extLst>
              <a:ext uri="{FF2B5EF4-FFF2-40B4-BE49-F238E27FC236}">
                <a16:creationId xmlns:a16="http://schemas.microsoft.com/office/drawing/2014/main" id="{14DE3159-CF9F-E1A9-17FA-8DD6AAEFA327}"/>
              </a:ext>
            </a:extLst>
          </p:cNvPr>
          <p:cNvPicPr>
            <a:picLocks noChangeAspect="1"/>
          </p:cNvPicPr>
          <p:nvPr/>
        </p:nvPicPr>
        <p:blipFill>
          <a:blip r:embed="rId2"/>
          <a:stretch>
            <a:fillRect/>
          </a:stretch>
        </p:blipFill>
        <p:spPr>
          <a:xfrm>
            <a:off x="9213762" y="5888358"/>
            <a:ext cx="2078916" cy="695004"/>
          </a:xfrm>
          <a:prstGeom prst="rect">
            <a:avLst/>
          </a:prstGeom>
        </p:spPr>
      </p:pic>
      <p:pic>
        <p:nvPicPr>
          <p:cNvPr id="10" name="Content Placeholder 9">
            <a:extLst>
              <a:ext uri="{FF2B5EF4-FFF2-40B4-BE49-F238E27FC236}">
                <a16:creationId xmlns:a16="http://schemas.microsoft.com/office/drawing/2014/main" id="{FC409199-DCDC-F185-1849-E85ADA5F9215}"/>
              </a:ext>
            </a:extLst>
          </p:cNvPr>
          <p:cNvPicPr>
            <a:picLocks noGrp="1" noChangeAspect="1"/>
          </p:cNvPicPr>
          <p:nvPr>
            <p:ph idx="1"/>
          </p:nvPr>
        </p:nvPicPr>
        <p:blipFill>
          <a:blip r:embed="rId3"/>
          <a:stretch>
            <a:fillRect/>
          </a:stretch>
        </p:blipFill>
        <p:spPr>
          <a:xfrm>
            <a:off x="979100" y="1115349"/>
            <a:ext cx="9193565" cy="4249280"/>
          </a:xfrm>
        </p:spPr>
      </p:pic>
    </p:spTree>
    <p:extLst>
      <p:ext uri="{BB962C8B-B14F-4D97-AF65-F5344CB8AC3E}">
        <p14:creationId xmlns:p14="http://schemas.microsoft.com/office/powerpoint/2010/main" val="329698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431B-2D35-5AD3-C7A8-46F1989BD1F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2D033D5-42CB-5451-4053-A3D8B76F3416}"/>
              </a:ext>
            </a:extLst>
          </p:cNvPr>
          <p:cNvSpPr>
            <a:spLocks noGrp="1"/>
          </p:cNvSpPr>
          <p:nvPr>
            <p:ph idx="1"/>
          </p:nvPr>
        </p:nvSpPr>
        <p:spPr/>
        <p:txBody>
          <a:bodyPr>
            <a:normAutofit/>
          </a:bodyPr>
          <a:lstStyle/>
          <a:p>
            <a:pPr marL="0" indent="0" algn="ctr">
              <a:buNone/>
            </a:pPr>
            <a:r>
              <a:rPr lang="en-GB" sz="3200" dirty="0"/>
              <a:t>How might the government encourage employers to improve their disability equality practices, and thereby improve disabled people’s employment outcomes?</a:t>
            </a:r>
          </a:p>
        </p:txBody>
      </p:sp>
      <p:sp>
        <p:nvSpPr>
          <p:cNvPr id="4" name="Footer Placeholder 3">
            <a:extLst>
              <a:ext uri="{FF2B5EF4-FFF2-40B4-BE49-F238E27FC236}">
                <a16:creationId xmlns:a16="http://schemas.microsoft.com/office/drawing/2014/main" id="{5413EB2A-86DD-5BD1-F610-94E1366337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6E2A5A1-7E0A-65E8-88A7-E8D09214075E}"/>
              </a:ext>
            </a:extLst>
          </p:cNvPr>
          <p:cNvPicPr>
            <a:picLocks noChangeAspect="1"/>
          </p:cNvPicPr>
          <p:nvPr/>
        </p:nvPicPr>
        <p:blipFill>
          <a:blip r:embed="rId2"/>
          <a:stretch>
            <a:fillRect/>
          </a:stretch>
        </p:blipFill>
        <p:spPr>
          <a:xfrm>
            <a:off x="9209901" y="5686137"/>
            <a:ext cx="2078916" cy="695004"/>
          </a:xfrm>
          <a:prstGeom prst="rect">
            <a:avLst/>
          </a:prstGeom>
        </p:spPr>
      </p:pic>
    </p:spTree>
    <p:extLst>
      <p:ext uri="{BB962C8B-B14F-4D97-AF65-F5344CB8AC3E}">
        <p14:creationId xmlns:p14="http://schemas.microsoft.com/office/powerpoint/2010/main" val="305380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1275025"/>
            <a:ext cx="11139055" cy="4899272"/>
          </a:xfrm>
        </p:spPr>
        <p:txBody>
          <a:bodyPr>
            <a:normAutofit fontScale="77500" lnSpcReduction="20000"/>
          </a:bodyPr>
          <a:lstStyle/>
          <a:p>
            <a:pPr>
              <a:buFont typeface="Wingdings" panose="05000000000000000000" pitchFamily="2" charset="2"/>
              <a:buChar char="§"/>
            </a:pPr>
            <a:endParaRPr lang="en-GB" sz="2800" dirty="0"/>
          </a:p>
          <a:p>
            <a:pPr marL="0" indent="0">
              <a:buNone/>
            </a:pPr>
            <a:endParaRPr lang="en-GB" sz="2800" dirty="0"/>
          </a:p>
          <a:p>
            <a:pPr>
              <a:buFont typeface="Wingdings" panose="05000000000000000000" pitchFamily="2" charset="2"/>
              <a:buChar char="§"/>
            </a:pPr>
            <a:r>
              <a:rPr lang="en-GB" sz="3100" dirty="0"/>
              <a:t>the government’s main scheme to encourage employers to improve their disability employment outcomes</a:t>
            </a:r>
          </a:p>
          <a:p>
            <a:pPr>
              <a:buFont typeface="Wingdings" panose="05000000000000000000" pitchFamily="2" charset="2"/>
              <a:buChar char="§"/>
            </a:pPr>
            <a:r>
              <a:rPr lang="en-GB" sz="3100" dirty="0"/>
              <a:t>Three levels: committed, employer, leader</a:t>
            </a:r>
          </a:p>
          <a:p>
            <a:pPr>
              <a:buFont typeface="Wingdings" panose="05000000000000000000" pitchFamily="2" charset="2"/>
              <a:buChar char="§"/>
            </a:pPr>
            <a:r>
              <a:rPr lang="en-GB" sz="3100" dirty="0"/>
              <a:t>DWP estimate that 11 million people work in 19.5k Disability Confident organisations </a:t>
            </a:r>
          </a:p>
          <a:p>
            <a:pPr marL="0" indent="0">
              <a:buNone/>
            </a:pPr>
            <a:endParaRPr lang="en-GB" sz="3100" dirty="0">
              <a:solidFill>
                <a:prstClr val="black"/>
              </a:solidFill>
              <a:ea typeface="+mj-ea"/>
              <a:cs typeface="+mj-cs"/>
            </a:endParaRPr>
          </a:p>
          <a:p>
            <a:pPr marL="0" indent="0" algn="ctr">
              <a:buNone/>
            </a:pPr>
            <a:r>
              <a:rPr kumimoji="0" lang="en-GB" sz="3100" i="0" u="none" strike="noStrike" kern="1200" cap="none" spc="0" normalizeH="0" baseline="0" noProof="0" dirty="0">
                <a:ln>
                  <a:noFill/>
                </a:ln>
                <a:solidFill>
                  <a:prstClr val="black"/>
                </a:solidFill>
                <a:effectLst/>
                <a:uLnTx/>
                <a:uFillTx/>
                <a:ea typeface="+mj-ea"/>
                <a:cs typeface="+mj-cs"/>
              </a:rPr>
              <a:t> </a:t>
            </a:r>
            <a:r>
              <a:rPr lang="en-GB" sz="3100" b="1" i="1" dirty="0">
                <a:solidFill>
                  <a:prstClr val="black"/>
                </a:solidFill>
                <a:ea typeface="+mj-ea"/>
                <a:cs typeface="+mj-cs"/>
              </a:rPr>
              <a:t>D</a:t>
            </a:r>
            <a:r>
              <a:rPr kumimoji="0" lang="en-GB" sz="3100" b="1" i="1" u="none" strike="noStrike" kern="1200" cap="none" spc="0" normalizeH="0" baseline="0" noProof="0" dirty="0" err="1">
                <a:ln>
                  <a:noFill/>
                </a:ln>
                <a:solidFill>
                  <a:prstClr val="black"/>
                </a:solidFill>
                <a:effectLst/>
                <a:uLnTx/>
                <a:uFillTx/>
                <a:ea typeface="+mj-ea"/>
                <a:cs typeface="+mj-cs"/>
              </a:rPr>
              <a:t>oes</a:t>
            </a:r>
            <a:r>
              <a:rPr kumimoji="0" lang="en-GB" sz="3100" b="1" i="1" u="none" strike="noStrike" kern="1200" cap="none" spc="0" normalizeH="0" baseline="0" noProof="0" dirty="0">
                <a:ln>
                  <a:noFill/>
                </a:ln>
                <a:solidFill>
                  <a:prstClr val="black"/>
                </a:solidFill>
                <a:effectLst/>
                <a:uLnTx/>
                <a:uFillTx/>
                <a:ea typeface="+mj-ea"/>
                <a:cs typeface="+mj-cs"/>
              </a:rPr>
              <a:t> it actually work?</a:t>
            </a:r>
          </a:p>
          <a:p>
            <a:pPr>
              <a:buFont typeface="Wingdings" panose="05000000000000000000" pitchFamily="2" charset="2"/>
              <a:buChar char="§"/>
            </a:pPr>
            <a:endParaRPr lang="en-GB" sz="3100" b="1" dirty="0">
              <a:solidFill>
                <a:prstClr val="black"/>
              </a:solidFill>
              <a:ea typeface="+mj-ea"/>
              <a:cs typeface="+mj-cs"/>
            </a:endParaRPr>
          </a:p>
          <a:p>
            <a:pPr>
              <a:buFont typeface="Wingdings" panose="05000000000000000000" pitchFamily="2" charset="2"/>
              <a:buChar char="§"/>
            </a:pPr>
            <a:r>
              <a:rPr lang="en-GB" sz="3100" b="1" dirty="0">
                <a:solidFill>
                  <a:prstClr val="black"/>
                </a:solidFill>
                <a:ea typeface="+mj-ea"/>
                <a:cs typeface="+mj-cs"/>
              </a:rPr>
              <a:t>In short (as I outlined in detail in my last presentation) – no</a:t>
            </a:r>
            <a:r>
              <a:rPr lang="en-GB" sz="3100" dirty="0">
                <a:solidFill>
                  <a:prstClr val="black"/>
                </a:solidFill>
                <a:ea typeface="+mj-ea"/>
                <a:cs typeface="+mj-cs"/>
              </a:rPr>
              <a:t>. Our evidence based on approx. 128k employees in the WorkL database shows Disability Confident employers do </a:t>
            </a:r>
            <a:r>
              <a:rPr lang="en-GB" sz="3100" i="1" dirty="0">
                <a:solidFill>
                  <a:prstClr val="black"/>
                </a:solidFill>
                <a:ea typeface="+mj-ea"/>
                <a:cs typeface="+mj-cs"/>
              </a:rPr>
              <a:t>not</a:t>
            </a:r>
            <a:r>
              <a:rPr lang="en-GB" sz="3100" dirty="0">
                <a:solidFill>
                  <a:prstClr val="black"/>
                </a:solidFill>
                <a:ea typeface="+mj-ea"/>
                <a:cs typeface="+mj-cs"/>
              </a:rPr>
              <a:t> employ disabled people in proportionately greater numbers than non-Disability Confident employers, and do </a:t>
            </a:r>
            <a:r>
              <a:rPr lang="en-GB" sz="3100" i="1" dirty="0">
                <a:solidFill>
                  <a:prstClr val="black"/>
                </a:solidFill>
                <a:ea typeface="+mj-ea"/>
                <a:cs typeface="+mj-cs"/>
              </a:rPr>
              <a:t>not</a:t>
            </a:r>
            <a:r>
              <a:rPr lang="en-GB" sz="3100" dirty="0">
                <a:solidFill>
                  <a:prstClr val="black"/>
                </a:solidFill>
                <a:ea typeface="+mj-ea"/>
                <a:cs typeface="+mj-cs"/>
              </a:rPr>
              <a:t> provide disabled people with a better experience of work.</a:t>
            </a:r>
          </a:p>
          <a:p>
            <a:pPr>
              <a:buFont typeface="Wingdings" panose="05000000000000000000" pitchFamily="2" charset="2"/>
              <a:buChar char="§"/>
            </a:pPr>
            <a:endParaRPr lang="en-GB" sz="24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9065124" y="5843909"/>
            <a:ext cx="2078916" cy="695004"/>
          </a:xfrm>
          <a:prstGeom prst="rect">
            <a:avLst/>
          </a:prstGeom>
        </p:spPr>
      </p:pic>
      <p:pic>
        <p:nvPicPr>
          <p:cNvPr id="5" name="Picture 4">
            <a:extLst>
              <a:ext uri="{FF2B5EF4-FFF2-40B4-BE49-F238E27FC236}">
                <a16:creationId xmlns:a16="http://schemas.microsoft.com/office/drawing/2014/main" id="{DBD3A71A-FA96-5ACE-6C58-25224E3C72D1}"/>
              </a:ext>
            </a:extLst>
          </p:cNvPr>
          <p:cNvPicPr>
            <a:picLocks noChangeAspect="1"/>
          </p:cNvPicPr>
          <p:nvPr/>
        </p:nvPicPr>
        <p:blipFill>
          <a:blip r:embed="rId3"/>
          <a:stretch>
            <a:fillRect/>
          </a:stretch>
        </p:blipFill>
        <p:spPr>
          <a:xfrm>
            <a:off x="3626204" y="-87096"/>
            <a:ext cx="4773336" cy="1995010"/>
          </a:xfrm>
          <a:prstGeom prst="rect">
            <a:avLst/>
          </a:prstGeom>
        </p:spPr>
      </p:pic>
    </p:spTree>
    <p:extLst>
      <p:ext uri="{BB962C8B-B14F-4D97-AF65-F5344CB8AC3E}">
        <p14:creationId xmlns:p14="http://schemas.microsoft.com/office/powerpoint/2010/main" val="53175663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4038</TotalTime>
  <Words>2756</Words>
  <Application>Microsoft Office PowerPoint</Application>
  <PresentationFormat>Widescreen</PresentationFormat>
  <Paragraphs>329</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Aptos</vt:lpstr>
      <vt:lpstr>Arial</vt:lpstr>
      <vt:lpstr>Calibri</vt:lpstr>
      <vt:lpstr>Georgia</vt:lpstr>
      <vt:lpstr>Wingdings</vt:lpstr>
      <vt:lpstr>Wingdings 2</vt:lpstr>
      <vt:lpstr>3_Office Theme</vt:lpstr>
      <vt:lpstr>1_Office Theme</vt:lpstr>
      <vt:lpstr>PowerPoint Presentation</vt:lpstr>
      <vt:lpstr>Disability employment gap 2013-2025</vt:lpstr>
      <vt:lpstr>Disability pay gap</vt:lpstr>
      <vt:lpstr>Other outcomes – ‘in-work’ experience</vt:lpstr>
      <vt:lpstr>PowerPoint Presentation</vt:lpstr>
      <vt:lpstr>Focus of government policy</vt:lpstr>
      <vt:lpstr>Disability management policy and practices in small, medium and large firms </vt:lpstr>
      <vt:lpstr>PowerPoint Presentation</vt:lpstr>
      <vt:lpstr>PowerPoint Presentation</vt:lpstr>
      <vt:lpstr>PowerPoint Presentation</vt:lpstr>
      <vt:lpstr>PowerPoint Presentation</vt:lpstr>
      <vt:lpstr>PowerPoint Presentation</vt:lpstr>
      <vt:lpstr>PowerPoint Presentation</vt:lpstr>
      <vt:lpstr>What is the Charter about?</vt:lpstr>
      <vt:lpstr>PowerPoint Presentation</vt:lpstr>
      <vt:lpstr>The Charter’s proposals</vt:lpstr>
      <vt:lpstr>PowerPoint Presentation</vt:lpstr>
      <vt:lpstr>PowerPoint Presentation</vt:lpstr>
      <vt:lpstr>What have we achieved?</vt:lpstr>
      <vt:lpstr>PowerPoint Presentation</vt:lpstr>
      <vt:lpstr>     </vt:lpstr>
      <vt:lpstr>PowerPoint Presentation</vt:lpstr>
      <vt:lpstr>What of progress on the Charter’s other asks?</vt:lpstr>
      <vt:lpstr>PowerPoint Presentation</vt:lpstr>
      <vt:lpstr>Working in collaboration with charter signatories:  0utlyer</vt:lpstr>
      <vt:lpstr>PowerPoint Presentation</vt:lpstr>
      <vt:lpstr>PowerPoint Presentation</vt:lpstr>
      <vt:lpstr>Disability employment and organisational performance outcomes (see: Hoque, K. &amp; Bacon, N. (2024) The employment of disabled people and organisational performance outcomes. Disability@Work) </vt:lpstr>
      <vt:lpstr>Relationship between percentage of workforce disabled and organisational performance in SMEs and large firms</vt:lpstr>
      <vt:lpstr>What do we make of the findings?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Hoque</dc:creator>
  <cp:lastModifiedBy>Kim Hoque</cp:lastModifiedBy>
  <cp:revision>8</cp:revision>
  <dcterms:created xsi:type="dcterms:W3CDTF">2024-10-28T11:22:51Z</dcterms:created>
  <dcterms:modified xsi:type="dcterms:W3CDTF">2026-03-09T08:10:46Z</dcterms:modified>
</cp:coreProperties>
</file>