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73687"/>
    <a:srgbClr val="3A5EB3"/>
    <a:srgbClr val="006B77"/>
    <a:srgbClr val="3E6C1C"/>
    <a:srgbClr val="9A5700"/>
    <a:srgbClr val="9C3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9A385F-78F4-E341-8DA8-2D6D10367134}" v="39" dt="2026-06-15T00:01:02.9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746"/>
    <p:restoredTop sz="97821"/>
  </p:normalViewPr>
  <p:slideViewPr>
    <p:cSldViewPr snapToGrid="0" snapToObjects="1">
      <p:cViewPr varScale="1">
        <p:scale>
          <a:sx n="191" d="100"/>
          <a:sy n="191" d="100"/>
        </p:scale>
        <p:origin x="310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>
            <a:extLst>
              <a:ext uri="{FF2B5EF4-FFF2-40B4-BE49-F238E27FC236}">
                <a16:creationId xmlns:a16="http://schemas.microsoft.com/office/drawing/2014/main" id="{89EA2420-C465-9890-9FD7-9259D6BB277A}"/>
              </a:ext>
            </a:extLst>
          </p:cNvPr>
          <p:cNvGrpSpPr/>
          <p:nvPr/>
        </p:nvGrpSpPr>
        <p:grpSpPr>
          <a:xfrm>
            <a:off x="6672072" y="2229308"/>
            <a:ext cx="3066288" cy="1091793"/>
            <a:chOff x="3505200" y="2227479"/>
            <a:chExt cx="3066288" cy="1091793"/>
          </a:xfrm>
        </p:grpSpPr>
        <p:sp>
          <p:nvSpPr>
            <p:cNvPr id="94" name="Round Same Side Corner Rectangle 93">
              <a:extLst>
                <a:ext uri="{FF2B5EF4-FFF2-40B4-BE49-F238E27FC236}">
                  <a16:creationId xmlns:a16="http://schemas.microsoft.com/office/drawing/2014/main" id="{4E01BC43-CAC4-3617-95CC-A6EBDECADFE9}"/>
                </a:ext>
              </a:extLst>
            </p:cNvPr>
            <p:cNvSpPr/>
            <p:nvPr/>
          </p:nvSpPr>
          <p:spPr>
            <a:xfrm>
              <a:off x="3505200" y="2231136"/>
              <a:ext cx="3066288" cy="1088136"/>
            </a:xfrm>
            <a:prstGeom prst="round2SameRect">
              <a:avLst>
                <a:gd name="adj1" fmla="val 0"/>
                <a:gd name="adj2" fmla="val 4907"/>
              </a:avLst>
            </a:prstGeom>
            <a:solidFill>
              <a:srgbClr val="FFFFFF"/>
            </a:solidFill>
            <a:ln w="9525">
              <a:solidFill>
                <a:srgbClr val="E1E5EA"/>
              </a:solidFill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BCF223F9-6787-ED14-112F-A78B55A5B6FD}"/>
                </a:ext>
              </a:extLst>
            </p:cNvPr>
            <p:cNvSpPr/>
            <p:nvPr/>
          </p:nvSpPr>
          <p:spPr>
            <a:xfrm>
              <a:off x="3505200" y="2227479"/>
              <a:ext cx="3066288" cy="45720"/>
            </a:xfrm>
            <a:prstGeom prst="rect">
              <a:avLst/>
            </a:prstGeom>
            <a:solidFill>
              <a:srgbClr val="9A5700"/>
            </a:solidFill>
            <a:ln>
              <a:noFill/>
            </a:ln>
            <a:effectLst/>
          </p:spPr>
          <p:txBody>
            <a:bodyPr rtlCol="0" anchor="ctr"/>
            <a:lstStyle/>
            <a:p>
              <a:pPr algn="ctr"/>
              <a:endParaRPr dirty="0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539ECE6F-CDA7-B4DF-6101-5349DDA0C0F8}"/>
              </a:ext>
            </a:extLst>
          </p:cNvPr>
          <p:cNvGrpSpPr/>
          <p:nvPr/>
        </p:nvGrpSpPr>
        <p:grpSpPr>
          <a:xfrm>
            <a:off x="3496055" y="2229308"/>
            <a:ext cx="3066288" cy="1091793"/>
            <a:chOff x="3505200" y="2227479"/>
            <a:chExt cx="3066288" cy="1091793"/>
          </a:xfrm>
        </p:grpSpPr>
        <p:sp>
          <p:nvSpPr>
            <p:cNvPr id="99" name="Round Same Side Corner Rectangle 98">
              <a:extLst>
                <a:ext uri="{FF2B5EF4-FFF2-40B4-BE49-F238E27FC236}">
                  <a16:creationId xmlns:a16="http://schemas.microsoft.com/office/drawing/2014/main" id="{5AF2B932-1E2F-5959-C001-799D834E311C}"/>
                </a:ext>
              </a:extLst>
            </p:cNvPr>
            <p:cNvSpPr/>
            <p:nvPr/>
          </p:nvSpPr>
          <p:spPr>
            <a:xfrm>
              <a:off x="3505200" y="2231136"/>
              <a:ext cx="3066288" cy="1088136"/>
            </a:xfrm>
            <a:prstGeom prst="round2SameRect">
              <a:avLst>
                <a:gd name="adj1" fmla="val 0"/>
                <a:gd name="adj2" fmla="val 4907"/>
              </a:avLst>
            </a:prstGeom>
            <a:solidFill>
              <a:srgbClr val="FFFFFF"/>
            </a:solidFill>
            <a:ln w="9525">
              <a:solidFill>
                <a:srgbClr val="E1E5EA"/>
              </a:solidFill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9922EC7B-8C48-5C4A-67D0-6560DAA87B9F}"/>
                </a:ext>
              </a:extLst>
            </p:cNvPr>
            <p:cNvSpPr/>
            <p:nvPr/>
          </p:nvSpPr>
          <p:spPr>
            <a:xfrm>
              <a:off x="3505200" y="2227479"/>
              <a:ext cx="3066288" cy="45720"/>
            </a:xfrm>
            <a:prstGeom prst="rect">
              <a:avLst/>
            </a:prstGeom>
            <a:solidFill>
              <a:srgbClr val="9C333D"/>
            </a:solidFill>
            <a:ln>
              <a:noFill/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C7C44D5B-962C-869C-A356-D0E59520409E}"/>
              </a:ext>
            </a:extLst>
          </p:cNvPr>
          <p:cNvGrpSpPr/>
          <p:nvPr/>
        </p:nvGrpSpPr>
        <p:grpSpPr>
          <a:xfrm>
            <a:off x="320040" y="3434468"/>
            <a:ext cx="3066288" cy="1091793"/>
            <a:chOff x="320040" y="2227479"/>
            <a:chExt cx="3066288" cy="1091793"/>
          </a:xfrm>
        </p:grpSpPr>
        <p:sp>
          <p:nvSpPr>
            <p:cNvPr id="102" name="Round Same Side Corner Rectangle 101">
              <a:extLst>
                <a:ext uri="{FF2B5EF4-FFF2-40B4-BE49-F238E27FC236}">
                  <a16:creationId xmlns:a16="http://schemas.microsoft.com/office/drawing/2014/main" id="{29BEC4F6-E3AC-3BD0-70E0-79ED61D11E53}"/>
                </a:ext>
              </a:extLst>
            </p:cNvPr>
            <p:cNvSpPr/>
            <p:nvPr/>
          </p:nvSpPr>
          <p:spPr>
            <a:xfrm>
              <a:off x="320040" y="2231136"/>
              <a:ext cx="3066288" cy="1088136"/>
            </a:xfrm>
            <a:prstGeom prst="round2SameRect">
              <a:avLst>
                <a:gd name="adj1" fmla="val 0"/>
                <a:gd name="adj2" fmla="val 4907"/>
              </a:avLst>
            </a:prstGeom>
            <a:solidFill>
              <a:srgbClr val="FFFFFF"/>
            </a:solidFill>
            <a:ln w="9525">
              <a:solidFill>
                <a:srgbClr val="E1E5EA"/>
              </a:solidFill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CC9E9D21-93BB-A713-88ED-DCD05A2C32E5}"/>
                </a:ext>
              </a:extLst>
            </p:cNvPr>
            <p:cNvSpPr/>
            <p:nvPr/>
          </p:nvSpPr>
          <p:spPr>
            <a:xfrm>
              <a:off x="320040" y="2227479"/>
              <a:ext cx="3066288" cy="45720"/>
            </a:xfrm>
            <a:prstGeom prst="rect">
              <a:avLst/>
            </a:prstGeom>
            <a:solidFill>
              <a:srgbClr val="3E6C1C"/>
            </a:solidFill>
            <a:ln>
              <a:noFill/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1B9E755D-AC61-B8C7-8900-6B4F14BC573C}"/>
              </a:ext>
            </a:extLst>
          </p:cNvPr>
          <p:cNvGrpSpPr/>
          <p:nvPr/>
        </p:nvGrpSpPr>
        <p:grpSpPr>
          <a:xfrm>
            <a:off x="6672072" y="3436297"/>
            <a:ext cx="3066288" cy="1091793"/>
            <a:chOff x="3505200" y="2227479"/>
            <a:chExt cx="3066288" cy="1091793"/>
          </a:xfrm>
        </p:grpSpPr>
        <p:sp>
          <p:nvSpPr>
            <p:cNvPr id="105" name="Round Same Side Corner Rectangle 104">
              <a:extLst>
                <a:ext uri="{FF2B5EF4-FFF2-40B4-BE49-F238E27FC236}">
                  <a16:creationId xmlns:a16="http://schemas.microsoft.com/office/drawing/2014/main" id="{1216A4BC-7198-43C9-AF6C-4DE012290283}"/>
                </a:ext>
              </a:extLst>
            </p:cNvPr>
            <p:cNvSpPr/>
            <p:nvPr/>
          </p:nvSpPr>
          <p:spPr>
            <a:xfrm>
              <a:off x="3505200" y="2231136"/>
              <a:ext cx="3066288" cy="1088136"/>
            </a:xfrm>
            <a:prstGeom prst="round2SameRect">
              <a:avLst>
                <a:gd name="adj1" fmla="val 0"/>
                <a:gd name="adj2" fmla="val 4907"/>
              </a:avLst>
            </a:prstGeom>
            <a:solidFill>
              <a:srgbClr val="FFFFFF"/>
            </a:solidFill>
            <a:ln w="9525">
              <a:solidFill>
                <a:srgbClr val="E1E5EA"/>
              </a:solidFill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3E97079A-239C-976E-9663-C632A0933F7E}"/>
                </a:ext>
              </a:extLst>
            </p:cNvPr>
            <p:cNvSpPr/>
            <p:nvPr/>
          </p:nvSpPr>
          <p:spPr>
            <a:xfrm>
              <a:off x="3505200" y="2227479"/>
              <a:ext cx="3066288" cy="45720"/>
            </a:xfrm>
            <a:prstGeom prst="rect">
              <a:avLst/>
            </a:prstGeom>
            <a:solidFill>
              <a:srgbClr val="3A5EB3"/>
            </a:solidFill>
            <a:ln>
              <a:noFill/>
            </a:ln>
            <a:effectLst/>
          </p:spPr>
          <p:txBody>
            <a:bodyPr rtlCol="0" anchor="ctr"/>
            <a:lstStyle/>
            <a:p>
              <a:pPr algn="ctr"/>
              <a:endParaRPr dirty="0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6565B0C2-0B70-80C2-8C7F-5F75BE6D4BEC}"/>
              </a:ext>
            </a:extLst>
          </p:cNvPr>
          <p:cNvGrpSpPr/>
          <p:nvPr/>
        </p:nvGrpSpPr>
        <p:grpSpPr>
          <a:xfrm>
            <a:off x="3496055" y="3436297"/>
            <a:ext cx="3066288" cy="1091793"/>
            <a:chOff x="3505200" y="2227479"/>
            <a:chExt cx="3066288" cy="1091793"/>
          </a:xfrm>
        </p:grpSpPr>
        <p:sp>
          <p:nvSpPr>
            <p:cNvPr id="108" name="Round Same Side Corner Rectangle 107">
              <a:extLst>
                <a:ext uri="{FF2B5EF4-FFF2-40B4-BE49-F238E27FC236}">
                  <a16:creationId xmlns:a16="http://schemas.microsoft.com/office/drawing/2014/main" id="{C1227376-EF42-AEDF-B66E-1DD24B6430E4}"/>
                </a:ext>
              </a:extLst>
            </p:cNvPr>
            <p:cNvSpPr/>
            <p:nvPr/>
          </p:nvSpPr>
          <p:spPr>
            <a:xfrm>
              <a:off x="3505200" y="2231136"/>
              <a:ext cx="3066288" cy="1088136"/>
            </a:xfrm>
            <a:prstGeom prst="round2SameRect">
              <a:avLst>
                <a:gd name="adj1" fmla="val 0"/>
                <a:gd name="adj2" fmla="val 4907"/>
              </a:avLst>
            </a:prstGeom>
            <a:solidFill>
              <a:srgbClr val="FFFFFF"/>
            </a:solidFill>
            <a:ln w="9525">
              <a:solidFill>
                <a:srgbClr val="E1E5EA"/>
              </a:solidFill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03AF2836-9472-7697-A17D-3C022A89DB33}"/>
                </a:ext>
              </a:extLst>
            </p:cNvPr>
            <p:cNvSpPr/>
            <p:nvPr/>
          </p:nvSpPr>
          <p:spPr>
            <a:xfrm>
              <a:off x="3505200" y="2227479"/>
              <a:ext cx="3066288" cy="45720"/>
            </a:xfrm>
            <a:prstGeom prst="rect">
              <a:avLst/>
            </a:prstGeom>
            <a:solidFill>
              <a:srgbClr val="006B77"/>
            </a:solidFill>
            <a:ln>
              <a:noFill/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20040" y="237744"/>
            <a:ext cx="5943600" cy="182880"/>
          </a:xfrm>
          <a:prstGeom prst="rect">
            <a:avLst/>
          </a:prstGeom>
          <a:noFill/>
          <a:effectLst/>
        </p:spPr>
        <p:txBody>
          <a:bodyPr wrap="square" lIns="0" tIns="9144" rIns="0" bIns="9144" anchor="t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050" b="1" i="0">
                <a:solidFill>
                  <a:srgbClr val="8C2D7B"/>
                </a:solidFill>
                <a:latin typeface="Saira"/>
              </a:rPr>
              <a:t>BRI STRATEGY FRAMEWORK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0040" y="393192"/>
            <a:ext cx="6858000" cy="502920"/>
          </a:xfrm>
          <a:prstGeom prst="rect">
            <a:avLst/>
          </a:prstGeom>
          <a:noFill/>
          <a:effectLst/>
        </p:spPr>
        <p:txBody>
          <a:bodyPr wrap="square" lIns="0" tIns="9144" rIns="0" bIns="9144" anchor="t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2700" b="0" i="0">
                <a:solidFill>
                  <a:srgbClr val="222222"/>
                </a:solidFill>
                <a:latin typeface="Saira"/>
              </a:rPr>
              <a:t>Strategy Hypothesis Canvas</a:t>
            </a:r>
          </a:p>
        </p:txBody>
      </p:sp>
      <p:pic>
        <p:nvPicPr>
          <p:cNvPr id="4" name="Picture 3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9680" y="274320"/>
            <a:ext cx="868680" cy="485920"/>
          </a:xfrm>
          <a:prstGeom prst="rect">
            <a:avLst/>
          </a:prstGeom>
          <a:effectLst/>
        </p:spPr>
      </p:pic>
      <p:pic>
        <p:nvPicPr>
          <p:cNvPr id="5" name="Picture 4" descr="brandba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932688"/>
            <a:ext cx="9418320" cy="50292"/>
          </a:xfrm>
          <a:prstGeom prst="rect">
            <a:avLst/>
          </a:prstGeom>
          <a:effectLst/>
        </p:spPr>
      </p:pic>
      <p:sp>
        <p:nvSpPr>
          <p:cNvPr id="6" name="TextBox 5"/>
          <p:cNvSpPr txBox="1"/>
          <p:nvPr/>
        </p:nvSpPr>
        <p:spPr>
          <a:xfrm>
            <a:off x="320040" y="1005840"/>
            <a:ext cx="9418320" cy="219456"/>
          </a:xfrm>
          <a:prstGeom prst="rect">
            <a:avLst/>
          </a:prstGeom>
          <a:noFill/>
          <a:effectLst/>
        </p:spPr>
        <p:txBody>
          <a:bodyPr wrap="square" lIns="0" tIns="9144" rIns="0" bIns="9144" anchor="t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000" b="0" i="0">
                <a:solidFill>
                  <a:srgbClr val="8C8C8C"/>
                </a:solidFill>
                <a:latin typeface="Roboto Medium"/>
              </a:rPr>
              <a:t>How to use it — what each part captures, with a worked example.  </a:t>
            </a:r>
            <a:r>
              <a:rPr sz="1000" b="1" i="0">
                <a:solidFill>
                  <a:srgbClr val="3F3F3F"/>
                </a:solidFill>
                <a:latin typeface="Roboto Black"/>
              </a:rPr>
              <a:t>Page 2 is your blank canvas.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" y="1225296"/>
            <a:ext cx="9418320" cy="365760"/>
          </a:xfrm>
          <a:prstGeom prst="rect">
            <a:avLst/>
          </a:prstGeom>
          <a:noFill/>
          <a:effectLst/>
        </p:spPr>
        <p:txBody>
          <a:bodyPr wrap="square" lIns="0" tIns="9144" rIns="0" bIns="9144" anchor="t">
            <a:spAutoFit/>
          </a:bodyPr>
          <a:lstStyle/>
          <a:p>
            <a:pPr algn="l">
              <a:lnSpc>
                <a:spcPct val="104000"/>
              </a:lnSpc>
              <a:spcBef>
                <a:spcPts val="0"/>
              </a:spcBef>
              <a:spcAft>
                <a:spcPts val="100"/>
              </a:spcAft>
            </a:pPr>
            <a:r>
              <a:rPr sz="1000" b="0" i="0">
                <a:solidFill>
                  <a:srgbClr val="3F3F3F"/>
                </a:solidFill>
                <a:latin typeface="Roboto Medium"/>
              </a:rPr>
              <a:t>Define a new product or new business as a </a:t>
            </a:r>
            <a:r>
              <a:rPr sz="1000" b="1" i="0">
                <a:solidFill>
                  <a:srgbClr val="3F3F3F"/>
                </a:solidFill>
                <a:latin typeface="Roboto Black"/>
              </a:rPr>
              <a:t>testable strategy hypothesis</a:t>
            </a:r>
            <a:r>
              <a:rPr sz="1000" b="0" i="0">
                <a:solidFill>
                  <a:srgbClr val="3F3F3F"/>
                </a:solidFill>
                <a:latin typeface="Roboto Medium"/>
              </a:rPr>
              <a:t> — a set of explicit choices and assumptions you can pressure-test and sharpen as evidence comes in. Here's what each part captures; fill in your own on page 2.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20040" y="1645920"/>
            <a:ext cx="9418320" cy="438912"/>
          </a:xfrm>
          <a:prstGeom prst="roundRect">
            <a:avLst>
              <a:gd name="adj" fmla="val 12000"/>
            </a:avLst>
          </a:prstGeom>
          <a:solidFill>
            <a:srgbClr val="FBF3F9"/>
          </a:solidFill>
          <a:ln w="12700">
            <a:solidFill>
              <a:srgbClr val="8C2D7B"/>
            </a:solidFill>
          </a:ln>
          <a:effectLst/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56615" y="1655064"/>
            <a:ext cx="9345168" cy="420624"/>
          </a:xfrm>
          <a:prstGeom prst="rect">
            <a:avLst/>
          </a:prstGeom>
          <a:noFill/>
          <a:effectLst/>
        </p:spPr>
        <p:txBody>
          <a:bodyPr wrap="square" lIns="73152" tIns="9144" rIns="73152" bIns="9144" anchor="ctr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050" b="1" i="0">
                <a:solidFill>
                  <a:srgbClr val="8C2D7B"/>
                </a:solidFill>
                <a:latin typeface="Saira"/>
              </a:rPr>
              <a:t>STRATEGY OBJECTIVE — </a:t>
            </a:r>
            <a:r>
              <a:rPr sz="1000" b="0" i="0">
                <a:solidFill>
                  <a:srgbClr val="3F3F3F"/>
                </a:solidFill>
                <a:latin typeface="Roboto Medium"/>
              </a:rPr>
              <a:t>what this strategy aims to achieve, by when, and how you'll know you succeeded.  </a:t>
            </a:r>
            <a:r>
              <a:rPr sz="950" b="0" i="1">
                <a:solidFill>
                  <a:srgbClr val="8C8C8C"/>
                </a:solidFill>
                <a:latin typeface="Roboto"/>
              </a:rPr>
              <a:t>e.g., 10,000 active subscribers in 18 months at &gt;60% six-month retention.</a:t>
            </a:r>
          </a:p>
        </p:txBody>
      </p:sp>
      <p:grpSp>
        <p:nvGrpSpPr>
          <p:cNvPr id="97" name="Group 96">
            <a:extLst>
              <a:ext uri="{FF2B5EF4-FFF2-40B4-BE49-F238E27FC236}">
                <a16:creationId xmlns:a16="http://schemas.microsoft.com/office/drawing/2014/main" id="{49A78425-0764-1ED3-F336-342247D49CA5}"/>
              </a:ext>
            </a:extLst>
          </p:cNvPr>
          <p:cNvGrpSpPr/>
          <p:nvPr/>
        </p:nvGrpSpPr>
        <p:grpSpPr>
          <a:xfrm>
            <a:off x="320040" y="2227479"/>
            <a:ext cx="3066288" cy="1091793"/>
            <a:chOff x="320040" y="2227479"/>
            <a:chExt cx="3066288" cy="1091793"/>
          </a:xfrm>
        </p:grpSpPr>
        <p:sp>
          <p:nvSpPr>
            <p:cNvPr id="10" name="Round Same Side Corner Rectangle 9"/>
            <p:cNvSpPr/>
            <p:nvPr/>
          </p:nvSpPr>
          <p:spPr>
            <a:xfrm>
              <a:off x="320040" y="2231136"/>
              <a:ext cx="3066288" cy="1088136"/>
            </a:xfrm>
            <a:prstGeom prst="round2SameRect">
              <a:avLst>
                <a:gd name="adj1" fmla="val 0"/>
                <a:gd name="adj2" fmla="val 4907"/>
              </a:avLst>
            </a:prstGeom>
            <a:solidFill>
              <a:srgbClr val="FFFFFF"/>
            </a:solidFill>
            <a:ln w="9525">
              <a:solidFill>
                <a:srgbClr val="E1E5EA"/>
              </a:solidFill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20040" y="2227479"/>
              <a:ext cx="3066288" cy="45720"/>
            </a:xfrm>
            <a:prstGeom prst="rect">
              <a:avLst/>
            </a:prstGeom>
            <a:solidFill>
              <a:srgbClr val="973787"/>
            </a:solidFill>
            <a:ln>
              <a:noFill/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pic>
        <p:nvPicPr>
          <p:cNvPr id="12" name="Picture 11" descr="targe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479" y="2340864"/>
            <a:ext cx="228600" cy="261868"/>
          </a:xfrm>
          <a:prstGeom prst="rect">
            <a:avLst/>
          </a:prstGeom>
          <a:effectLst/>
        </p:spPr>
      </p:pic>
      <p:sp>
        <p:nvSpPr>
          <p:cNvPr id="13" name="TextBox 12"/>
          <p:cNvSpPr txBox="1"/>
          <p:nvPr/>
        </p:nvSpPr>
        <p:spPr>
          <a:xfrm>
            <a:off x="694944" y="2331720"/>
            <a:ext cx="2609088" cy="274320"/>
          </a:xfrm>
          <a:prstGeom prst="rect">
            <a:avLst/>
          </a:prstGeom>
          <a:noFill/>
          <a:effectLst/>
        </p:spPr>
        <p:txBody>
          <a:bodyPr wrap="square" lIns="0" tIns="9144" rIns="0" bIns="9144" anchor="ctr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050" b="1" i="0">
                <a:solidFill>
                  <a:srgbClr val="973787"/>
                </a:solidFill>
                <a:latin typeface="Saira"/>
              </a:rPr>
              <a:t>Target Market &amp; Unmet Need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1479" y="2651760"/>
            <a:ext cx="2883408" cy="365760"/>
          </a:xfrm>
          <a:prstGeom prst="rect">
            <a:avLst/>
          </a:prstGeom>
          <a:noFill/>
          <a:effectLst/>
        </p:spPr>
        <p:txBody>
          <a:bodyPr wrap="square" lIns="18288" tIns="9144" rIns="18288" bIns="9144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</a:pPr>
            <a:r>
              <a:rPr sz="800" b="0" i="0">
                <a:solidFill>
                  <a:srgbClr val="4A4A4A"/>
                </a:solidFill>
                <a:latin typeface="Roboto Medium"/>
              </a:rPr>
              <a:t>Who you serve and the unmet need or job they're hiring a solution for.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1479" y="2999232"/>
            <a:ext cx="2883408" cy="292608"/>
          </a:xfrm>
          <a:prstGeom prst="rect">
            <a:avLst/>
          </a:prstGeom>
          <a:noFill/>
          <a:effectLst/>
        </p:spPr>
        <p:txBody>
          <a:bodyPr wrap="square" lIns="18288" tIns="9144" rIns="18288" bIns="9144" anchor="t">
            <a:spAutoFit/>
          </a:bodyPr>
          <a:lstStyle/>
          <a:p>
            <a:pPr algn="l">
              <a:lnSpc>
                <a:spcPct val="96000"/>
              </a:lnSpc>
              <a:spcBef>
                <a:spcPts val="0"/>
              </a:spcBef>
              <a:spcAft>
                <a:spcPts val="100"/>
              </a:spcAft>
            </a:pPr>
            <a:r>
              <a:rPr sz="750" b="0" i="1">
                <a:solidFill>
                  <a:srgbClr val="8C8C8C"/>
                </a:solidFill>
                <a:latin typeface="Roboto"/>
              </a:rPr>
              <a:t>e.g., busy parents who want to eat well at home but have no time to plan and shop.</a:t>
            </a:r>
          </a:p>
        </p:txBody>
      </p:sp>
      <p:pic>
        <p:nvPicPr>
          <p:cNvPr id="18" name="Picture 17" descr="compet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87496" y="2340864"/>
            <a:ext cx="228600" cy="261868"/>
          </a:xfrm>
          <a:prstGeom prst="rect">
            <a:avLst/>
          </a:prstGeom>
          <a:effectLst/>
        </p:spPr>
      </p:pic>
      <p:sp>
        <p:nvSpPr>
          <p:cNvPr id="19" name="TextBox 18"/>
          <p:cNvSpPr txBox="1"/>
          <p:nvPr/>
        </p:nvSpPr>
        <p:spPr>
          <a:xfrm>
            <a:off x="3870960" y="2331720"/>
            <a:ext cx="2609088" cy="274320"/>
          </a:xfrm>
          <a:prstGeom prst="rect">
            <a:avLst/>
          </a:prstGeom>
          <a:noFill/>
          <a:effectLst/>
        </p:spPr>
        <p:txBody>
          <a:bodyPr wrap="square" lIns="0" tIns="9144" rIns="0" bIns="9144" anchor="ctr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050" b="1" i="0">
                <a:solidFill>
                  <a:srgbClr val="A8353E"/>
                </a:solidFill>
                <a:latin typeface="Saira"/>
              </a:rPr>
              <a:t>Competitive Differentiation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587496" y="2651760"/>
            <a:ext cx="2883408" cy="365760"/>
          </a:xfrm>
          <a:prstGeom prst="rect">
            <a:avLst/>
          </a:prstGeom>
          <a:noFill/>
          <a:effectLst/>
        </p:spPr>
        <p:txBody>
          <a:bodyPr wrap="square" lIns="18288" tIns="9144" rIns="18288" bIns="9144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</a:pPr>
            <a:r>
              <a:rPr sz="800" b="0" i="0">
                <a:solidFill>
                  <a:srgbClr val="4A4A4A"/>
                </a:solidFill>
                <a:latin typeface="Roboto Medium"/>
              </a:rPr>
              <a:t>The alternatives — including doing nothing — and how you're genuinely advantaged.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587496" y="2999232"/>
            <a:ext cx="2883408" cy="292608"/>
          </a:xfrm>
          <a:prstGeom prst="rect">
            <a:avLst/>
          </a:prstGeom>
          <a:noFill/>
          <a:effectLst/>
        </p:spPr>
        <p:txBody>
          <a:bodyPr wrap="square" lIns="18288" tIns="9144" rIns="18288" bIns="9144" anchor="t">
            <a:spAutoFit/>
          </a:bodyPr>
          <a:lstStyle/>
          <a:p>
            <a:pPr algn="l">
              <a:lnSpc>
                <a:spcPct val="96000"/>
              </a:lnSpc>
              <a:spcBef>
                <a:spcPts val="0"/>
              </a:spcBef>
              <a:spcAft>
                <a:spcPts val="100"/>
              </a:spcAft>
            </a:pPr>
            <a:r>
              <a:rPr sz="750" b="0" i="1">
                <a:solidFill>
                  <a:srgbClr val="8C8C8C"/>
                </a:solidFill>
                <a:latin typeface="Roboto"/>
              </a:rPr>
              <a:t>e.g., vs. takeout, grocery delivery, and other meal kits: faster, far less waste.</a:t>
            </a:r>
          </a:p>
        </p:txBody>
      </p:sp>
      <p:pic>
        <p:nvPicPr>
          <p:cNvPr id="24" name="Picture 23" descr="solution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63512" y="2340864"/>
            <a:ext cx="228600" cy="261868"/>
          </a:xfrm>
          <a:prstGeom prst="rect">
            <a:avLst/>
          </a:prstGeom>
          <a:effectLst/>
        </p:spPr>
      </p:pic>
      <p:sp>
        <p:nvSpPr>
          <p:cNvPr id="25" name="TextBox 24"/>
          <p:cNvSpPr txBox="1"/>
          <p:nvPr/>
        </p:nvSpPr>
        <p:spPr>
          <a:xfrm>
            <a:off x="7046976" y="2331720"/>
            <a:ext cx="2609088" cy="274320"/>
          </a:xfrm>
          <a:prstGeom prst="rect">
            <a:avLst/>
          </a:prstGeom>
          <a:noFill/>
          <a:effectLst/>
        </p:spPr>
        <p:txBody>
          <a:bodyPr wrap="square" lIns="0" tIns="9144" rIns="0" bIns="9144" anchor="ctr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050" b="1" i="0">
                <a:solidFill>
                  <a:srgbClr val="9A5700"/>
                </a:solidFill>
                <a:latin typeface="Saira"/>
              </a:rPr>
              <a:t>Whole Solution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63512" y="2651760"/>
            <a:ext cx="2883408" cy="365760"/>
          </a:xfrm>
          <a:prstGeom prst="rect">
            <a:avLst/>
          </a:prstGeom>
          <a:noFill/>
          <a:effectLst/>
        </p:spPr>
        <p:txBody>
          <a:bodyPr wrap="square" lIns="18288" tIns="9144" rIns="18288" bIns="9144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</a:pPr>
            <a:r>
              <a:rPr sz="800" b="0" i="0">
                <a:solidFill>
                  <a:srgbClr val="4A4A4A"/>
                </a:solidFill>
                <a:latin typeface="Roboto Medium"/>
              </a:rPr>
              <a:t>The complete solution across the journey — your core offering plus all else to deliver value.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763512" y="2999232"/>
            <a:ext cx="2883408" cy="292608"/>
          </a:xfrm>
          <a:prstGeom prst="rect">
            <a:avLst/>
          </a:prstGeom>
          <a:noFill/>
          <a:effectLst/>
        </p:spPr>
        <p:txBody>
          <a:bodyPr wrap="square" lIns="18288" tIns="9144" rIns="18288" bIns="9144" anchor="t">
            <a:spAutoFit/>
          </a:bodyPr>
          <a:lstStyle/>
          <a:p>
            <a:pPr algn="l">
              <a:lnSpc>
                <a:spcPct val="96000"/>
              </a:lnSpc>
              <a:spcBef>
                <a:spcPts val="0"/>
              </a:spcBef>
              <a:spcAft>
                <a:spcPts val="100"/>
              </a:spcAft>
            </a:pPr>
            <a:r>
              <a:rPr sz="750" b="0" i="1">
                <a:solidFill>
                  <a:srgbClr val="8C8C8C"/>
                </a:solidFill>
                <a:latin typeface="Roboto"/>
              </a:rPr>
              <a:t>e.g., a recipe menu + pre-portioned ingredients + chilled delivery + an app.</a:t>
            </a:r>
          </a:p>
        </p:txBody>
      </p:sp>
      <p:pic>
        <p:nvPicPr>
          <p:cNvPr id="30" name="Picture 29" descr="impl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1479" y="3538728"/>
            <a:ext cx="228600" cy="261868"/>
          </a:xfrm>
          <a:prstGeom prst="rect">
            <a:avLst/>
          </a:prstGeom>
          <a:effectLst/>
        </p:spPr>
      </p:pic>
      <p:sp>
        <p:nvSpPr>
          <p:cNvPr id="31" name="TextBox 30"/>
          <p:cNvSpPr txBox="1"/>
          <p:nvPr/>
        </p:nvSpPr>
        <p:spPr>
          <a:xfrm>
            <a:off x="694944" y="3529584"/>
            <a:ext cx="2609088" cy="274320"/>
          </a:xfrm>
          <a:prstGeom prst="rect">
            <a:avLst/>
          </a:prstGeom>
          <a:noFill/>
          <a:effectLst/>
        </p:spPr>
        <p:txBody>
          <a:bodyPr wrap="square" lIns="0" tIns="9144" rIns="0" bIns="9144" anchor="ctr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050" b="1" i="0">
                <a:solidFill>
                  <a:srgbClr val="3E6C1D"/>
                </a:solidFill>
                <a:latin typeface="Saira"/>
              </a:rPr>
              <a:t>Implementation Approach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11479" y="3849624"/>
            <a:ext cx="2883408" cy="365760"/>
          </a:xfrm>
          <a:prstGeom prst="rect">
            <a:avLst/>
          </a:prstGeom>
          <a:noFill/>
          <a:effectLst/>
        </p:spPr>
        <p:txBody>
          <a:bodyPr wrap="square" lIns="18288" tIns="9144" rIns="18288" bIns="9144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</a:pPr>
            <a:r>
              <a:rPr sz="800" b="0" i="0">
                <a:solidFill>
                  <a:srgbClr val="4A4A4A"/>
                </a:solidFill>
                <a:latin typeface="Roboto Medium"/>
              </a:rPr>
              <a:t>How you'll build, deliver, and operate it — and where the real execution risk sits.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11479" y="4197096"/>
            <a:ext cx="2883408" cy="292608"/>
          </a:xfrm>
          <a:prstGeom prst="rect">
            <a:avLst/>
          </a:prstGeom>
          <a:noFill/>
          <a:effectLst/>
        </p:spPr>
        <p:txBody>
          <a:bodyPr wrap="square" lIns="18288" tIns="9144" rIns="18288" bIns="9144" anchor="t">
            <a:spAutoFit/>
          </a:bodyPr>
          <a:lstStyle/>
          <a:p>
            <a:pPr algn="l">
              <a:lnSpc>
                <a:spcPct val="96000"/>
              </a:lnSpc>
              <a:spcBef>
                <a:spcPts val="0"/>
              </a:spcBef>
              <a:spcAft>
                <a:spcPts val="100"/>
              </a:spcAft>
            </a:pPr>
            <a:r>
              <a:rPr sz="750" b="0" i="1">
                <a:solidFill>
                  <a:srgbClr val="8C8C8C"/>
                </a:solidFill>
                <a:latin typeface="Roboto"/>
              </a:rPr>
              <a:t>e.g., ingredient sourcing, cold-chain logistics, and a packing operation to build.</a:t>
            </a:r>
          </a:p>
        </p:txBody>
      </p:sp>
      <p:pic>
        <p:nvPicPr>
          <p:cNvPr id="36" name="Picture 35" descr="financial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7496" y="3538728"/>
            <a:ext cx="228600" cy="261868"/>
          </a:xfrm>
          <a:prstGeom prst="rect">
            <a:avLst/>
          </a:prstGeom>
          <a:effectLst/>
        </p:spPr>
      </p:pic>
      <p:sp>
        <p:nvSpPr>
          <p:cNvPr id="37" name="TextBox 36"/>
          <p:cNvSpPr txBox="1"/>
          <p:nvPr/>
        </p:nvSpPr>
        <p:spPr>
          <a:xfrm>
            <a:off x="3870960" y="3529584"/>
            <a:ext cx="2609088" cy="274320"/>
          </a:xfrm>
          <a:prstGeom prst="rect">
            <a:avLst/>
          </a:prstGeom>
          <a:noFill/>
          <a:effectLst/>
        </p:spPr>
        <p:txBody>
          <a:bodyPr wrap="square" lIns="0" tIns="9144" rIns="0" bIns="9144" anchor="ctr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050" b="1" i="0">
                <a:solidFill>
                  <a:srgbClr val="006B77"/>
                </a:solidFill>
                <a:latin typeface="Saira"/>
              </a:rPr>
              <a:t>Financial Logic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587496" y="3849624"/>
            <a:ext cx="2883408" cy="365760"/>
          </a:xfrm>
          <a:prstGeom prst="rect">
            <a:avLst/>
          </a:prstGeom>
          <a:noFill/>
          <a:effectLst/>
        </p:spPr>
        <p:txBody>
          <a:bodyPr wrap="square" lIns="18288" tIns="9144" rIns="18288" bIns="9144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</a:pPr>
            <a:r>
              <a:rPr sz="800" b="0" i="0">
                <a:solidFill>
                  <a:srgbClr val="4A4A4A"/>
                </a:solidFill>
                <a:latin typeface="Roboto Medium"/>
              </a:rPr>
              <a:t>How it makes money — market size, unit economics, costs, and the cashflow they produce.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587496" y="4197096"/>
            <a:ext cx="2883408" cy="292608"/>
          </a:xfrm>
          <a:prstGeom prst="rect">
            <a:avLst/>
          </a:prstGeom>
          <a:noFill/>
          <a:effectLst/>
        </p:spPr>
        <p:txBody>
          <a:bodyPr wrap="square" lIns="18288" tIns="9144" rIns="18288" bIns="9144" anchor="t">
            <a:spAutoFit/>
          </a:bodyPr>
          <a:lstStyle/>
          <a:p>
            <a:pPr algn="l">
              <a:lnSpc>
                <a:spcPct val="96000"/>
              </a:lnSpc>
              <a:spcBef>
                <a:spcPts val="0"/>
              </a:spcBef>
              <a:spcAft>
                <a:spcPts val="100"/>
              </a:spcAft>
            </a:pPr>
            <a:r>
              <a:rPr sz="750" b="0" i="1">
                <a:solidFill>
                  <a:srgbClr val="8C8C8C"/>
                </a:solidFill>
                <a:latin typeface="Roboto"/>
              </a:rPr>
              <a:t>e.g., box price vs. ingredient + delivery cost; contribution per box; break-even volume.</a:t>
            </a:r>
          </a:p>
        </p:txBody>
      </p:sp>
      <p:pic>
        <p:nvPicPr>
          <p:cNvPr id="42" name="Picture 41" descr="staging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63512" y="3538728"/>
            <a:ext cx="228600" cy="261868"/>
          </a:xfrm>
          <a:prstGeom prst="rect">
            <a:avLst/>
          </a:prstGeom>
          <a:effectLst/>
        </p:spPr>
      </p:pic>
      <p:sp>
        <p:nvSpPr>
          <p:cNvPr id="43" name="TextBox 42"/>
          <p:cNvSpPr txBox="1"/>
          <p:nvPr/>
        </p:nvSpPr>
        <p:spPr>
          <a:xfrm>
            <a:off x="7046976" y="3529584"/>
            <a:ext cx="2609088" cy="274320"/>
          </a:xfrm>
          <a:prstGeom prst="rect">
            <a:avLst/>
          </a:prstGeom>
          <a:noFill/>
          <a:effectLst/>
        </p:spPr>
        <p:txBody>
          <a:bodyPr wrap="square" lIns="0" tIns="9144" rIns="0" bIns="9144" anchor="ctr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050" b="1" i="0">
                <a:solidFill>
                  <a:srgbClr val="3B5EB2"/>
                </a:solidFill>
                <a:latin typeface="Saira"/>
              </a:rPr>
              <a:t>Staging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763512" y="3849624"/>
            <a:ext cx="2883408" cy="365760"/>
          </a:xfrm>
          <a:prstGeom prst="rect">
            <a:avLst/>
          </a:prstGeom>
          <a:noFill/>
          <a:effectLst/>
        </p:spPr>
        <p:txBody>
          <a:bodyPr wrap="square" lIns="18288" tIns="9144" rIns="18288" bIns="9144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</a:pPr>
            <a:r>
              <a:rPr sz="800" b="0" i="0">
                <a:solidFill>
                  <a:srgbClr val="4A4A4A"/>
                </a:solidFill>
                <a:latin typeface="Roboto Medium"/>
              </a:rPr>
              <a:t>How the strategy changes over time as evidence comes in — the sequence of moves.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763512" y="4197096"/>
            <a:ext cx="2883408" cy="292608"/>
          </a:xfrm>
          <a:prstGeom prst="rect">
            <a:avLst/>
          </a:prstGeom>
          <a:noFill/>
          <a:effectLst/>
        </p:spPr>
        <p:txBody>
          <a:bodyPr wrap="square" lIns="18288" tIns="9144" rIns="18288" bIns="9144" anchor="t">
            <a:spAutoFit/>
          </a:bodyPr>
          <a:lstStyle/>
          <a:p>
            <a:pPr algn="l">
              <a:lnSpc>
                <a:spcPct val="96000"/>
              </a:lnSpc>
              <a:spcBef>
                <a:spcPts val="0"/>
              </a:spcBef>
              <a:spcAft>
                <a:spcPts val="100"/>
              </a:spcAft>
            </a:pPr>
            <a:r>
              <a:rPr sz="750" b="0" i="1">
                <a:solidFill>
                  <a:srgbClr val="8C8C8C"/>
                </a:solidFill>
                <a:latin typeface="Roboto"/>
              </a:rPr>
              <a:t>e.g., launch in one metro to prove retention, then expand city by city.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320040" y="4626864"/>
            <a:ext cx="6242304" cy="1499616"/>
          </a:xfrm>
          <a:prstGeom prst="roundRect">
            <a:avLst>
              <a:gd name="adj" fmla="val 4000"/>
            </a:avLst>
          </a:prstGeom>
          <a:solidFill>
            <a:srgbClr val="FBFCFD"/>
          </a:solidFill>
          <a:ln w="9525">
            <a:solidFill>
              <a:srgbClr val="E1E5EA"/>
            </a:solidFill>
          </a:ln>
          <a:effectLst/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TextBox 46"/>
          <p:cNvSpPr txBox="1"/>
          <p:nvPr/>
        </p:nvSpPr>
        <p:spPr>
          <a:xfrm>
            <a:off x="438912" y="4700016"/>
            <a:ext cx="6004560" cy="201168"/>
          </a:xfrm>
          <a:prstGeom prst="rect">
            <a:avLst/>
          </a:prstGeom>
          <a:noFill/>
          <a:effectLst/>
        </p:spPr>
        <p:txBody>
          <a:bodyPr wrap="square" lIns="0" tIns="9144" rIns="0" bIns="9144" anchor="t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100" b="1" i="0">
                <a:solidFill>
                  <a:srgbClr val="3F3F3F"/>
                </a:solidFill>
                <a:latin typeface="Saira"/>
              </a:rPr>
              <a:t>RANK YOUR ASSUMPTIONS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38912" y="4901184"/>
            <a:ext cx="6004560" cy="475488"/>
          </a:xfrm>
          <a:prstGeom prst="rect">
            <a:avLst/>
          </a:prstGeom>
          <a:noFill/>
          <a:effectLst/>
        </p:spPr>
        <p:txBody>
          <a:bodyPr wrap="square" lIns="0" tIns="9144" rIns="0" bIns="9144" anchor="t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100"/>
              </a:spcAft>
            </a:pPr>
            <a:r>
              <a:rPr sz="950" b="0" i="0">
                <a:solidFill>
                  <a:srgbClr val="4A4A4A"/>
                </a:solidFill>
                <a:latin typeface="Roboto Medium"/>
              </a:rPr>
              <a:t>Every box above is an assumption until proven. Rate each on </a:t>
            </a:r>
            <a:r>
              <a:rPr sz="950" b="1" i="0">
                <a:solidFill>
                  <a:srgbClr val="A22F39"/>
                </a:solidFill>
                <a:latin typeface="Roboto Black"/>
              </a:rPr>
              <a:t>Impact</a:t>
            </a:r>
            <a:r>
              <a:rPr sz="950" b="0" i="0">
                <a:solidFill>
                  <a:srgbClr val="4A4A4A"/>
                </a:solidFill>
                <a:latin typeface="Roboto Medium"/>
              </a:rPr>
              <a:t> (how much it moves the outcome) and </a:t>
            </a:r>
            <a:r>
              <a:rPr sz="950" b="1" i="0">
                <a:solidFill>
                  <a:srgbClr val="A22F39"/>
                </a:solidFill>
                <a:latin typeface="Roboto Black"/>
              </a:rPr>
              <a:t>Evidence</a:t>
            </a:r>
            <a:r>
              <a:rPr sz="950" b="0" i="0">
                <a:solidFill>
                  <a:srgbClr val="4A4A4A"/>
                </a:solidFill>
                <a:latin typeface="Roboto Medium"/>
              </a:rPr>
              <a:t> (proof you have). High impact + low evidence = your </a:t>
            </a:r>
            <a:r>
              <a:rPr sz="950" b="1" i="0">
                <a:solidFill>
                  <a:srgbClr val="4A4A4A"/>
                </a:solidFill>
                <a:latin typeface="Roboto Black"/>
              </a:rPr>
              <a:t>critical assumptions</a:t>
            </a:r>
            <a:r>
              <a:rPr sz="950" b="0" i="0">
                <a:solidFill>
                  <a:srgbClr val="4A4A4A"/>
                </a:solidFill>
                <a:latin typeface="Roboto Medium"/>
              </a:rPr>
              <a:t> — test those first.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38912" y="5431536"/>
            <a:ext cx="1481328" cy="182880"/>
          </a:xfrm>
          <a:prstGeom prst="rect">
            <a:avLst/>
          </a:prstGeom>
          <a:noFill/>
          <a:effectLst/>
        </p:spPr>
        <p:txBody>
          <a:bodyPr wrap="square" lIns="0" tIns="9144" rIns="0" bIns="9144" anchor="ctr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900" b="0" i="1">
                <a:solidFill>
                  <a:srgbClr val="5A5A5A"/>
                </a:solidFill>
                <a:latin typeface="Roboto"/>
              </a:rPr>
              <a:t>“They'll pay our price”</a:t>
            </a:r>
          </a:p>
        </p:txBody>
      </p:sp>
      <p:sp>
        <p:nvSpPr>
          <p:cNvPr id="50" name="Oval 49"/>
          <p:cNvSpPr/>
          <p:nvPr/>
        </p:nvSpPr>
        <p:spPr>
          <a:xfrm>
            <a:off x="1920240" y="5449824"/>
            <a:ext cx="146304" cy="146304"/>
          </a:xfrm>
          <a:prstGeom prst="ellipse">
            <a:avLst/>
          </a:prstGeom>
          <a:solidFill>
            <a:srgbClr val="FFFFFF"/>
          </a:solidFill>
          <a:ln w="9525">
            <a:solidFill>
              <a:srgbClr val="CBD0D6"/>
            </a:solidFill>
          </a:ln>
          <a:effectLst/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TextBox 50"/>
          <p:cNvSpPr txBox="1"/>
          <p:nvPr/>
        </p:nvSpPr>
        <p:spPr>
          <a:xfrm>
            <a:off x="1920240" y="5444337"/>
            <a:ext cx="146304" cy="146304"/>
          </a:xfrm>
          <a:prstGeom prst="rect">
            <a:avLst/>
          </a:prstGeom>
          <a:noFill/>
          <a:effectLst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700" b="1" i="0">
                <a:solidFill>
                  <a:srgbClr val="A6ABB2"/>
                </a:solidFill>
                <a:latin typeface="Saira"/>
              </a:rPr>
              <a:t>L</a:t>
            </a:r>
          </a:p>
        </p:txBody>
      </p:sp>
      <p:sp>
        <p:nvSpPr>
          <p:cNvPr id="52" name="Oval 51"/>
          <p:cNvSpPr/>
          <p:nvPr/>
        </p:nvSpPr>
        <p:spPr>
          <a:xfrm>
            <a:off x="2093976" y="5449824"/>
            <a:ext cx="146304" cy="146304"/>
          </a:xfrm>
          <a:prstGeom prst="ellipse">
            <a:avLst/>
          </a:prstGeom>
          <a:solidFill>
            <a:srgbClr val="FFFFFF"/>
          </a:solidFill>
          <a:ln w="9525">
            <a:solidFill>
              <a:srgbClr val="CBD0D6"/>
            </a:solidFill>
          </a:ln>
          <a:effectLst/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TextBox 52"/>
          <p:cNvSpPr txBox="1"/>
          <p:nvPr/>
        </p:nvSpPr>
        <p:spPr>
          <a:xfrm>
            <a:off x="2093976" y="5444337"/>
            <a:ext cx="146304" cy="146304"/>
          </a:xfrm>
          <a:prstGeom prst="rect">
            <a:avLst/>
          </a:prstGeom>
          <a:noFill/>
          <a:effectLst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700" b="1" i="0">
                <a:solidFill>
                  <a:srgbClr val="A6ABB2"/>
                </a:solidFill>
                <a:latin typeface="Saira"/>
              </a:rPr>
              <a:t>M</a:t>
            </a:r>
          </a:p>
        </p:txBody>
      </p:sp>
      <p:sp>
        <p:nvSpPr>
          <p:cNvPr id="54" name="Oval 53"/>
          <p:cNvSpPr/>
          <p:nvPr/>
        </p:nvSpPr>
        <p:spPr>
          <a:xfrm>
            <a:off x="2267712" y="5449824"/>
            <a:ext cx="146304" cy="146304"/>
          </a:xfrm>
          <a:prstGeom prst="ellipse">
            <a:avLst/>
          </a:prstGeom>
          <a:solidFill>
            <a:srgbClr val="3F3F3F"/>
          </a:solidFill>
          <a:ln w="9525">
            <a:solidFill>
              <a:srgbClr val="3F3F3F"/>
            </a:solidFill>
          </a:ln>
          <a:effectLst/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TextBox 54"/>
          <p:cNvSpPr txBox="1"/>
          <p:nvPr/>
        </p:nvSpPr>
        <p:spPr>
          <a:xfrm>
            <a:off x="2267712" y="5444337"/>
            <a:ext cx="146304" cy="146304"/>
          </a:xfrm>
          <a:prstGeom prst="rect">
            <a:avLst/>
          </a:prstGeom>
          <a:noFill/>
          <a:effectLst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700" b="1" i="0">
                <a:solidFill>
                  <a:srgbClr val="FFFFFF"/>
                </a:solidFill>
                <a:latin typeface="Saira"/>
              </a:rPr>
              <a:t>H</a:t>
            </a:r>
          </a:p>
        </p:txBody>
      </p:sp>
      <p:sp>
        <p:nvSpPr>
          <p:cNvPr id="56" name="Oval 55"/>
          <p:cNvSpPr/>
          <p:nvPr/>
        </p:nvSpPr>
        <p:spPr>
          <a:xfrm>
            <a:off x="2487168" y="5449824"/>
            <a:ext cx="146304" cy="146304"/>
          </a:xfrm>
          <a:prstGeom prst="ellipse">
            <a:avLst/>
          </a:prstGeom>
          <a:solidFill>
            <a:srgbClr val="3F3F3F"/>
          </a:solidFill>
          <a:ln w="9525">
            <a:solidFill>
              <a:srgbClr val="3F3F3F"/>
            </a:solidFill>
          </a:ln>
          <a:effectLst/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57" name="TextBox 56"/>
          <p:cNvSpPr txBox="1"/>
          <p:nvPr/>
        </p:nvSpPr>
        <p:spPr>
          <a:xfrm>
            <a:off x="2487168" y="5444337"/>
            <a:ext cx="146304" cy="146304"/>
          </a:xfrm>
          <a:prstGeom prst="rect">
            <a:avLst/>
          </a:prstGeom>
          <a:noFill/>
          <a:effectLst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700" b="1" i="0">
                <a:solidFill>
                  <a:srgbClr val="FFFFFF"/>
                </a:solidFill>
                <a:latin typeface="Saira"/>
              </a:rPr>
              <a:t>L</a:t>
            </a:r>
          </a:p>
        </p:txBody>
      </p:sp>
      <p:sp>
        <p:nvSpPr>
          <p:cNvPr id="58" name="Oval 57"/>
          <p:cNvSpPr/>
          <p:nvPr/>
        </p:nvSpPr>
        <p:spPr>
          <a:xfrm>
            <a:off x="2660904" y="5449824"/>
            <a:ext cx="146304" cy="146304"/>
          </a:xfrm>
          <a:prstGeom prst="ellipse">
            <a:avLst/>
          </a:prstGeom>
          <a:solidFill>
            <a:srgbClr val="FFFFFF"/>
          </a:solidFill>
          <a:ln w="9525">
            <a:solidFill>
              <a:srgbClr val="CBD0D6"/>
            </a:solidFill>
          </a:ln>
          <a:effectLst/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TextBox 58"/>
          <p:cNvSpPr txBox="1"/>
          <p:nvPr/>
        </p:nvSpPr>
        <p:spPr>
          <a:xfrm>
            <a:off x="2660904" y="5444337"/>
            <a:ext cx="146304" cy="146304"/>
          </a:xfrm>
          <a:prstGeom prst="rect">
            <a:avLst/>
          </a:prstGeom>
          <a:noFill/>
          <a:effectLst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700" b="1" i="0">
                <a:solidFill>
                  <a:srgbClr val="A6ABB2"/>
                </a:solidFill>
                <a:latin typeface="Saira"/>
              </a:rPr>
              <a:t>M</a:t>
            </a:r>
          </a:p>
        </p:txBody>
      </p:sp>
      <p:sp>
        <p:nvSpPr>
          <p:cNvPr id="60" name="Oval 59"/>
          <p:cNvSpPr/>
          <p:nvPr/>
        </p:nvSpPr>
        <p:spPr>
          <a:xfrm>
            <a:off x="2834639" y="5449824"/>
            <a:ext cx="146304" cy="146304"/>
          </a:xfrm>
          <a:prstGeom prst="ellipse">
            <a:avLst/>
          </a:prstGeom>
          <a:solidFill>
            <a:srgbClr val="FFFFFF"/>
          </a:solidFill>
          <a:ln w="9525">
            <a:solidFill>
              <a:srgbClr val="CBD0D6"/>
            </a:solidFill>
          </a:ln>
          <a:effectLst/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61" name="TextBox 60"/>
          <p:cNvSpPr txBox="1"/>
          <p:nvPr/>
        </p:nvSpPr>
        <p:spPr>
          <a:xfrm>
            <a:off x="2834639" y="5444337"/>
            <a:ext cx="146304" cy="146304"/>
          </a:xfrm>
          <a:prstGeom prst="rect">
            <a:avLst/>
          </a:prstGeom>
          <a:noFill/>
          <a:effectLst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700" b="1" i="0">
                <a:solidFill>
                  <a:srgbClr val="A6ABB2"/>
                </a:solidFill>
                <a:latin typeface="Saira"/>
              </a:rPr>
              <a:t>H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2249424" y="5431536"/>
            <a:ext cx="402335" cy="182880"/>
          </a:xfrm>
          <a:prstGeom prst="roundRect">
            <a:avLst>
              <a:gd name="adj" fmla="val 50000"/>
            </a:avLst>
          </a:prstGeom>
          <a:noFill/>
          <a:ln w="19050">
            <a:solidFill>
              <a:srgbClr val="A22F39"/>
            </a:solidFill>
          </a:ln>
          <a:effectLst/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TextBox 62"/>
          <p:cNvSpPr txBox="1"/>
          <p:nvPr/>
        </p:nvSpPr>
        <p:spPr>
          <a:xfrm>
            <a:off x="3127248" y="5431536"/>
            <a:ext cx="868680" cy="182880"/>
          </a:xfrm>
          <a:prstGeom prst="rect">
            <a:avLst/>
          </a:prstGeom>
          <a:noFill/>
          <a:effectLst/>
        </p:spPr>
        <p:txBody>
          <a:bodyPr wrap="square" lIns="0" tIns="9144" rIns="0" bIns="9144" anchor="ctr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050" b="1" i="0">
                <a:solidFill>
                  <a:srgbClr val="A22F39"/>
                </a:solidFill>
                <a:latin typeface="Saira"/>
              </a:rPr>
              <a:t>→ Focus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38912" y="5669280"/>
            <a:ext cx="1481328" cy="182880"/>
          </a:xfrm>
          <a:prstGeom prst="rect">
            <a:avLst/>
          </a:prstGeom>
          <a:noFill/>
          <a:effectLst/>
        </p:spPr>
        <p:txBody>
          <a:bodyPr wrap="square" lIns="0" tIns="9144" rIns="0" bIns="9144" anchor="ctr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900" b="0" i="1">
                <a:solidFill>
                  <a:srgbClr val="5A5A5A"/>
                </a:solidFill>
                <a:latin typeface="Roboto"/>
              </a:rPr>
              <a:t>“We can source locally”</a:t>
            </a:r>
          </a:p>
        </p:txBody>
      </p:sp>
      <p:sp>
        <p:nvSpPr>
          <p:cNvPr id="65" name="Oval 64"/>
          <p:cNvSpPr/>
          <p:nvPr/>
        </p:nvSpPr>
        <p:spPr>
          <a:xfrm>
            <a:off x="1920240" y="5687568"/>
            <a:ext cx="146304" cy="146304"/>
          </a:xfrm>
          <a:prstGeom prst="ellipse">
            <a:avLst/>
          </a:prstGeom>
          <a:solidFill>
            <a:srgbClr val="3F3F3F"/>
          </a:solidFill>
          <a:ln w="9525">
            <a:solidFill>
              <a:srgbClr val="3F3F3F"/>
            </a:solidFill>
          </a:ln>
          <a:effectLst/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TextBox 65"/>
          <p:cNvSpPr txBox="1"/>
          <p:nvPr/>
        </p:nvSpPr>
        <p:spPr>
          <a:xfrm>
            <a:off x="1920240" y="5682081"/>
            <a:ext cx="146304" cy="146304"/>
          </a:xfrm>
          <a:prstGeom prst="rect">
            <a:avLst/>
          </a:prstGeom>
          <a:noFill/>
          <a:effectLst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700" b="1" i="0">
                <a:solidFill>
                  <a:srgbClr val="FFFFFF"/>
                </a:solidFill>
                <a:latin typeface="Saira"/>
              </a:rPr>
              <a:t>L</a:t>
            </a:r>
          </a:p>
        </p:txBody>
      </p:sp>
      <p:sp>
        <p:nvSpPr>
          <p:cNvPr id="67" name="Oval 66"/>
          <p:cNvSpPr/>
          <p:nvPr/>
        </p:nvSpPr>
        <p:spPr>
          <a:xfrm>
            <a:off x="2093976" y="5687568"/>
            <a:ext cx="146304" cy="146304"/>
          </a:xfrm>
          <a:prstGeom prst="ellipse">
            <a:avLst/>
          </a:prstGeom>
          <a:solidFill>
            <a:srgbClr val="FFFFFF"/>
          </a:solidFill>
          <a:ln w="9525">
            <a:solidFill>
              <a:srgbClr val="CBD0D6"/>
            </a:solidFill>
          </a:ln>
          <a:effectLst/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TextBox 67"/>
          <p:cNvSpPr txBox="1"/>
          <p:nvPr/>
        </p:nvSpPr>
        <p:spPr>
          <a:xfrm>
            <a:off x="2093976" y="5682081"/>
            <a:ext cx="146304" cy="146304"/>
          </a:xfrm>
          <a:prstGeom prst="rect">
            <a:avLst/>
          </a:prstGeom>
          <a:noFill/>
          <a:effectLst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700" b="1" i="0">
                <a:solidFill>
                  <a:srgbClr val="A6ABB2"/>
                </a:solidFill>
                <a:latin typeface="Saira"/>
              </a:rPr>
              <a:t>M</a:t>
            </a:r>
          </a:p>
        </p:txBody>
      </p:sp>
      <p:sp>
        <p:nvSpPr>
          <p:cNvPr id="69" name="Oval 68"/>
          <p:cNvSpPr/>
          <p:nvPr/>
        </p:nvSpPr>
        <p:spPr>
          <a:xfrm>
            <a:off x="2267712" y="5687568"/>
            <a:ext cx="146304" cy="146304"/>
          </a:xfrm>
          <a:prstGeom prst="ellipse">
            <a:avLst/>
          </a:prstGeom>
          <a:solidFill>
            <a:srgbClr val="FFFFFF"/>
          </a:solidFill>
          <a:ln w="9525">
            <a:solidFill>
              <a:srgbClr val="CBD0D6"/>
            </a:solidFill>
          </a:ln>
          <a:effectLst/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70" name="TextBox 69"/>
          <p:cNvSpPr txBox="1"/>
          <p:nvPr/>
        </p:nvSpPr>
        <p:spPr>
          <a:xfrm>
            <a:off x="2267712" y="5682081"/>
            <a:ext cx="146304" cy="146304"/>
          </a:xfrm>
          <a:prstGeom prst="rect">
            <a:avLst/>
          </a:prstGeom>
          <a:noFill/>
          <a:effectLst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700" b="1" i="0">
                <a:solidFill>
                  <a:srgbClr val="A6ABB2"/>
                </a:solidFill>
                <a:latin typeface="Saira"/>
              </a:rPr>
              <a:t>H</a:t>
            </a:r>
          </a:p>
        </p:txBody>
      </p:sp>
      <p:sp>
        <p:nvSpPr>
          <p:cNvPr id="71" name="Oval 70"/>
          <p:cNvSpPr/>
          <p:nvPr/>
        </p:nvSpPr>
        <p:spPr>
          <a:xfrm>
            <a:off x="2487168" y="5687568"/>
            <a:ext cx="146304" cy="146304"/>
          </a:xfrm>
          <a:prstGeom prst="ellipse">
            <a:avLst/>
          </a:prstGeom>
          <a:solidFill>
            <a:srgbClr val="FFFFFF"/>
          </a:solidFill>
          <a:ln w="9525">
            <a:solidFill>
              <a:srgbClr val="CBD0D6"/>
            </a:solidFill>
          </a:ln>
          <a:effectLst/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TextBox 71"/>
          <p:cNvSpPr txBox="1"/>
          <p:nvPr/>
        </p:nvSpPr>
        <p:spPr>
          <a:xfrm>
            <a:off x="2487168" y="5682081"/>
            <a:ext cx="146304" cy="146304"/>
          </a:xfrm>
          <a:prstGeom prst="rect">
            <a:avLst/>
          </a:prstGeom>
          <a:noFill/>
          <a:effectLst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700" b="1" i="0">
                <a:solidFill>
                  <a:srgbClr val="A6ABB2"/>
                </a:solidFill>
                <a:latin typeface="Saira"/>
              </a:rPr>
              <a:t>L</a:t>
            </a:r>
          </a:p>
        </p:txBody>
      </p:sp>
      <p:sp>
        <p:nvSpPr>
          <p:cNvPr id="73" name="Oval 72"/>
          <p:cNvSpPr/>
          <p:nvPr/>
        </p:nvSpPr>
        <p:spPr>
          <a:xfrm>
            <a:off x="2660904" y="5687568"/>
            <a:ext cx="146304" cy="146304"/>
          </a:xfrm>
          <a:prstGeom prst="ellipse">
            <a:avLst/>
          </a:prstGeom>
          <a:solidFill>
            <a:srgbClr val="FFFFFF"/>
          </a:solidFill>
          <a:ln w="9525">
            <a:solidFill>
              <a:srgbClr val="CBD0D6"/>
            </a:solidFill>
          </a:ln>
          <a:effectLst/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74" name="TextBox 73"/>
          <p:cNvSpPr txBox="1"/>
          <p:nvPr/>
        </p:nvSpPr>
        <p:spPr>
          <a:xfrm>
            <a:off x="2660904" y="5682081"/>
            <a:ext cx="146304" cy="146304"/>
          </a:xfrm>
          <a:prstGeom prst="rect">
            <a:avLst/>
          </a:prstGeom>
          <a:noFill/>
          <a:effectLst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700" b="1" i="0">
                <a:solidFill>
                  <a:srgbClr val="A6ABB2"/>
                </a:solidFill>
                <a:latin typeface="Saira"/>
              </a:rPr>
              <a:t>M</a:t>
            </a:r>
          </a:p>
        </p:txBody>
      </p:sp>
      <p:sp>
        <p:nvSpPr>
          <p:cNvPr id="75" name="Oval 74"/>
          <p:cNvSpPr/>
          <p:nvPr/>
        </p:nvSpPr>
        <p:spPr>
          <a:xfrm>
            <a:off x="2834639" y="5687568"/>
            <a:ext cx="146304" cy="146304"/>
          </a:xfrm>
          <a:prstGeom prst="ellipse">
            <a:avLst/>
          </a:prstGeom>
          <a:solidFill>
            <a:srgbClr val="3F3F3F"/>
          </a:solidFill>
          <a:ln w="9525">
            <a:solidFill>
              <a:srgbClr val="3F3F3F"/>
            </a:solidFill>
          </a:ln>
          <a:effectLst/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76" name="TextBox 75"/>
          <p:cNvSpPr txBox="1"/>
          <p:nvPr/>
        </p:nvSpPr>
        <p:spPr>
          <a:xfrm>
            <a:off x="2834639" y="5682081"/>
            <a:ext cx="146304" cy="146304"/>
          </a:xfrm>
          <a:prstGeom prst="rect">
            <a:avLst/>
          </a:prstGeom>
          <a:noFill/>
          <a:effectLst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700" b="1" i="0">
                <a:solidFill>
                  <a:srgbClr val="FFFFFF"/>
                </a:solidFill>
                <a:latin typeface="Saira"/>
              </a:rPr>
              <a:t>H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127248" y="5669280"/>
            <a:ext cx="868680" cy="182880"/>
          </a:xfrm>
          <a:prstGeom prst="rect">
            <a:avLst/>
          </a:prstGeom>
          <a:noFill/>
          <a:effectLst/>
        </p:spPr>
        <p:txBody>
          <a:bodyPr wrap="square" lIns="0" tIns="9144" rIns="0" bIns="9144" anchor="ctr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050" b="1" i="0">
                <a:solidFill>
                  <a:srgbClr val="8C8C8C"/>
                </a:solidFill>
                <a:latin typeface="Saira"/>
              </a:rPr>
              <a:t>→ Monitor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438912" y="5907024"/>
            <a:ext cx="6004560" cy="182880"/>
          </a:xfrm>
          <a:prstGeom prst="rect">
            <a:avLst/>
          </a:prstGeom>
          <a:noFill/>
          <a:effectLst/>
        </p:spPr>
        <p:txBody>
          <a:bodyPr wrap="square" lIns="0" tIns="9144" rIns="0" bIns="9144" anchor="t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850" b="0" i="0">
                <a:solidFill>
                  <a:srgbClr val="8C8C8C"/>
                </a:solidFill>
                <a:latin typeface="Roboto Medium"/>
              </a:rPr>
              <a:t>Each set is </a:t>
            </a:r>
            <a:r>
              <a:rPr sz="850" b="1" i="0">
                <a:solidFill>
                  <a:srgbClr val="3F3F3F"/>
                </a:solidFill>
                <a:latin typeface="Roboto Black"/>
              </a:rPr>
              <a:t>Impact</a:t>
            </a:r>
            <a:r>
              <a:rPr sz="850" b="0" i="0">
                <a:solidFill>
                  <a:srgbClr val="8C8C8C"/>
                </a:solidFill>
                <a:latin typeface="Roboto Medium"/>
              </a:rPr>
              <a:t> then </a:t>
            </a:r>
            <a:r>
              <a:rPr sz="850" b="1" i="0">
                <a:solidFill>
                  <a:srgbClr val="3F3F3F"/>
                </a:solidFill>
                <a:latin typeface="Roboto Black"/>
              </a:rPr>
              <a:t>Evidence</a:t>
            </a:r>
            <a:r>
              <a:rPr sz="850" b="0" i="0">
                <a:solidFill>
                  <a:srgbClr val="8C8C8C"/>
                </a:solidFill>
                <a:latin typeface="Roboto Medium"/>
              </a:rPr>
              <a:t>, Low·Med·High. High impact beside low evidence → focus; far apart → monitor.</a:t>
            </a:r>
          </a:p>
        </p:txBody>
      </p:sp>
      <p:sp>
        <p:nvSpPr>
          <p:cNvPr id="79" name="Rounded Rectangle 78"/>
          <p:cNvSpPr/>
          <p:nvPr/>
        </p:nvSpPr>
        <p:spPr>
          <a:xfrm>
            <a:off x="6672072" y="4626864"/>
            <a:ext cx="3066288" cy="1499616"/>
          </a:xfrm>
          <a:prstGeom prst="roundRect">
            <a:avLst>
              <a:gd name="adj" fmla="val 4000"/>
            </a:avLst>
          </a:prstGeom>
          <a:solidFill>
            <a:srgbClr val="FBFCFD"/>
          </a:solidFill>
          <a:ln w="9525">
            <a:solidFill>
              <a:srgbClr val="E1E5EA"/>
            </a:solidFill>
          </a:ln>
          <a:effectLst/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80" name="TextBox 79"/>
          <p:cNvSpPr txBox="1"/>
          <p:nvPr/>
        </p:nvSpPr>
        <p:spPr>
          <a:xfrm>
            <a:off x="6781800" y="4700016"/>
            <a:ext cx="2846832" cy="182880"/>
          </a:xfrm>
          <a:prstGeom prst="rect">
            <a:avLst/>
          </a:prstGeom>
          <a:noFill/>
          <a:effectLst/>
        </p:spPr>
        <p:txBody>
          <a:bodyPr wrap="square" lIns="0" tIns="9144" rIns="0" bIns="9144" anchor="t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100" b="1" i="0">
                <a:solidFill>
                  <a:srgbClr val="3F3F3F"/>
                </a:solidFill>
                <a:latin typeface="Saira"/>
              </a:rPr>
              <a:t>DFV GUT-CHECK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6781800" y="4901184"/>
            <a:ext cx="841248" cy="182880"/>
          </a:xfrm>
          <a:prstGeom prst="roundRect">
            <a:avLst>
              <a:gd name="adj" fmla="val 50000"/>
            </a:avLst>
          </a:prstGeom>
          <a:noFill/>
          <a:ln w="16510">
            <a:solidFill>
              <a:srgbClr val="973787"/>
            </a:solidFill>
          </a:ln>
          <a:effectLst/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82" name="TextBox 81"/>
          <p:cNvSpPr txBox="1"/>
          <p:nvPr/>
        </p:nvSpPr>
        <p:spPr>
          <a:xfrm>
            <a:off x="6781800" y="4896612"/>
            <a:ext cx="841248" cy="182880"/>
          </a:xfrm>
          <a:prstGeom prst="rect">
            <a:avLst/>
          </a:prstGeom>
          <a:noFill/>
          <a:effectLst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850" b="1" i="0">
                <a:solidFill>
                  <a:srgbClr val="973787"/>
                </a:solidFill>
                <a:latin typeface="Saira"/>
              </a:rPr>
              <a:t>Desirable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7668768" y="4901184"/>
            <a:ext cx="841248" cy="182880"/>
          </a:xfrm>
          <a:prstGeom prst="roundRect">
            <a:avLst>
              <a:gd name="adj" fmla="val 50000"/>
            </a:avLst>
          </a:prstGeom>
          <a:noFill/>
          <a:ln w="16510">
            <a:solidFill>
              <a:srgbClr val="3E6C1D"/>
            </a:solidFill>
          </a:ln>
          <a:effectLst/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84" name="TextBox 83"/>
          <p:cNvSpPr txBox="1"/>
          <p:nvPr/>
        </p:nvSpPr>
        <p:spPr>
          <a:xfrm>
            <a:off x="7668768" y="4896612"/>
            <a:ext cx="841248" cy="182880"/>
          </a:xfrm>
          <a:prstGeom prst="rect">
            <a:avLst/>
          </a:prstGeom>
          <a:noFill/>
          <a:effectLst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850" b="1" i="0">
                <a:solidFill>
                  <a:srgbClr val="3E6C1D"/>
                </a:solidFill>
                <a:latin typeface="Saira"/>
              </a:rPr>
              <a:t>Feasible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8555736" y="4901184"/>
            <a:ext cx="841248" cy="182880"/>
          </a:xfrm>
          <a:prstGeom prst="roundRect">
            <a:avLst>
              <a:gd name="adj" fmla="val 50000"/>
            </a:avLst>
          </a:prstGeom>
          <a:noFill/>
          <a:ln w="16510">
            <a:solidFill>
              <a:srgbClr val="006B77"/>
            </a:solidFill>
          </a:ln>
          <a:effectLst/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86" name="TextBox 85"/>
          <p:cNvSpPr txBox="1"/>
          <p:nvPr/>
        </p:nvSpPr>
        <p:spPr>
          <a:xfrm>
            <a:off x="8555736" y="4896612"/>
            <a:ext cx="841248" cy="182880"/>
          </a:xfrm>
          <a:prstGeom prst="rect">
            <a:avLst/>
          </a:prstGeom>
          <a:noFill/>
          <a:effectLst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850" b="1" i="0">
                <a:solidFill>
                  <a:srgbClr val="006B77"/>
                </a:solidFill>
                <a:latin typeface="Saira"/>
              </a:rPr>
              <a:t>Viable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6781800" y="5157216"/>
            <a:ext cx="2846832" cy="786384"/>
          </a:xfrm>
          <a:prstGeom prst="rect">
            <a:avLst/>
          </a:prstGeom>
          <a:noFill/>
          <a:effectLst/>
        </p:spPr>
        <p:txBody>
          <a:bodyPr wrap="square" lIns="0" tIns="9144" rIns="0" bIns="9144" anchor="t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100"/>
              </a:spcAft>
            </a:pPr>
            <a:r>
              <a:rPr sz="950" b="0" i="0" dirty="0">
                <a:solidFill>
                  <a:srgbClr val="4A4A4A"/>
                </a:solidFill>
                <a:latin typeface="Roboto Medium"/>
              </a:rPr>
              <a:t>For each, note your strongest evidence or biggest open question.</a:t>
            </a:r>
          </a:p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100"/>
              </a:spcAft>
            </a:pPr>
            <a:r>
              <a:rPr sz="950" b="1" i="0" dirty="0">
                <a:solidFill>
                  <a:srgbClr val="973787"/>
                </a:solidFill>
                <a:latin typeface="Roboto Black"/>
              </a:rPr>
              <a:t>Desirable</a:t>
            </a:r>
            <a:r>
              <a:rPr sz="950" b="0" i="0" dirty="0">
                <a:solidFill>
                  <a:srgbClr val="4A4A4A"/>
                </a:solidFill>
                <a:latin typeface="Roboto Medium"/>
              </a:rPr>
              <a:t> — do they want it?</a:t>
            </a:r>
          </a:p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100"/>
              </a:spcAft>
            </a:pPr>
            <a:r>
              <a:rPr sz="950" b="1" i="0" dirty="0">
                <a:solidFill>
                  <a:srgbClr val="3E6C1D"/>
                </a:solidFill>
                <a:latin typeface="Roboto Black"/>
              </a:rPr>
              <a:t>Feasible</a:t>
            </a:r>
            <a:r>
              <a:rPr sz="950" b="0" i="0" dirty="0">
                <a:solidFill>
                  <a:srgbClr val="4A4A4A"/>
                </a:solidFill>
                <a:latin typeface="Roboto Medium"/>
              </a:rPr>
              <a:t> — can you build &amp; deliver it?</a:t>
            </a:r>
          </a:p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100"/>
              </a:spcAft>
            </a:pPr>
            <a:r>
              <a:rPr sz="950" b="1" i="0" dirty="0">
                <a:solidFill>
                  <a:srgbClr val="006B77"/>
                </a:solidFill>
                <a:latin typeface="Roboto Black"/>
              </a:rPr>
              <a:t>Viable</a:t>
            </a:r>
            <a:r>
              <a:rPr sz="950" b="0" i="0" dirty="0">
                <a:solidFill>
                  <a:srgbClr val="4A4A4A"/>
                </a:solidFill>
                <a:latin typeface="Roboto Medium"/>
              </a:rPr>
              <a:t> — works as a business</a:t>
            </a:r>
            <a:r>
              <a:rPr lang="en-US" sz="950" b="0" i="0" dirty="0">
                <a:solidFill>
                  <a:srgbClr val="4A4A4A"/>
                </a:solidFill>
                <a:latin typeface="Roboto Medium"/>
              </a:rPr>
              <a:t> &amp; fits your org</a:t>
            </a:r>
            <a:r>
              <a:rPr sz="950" b="0" i="0" dirty="0">
                <a:solidFill>
                  <a:srgbClr val="4A4A4A"/>
                </a:solidFill>
                <a:latin typeface="Roboto Medium"/>
              </a:rPr>
              <a:t>?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320040" y="6364224"/>
            <a:ext cx="9418320" cy="768096"/>
          </a:xfrm>
          <a:prstGeom prst="roundRect">
            <a:avLst>
              <a:gd name="adj" fmla="val 6000"/>
            </a:avLst>
          </a:prstGeom>
          <a:solidFill>
            <a:srgbClr val="0F1E2D"/>
          </a:solidFill>
          <a:ln>
            <a:noFill/>
          </a:ln>
          <a:effectLst/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89" name="TextBox 88"/>
          <p:cNvSpPr txBox="1"/>
          <p:nvPr/>
        </p:nvSpPr>
        <p:spPr>
          <a:xfrm>
            <a:off x="521207" y="6455664"/>
            <a:ext cx="7223760" cy="585216"/>
          </a:xfrm>
          <a:prstGeom prst="rect">
            <a:avLst/>
          </a:prstGeom>
          <a:noFill/>
          <a:effectLst/>
        </p:spPr>
        <p:txBody>
          <a:bodyPr wrap="square" lIns="0" tIns="9144" rIns="0" bIns="9144" anchor="ctr">
            <a:spAutoFit/>
          </a:bodyPr>
          <a:lstStyle/>
          <a:p>
            <a:pPr algn="l">
              <a:lnSpc>
                <a:spcPct val="104000"/>
              </a:lnSpc>
              <a:spcBef>
                <a:spcPts val="0"/>
              </a:spcBef>
              <a:spcAft>
                <a:spcPts val="100"/>
              </a:spcAft>
            </a:pPr>
            <a:r>
              <a:rPr sz="1350" b="1" i="0">
                <a:solidFill>
                  <a:srgbClr val="FFFFFF"/>
                </a:solidFill>
                <a:latin typeface="Saira"/>
              </a:rPr>
              <a:t>A canvas is a snapshot. A strategy is a moving target.</a:t>
            </a:r>
          </a:p>
          <a:p>
            <a:pPr algn="l">
              <a:lnSpc>
                <a:spcPct val="104000"/>
              </a:lnSpc>
              <a:spcBef>
                <a:spcPts val="0"/>
              </a:spcBef>
              <a:spcAft>
                <a:spcPts val="100"/>
              </a:spcAft>
            </a:pPr>
            <a:r>
              <a:rPr sz="950" b="0" i="0">
                <a:solidFill>
                  <a:srgbClr val="C8D2DC"/>
                </a:solidFill>
                <a:latin typeface="Roboto Medium"/>
              </a:rPr>
              <a:t>This canvas gets the structure on paper. </a:t>
            </a:r>
            <a:r>
              <a:rPr sz="950" b="1" i="0">
                <a:solidFill>
                  <a:srgbClr val="FAC04E"/>
                </a:solidFill>
                <a:latin typeface="Roboto Black"/>
              </a:rPr>
              <a:t>Growth Forge® Software</a:t>
            </a:r>
            <a:r>
              <a:rPr sz="950" b="0" i="0">
                <a:solidFill>
                  <a:srgbClr val="C8D2DC"/>
                </a:solidFill>
                <a:latin typeface="Roboto Medium"/>
              </a:rPr>
              <a:t> turns the same six dimensions into a living, interactive, AI-assisted model — assumptions as ranges, criteria tuned to each stage, financials under uncertainty, and a portfolio managed for option value.</a:t>
            </a:r>
          </a:p>
        </p:txBody>
      </p:sp>
      <p:sp>
        <p:nvSpPr>
          <p:cNvPr id="90" name="Rounded Rectangle 89"/>
          <p:cNvSpPr/>
          <p:nvPr/>
        </p:nvSpPr>
        <p:spPr>
          <a:xfrm>
            <a:off x="8321040" y="6556248"/>
            <a:ext cx="1280160" cy="384048"/>
          </a:xfrm>
          <a:prstGeom prst="roundRect">
            <a:avLst>
              <a:gd name="adj" fmla="val 14000"/>
            </a:avLst>
          </a:prstGeom>
          <a:solidFill>
            <a:srgbClr val="FAC04E"/>
          </a:solidFill>
          <a:ln>
            <a:noFill/>
          </a:ln>
          <a:effectLst/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91" name="TextBox 90"/>
          <p:cNvSpPr txBox="1"/>
          <p:nvPr/>
        </p:nvSpPr>
        <p:spPr>
          <a:xfrm>
            <a:off x="8321040" y="6556248"/>
            <a:ext cx="1280160" cy="384048"/>
          </a:xfrm>
          <a:prstGeom prst="rect">
            <a:avLst/>
          </a:prstGeom>
          <a:noFill/>
          <a:effectLst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1100" b="1" i="0">
                <a:solidFill>
                  <a:srgbClr val="0F1E2D"/>
                </a:solidFill>
                <a:latin typeface="Saira"/>
              </a:rPr>
              <a:t>See Growth Forge</a:t>
            </a:r>
          </a:p>
          <a:p>
            <a:pPr algn="ctr">
              <a:spcBef>
                <a:spcPts val="0"/>
              </a:spcBef>
              <a:spcAft>
                <a:spcPts val="100"/>
              </a:spcAft>
            </a:pPr>
            <a:r>
              <a:rPr sz="800" b="0" i="0">
                <a:solidFill>
                  <a:srgbClr val="5A4410"/>
                </a:solidFill>
                <a:latin typeface="Roboto Medium"/>
              </a:rPr>
              <a:t>www.bri-associates.com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320040" y="7351775"/>
            <a:ext cx="3657600" cy="156966"/>
          </a:xfrm>
          <a:prstGeom prst="rect">
            <a:avLst/>
          </a:prstGeom>
          <a:noFill/>
          <a:effectLst/>
        </p:spPr>
        <p:txBody>
          <a:bodyPr wrap="square" lIns="0" tIns="9144" rIns="0" bIns="9144" anchor="t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900" b="1" i="0" dirty="0">
                <a:solidFill>
                  <a:srgbClr val="3F3F3F"/>
                </a:solidFill>
                <a:latin typeface="Saira"/>
              </a:rPr>
              <a:t>BRI </a:t>
            </a:r>
            <a:r>
              <a:rPr sz="900" b="1" i="0" dirty="0">
                <a:latin typeface="Saira"/>
              </a:rPr>
              <a:t>Associates</a:t>
            </a:r>
            <a:r>
              <a:rPr sz="900" b="1" i="0" dirty="0">
                <a:solidFill>
                  <a:srgbClr val="3F3F3F"/>
                </a:solidFill>
                <a:latin typeface="Saira"/>
              </a:rPr>
              <a:t> · </a:t>
            </a:r>
            <a:r>
              <a:rPr sz="900" b="1" i="0" dirty="0">
                <a:solidFill>
                  <a:srgbClr val="973687"/>
                </a:solidFill>
                <a:latin typeface="Saira"/>
              </a:rPr>
              <a:t>Growth Forge® Software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7909560" y="7351775"/>
            <a:ext cx="1828800" cy="182880"/>
          </a:xfrm>
          <a:prstGeom prst="rect">
            <a:avLst/>
          </a:prstGeom>
          <a:noFill/>
          <a:effectLst/>
        </p:spPr>
        <p:txBody>
          <a:bodyPr wrap="square" lIns="0" tIns="9144" rIns="0" bIns="9144" anchor="t">
            <a:spAutoFit/>
          </a:bodyPr>
          <a:lstStyle/>
          <a:p>
            <a:pPr algn="r">
              <a:spcBef>
                <a:spcPts val="0"/>
              </a:spcBef>
              <a:spcAft>
                <a:spcPts val="100"/>
              </a:spcAft>
            </a:pPr>
            <a:r>
              <a:rPr sz="900" b="0" i="0">
                <a:solidFill>
                  <a:srgbClr val="8C8C8C"/>
                </a:solidFill>
                <a:latin typeface="Roboto Medium"/>
              </a:rPr>
              <a:t>www.bri-associates.com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" y="237744"/>
            <a:ext cx="5943600" cy="182880"/>
          </a:xfrm>
          <a:prstGeom prst="rect">
            <a:avLst/>
          </a:prstGeom>
          <a:noFill/>
          <a:effectLst/>
        </p:spPr>
        <p:txBody>
          <a:bodyPr wrap="square" lIns="0" tIns="9144" rIns="0" bIns="9144" anchor="t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050" b="1" i="0">
                <a:solidFill>
                  <a:srgbClr val="8C2D7B"/>
                </a:solidFill>
                <a:latin typeface="Saira"/>
              </a:rPr>
              <a:t>BRI STRATEGY FRAMEWORK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0040" y="393192"/>
            <a:ext cx="6858000" cy="502920"/>
          </a:xfrm>
          <a:prstGeom prst="rect">
            <a:avLst/>
          </a:prstGeom>
          <a:noFill/>
          <a:effectLst/>
        </p:spPr>
        <p:txBody>
          <a:bodyPr wrap="square" lIns="0" tIns="9144" rIns="0" bIns="9144" anchor="t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2700" b="0" i="0">
                <a:solidFill>
                  <a:srgbClr val="222222"/>
                </a:solidFill>
                <a:latin typeface="Saira"/>
              </a:rPr>
              <a:t>Strategy Hypothesis Canvas</a:t>
            </a:r>
          </a:p>
        </p:txBody>
      </p:sp>
      <p:pic>
        <p:nvPicPr>
          <p:cNvPr id="4" name="Picture 3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9680" y="274320"/>
            <a:ext cx="868680" cy="485920"/>
          </a:xfrm>
          <a:prstGeom prst="rect">
            <a:avLst/>
          </a:prstGeom>
          <a:effectLst/>
        </p:spPr>
      </p:pic>
      <p:pic>
        <p:nvPicPr>
          <p:cNvPr id="5" name="Picture 4" descr="brandba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932688"/>
            <a:ext cx="9418320" cy="50292"/>
          </a:xfrm>
          <a:prstGeom prst="rect">
            <a:avLst/>
          </a:prstGeom>
          <a:effectLst/>
        </p:spPr>
      </p:pic>
      <p:sp>
        <p:nvSpPr>
          <p:cNvPr id="6" name="TextBox 5"/>
          <p:cNvSpPr txBox="1"/>
          <p:nvPr/>
        </p:nvSpPr>
        <p:spPr>
          <a:xfrm>
            <a:off x="320040" y="1005840"/>
            <a:ext cx="9418320" cy="219456"/>
          </a:xfrm>
          <a:prstGeom prst="rect">
            <a:avLst/>
          </a:prstGeom>
          <a:noFill/>
          <a:effectLst/>
        </p:spPr>
        <p:txBody>
          <a:bodyPr wrap="square" lIns="0" tIns="9144" rIns="0" bIns="9144" anchor="t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000" b="0" i="0">
                <a:solidFill>
                  <a:srgbClr val="8C8C8C"/>
                </a:solidFill>
                <a:latin typeface="Roboto Medium"/>
              </a:rPr>
              <a:t>Your canvas — fill in each dimension for </a:t>
            </a:r>
            <a:r>
              <a:rPr sz="1000" b="1" i="0">
                <a:solidFill>
                  <a:srgbClr val="3F3F3F"/>
                </a:solidFill>
                <a:latin typeface="Roboto Black"/>
              </a:rPr>
              <a:t>your</a:t>
            </a:r>
            <a:r>
              <a:rPr sz="1000" b="0" i="0">
                <a:solidFill>
                  <a:srgbClr val="8C8C8C"/>
                </a:solidFill>
                <a:latin typeface="Roboto Medium"/>
              </a:rPr>
              <a:t> strategy. See page 1 for how to use it.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0040" y="1298448"/>
            <a:ext cx="9418320" cy="512064"/>
          </a:xfrm>
          <a:prstGeom prst="roundRect">
            <a:avLst>
              <a:gd name="adj" fmla="val 10000"/>
            </a:avLst>
          </a:prstGeom>
          <a:noFill/>
          <a:ln w="12700">
            <a:solidFill>
              <a:srgbClr val="8C2D7B"/>
            </a:solidFill>
          </a:ln>
          <a:effectLst/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429768" y="1298448"/>
            <a:ext cx="1005840" cy="512064"/>
          </a:xfrm>
          <a:prstGeom prst="rect">
            <a:avLst/>
          </a:prstGeom>
          <a:noFill/>
          <a:effectLst/>
        </p:spPr>
        <p:txBody>
          <a:bodyPr wrap="square" lIns="0" tIns="9144" rIns="0" bIns="9144" anchor="ctr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950" b="1" i="0">
                <a:solidFill>
                  <a:srgbClr val="8C2D7B"/>
                </a:solidFill>
                <a:latin typeface="Saira"/>
              </a:rPr>
              <a:t>STRATEGY</a:t>
            </a:r>
          </a:p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950" b="1" i="0">
                <a:solidFill>
                  <a:srgbClr val="8C2D7B"/>
                </a:solidFill>
                <a:latin typeface="Saira"/>
              </a:rPr>
              <a:t>OBJECTIVE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4480" y="1353312"/>
            <a:ext cx="8046720" cy="402336"/>
          </a:xfrm>
          <a:prstGeom prst="rect">
            <a:avLst/>
          </a:prstGeom>
          <a:noFill/>
          <a:effectLst/>
        </p:spPr>
        <p:txBody>
          <a:bodyPr wrap="square" lIns="36576" tIns="27432">
            <a:spAutoFit/>
          </a:bodyPr>
          <a:lstStyle/>
          <a:p>
            <a:endParaRPr/>
          </a:p>
        </p:txBody>
      </p: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D3E0A5EA-F382-E0FD-2F2C-B446EA3EC2EE}"/>
              </a:ext>
            </a:extLst>
          </p:cNvPr>
          <p:cNvGrpSpPr/>
          <p:nvPr/>
        </p:nvGrpSpPr>
        <p:grpSpPr>
          <a:xfrm>
            <a:off x="320040" y="5266943"/>
            <a:ext cx="6242304" cy="1987170"/>
            <a:chOff x="320040" y="5120640"/>
            <a:chExt cx="6242304" cy="1987170"/>
          </a:xfrm>
        </p:grpSpPr>
        <p:sp>
          <p:nvSpPr>
            <p:cNvPr id="46" name="Rounded Rectangle 45"/>
            <p:cNvSpPr/>
            <p:nvPr/>
          </p:nvSpPr>
          <p:spPr>
            <a:xfrm>
              <a:off x="320040" y="5120640"/>
              <a:ext cx="6242304" cy="1987170"/>
            </a:xfrm>
            <a:prstGeom prst="roundRect">
              <a:avLst>
                <a:gd name="adj" fmla="val 3000"/>
              </a:avLst>
            </a:prstGeom>
            <a:noFill/>
            <a:ln w="11430">
              <a:solidFill>
                <a:srgbClr val="E1E5EA"/>
              </a:solidFill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48056" y="5193792"/>
              <a:ext cx="5986272" cy="201168"/>
            </a:xfrm>
            <a:prstGeom prst="rect">
              <a:avLst/>
            </a:prstGeom>
            <a:noFill/>
            <a:effectLst/>
          </p:spPr>
          <p:txBody>
            <a:bodyPr wrap="square" lIns="0" tIns="9144" rIns="0" bIns="9144" anchor="t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100"/>
                </a:spcAft>
              </a:pPr>
              <a:r>
                <a:rPr sz="1150" b="1" i="0">
                  <a:solidFill>
                    <a:srgbClr val="3F3F3F"/>
                  </a:solidFill>
                  <a:latin typeface="Saira"/>
                </a:rPr>
                <a:t>BIGGEST ASSUMPTIONS &amp; UNCERTAINTIES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48056" y="5449824"/>
              <a:ext cx="3433267" cy="164592"/>
            </a:xfrm>
            <a:prstGeom prst="rect">
              <a:avLst/>
            </a:prstGeom>
            <a:noFill/>
            <a:effectLst/>
          </p:spPr>
          <p:txBody>
            <a:bodyPr wrap="square" lIns="0" tIns="9144" rIns="0" bIns="9144" anchor="t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100"/>
                </a:spcAft>
              </a:pPr>
              <a:r>
                <a:rPr sz="850" b="1" i="0">
                  <a:solidFill>
                    <a:srgbClr val="8C8C8C"/>
                  </a:solidFill>
                  <a:latin typeface="Saira"/>
                </a:rPr>
                <a:t>ASSUMPTION OR UNCERTAINTY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4917321" y="5449824"/>
              <a:ext cx="847170" cy="149272"/>
            </a:xfrm>
            <a:prstGeom prst="rect">
              <a:avLst/>
            </a:prstGeom>
            <a:noFill/>
            <a:effectLst/>
          </p:spPr>
          <p:txBody>
            <a:bodyPr wrap="square" lIns="0" tIns="9144" rIns="0" bIns="9144" anchor="t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100"/>
                </a:spcAft>
              </a:pPr>
              <a:r>
                <a:rPr sz="850" b="1" i="0" dirty="0">
                  <a:solidFill>
                    <a:srgbClr val="8C8C8C"/>
                  </a:solidFill>
                  <a:latin typeface="Saira"/>
                </a:rPr>
                <a:t>IMPACT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764491" y="5449824"/>
              <a:ext cx="673006" cy="149272"/>
            </a:xfrm>
            <a:prstGeom prst="rect">
              <a:avLst/>
            </a:prstGeom>
            <a:noFill/>
            <a:effectLst/>
          </p:spPr>
          <p:txBody>
            <a:bodyPr wrap="square" lIns="0" tIns="9144" rIns="0" bIns="9144" anchor="t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100"/>
                </a:spcAft>
              </a:pPr>
              <a:r>
                <a:rPr sz="850" b="1" i="0" dirty="0">
                  <a:solidFill>
                    <a:srgbClr val="8C8C8C"/>
                  </a:solidFill>
                  <a:latin typeface="Saira"/>
                </a:rPr>
                <a:t>EVIDENCE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48056" y="5815584"/>
              <a:ext cx="5986272" cy="0"/>
            </a:xfrm>
            <a:prstGeom prst="rect">
              <a:avLst/>
            </a:prstGeom>
            <a:noFill/>
            <a:ln w="9525">
              <a:solidFill>
                <a:srgbClr val="EDF0F3"/>
              </a:solidFill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F40D2BC4-3AF9-8552-9B3A-ED31683896E8}"/>
                </a:ext>
              </a:extLst>
            </p:cNvPr>
            <p:cNvGrpSpPr/>
            <p:nvPr/>
          </p:nvGrpSpPr>
          <p:grpSpPr>
            <a:xfrm>
              <a:off x="5106702" y="5629046"/>
              <a:ext cx="1227614" cy="140818"/>
              <a:chOff x="5106702" y="5629046"/>
              <a:chExt cx="1227614" cy="140818"/>
            </a:xfrm>
          </p:grpSpPr>
          <p:sp>
            <p:nvSpPr>
              <p:cNvPr id="52" name="Oval 51"/>
              <p:cNvSpPr/>
              <p:nvPr/>
            </p:nvSpPr>
            <p:spPr>
              <a:xfrm>
                <a:off x="5106702" y="5632704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5106702" y="5629046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>
                    <a:solidFill>
                      <a:srgbClr val="9A9FA6"/>
                    </a:solidFill>
                    <a:latin typeface="Saira"/>
                  </a:rPr>
                  <a:t>L</a:t>
                </a:r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5280438" y="5632704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5280438" y="5629046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>
                    <a:solidFill>
                      <a:srgbClr val="9A9FA6"/>
                    </a:solidFill>
                    <a:latin typeface="Saira"/>
                  </a:rPr>
                  <a:t>M</a:t>
                </a:r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5454174" y="5632704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5454174" y="5629046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>
                    <a:solidFill>
                      <a:srgbClr val="9A9FA6"/>
                    </a:solidFill>
                    <a:latin typeface="Saira"/>
                  </a:rPr>
                  <a:t>H</a:t>
                </a:r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5849684" y="5632704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5849684" y="5629046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>
                    <a:solidFill>
                      <a:srgbClr val="9A9FA6"/>
                    </a:solidFill>
                    <a:latin typeface="Saira"/>
                  </a:rPr>
                  <a:t>L</a:t>
                </a:r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6023420" y="5632704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6023420" y="5629046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>
                    <a:solidFill>
                      <a:srgbClr val="9A9FA6"/>
                    </a:solidFill>
                    <a:latin typeface="Saira"/>
                  </a:rPr>
                  <a:t>M</a:t>
                </a:r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6197156" y="5632704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6197156" y="5629046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>
                    <a:solidFill>
                      <a:srgbClr val="9A9FA6"/>
                    </a:solidFill>
                    <a:latin typeface="Saira"/>
                  </a:rPr>
                  <a:t>H</a:t>
                </a:r>
              </a:p>
            </p:txBody>
          </p:sp>
        </p:grpSp>
        <p:sp>
          <p:nvSpPr>
            <p:cNvPr id="64" name="Rectangle 63"/>
            <p:cNvSpPr/>
            <p:nvPr/>
          </p:nvSpPr>
          <p:spPr>
            <a:xfrm>
              <a:off x="448056" y="6070296"/>
              <a:ext cx="5986272" cy="0"/>
            </a:xfrm>
            <a:prstGeom prst="rect">
              <a:avLst/>
            </a:prstGeom>
            <a:noFill/>
            <a:ln w="9525">
              <a:solidFill>
                <a:srgbClr val="EDF0F3"/>
              </a:solidFill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3A3612B7-B8AF-FD2A-8260-2BEC855AD406}"/>
                </a:ext>
              </a:extLst>
            </p:cNvPr>
            <p:cNvGrpSpPr/>
            <p:nvPr/>
          </p:nvGrpSpPr>
          <p:grpSpPr>
            <a:xfrm>
              <a:off x="5106702" y="5885358"/>
              <a:ext cx="1227614" cy="140818"/>
              <a:chOff x="5106702" y="5830214"/>
              <a:chExt cx="1227614" cy="140818"/>
            </a:xfrm>
          </p:grpSpPr>
          <p:sp>
            <p:nvSpPr>
              <p:cNvPr id="65" name="Oval 64"/>
              <p:cNvSpPr/>
              <p:nvPr/>
            </p:nvSpPr>
            <p:spPr>
              <a:xfrm>
                <a:off x="5106702" y="5833872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>
                <a:off x="5106702" y="5830214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>
                    <a:solidFill>
                      <a:srgbClr val="9A9FA6"/>
                    </a:solidFill>
                    <a:latin typeface="Saira"/>
                  </a:rPr>
                  <a:t>L</a:t>
                </a:r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5280438" y="5833872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5280438" y="5830214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>
                    <a:solidFill>
                      <a:srgbClr val="9A9FA6"/>
                    </a:solidFill>
                    <a:latin typeface="Saira"/>
                  </a:rPr>
                  <a:t>M</a:t>
                </a:r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5454174" y="5833872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5454174" y="5830214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>
                    <a:solidFill>
                      <a:srgbClr val="9A9FA6"/>
                    </a:solidFill>
                    <a:latin typeface="Saira"/>
                  </a:rPr>
                  <a:t>H</a:t>
                </a:r>
              </a:p>
            </p:txBody>
          </p:sp>
          <p:sp>
            <p:nvSpPr>
              <p:cNvPr id="71" name="Oval 70"/>
              <p:cNvSpPr/>
              <p:nvPr/>
            </p:nvSpPr>
            <p:spPr>
              <a:xfrm>
                <a:off x="5849684" y="5833872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5849684" y="5830214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>
                    <a:solidFill>
                      <a:srgbClr val="9A9FA6"/>
                    </a:solidFill>
                    <a:latin typeface="Saira"/>
                  </a:rPr>
                  <a:t>L</a:t>
                </a:r>
              </a:p>
            </p:txBody>
          </p:sp>
          <p:sp>
            <p:nvSpPr>
              <p:cNvPr id="73" name="Oval 72"/>
              <p:cNvSpPr/>
              <p:nvPr/>
            </p:nvSpPr>
            <p:spPr>
              <a:xfrm>
                <a:off x="6023420" y="5833872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6023420" y="5830214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>
                    <a:solidFill>
                      <a:srgbClr val="9A9FA6"/>
                    </a:solidFill>
                    <a:latin typeface="Saira"/>
                  </a:rPr>
                  <a:t>M</a:t>
                </a:r>
              </a:p>
            </p:txBody>
          </p:sp>
          <p:sp>
            <p:nvSpPr>
              <p:cNvPr id="75" name="Oval 74"/>
              <p:cNvSpPr/>
              <p:nvPr/>
            </p:nvSpPr>
            <p:spPr>
              <a:xfrm>
                <a:off x="6197156" y="5833872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6197156" y="5830214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>
                    <a:solidFill>
                      <a:srgbClr val="9A9FA6"/>
                    </a:solidFill>
                    <a:latin typeface="Saira"/>
                  </a:rPr>
                  <a:t>H</a:t>
                </a:r>
              </a:p>
            </p:txBody>
          </p:sp>
        </p:grpSp>
        <p:sp>
          <p:nvSpPr>
            <p:cNvPr id="77" name="Rectangle 76"/>
            <p:cNvSpPr/>
            <p:nvPr/>
          </p:nvSpPr>
          <p:spPr>
            <a:xfrm>
              <a:off x="448056" y="6325008"/>
              <a:ext cx="5986272" cy="0"/>
            </a:xfrm>
            <a:prstGeom prst="rect">
              <a:avLst/>
            </a:prstGeom>
            <a:noFill/>
            <a:ln w="9525">
              <a:solidFill>
                <a:srgbClr val="EDF0F3"/>
              </a:solidFill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10CF6901-E143-C767-1E3C-E875506D2319}"/>
                </a:ext>
              </a:extLst>
            </p:cNvPr>
            <p:cNvGrpSpPr/>
            <p:nvPr/>
          </p:nvGrpSpPr>
          <p:grpSpPr>
            <a:xfrm>
              <a:off x="5106702" y="6141670"/>
              <a:ext cx="1227614" cy="140818"/>
              <a:chOff x="5106702" y="6031382"/>
              <a:chExt cx="1227614" cy="140818"/>
            </a:xfrm>
          </p:grpSpPr>
          <p:sp>
            <p:nvSpPr>
              <p:cNvPr id="78" name="Oval 77"/>
              <p:cNvSpPr/>
              <p:nvPr/>
            </p:nvSpPr>
            <p:spPr>
              <a:xfrm>
                <a:off x="5106702" y="6035040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5106702" y="6031382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>
                    <a:solidFill>
                      <a:srgbClr val="9A9FA6"/>
                    </a:solidFill>
                    <a:latin typeface="Saira"/>
                  </a:rPr>
                  <a:t>L</a:t>
                </a:r>
              </a:p>
            </p:txBody>
          </p:sp>
          <p:sp>
            <p:nvSpPr>
              <p:cNvPr id="80" name="Oval 79"/>
              <p:cNvSpPr/>
              <p:nvPr/>
            </p:nvSpPr>
            <p:spPr>
              <a:xfrm>
                <a:off x="5280438" y="6035040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5280438" y="6031382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>
                    <a:solidFill>
                      <a:srgbClr val="9A9FA6"/>
                    </a:solidFill>
                    <a:latin typeface="Saira"/>
                  </a:rPr>
                  <a:t>M</a:t>
                </a:r>
              </a:p>
            </p:txBody>
          </p:sp>
          <p:sp>
            <p:nvSpPr>
              <p:cNvPr id="82" name="Oval 81"/>
              <p:cNvSpPr/>
              <p:nvPr/>
            </p:nvSpPr>
            <p:spPr>
              <a:xfrm>
                <a:off x="5454174" y="6035040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5454174" y="6031382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>
                    <a:solidFill>
                      <a:srgbClr val="9A9FA6"/>
                    </a:solidFill>
                    <a:latin typeface="Saira"/>
                  </a:rPr>
                  <a:t>H</a:t>
                </a:r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5849684" y="6035040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5849684" y="6031382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>
                    <a:solidFill>
                      <a:srgbClr val="9A9FA6"/>
                    </a:solidFill>
                    <a:latin typeface="Saira"/>
                  </a:rPr>
                  <a:t>L</a:t>
                </a:r>
              </a:p>
            </p:txBody>
          </p:sp>
          <p:sp>
            <p:nvSpPr>
              <p:cNvPr id="86" name="Oval 85"/>
              <p:cNvSpPr/>
              <p:nvPr/>
            </p:nvSpPr>
            <p:spPr>
              <a:xfrm>
                <a:off x="6023420" y="6035040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023420" y="6031382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 dirty="0">
                    <a:solidFill>
                      <a:srgbClr val="9A9FA6"/>
                    </a:solidFill>
                    <a:latin typeface="Saira"/>
                  </a:rPr>
                  <a:t>M</a:t>
                </a:r>
              </a:p>
            </p:txBody>
          </p:sp>
          <p:sp>
            <p:nvSpPr>
              <p:cNvPr id="88" name="Oval 87"/>
              <p:cNvSpPr/>
              <p:nvPr/>
            </p:nvSpPr>
            <p:spPr>
              <a:xfrm>
                <a:off x="6197156" y="6035040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6197156" y="6031382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>
                    <a:solidFill>
                      <a:srgbClr val="9A9FA6"/>
                    </a:solidFill>
                    <a:latin typeface="Saira"/>
                  </a:rPr>
                  <a:t>H</a:t>
                </a:r>
              </a:p>
            </p:txBody>
          </p:sp>
        </p:grpSp>
        <p:sp>
          <p:nvSpPr>
            <p:cNvPr id="90" name="Rectangle 89"/>
            <p:cNvSpPr/>
            <p:nvPr/>
          </p:nvSpPr>
          <p:spPr>
            <a:xfrm>
              <a:off x="448056" y="6579720"/>
              <a:ext cx="5986272" cy="0"/>
            </a:xfrm>
            <a:prstGeom prst="rect">
              <a:avLst/>
            </a:prstGeom>
            <a:noFill/>
            <a:ln w="9525">
              <a:solidFill>
                <a:srgbClr val="EDF0F3"/>
              </a:solidFill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6287228D-B484-1589-17C6-4078F00FF7C2}"/>
                </a:ext>
              </a:extLst>
            </p:cNvPr>
            <p:cNvGrpSpPr/>
            <p:nvPr/>
          </p:nvGrpSpPr>
          <p:grpSpPr>
            <a:xfrm>
              <a:off x="5106702" y="6397982"/>
              <a:ext cx="1227614" cy="140818"/>
              <a:chOff x="5106702" y="6232550"/>
              <a:chExt cx="1227614" cy="140818"/>
            </a:xfrm>
          </p:grpSpPr>
          <p:sp>
            <p:nvSpPr>
              <p:cNvPr id="91" name="Oval 90"/>
              <p:cNvSpPr/>
              <p:nvPr/>
            </p:nvSpPr>
            <p:spPr>
              <a:xfrm>
                <a:off x="5106702" y="6236208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92" name="TextBox 91"/>
              <p:cNvSpPr txBox="1"/>
              <p:nvPr/>
            </p:nvSpPr>
            <p:spPr>
              <a:xfrm>
                <a:off x="5106702" y="6232550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 dirty="0">
                    <a:solidFill>
                      <a:srgbClr val="9A9FA6"/>
                    </a:solidFill>
                    <a:latin typeface="Saira"/>
                  </a:rPr>
                  <a:t>L</a:t>
                </a:r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5280438" y="6236208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>
                <a:off x="5280438" y="6232550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>
                    <a:solidFill>
                      <a:srgbClr val="9A9FA6"/>
                    </a:solidFill>
                    <a:latin typeface="Saira"/>
                  </a:rPr>
                  <a:t>M</a:t>
                </a:r>
              </a:p>
            </p:txBody>
          </p:sp>
          <p:sp>
            <p:nvSpPr>
              <p:cNvPr id="95" name="Oval 94"/>
              <p:cNvSpPr/>
              <p:nvPr/>
            </p:nvSpPr>
            <p:spPr>
              <a:xfrm>
                <a:off x="5454174" y="6236208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>
                <a:off x="5454174" y="6232550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>
                    <a:solidFill>
                      <a:srgbClr val="9A9FA6"/>
                    </a:solidFill>
                    <a:latin typeface="Saira"/>
                  </a:rPr>
                  <a:t>H</a:t>
                </a:r>
              </a:p>
            </p:txBody>
          </p:sp>
          <p:sp>
            <p:nvSpPr>
              <p:cNvPr id="97" name="Oval 96"/>
              <p:cNvSpPr/>
              <p:nvPr/>
            </p:nvSpPr>
            <p:spPr>
              <a:xfrm>
                <a:off x="5849684" y="6236208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98" name="TextBox 97"/>
              <p:cNvSpPr txBox="1"/>
              <p:nvPr/>
            </p:nvSpPr>
            <p:spPr>
              <a:xfrm>
                <a:off x="5849684" y="6232550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>
                    <a:solidFill>
                      <a:srgbClr val="9A9FA6"/>
                    </a:solidFill>
                    <a:latin typeface="Saira"/>
                  </a:rPr>
                  <a:t>L</a:t>
                </a:r>
              </a:p>
            </p:txBody>
          </p:sp>
          <p:sp>
            <p:nvSpPr>
              <p:cNvPr id="99" name="Oval 98"/>
              <p:cNvSpPr/>
              <p:nvPr/>
            </p:nvSpPr>
            <p:spPr>
              <a:xfrm>
                <a:off x="6023420" y="6236208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6023420" y="6232550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>
                    <a:solidFill>
                      <a:srgbClr val="9A9FA6"/>
                    </a:solidFill>
                    <a:latin typeface="Saira"/>
                  </a:rPr>
                  <a:t>M</a:t>
                </a:r>
              </a:p>
            </p:txBody>
          </p:sp>
          <p:sp>
            <p:nvSpPr>
              <p:cNvPr id="101" name="Oval 100"/>
              <p:cNvSpPr/>
              <p:nvPr/>
            </p:nvSpPr>
            <p:spPr>
              <a:xfrm>
                <a:off x="6197156" y="6236208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02" name="TextBox 101"/>
              <p:cNvSpPr txBox="1"/>
              <p:nvPr/>
            </p:nvSpPr>
            <p:spPr>
              <a:xfrm>
                <a:off x="6197156" y="6232550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>
                    <a:solidFill>
                      <a:srgbClr val="9A9FA6"/>
                    </a:solidFill>
                    <a:latin typeface="Saira"/>
                  </a:rPr>
                  <a:t>H</a:t>
                </a:r>
              </a:p>
            </p:txBody>
          </p:sp>
        </p:grpSp>
        <p:sp>
          <p:nvSpPr>
            <p:cNvPr id="103" name="Rectangle 102"/>
            <p:cNvSpPr/>
            <p:nvPr/>
          </p:nvSpPr>
          <p:spPr>
            <a:xfrm>
              <a:off x="429768" y="6834430"/>
              <a:ext cx="5986272" cy="0"/>
            </a:xfrm>
            <a:prstGeom prst="rect">
              <a:avLst/>
            </a:prstGeom>
            <a:noFill/>
            <a:ln w="9525">
              <a:solidFill>
                <a:srgbClr val="EDF0F3"/>
              </a:solidFill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3DCEB57F-7A5A-12B3-D9CF-8F434E144BA6}"/>
                </a:ext>
              </a:extLst>
            </p:cNvPr>
            <p:cNvGrpSpPr/>
            <p:nvPr/>
          </p:nvGrpSpPr>
          <p:grpSpPr>
            <a:xfrm>
              <a:off x="5106702" y="6654293"/>
              <a:ext cx="1227614" cy="140818"/>
              <a:chOff x="5106702" y="6433718"/>
              <a:chExt cx="1227614" cy="140818"/>
            </a:xfrm>
          </p:grpSpPr>
          <p:sp>
            <p:nvSpPr>
              <p:cNvPr id="104" name="Oval 103"/>
              <p:cNvSpPr/>
              <p:nvPr/>
            </p:nvSpPr>
            <p:spPr>
              <a:xfrm>
                <a:off x="5106702" y="6437376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05" name="TextBox 104"/>
              <p:cNvSpPr txBox="1"/>
              <p:nvPr/>
            </p:nvSpPr>
            <p:spPr>
              <a:xfrm>
                <a:off x="5106702" y="6433718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>
                    <a:solidFill>
                      <a:srgbClr val="9A9FA6"/>
                    </a:solidFill>
                    <a:latin typeface="Saira"/>
                  </a:rPr>
                  <a:t>L</a:t>
                </a:r>
              </a:p>
            </p:txBody>
          </p:sp>
          <p:sp>
            <p:nvSpPr>
              <p:cNvPr id="106" name="Oval 105"/>
              <p:cNvSpPr/>
              <p:nvPr/>
            </p:nvSpPr>
            <p:spPr>
              <a:xfrm>
                <a:off x="5280438" y="6437376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07" name="TextBox 106"/>
              <p:cNvSpPr txBox="1"/>
              <p:nvPr/>
            </p:nvSpPr>
            <p:spPr>
              <a:xfrm>
                <a:off x="5280438" y="6433718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>
                    <a:solidFill>
                      <a:srgbClr val="9A9FA6"/>
                    </a:solidFill>
                    <a:latin typeface="Saira"/>
                  </a:rPr>
                  <a:t>M</a:t>
                </a:r>
              </a:p>
            </p:txBody>
          </p:sp>
          <p:sp>
            <p:nvSpPr>
              <p:cNvPr id="108" name="Oval 107"/>
              <p:cNvSpPr/>
              <p:nvPr/>
            </p:nvSpPr>
            <p:spPr>
              <a:xfrm>
                <a:off x="5454174" y="6437376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09" name="TextBox 108"/>
              <p:cNvSpPr txBox="1"/>
              <p:nvPr/>
            </p:nvSpPr>
            <p:spPr>
              <a:xfrm>
                <a:off x="5454174" y="6433718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>
                    <a:solidFill>
                      <a:srgbClr val="9A9FA6"/>
                    </a:solidFill>
                    <a:latin typeface="Saira"/>
                  </a:rPr>
                  <a:t>H</a:t>
                </a:r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5849684" y="6437376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11" name="TextBox 110"/>
              <p:cNvSpPr txBox="1"/>
              <p:nvPr/>
            </p:nvSpPr>
            <p:spPr>
              <a:xfrm>
                <a:off x="5849684" y="6433718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>
                    <a:solidFill>
                      <a:srgbClr val="9A9FA6"/>
                    </a:solidFill>
                    <a:latin typeface="Saira"/>
                  </a:rPr>
                  <a:t>L</a:t>
                </a:r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6023420" y="6437376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13" name="TextBox 112"/>
              <p:cNvSpPr txBox="1"/>
              <p:nvPr/>
            </p:nvSpPr>
            <p:spPr>
              <a:xfrm>
                <a:off x="6023420" y="6433718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 dirty="0">
                    <a:solidFill>
                      <a:srgbClr val="9A9FA6"/>
                    </a:solidFill>
                    <a:latin typeface="Saira"/>
                  </a:rPr>
                  <a:t>M</a:t>
                </a:r>
              </a:p>
            </p:txBody>
          </p:sp>
          <p:sp>
            <p:nvSpPr>
              <p:cNvPr id="114" name="Oval 113"/>
              <p:cNvSpPr/>
              <p:nvPr/>
            </p:nvSpPr>
            <p:spPr>
              <a:xfrm>
                <a:off x="6197156" y="6437376"/>
                <a:ext cx="137160" cy="1371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4C9D0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15" name="TextBox 114"/>
              <p:cNvSpPr txBox="1"/>
              <p:nvPr/>
            </p:nvSpPr>
            <p:spPr>
              <a:xfrm>
                <a:off x="6197156" y="6433718"/>
                <a:ext cx="137160" cy="137160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1" i="0">
                    <a:solidFill>
                      <a:srgbClr val="9A9FA6"/>
                    </a:solidFill>
                    <a:latin typeface="Saira"/>
                  </a:rPr>
                  <a:t>H</a:t>
                </a:r>
              </a:p>
            </p:txBody>
          </p:sp>
        </p:grpSp>
        <p:sp>
          <p:nvSpPr>
            <p:cNvPr id="116" name="TextBox 115"/>
            <p:cNvSpPr txBox="1"/>
            <p:nvPr/>
          </p:nvSpPr>
          <p:spPr>
            <a:xfrm>
              <a:off x="448056" y="6876288"/>
              <a:ext cx="5986272" cy="182880"/>
            </a:xfrm>
            <a:prstGeom prst="rect">
              <a:avLst/>
            </a:prstGeom>
            <a:noFill/>
            <a:effectLst/>
          </p:spPr>
          <p:txBody>
            <a:bodyPr wrap="square" lIns="0" tIns="9144" rIns="0" bIns="9144" anchor="t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100"/>
                </a:spcAft>
              </a:pPr>
              <a:r>
                <a:rPr sz="900" b="1" i="0" dirty="0">
                  <a:solidFill>
                    <a:srgbClr val="A22F39"/>
                  </a:solidFill>
                  <a:latin typeface="Roboto Black"/>
                </a:rPr>
                <a:t>High impact + Low evidence = test first.</a:t>
              </a:r>
              <a:r>
                <a:rPr sz="900" b="0" i="0" dirty="0">
                  <a:solidFill>
                    <a:srgbClr val="8C8C8C"/>
                  </a:solidFill>
                  <a:latin typeface="Roboto Medium"/>
                </a:rPr>
                <a:t>  Circle one L / M / H per column.</a:t>
              </a:r>
            </a:p>
          </p:txBody>
        </p: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7E4EA87E-2467-D730-5FE5-35457E327BA3}"/>
              </a:ext>
            </a:extLst>
          </p:cNvPr>
          <p:cNvGrpSpPr/>
          <p:nvPr/>
        </p:nvGrpSpPr>
        <p:grpSpPr>
          <a:xfrm>
            <a:off x="6672072" y="5266943"/>
            <a:ext cx="3066288" cy="1987170"/>
            <a:chOff x="6672072" y="5120640"/>
            <a:chExt cx="3066288" cy="1987170"/>
          </a:xfrm>
        </p:grpSpPr>
        <p:sp>
          <p:nvSpPr>
            <p:cNvPr id="117" name="Rounded Rectangle 116"/>
            <p:cNvSpPr/>
            <p:nvPr/>
          </p:nvSpPr>
          <p:spPr>
            <a:xfrm>
              <a:off x="6672072" y="5120640"/>
              <a:ext cx="3066288" cy="1987170"/>
            </a:xfrm>
            <a:prstGeom prst="roundRect">
              <a:avLst>
                <a:gd name="adj" fmla="val 3000"/>
              </a:avLst>
            </a:prstGeom>
            <a:noFill/>
            <a:ln w="11430">
              <a:solidFill>
                <a:srgbClr val="E1E5EA"/>
              </a:solidFill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6781800" y="5193792"/>
              <a:ext cx="2846832" cy="182880"/>
            </a:xfrm>
            <a:prstGeom prst="rect">
              <a:avLst/>
            </a:prstGeom>
            <a:noFill/>
            <a:effectLst/>
          </p:spPr>
          <p:txBody>
            <a:bodyPr wrap="square" lIns="0" tIns="9144" rIns="0" bIns="9144" anchor="t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100"/>
                </a:spcAft>
              </a:pPr>
              <a:r>
                <a:rPr sz="1050" b="1" i="0">
                  <a:solidFill>
                    <a:srgbClr val="3F3F3F"/>
                  </a:solidFill>
                  <a:latin typeface="Saira"/>
                </a:rPr>
                <a:t>DESIRABLE · FEASIBLE · VIABLE</a:t>
              </a:r>
            </a:p>
          </p:txBody>
        </p: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F50B5FC1-4A57-DC01-8F34-C88070B11ECD}"/>
                </a:ext>
              </a:extLst>
            </p:cNvPr>
            <p:cNvGrpSpPr/>
            <p:nvPr/>
          </p:nvGrpSpPr>
          <p:grpSpPr>
            <a:xfrm>
              <a:off x="6781800" y="5431536"/>
              <a:ext cx="2828544" cy="1627632"/>
              <a:chOff x="6781800" y="5431536"/>
              <a:chExt cx="2828544" cy="1371600"/>
            </a:xfrm>
          </p:grpSpPr>
          <p:sp>
            <p:nvSpPr>
              <p:cNvPr id="119" name="Rounded Rectangle 118"/>
              <p:cNvSpPr/>
              <p:nvPr/>
            </p:nvSpPr>
            <p:spPr>
              <a:xfrm>
                <a:off x="6781800" y="5449824"/>
                <a:ext cx="237744" cy="384048"/>
              </a:xfrm>
              <a:prstGeom prst="roundRect">
                <a:avLst>
                  <a:gd name="adj" fmla="val 18000"/>
                </a:avLst>
              </a:prstGeom>
              <a:solidFill>
                <a:srgbClr val="973787"/>
              </a:solidFill>
              <a:ln>
                <a:noFill/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22" name="TextBox 121"/>
              <p:cNvSpPr txBox="1"/>
              <p:nvPr/>
            </p:nvSpPr>
            <p:spPr>
              <a:xfrm>
                <a:off x="7074408" y="5632704"/>
                <a:ext cx="2535936" cy="219456"/>
              </a:xfrm>
              <a:prstGeom prst="rect">
                <a:avLst/>
              </a:prstGeom>
              <a:noFill/>
              <a:effectLst/>
            </p:spPr>
            <p:txBody>
              <a:bodyPr wrap="square" lIns="36576" tIns="27432">
                <a:spAutoFit/>
              </a:bodyPr>
              <a:lstStyle/>
              <a:p>
                <a:endParaRPr/>
              </a:p>
            </p:txBody>
          </p:sp>
          <p:sp>
            <p:nvSpPr>
              <p:cNvPr id="123" name="Rounded Rectangle 122"/>
              <p:cNvSpPr/>
              <p:nvPr/>
            </p:nvSpPr>
            <p:spPr>
              <a:xfrm>
                <a:off x="6781800" y="5925312"/>
                <a:ext cx="237744" cy="384048"/>
              </a:xfrm>
              <a:prstGeom prst="roundRect">
                <a:avLst>
                  <a:gd name="adj" fmla="val 18000"/>
                </a:avLst>
              </a:prstGeom>
              <a:solidFill>
                <a:srgbClr val="3E6C1D"/>
              </a:solidFill>
              <a:ln>
                <a:noFill/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26" name="TextBox 125"/>
              <p:cNvSpPr txBox="1"/>
              <p:nvPr/>
            </p:nvSpPr>
            <p:spPr>
              <a:xfrm>
                <a:off x="7074408" y="6108192"/>
                <a:ext cx="2535936" cy="219456"/>
              </a:xfrm>
              <a:prstGeom prst="rect">
                <a:avLst/>
              </a:prstGeom>
              <a:noFill/>
              <a:effectLst/>
            </p:spPr>
            <p:txBody>
              <a:bodyPr wrap="square" lIns="36576" tIns="27432">
                <a:spAutoFit/>
              </a:bodyPr>
              <a:lstStyle/>
              <a:p>
                <a:endParaRPr/>
              </a:p>
            </p:txBody>
          </p:sp>
          <p:sp>
            <p:nvSpPr>
              <p:cNvPr id="127" name="Rounded Rectangle 126"/>
              <p:cNvSpPr/>
              <p:nvPr/>
            </p:nvSpPr>
            <p:spPr>
              <a:xfrm>
                <a:off x="6781800" y="6400800"/>
                <a:ext cx="237744" cy="384048"/>
              </a:xfrm>
              <a:prstGeom prst="roundRect">
                <a:avLst>
                  <a:gd name="adj" fmla="val 18000"/>
                </a:avLst>
              </a:prstGeom>
              <a:solidFill>
                <a:srgbClr val="006B77"/>
              </a:solidFill>
              <a:ln>
                <a:noFill/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20" name="TextBox 119"/>
              <p:cNvSpPr txBox="1"/>
              <p:nvPr/>
            </p:nvSpPr>
            <p:spPr>
              <a:xfrm>
                <a:off x="6781800" y="5449824"/>
                <a:ext cx="237744" cy="384048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1200" b="1" i="0">
                    <a:solidFill>
                      <a:srgbClr val="FFFFFF"/>
                    </a:solidFill>
                    <a:latin typeface="Saira"/>
                  </a:rPr>
                  <a:t>D</a:t>
                </a:r>
              </a:p>
            </p:txBody>
          </p:sp>
          <p:sp>
            <p:nvSpPr>
              <p:cNvPr id="121" name="TextBox 120"/>
              <p:cNvSpPr txBox="1"/>
              <p:nvPr/>
            </p:nvSpPr>
            <p:spPr>
              <a:xfrm>
                <a:off x="7074408" y="5431536"/>
                <a:ext cx="2535936" cy="101799"/>
              </a:xfrm>
              <a:prstGeom prst="rect">
                <a:avLst/>
              </a:prstGeom>
              <a:noFill/>
              <a:effectLst/>
            </p:spPr>
            <p:txBody>
              <a:bodyPr wrap="square" lIns="0" tIns="9144" rIns="0" bIns="9144" anchor="t">
                <a:spAutoFit/>
              </a:bodyPr>
              <a:lstStyle/>
              <a:p>
                <a:pPr algn="l">
                  <a:lnSpc>
                    <a:spcPct val="95000"/>
                  </a:lnSpc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0" i="0">
                    <a:solidFill>
                      <a:srgbClr val="8C8C8C"/>
                    </a:solidFill>
                    <a:latin typeface="Roboto Medium"/>
                  </a:rPr>
                  <a:t>Desirable — strongest evidence or biggest open question:</a:t>
                </a:r>
              </a:p>
            </p:txBody>
          </p:sp>
          <p:sp>
            <p:nvSpPr>
              <p:cNvPr id="124" name="TextBox 123"/>
              <p:cNvSpPr txBox="1"/>
              <p:nvPr/>
            </p:nvSpPr>
            <p:spPr>
              <a:xfrm>
                <a:off x="6781800" y="5925312"/>
                <a:ext cx="237744" cy="384048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1200" b="1" i="0">
                    <a:solidFill>
                      <a:srgbClr val="FFFFFF"/>
                    </a:solidFill>
                    <a:latin typeface="Saira"/>
                  </a:rPr>
                  <a:t>F</a:t>
                </a:r>
              </a:p>
            </p:txBody>
          </p:sp>
          <p:sp>
            <p:nvSpPr>
              <p:cNvPr id="125" name="TextBox 124"/>
              <p:cNvSpPr txBox="1"/>
              <p:nvPr/>
            </p:nvSpPr>
            <p:spPr>
              <a:xfrm>
                <a:off x="7074408" y="5907024"/>
                <a:ext cx="2535936" cy="101799"/>
              </a:xfrm>
              <a:prstGeom prst="rect">
                <a:avLst/>
              </a:prstGeom>
              <a:noFill/>
              <a:effectLst/>
            </p:spPr>
            <p:txBody>
              <a:bodyPr wrap="square" lIns="0" tIns="9144" rIns="0" bIns="9144" anchor="t">
                <a:spAutoFit/>
              </a:bodyPr>
              <a:lstStyle/>
              <a:p>
                <a:pPr algn="l">
                  <a:lnSpc>
                    <a:spcPct val="95000"/>
                  </a:lnSpc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0" i="0">
                    <a:solidFill>
                      <a:srgbClr val="8C8C8C"/>
                    </a:solidFill>
                    <a:latin typeface="Roboto Medium"/>
                  </a:rPr>
                  <a:t>Feasible — strongest evidence or biggest open question:</a:t>
                </a:r>
              </a:p>
            </p:txBody>
          </p:sp>
          <p:sp>
            <p:nvSpPr>
              <p:cNvPr id="128" name="TextBox 127"/>
              <p:cNvSpPr txBox="1"/>
              <p:nvPr/>
            </p:nvSpPr>
            <p:spPr>
              <a:xfrm>
                <a:off x="6781800" y="6400800"/>
                <a:ext cx="237744" cy="384048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anchor="ctr">
                <a:spAutoFit/>
              </a:bodyPr>
              <a:lstStyle/>
              <a:p>
                <a:pPr algn="ctr">
                  <a:spcBef>
                    <a:spcPts val="0"/>
                  </a:spcBef>
                  <a:spcAft>
                    <a:spcPts val="100"/>
                  </a:spcAft>
                </a:pPr>
                <a:r>
                  <a:rPr sz="1200" b="1" i="0">
                    <a:solidFill>
                      <a:srgbClr val="FFFFFF"/>
                    </a:solidFill>
                    <a:latin typeface="Saira"/>
                  </a:rPr>
                  <a:t>V</a:t>
                </a:r>
              </a:p>
            </p:txBody>
          </p:sp>
          <p:sp>
            <p:nvSpPr>
              <p:cNvPr id="129" name="TextBox 128"/>
              <p:cNvSpPr txBox="1"/>
              <p:nvPr/>
            </p:nvSpPr>
            <p:spPr>
              <a:xfrm>
                <a:off x="7074408" y="6382512"/>
                <a:ext cx="2535936" cy="101799"/>
              </a:xfrm>
              <a:prstGeom prst="rect">
                <a:avLst/>
              </a:prstGeom>
              <a:noFill/>
              <a:effectLst/>
            </p:spPr>
            <p:txBody>
              <a:bodyPr wrap="square" lIns="0" tIns="9144" rIns="0" bIns="9144" anchor="t">
                <a:spAutoFit/>
              </a:bodyPr>
              <a:lstStyle/>
              <a:p>
                <a:pPr algn="l">
                  <a:lnSpc>
                    <a:spcPct val="95000"/>
                  </a:lnSpc>
                  <a:spcBef>
                    <a:spcPts val="0"/>
                  </a:spcBef>
                  <a:spcAft>
                    <a:spcPts val="100"/>
                  </a:spcAft>
                </a:pPr>
                <a:r>
                  <a:rPr sz="700" b="0" i="0" dirty="0">
                    <a:solidFill>
                      <a:srgbClr val="8C8C8C"/>
                    </a:solidFill>
                    <a:latin typeface="Roboto Medium"/>
                  </a:rPr>
                  <a:t>Viable — strongest evidence or biggest open question:</a:t>
                </a:r>
              </a:p>
            </p:txBody>
          </p:sp>
          <p:sp>
            <p:nvSpPr>
              <p:cNvPr id="130" name="TextBox 129"/>
              <p:cNvSpPr txBox="1"/>
              <p:nvPr/>
            </p:nvSpPr>
            <p:spPr>
              <a:xfrm>
                <a:off x="7074408" y="6583680"/>
                <a:ext cx="2535936" cy="219456"/>
              </a:xfrm>
              <a:prstGeom prst="rect">
                <a:avLst/>
              </a:prstGeom>
              <a:noFill/>
              <a:effectLst/>
            </p:spPr>
            <p:txBody>
              <a:bodyPr wrap="square" lIns="36576" tIns="27432">
                <a:spAutoFit/>
              </a:bodyPr>
              <a:lstStyle/>
              <a:p>
                <a:endParaRPr/>
              </a:p>
            </p:txBody>
          </p:sp>
        </p:grpSp>
      </p:grpSp>
      <p:sp>
        <p:nvSpPr>
          <p:cNvPr id="131" name="TextBox 130"/>
          <p:cNvSpPr txBox="1"/>
          <p:nvPr/>
        </p:nvSpPr>
        <p:spPr>
          <a:xfrm>
            <a:off x="320040" y="7351775"/>
            <a:ext cx="3657600" cy="156966"/>
          </a:xfrm>
          <a:prstGeom prst="rect">
            <a:avLst/>
          </a:prstGeom>
          <a:noFill/>
          <a:effectLst/>
        </p:spPr>
        <p:txBody>
          <a:bodyPr wrap="square" lIns="0" tIns="9144" rIns="0" bIns="9144" anchor="t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900" b="1" i="0" dirty="0">
                <a:latin typeface="Saira"/>
              </a:rPr>
              <a:t>BRI Associates </a:t>
            </a:r>
            <a:r>
              <a:rPr sz="900" b="1" i="0" dirty="0">
                <a:solidFill>
                  <a:srgbClr val="3F3F3F"/>
                </a:solidFill>
                <a:latin typeface="Saira"/>
              </a:rPr>
              <a:t>· </a:t>
            </a:r>
            <a:r>
              <a:rPr sz="900" b="1" i="0" dirty="0">
                <a:solidFill>
                  <a:srgbClr val="973687"/>
                </a:solidFill>
                <a:latin typeface="Saira"/>
              </a:rPr>
              <a:t>Growth Forge® Software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6812280" y="7351775"/>
            <a:ext cx="2926080" cy="182880"/>
          </a:xfrm>
          <a:prstGeom prst="rect">
            <a:avLst/>
          </a:prstGeom>
          <a:noFill/>
          <a:effectLst/>
        </p:spPr>
        <p:txBody>
          <a:bodyPr wrap="square" lIns="0" tIns="9144" rIns="0" bIns="9144" anchor="t">
            <a:spAutoFit/>
          </a:bodyPr>
          <a:lstStyle/>
          <a:p>
            <a:pPr algn="r">
              <a:spcBef>
                <a:spcPts val="0"/>
              </a:spcBef>
              <a:spcAft>
                <a:spcPts val="100"/>
              </a:spcAft>
            </a:pPr>
            <a:r>
              <a:rPr sz="900" b="0" i="0">
                <a:solidFill>
                  <a:srgbClr val="8C8C8C"/>
                </a:solidFill>
                <a:latin typeface="Roboto Medium"/>
              </a:rPr>
              <a:t>Strategy Hypothesis Canvas · www.bri-associates.com</a:t>
            </a:r>
          </a:p>
        </p:txBody>
      </p:sp>
      <p:grpSp>
        <p:nvGrpSpPr>
          <p:cNvPr id="179" name="Group 178">
            <a:extLst>
              <a:ext uri="{FF2B5EF4-FFF2-40B4-BE49-F238E27FC236}">
                <a16:creationId xmlns:a16="http://schemas.microsoft.com/office/drawing/2014/main" id="{C5EC7723-F190-8334-4F12-9B1D9C6738FE}"/>
              </a:ext>
            </a:extLst>
          </p:cNvPr>
          <p:cNvGrpSpPr/>
          <p:nvPr/>
        </p:nvGrpSpPr>
        <p:grpSpPr>
          <a:xfrm>
            <a:off x="320040" y="1938527"/>
            <a:ext cx="3066288" cy="1569751"/>
            <a:chOff x="320040" y="1938527"/>
            <a:chExt cx="3066288" cy="1569751"/>
          </a:xfrm>
        </p:grpSpPr>
        <p:sp>
          <p:nvSpPr>
            <p:cNvPr id="147" name="Round Same Side Corner Rectangle 146">
              <a:extLst>
                <a:ext uri="{FF2B5EF4-FFF2-40B4-BE49-F238E27FC236}">
                  <a16:creationId xmlns:a16="http://schemas.microsoft.com/office/drawing/2014/main" id="{4D78353D-0F25-FC8A-7485-4BAE2614CCF5}"/>
                </a:ext>
              </a:extLst>
            </p:cNvPr>
            <p:cNvSpPr/>
            <p:nvPr/>
          </p:nvSpPr>
          <p:spPr>
            <a:xfrm>
              <a:off x="320040" y="1938527"/>
              <a:ext cx="3066288" cy="1569751"/>
            </a:xfrm>
            <a:prstGeom prst="round2SameRect">
              <a:avLst>
                <a:gd name="adj1" fmla="val 0"/>
                <a:gd name="adj2" fmla="val 2864"/>
              </a:avLst>
            </a:prstGeom>
            <a:solidFill>
              <a:srgbClr val="FFFFFF"/>
            </a:solidFill>
            <a:ln w="11430">
              <a:solidFill>
                <a:srgbClr val="E1E5EA"/>
              </a:solidFill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20040" y="1938528"/>
              <a:ext cx="3066288" cy="310896"/>
            </a:xfrm>
            <a:prstGeom prst="rect">
              <a:avLst/>
            </a:prstGeom>
            <a:solidFill>
              <a:srgbClr val="FBF0F7"/>
            </a:solidFill>
            <a:ln>
              <a:noFill/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20040" y="1938528"/>
              <a:ext cx="45720" cy="310896"/>
            </a:xfrm>
            <a:prstGeom prst="rect">
              <a:avLst/>
            </a:prstGeom>
            <a:solidFill>
              <a:srgbClr val="973787"/>
            </a:solidFill>
            <a:ln>
              <a:noFill/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13" name="Picture 12" descr="target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29768" y="1984248"/>
              <a:ext cx="201168" cy="230444"/>
            </a:xfrm>
            <a:prstGeom prst="rect">
              <a:avLst/>
            </a:prstGeom>
            <a:effectLst/>
          </p:spPr>
        </p:pic>
        <p:sp>
          <p:nvSpPr>
            <p:cNvPr id="14" name="TextBox 13"/>
            <p:cNvSpPr txBox="1"/>
            <p:nvPr/>
          </p:nvSpPr>
          <p:spPr>
            <a:xfrm>
              <a:off x="685800" y="1975104"/>
              <a:ext cx="2654808" cy="274320"/>
            </a:xfrm>
            <a:prstGeom prst="rect">
              <a:avLst/>
            </a:prstGeom>
            <a:noFill/>
            <a:effectLst/>
          </p:spPr>
          <p:txBody>
            <a:bodyPr wrap="square" lIns="0" tIns="9144" rIns="0" bIns="914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100"/>
                </a:spcAft>
              </a:pPr>
              <a:r>
                <a:rPr sz="1100" b="1" i="0">
                  <a:solidFill>
                    <a:srgbClr val="973787"/>
                  </a:solidFill>
                  <a:latin typeface="Saira"/>
                </a:rPr>
                <a:t>Target Market &amp; Unmet Need</a:t>
              </a:r>
            </a:p>
          </p:txBody>
        </p:sp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DE3B466F-0CE4-9055-5D2A-54A1F34C9169}"/>
                </a:ext>
              </a:extLst>
            </p:cNvPr>
            <p:cNvGrpSpPr/>
            <p:nvPr/>
          </p:nvGrpSpPr>
          <p:grpSpPr>
            <a:xfrm>
              <a:off x="438439" y="2446730"/>
              <a:ext cx="2838161" cy="764136"/>
              <a:chOff x="600456" y="6114287"/>
              <a:chExt cx="5986272" cy="764136"/>
            </a:xfrm>
          </p:grpSpPr>
          <p:sp>
            <p:nvSpPr>
              <p:cNvPr id="148" name="Rectangle 147">
                <a:extLst>
                  <a:ext uri="{FF2B5EF4-FFF2-40B4-BE49-F238E27FC236}">
                    <a16:creationId xmlns:a16="http://schemas.microsoft.com/office/drawing/2014/main" id="{553DCE50-2890-21E6-F4F6-DEFCD2A2A7E4}"/>
                  </a:ext>
                </a:extLst>
              </p:cNvPr>
              <p:cNvSpPr/>
              <p:nvPr/>
            </p:nvSpPr>
            <p:spPr>
              <a:xfrm>
                <a:off x="600456" y="6114287"/>
                <a:ext cx="5986272" cy="0"/>
              </a:xfrm>
              <a:prstGeom prst="rect">
                <a:avLst/>
              </a:prstGeom>
              <a:noFill/>
              <a:ln w="9525">
                <a:solidFill>
                  <a:srgbClr val="EDF0F3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9" name="Rectangle 148">
                <a:extLst>
                  <a:ext uri="{FF2B5EF4-FFF2-40B4-BE49-F238E27FC236}">
                    <a16:creationId xmlns:a16="http://schemas.microsoft.com/office/drawing/2014/main" id="{E2BC4DCC-6C3C-6124-23C2-67F67BB05DD0}"/>
                  </a:ext>
                </a:extLst>
              </p:cNvPr>
              <p:cNvSpPr/>
              <p:nvPr/>
            </p:nvSpPr>
            <p:spPr>
              <a:xfrm>
                <a:off x="600456" y="6368999"/>
                <a:ext cx="5986272" cy="0"/>
              </a:xfrm>
              <a:prstGeom prst="rect">
                <a:avLst/>
              </a:prstGeom>
              <a:noFill/>
              <a:ln w="9525">
                <a:solidFill>
                  <a:srgbClr val="EDF0F3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0" name="Rectangle 149">
                <a:extLst>
                  <a:ext uri="{FF2B5EF4-FFF2-40B4-BE49-F238E27FC236}">
                    <a16:creationId xmlns:a16="http://schemas.microsoft.com/office/drawing/2014/main" id="{0C2F8598-3680-BCDE-0B39-2C33A9E60AEF}"/>
                  </a:ext>
                </a:extLst>
              </p:cNvPr>
              <p:cNvSpPr/>
              <p:nvPr/>
            </p:nvSpPr>
            <p:spPr>
              <a:xfrm>
                <a:off x="600456" y="6623711"/>
                <a:ext cx="5986272" cy="0"/>
              </a:xfrm>
              <a:prstGeom prst="rect">
                <a:avLst/>
              </a:prstGeom>
              <a:noFill/>
              <a:ln w="9525">
                <a:solidFill>
                  <a:srgbClr val="EDF0F3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3B6243CF-AB58-C33A-56C9-A79D35455CF3}"/>
                  </a:ext>
                </a:extLst>
              </p:cNvPr>
              <p:cNvSpPr/>
              <p:nvPr/>
            </p:nvSpPr>
            <p:spPr>
              <a:xfrm>
                <a:off x="600456" y="6878423"/>
                <a:ext cx="5986272" cy="0"/>
              </a:xfrm>
              <a:prstGeom prst="rect">
                <a:avLst/>
              </a:prstGeom>
              <a:noFill/>
              <a:ln w="9525">
                <a:solidFill>
                  <a:srgbClr val="EDF0F3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91EAC2E8-D556-306E-5C18-41E8A6D45338}"/>
              </a:ext>
            </a:extLst>
          </p:cNvPr>
          <p:cNvGrpSpPr/>
          <p:nvPr/>
        </p:nvGrpSpPr>
        <p:grpSpPr>
          <a:xfrm>
            <a:off x="3493448" y="1938528"/>
            <a:ext cx="3068896" cy="1575784"/>
            <a:chOff x="3493448" y="1938528"/>
            <a:chExt cx="3068896" cy="1575784"/>
          </a:xfrm>
        </p:grpSpPr>
        <p:sp>
          <p:nvSpPr>
            <p:cNvPr id="145" name="Round Same Side Corner Rectangle 144">
              <a:extLst>
                <a:ext uri="{FF2B5EF4-FFF2-40B4-BE49-F238E27FC236}">
                  <a16:creationId xmlns:a16="http://schemas.microsoft.com/office/drawing/2014/main" id="{BF22EF9E-602B-BEE2-50B8-B8EDD5BAE531}"/>
                </a:ext>
              </a:extLst>
            </p:cNvPr>
            <p:cNvSpPr/>
            <p:nvPr/>
          </p:nvSpPr>
          <p:spPr>
            <a:xfrm>
              <a:off x="3493448" y="1938528"/>
              <a:ext cx="3066288" cy="1575784"/>
            </a:xfrm>
            <a:prstGeom prst="round2SameRect">
              <a:avLst>
                <a:gd name="adj1" fmla="val 0"/>
                <a:gd name="adj2" fmla="val 2864"/>
              </a:avLst>
            </a:prstGeom>
            <a:solidFill>
              <a:srgbClr val="FFFFFF"/>
            </a:solidFill>
            <a:ln w="11430">
              <a:solidFill>
                <a:srgbClr val="E1E5EA"/>
              </a:solidFill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496056" y="1938528"/>
              <a:ext cx="3066288" cy="310896"/>
            </a:xfrm>
            <a:prstGeom prst="rect">
              <a:avLst/>
            </a:prstGeom>
            <a:solidFill>
              <a:srgbClr val="FBF0F0"/>
            </a:solidFill>
            <a:ln>
              <a:noFill/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496056" y="1938528"/>
              <a:ext cx="45720" cy="310896"/>
            </a:xfrm>
            <a:prstGeom prst="rect">
              <a:avLst/>
            </a:prstGeom>
            <a:solidFill>
              <a:srgbClr val="A8353E"/>
            </a:solidFill>
            <a:ln>
              <a:noFill/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19" name="Picture 18" descr="compete.pn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605784" y="1984248"/>
              <a:ext cx="201168" cy="230444"/>
            </a:xfrm>
            <a:prstGeom prst="rect">
              <a:avLst/>
            </a:prstGeom>
            <a:effectLst/>
          </p:spPr>
        </p:pic>
        <p:sp>
          <p:nvSpPr>
            <p:cNvPr id="20" name="TextBox 19"/>
            <p:cNvSpPr txBox="1"/>
            <p:nvPr/>
          </p:nvSpPr>
          <p:spPr>
            <a:xfrm>
              <a:off x="3861816" y="1975104"/>
              <a:ext cx="2654808" cy="274320"/>
            </a:xfrm>
            <a:prstGeom prst="rect">
              <a:avLst/>
            </a:prstGeom>
            <a:noFill/>
            <a:effectLst/>
          </p:spPr>
          <p:txBody>
            <a:bodyPr wrap="square" lIns="0" tIns="9144" rIns="0" bIns="914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100"/>
                </a:spcAft>
              </a:pPr>
              <a:r>
                <a:rPr sz="1100" b="1" i="0">
                  <a:solidFill>
                    <a:srgbClr val="A8353E"/>
                  </a:solidFill>
                  <a:latin typeface="Saira"/>
                </a:rPr>
                <a:t>Competitive Differentiation</a:t>
              </a:r>
            </a:p>
          </p:txBody>
        </p:sp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id="{A78638F1-DB36-EE68-C918-772E90F2C260}"/>
                </a:ext>
              </a:extLst>
            </p:cNvPr>
            <p:cNvGrpSpPr/>
            <p:nvPr/>
          </p:nvGrpSpPr>
          <p:grpSpPr>
            <a:xfrm>
              <a:off x="3605784" y="2446730"/>
              <a:ext cx="2838161" cy="764136"/>
              <a:chOff x="600456" y="6114287"/>
              <a:chExt cx="5986272" cy="764136"/>
            </a:xfrm>
          </p:grpSpPr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F91D7D5F-6E4E-B111-6138-B6EAC069D374}"/>
                  </a:ext>
                </a:extLst>
              </p:cNvPr>
              <p:cNvSpPr/>
              <p:nvPr/>
            </p:nvSpPr>
            <p:spPr>
              <a:xfrm>
                <a:off x="600456" y="6114287"/>
                <a:ext cx="5986272" cy="0"/>
              </a:xfrm>
              <a:prstGeom prst="rect">
                <a:avLst/>
              </a:prstGeom>
              <a:noFill/>
              <a:ln w="9525">
                <a:solidFill>
                  <a:srgbClr val="EDF0F3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6" name="Rectangle 155">
                <a:extLst>
                  <a:ext uri="{FF2B5EF4-FFF2-40B4-BE49-F238E27FC236}">
                    <a16:creationId xmlns:a16="http://schemas.microsoft.com/office/drawing/2014/main" id="{06B70565-F190-DA0B-D748-DD417F16FAA8}"/>
                  </a:ext>
                </a:extLst>
              </p:cNvPr>
              <p:cNvSpPr/>
              <p:nvPr/>
            </p:nvSpPr>
            <p:spPr>
              <a:xfrm>
                <a:off x="600456" y="6368999"/>
                <a:ext cx="5986272" cy="0"/>
              </a:xfrm>
              <a:prstGeom prst="rect">
                <a:avLst/>
              </a:prstGeom>
              <a:noFill/>
              <a:ln w="9525">
                <a:solidFill>
                  <a:srgbClr val="EDF0F3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7" name="Rectangle 156">
                <a:extLst>
                  <a:ext uri="{FF2B5EF4-FFF2-40B4-BE49-F238E27FC236}">
                    <a16:creationId xmlns:a16="http://schemas.microsoft.com/office/drawing/2014/main" id="{F682BCA7-3450-B9E6-2603-69BC520517ED}"/>
                  </a:ext>
                </a:extLst>
              </p:cNvPr>
              <p:cNvSpPr/>
              <p:nvPr/>
            </p:nvSpPr>
            <p:spPr>
              <a:xfrm>
                <a:off x="600456" y="6623711"/>
                <a:ext cx="5986272" cy="0"/>
              </a:xfrm>
              <a:prstGeom prst="rect">
                <a:avLst/>
              </a:prstGeom>
              <a:noFill/>
              <a:ln w="9525">
                <a:solidFill>
                  <a:srgbClr val="EDF0F3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8" name="Rectangle 157">
                <a:extLst>
                  <a:ext uri="{FF2B5EF4-FFF2-40B4-BE49-F238E27FC236}">
                    <a16:creationId xmlns:a16="http://schemas.microsoft.com/office/drawing/2014/main" id="{4BDB4031-32FF-E0F8-FD42-F6159C313AC4}"/>
                  </a:ext>
                </a:extLst>
              </p:cNvPr>
              <p:cNvSpPr/>
              <p:nvPr/>
            </p:nvSpPr>
            <p:spPr>
              <a:xfrm>
                <a:off x="600456" y="6878423"/>
                <a:ext cx="5986272" cy="0"/>
              </a:xfrm>
              <a:prstGeom prst="rect">
                <a:avLst/>
              </a:prstGeom>
              <a:noFill/>
              <a:ln w="9525">
                <a:solidFill>
                  <a:srgbClr val="EDF0F3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181" name="Group 180">
            <a:extLst>
              <a:ext uri="{FF2B5EF4-FFF2-40B4-BE49-F238E27FC236}">
                <a16:creationId xmlns:a16="http://schemas.microsoft.com/office/drawing/2014/main" id="{504EEDAF-630C-C5D8-14B0-487F3C6431D2}"/>
              </a:ext>
            </a:extLst>
          </p:cNvPr>
          <p:cNvGrpSpPr/>
          <p:nvPr/>
        </p:nvGrpSpPr>
        <p:grpSpPr>
          <a:xfrm>
            <a:off x="6672072" y="1938528"/>
            <a:ext cx="3066288" cy="1575784"/>
            <a:chOff x="6672072" y="1938528"/>
            <a:chExt cx="3066288" cy="1575784"/>
          </a:xfrm>
        </p:grpSpPr>
        <p:sp>
          <p:nvSpPr>
            <p:cNvPr id="146" name="Round Same Side Corner Rectangle 145">
              <a:extLst>
                <a:ext uri="{FF2B5EF4-FFF2-40B4-BE49-F238E27FC236}">
                  <a16:creationId xmlns:a16="http://schemas.microsoft.com/office/drawing/2014/main" id="{724A9C0C-DE11-7501-8B2E-AD89D94BA28A}"/>
                </a:ext>
              </a:extLst>
            </p:cNvPr>
            <p:cNvSpPr/>
            <p:nvPr/>
          </p:nvSpPr>
          <p:spPr>
            <a:xfrm>
              <a:off x="6672072" y="1938528"/>
              <a:ext cx="3066288" cy="1575784"/>
            </a:xfrm>
            <a:prstGeom prst="round2SameRect">
              <a:avLst>
                <a:gd name="adj1" fmla="val 0"/>
                <a:gd name="adj2" fmla="val 2864"/>
              </a:avLst>
            </a:prstGeom>
            <a:solidFill>
              <a:srgbClr val="FFFFFF"/>
            </a:solidFill>
            <a:ln w="11430">
              <a:solidFill>
                <a:srgbClr val="E1E5EA"/>
              </a:solidFill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672072" y="1938528"/>
              <a:ext cx="3066288" cy="310896"/>
            </a:xfrm>
            <a:prstGeom prst="rect">
              <a:avLst/>
            </a:prstGeom>
            <a:solidFill>
              <a:srgbClr val="FDF5E7"/>
            </a:solidFill>
            <a:ln>
              <a:noFill/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672072" y="1938528"/>
              <a:ext cx="45720" cy="310896"/>
            </a:xfrm>
            <a:prstGeom prst="rect">
              <a:avLst/>
            </a:prstGeom>
            <a:solidFill>
              <a:srgbClr val="9A5700"/>
            </a:solidFill>
            <a:ln>
              <a:noFill/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25" name="Picture 24" descr="solution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781800" y="1984248"/>
              <a:ext cx="201168" cy="230444"/>
            </a:xfrm>
            <a:prstGeom prst="rect">
              <a:avLst/>
            </a:prstGeom>
            <a:effectLst/>
          </p:spPr>
        </p:pic>
        <p:sp>
          <p:nvSpPr>
            <p:cNvPr id="26" name="TextBox 25"/>
            <p:cNvSpPr txBox="1"/>
            <p:nvPr/>
          </p:nvSpPr>
          <p:spPr>
            <a:xfrm>
              <a:off x="7037832" y="1975104"/>
              <a:ext cx="2654808" cy="274320"/>
            </a:xfrm>
            <a:prstGeom prst="rect">
              <a:avLst/>
            </a:prstGeom>
            <a:noFill/>
            <a:effectLst/>
          </p:spPr>
          <p:txBody>
            <a:bodyPr wrap="square" lIns="0" tIns="9144" rIns="0" bIns="914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100"/>
                </a:spcAft>
              </a:pPr>
              <a:r>
                <a:rPr sz="1100" b="1" i="0">
                  <a:solidFill>
                    <a:srgbClr val="9A5700"/>
                  </a:solidFill>
                  <a:latin typeface="Saira"/>
                </a:rPr>
                <a:t>Whole Solution</a:t>
              </a:r>
            </a:p>
          </p:txBody>
        </p:sp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41F5BDC3-9DA8-A20B-5F1E-D0A36C871369}"/>
                </a:ext>
              </a:extLst>
            </p:cNvPr>
            <p:cNvGrpSpPr/>
            <p:nvPr/>
          </p:nvGrpSpPr>
          <p:grpSpPr>
            <a:xfrm>
              <a:off x="6781800" y="2446730"/>
              <a:ext cx="2838161" cy="764136"/>
              <a:chOff x="600456" y="6114287"/>
              <a:chExt cx="5986272" cy="764136"/>
            </a:xfrm>
          </p:grpSpPr>
          <p:sp>
            <p:nvSpPr>
              <p:cNvPr id="160" name="Rectangle 159">
                <a:extLst>
                  <a:ext uri="{FF2B5EF4-FFF2-40B4-BE49-F238E27FC236}">
                    <a16:creationId xmlns:a16="http://schemas.microsoft.com/office/drawing/2014/main" id="{797AEF55-F1BF-D73D-E134-1F6DEA949C62}"/>
                  </a:ext>
                </a:extLst>
              </p:cNvPr>
              <p:cNvSpPr/>
              <p:nvPr/>
            </p:nvSpPr>
            <p:spPr>
              <a:xfrm>
                <a:off x="600456" y="6114287"/>
                <a:ext cx="5986272" cy="0"/>
              </a:xfrm>
              <a:prstGeom prst="rect">
                <a:avLst/>
              </a:prstGeom>
              <a:noFill/>
              <a:ln w="9525">
                <a:solidFill>
                  <a:srgbClr val="EDF0F3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43C8BC4E-E48C-872B-EA6C-3DB92E79BBB7}"/>
                  </a:ext>
                </a:extLst>
              </p:cNvPr>
              <p:cNvSpPr/>
              <p:nvPr/>
            </p:nvSpPr>
            <p:spPr>
              <a:xfrm>
                <a:off x="600456" y="6368999"/>
                <a:ext cx="5986272" cy="0"/>
              </a:xfrm>
              <a:prstGeom prst="rect">
                <a:avLst/>
              </a:prstGeom>
              <a:noFill/>
              <a:ln w="9525">
                <a:solidFill>
                  <a:srgbClr val="EDF0F3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87E6D783-448F-1E90-4CF0-7B599B35710E}"/>
                  </a:ext>
                </a:extLst>
              </p:cNvPr>
              <p:cNvSpPr/>
              <p:nvPr/>
            </p:nvSpPr>
            <p:spPr>
              <a:xfrm>
                <a:off x="600456" y="6623711"/>
                <a:ext cx="5986272" cy="0"/>
              </a:xfrm>
              <a:prstGeom prst="rect">
                <a:avLst/>
              </a:prstGeom>
              <a:noFill/>
              <a:ln w="9525">
                <a:solidFill>
                  <a:srgbClr val="EDF0F3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357E4720-B670-0620-01B3-77102E7B01F3}"/>
                  </a:ext>
                </a:extLst>
              </p:cNvPr>
              <p:cNvSpPr/>
              <p:nvPr/>
            </p:nvSpPr>
            <p:spPr>
              <a:xfrm>
                <a:off x="600456" y="6878423"/>
                <a:ext cx="5986272" cy="0"/>
              </a:xfrm>
              <a:prstGeom prst="rect">
                <a:avLst/>
              </a:prstGeom>
              <a:noFill/>
              <a:ln w="9525">
                <a:solidFill>
                  <a:srgbClr val="EDF0F3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AD98EBAE-60DD-0BD0-DADD-D192EB9C56F9}"/>
              </a:ext>
            </a:extLst>
          </p:cNvPr>
          <p:cNvGrpSpPr/>
          <p:nvPr/>
        </p:nvGrpSpPr>
        <p:grpSpPr>
          <a:xfrm>
            <a:off x="320040" y="3575397"/>
            <a:ext cx="3066288" cy="1593883"/>
            <a:chOff x="320040" y="3529583"/>
            <a:chExt cx="3066288" cy="1593883"/>
          </a:xfrm>
        </p:grpSpPr>
        <p:sp>
          <p:nvSpPr>
            <p:cNvPr id="28" name="Round Same Side Corner Rectangle 27"/>
            <p:cNvSpPr/>
            <p:nvPr/>
          </p:nvSpPr>
          <p:spPr>
            <a:xfrm>
              <a:off x="320040" y="3529583"/>
              <a:ext cx="3066288" cy="1593883"/>
            </a:xfrm>
            <a:prstGeom prst="round2SameRect">
              <a:avLst>
                <a:gd name="adj1" fmla="val 0"/>
                <a:gd name="adj2" fmla="val 2864"/>
              </a:avLst>
            </a:prstGeom>
            <a:solidFill>
              <a:srgbClr val="FFFFFF"/>
            </a:solidFill>
            <a:ln w="11430">
              <a:solidFill>
                <a:srgbClr val="E1E5EA"/>
              </a:solidFill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20040" y="3529584"/>
              <a:ext cx="3066288" cy="310896"/>
            </a:xfrm>
            <a:prstGeom prst="rect">
              <a:avLst/>
            </a:prstGeom>
            <a:solidFill>
              <a:srgbClr val="EEF6EE"/>
            </a:solidFill>
            <a:ln>
              <a:noFill/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20040" y="3529584"/>
              <a:ext cx="45720" cy="310896"/>
            </a:xfrm>
            <a:prstGeom prst="rect">
              <a:avLst/>
            </a:prstGeom>
            <a:solidFill>
              <a:srgbClr val="3E6C1D"/>
            </a:solidFill>
            <a:ln>
              <a:noFill/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31" name="Picture 30" descr="impl.png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29768" y="3575304"/>
              <a:ext cx="201168" cy="230444"/>
            </a:xfrm>
            <a:prstGeom prst="rect">
              <a:avLst/>
            </a:prstGeom>
            <a:effectLst/>
          </p:spPr>
        </p:pic>
        <p:sp>
          <p:nvSpPr>
            <p:cNvPr id="32" name="TextBox 31"/>
            <p:cNvSpPr txBox="1"/>
            <p:nvPr/>
          </p:nvSpPr>
          <p:spPr>
            <a:xfrm>
              <a:off x="685800" y="3566160"/>
              <a:ext cx="2654808" cy="274320"/>
            </a:xfrm>
            <a:prstGeom prst="rect">
              <a:avLst/>
            </a:prstGeom>
            <a:noFill/>
            <a:effectLst/>
          </p:spPr>
          <p:txBody>
            <a:bodyPr wrap="square" lIns="0" tIns="9144" rIns="0" bIns="914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100"/>
                </a:spcAft>
              </a:pPr>
              <a:r>
                <a:rPr sz="1100" b="1" i="0">
                  <a:solidFill>
                    <a:srgbClr val="3E6C1D"/>
                  </a:solidFill>
                  <a:latin typeface="Saira"/>
                </a:rPr>
                <a:t>Implementation Approach</a:t>
              </a:r>
            </a:p>
          </p:txBody>
        </p:sp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525580E1-BD62-E669-2966-AEE76E9316F7}"/>
                </a:ext>
              </a:extLst>
            </p:cNvPr>
            <p:cNvGrpSpPr/>
            <p:nvPr/>
          </p:nvGrpSpPr>
          <p:grpSpPr>
            <a:xfrm>
              <a:off x="438439" y="4029299"/>
              <a:ext cx="2838161" cy="764136"/>
              <a:chOff x="600456" y="6114287"/>
              <a:chExt cx="5986272" cy="764136"/>
            </a:xfrm>
          </p:grpSpPr>
          <p:sp>
            <p:nvSpPr>
              <p:cNvPr id="165" name="Rectangle 164">
                <a:extLst>
                  <a:ext uri="{FF2B5EF4-FFF2-40B4-BE49-F238E27FC236}">
                    <a16:creationId xmlns:a16="http://schemas.microsoft.com/office/drawing/2014/main" id="{117C9E25-B304-EB47-513C-1C9A7E4FF8B6}"/>
                  </a:ext>
                </a:extLst>
              </p:cNvPr>
              <p:cNvSpPr/>
              <p:nvPr/>
            </p:nvSpPr>
            <p:spPr>
              <a:xfrm>
                <a:off x="600456" y="6114287"/>
                <a:ext cx="5986272" cy="0"/>
              </a:xfrm>
              <a:prstGeom prst="rect">
                <a:avLst/>
              </a:prstGeom>
              <a:noFill/>
              <a:ln w="9525">
                <a:solidFill>
                  <a:srgbClr val="EDF0F3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2FBD2E59-C9F8-F2E2-E5B0-319EF31D0B10}"/>
                  </a:ext>
                </a:extLst>
              </p:cNvPr>
              <p:cNvSpPr/>
              <p:nvPr/>
            </p:nvSpPr>
            <p:spPr>
              <a:xfrm>
                <a:off x="600456" y="6368999"/>
                <a:ext cx="5986272" cy="0"/>
              </a:xfrm>
              <a:prstGeom prst="rect">
                <a:avLst/>
              </a:prstGeom>
              <a:noFill/>
              <a:ln w="9525">
                <a:solidFill>
                  <a:srgbClr val="EDF0F3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5616D84C-F954-7C9C-086E-AAB520B7B73F}"/>
                  </a:ext>
                </a:extLst>
              </p:cNvPr>
              <p:cNvSpPr/>
              <p:nvPr/>
            </p:nvSpPr>
            <p:spPr>
              <a:xfrm>
                <a:off x="600456" y="6623711"/>
                <a:ext cx="5986272" cy="0"/>
              </a:xfrm>
              <a:prstGeom prst="rect">
                <a:avLst/>
              </a:prstGeom>
              <a:noFill/>
              <a:ln w="9525">
                <a:solidFill>
                  <a:srgbClr val="EDF0F3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68" name="Rectangle 167">
                <a:extLst>
                  <a:ext uri="{FF2B5EF4-FFF2-40B4-BE49-F238E27FC236}">
                    <a16:creationId xmlns:a16="http://schemas.microsoft.com/office/drawing/2014/main" id="{1EF1892B-B408-E255-A66E-A3683F9E2D84}"/>
                  </a:ext>
                </a:extLst>
              </p:cNvPr>
              <p:cNvSpPr/>
              <p:nvPr/>
            </p:nvSpPr>
            <p:spPr>
              <a:xfrm>
                <a:off x="600456" y="6878423"/>
                <a:ext cx="5986272" cy="0"/>
              </a:xfrm>
              <a:prstGeom prst="rect">
                <a:avLst/>
              </a:prstGeom>
              <a:noFill/>
              <a:ln w="9525">
                <a:solidFill>
                  <a:srgbClr val="EDF0F3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6D19E3C5-FAE6-644D-C15F-8F7AFEED9478}"/>
              </a:ext>
            </a:extLst>
          </p:cNvPr>
          <p:cNvGrpSpPr/>
          <p:nvPr/>
        </p:nvGrpSpPr>
        <p:grpSpPr>
          <a:xfrm>
            <a:off x="3493448" y="3575398"/>
            <a:ext cx="3068896" cy="1593882"/>
            <a:chOff x="3493448" y="3529584"/>
            <a:chExt cx="3068896" cy="1593882"/>
          </a:xfrm>
        </p:grpSpPr>
        <p:sp>
          <p:nvSpPr>
            <p:cNvPr id="143" name="Round Same Side Corner Rectangle 142">
              <a:extLst>
                <a:ext uri="{FF2B5EF4-FFF2-40B4-BE49-F238E27FC236}">
                  <a16:creationId xmlns:a16="http://schemas.microsoft.com/office/drawing/2014/main" id="{F634C08C-F18B-7B2C-4871-00B66C6D9100}"/>
                </a:ext>
              </a:extLst>
            </p:cNvPr>
            <p:cNvSpPr/>
            <p:nvPr/>
          </p:nvSpPr>
          <p:spPr>
            <a:xfrm>
              <a:off x="3493448" y="3529584"/>
              <a:ext cx="3066288" cy="1593882"/>
            </a:xfrm>
            <a:prstGeom prst="round2SameRect">
              <a:avLst>
                <a:gd name="adj1" fmla="val 0"/>
                <a:gd name="adj2" fmla="val 2864"/>
              </a:avLst>
            </a:prstGeom>
            <a:solidFill>
              <a:srgbClr val="FFFFFF"/>
            </a:solidFill>
            <a:ln w="11430">
              <a:solidFill>
                <a:srgbClr val="E1E5EA"/>
              </a:solidFill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496056" y="3529584"/>
              <a:ext cx="3066288" cy="310896"/>
            </a:xfrm>
            <a:prstGeom prst="rect">
              <a:avLst/>
            </a:prstGeom>
            <a:solidFill>
              <a:srgbClr val="EEF5F7"/>
            </a:solidFill>
            <a:ln>
              <a:noFill/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3496056" y="3529584"/>
              <a:ext cx="45720" cy="310896"/>
            </a:xfrm>
            <a:prstGeom prst="rect">
              <a:avLst/>
            </a:prstGeom>
            <a:solidFill>
              <a:srgbClr val="006B77"/>
            </a:solidFill>
            <a:ln>
              <a:noFill/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37" name="Picture 36" descr="financial.png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3605784" y="3575304"/>
              <a:ext cx="201168" cy="230444"/>
            </a:xfrm>
            <a:prstGeom prst="rect">
              <a:avLst/>
            </a:prstGeom>
            <a:effectLst/>
          </p:spPr>
        </p:pic>
        <p:sp>
          <p:nvSpPr>
            <p:cNvPr id="38" name="TextBox 37"/>
            <p:cNvSpPr txBox="1"/>
            <p:nvPr/>
          </p:nvSpPr>
          <p:spPr>
            <a:xfrm>
              <a:off x="3861816" y="3566160"/>
              <a:ext cx="2654808" cy="274320"/>
            </a:xfrm>
            <a:prstGeom prst="rect">
              <a:avLst/>
            </a:prstGeom>
            <a:noFill/>
            <a:effectLst/>
          </p:spPr>
          <p:txBody>
            <a:bodyPr wrap="square" lIns="0" tIns="9144" rIns="0" bIns="914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100"/>
                </a:spcAft>
              </a:pPr>
              <a:r>
                <a:rPr sz="1100" b="1" i="0">
                  <a:solidFill>
                    <a:srgbClr val="006B77"/>
                  </a:solidFill>
                  <a:latin typeface="Saira"/>
                </a:rPr>
                <a:t>Financial Logic</a:t>
              </a:r>
            </a:p>
          </p:txBody>
        </p: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AE2281E1-4725-0C92-60CE-FB2917624C52}"/>
                </a:ext>
              </a:extLst>
            </p:cNvPr>
            <p:cNvGrpSpPr/>
            <p:nvPr/>
          </p:nvGrpSpPr>
          <p:grpSpPr>
            <a:xfrm>
              <a:off x="3605784" y="4029299"/>
              <a:ext cx="2838161" cy="764136"/>
              <a:chOff x="600456" y="6114287"/>
              <a:chExt cx="5986272" cy="764136"/>
            </a:xfrm>
          </p:grpSpPr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23259B59-5AD2-3518-48E2-B258FC2BD31C}"/>
                  </a:ext>
                </a:extLst>
              </p:cNvPr>
              <p:cNvSpPr/>
              <p:nvPr/>
            </p:nvSpPr>
            <p:spPr>
              <a:xfrm>
                <a:off x="600456" y="6114287"/>
                <a:ext cx="5986272" cy="0"/>
              </a:xfrm>
              <a:prstGeom prst="rect">
                <a:avLst/>
              </a:prstGeom>
              <a:noFill/>
              <a:ln w="9525">
                <a:solidFill>
                  <a:srgbClr val="EDF0F3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71" name="Rectangle 170">
                <a:extLst>
                  <a:ext uri="{FF2B5EF4-FFF2-40B4-BE49-F238E27FC236}">
                    <a16:creationId xmlns:a16="http://schemas.microsoft.com/office/drawing/2014/main" id="{8478C8D1-41B8-C028-2242-938FBA5889A2}"/>
                  </a:ext>
                </a:extLst>
              </p:cNvPr>
              <p:cNvSpPr/>
              <p:nvPr/>
            </p:nvSpPr>
            <p:spPr>
              <a:xfrm>
                <a:off x="600456" y="6368999"/>
                <a:ext cx="5986272" cy="0"/>
              </a:xfrm>
              <a:prstGeom prst="rect">
                <a:avLst/>
              </a:prstGeom>
              <a:noFill/>
              <a:ln w="9525">
                <a:solidFill>
                  <a:srgbClr val="EDF0F3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72" name="Rectangle 171">
                <a:extLst>
                  <a:ext uri="{FF2B5EF4-FFF2-40B4-BE49-F238E27FC236}">
                    <a16:creationId xmlns:a16="http://schemas.microsoft.com/office/drawing/2014/main" id="{809A6C4E-0101-FB46-7CFF-17EF97F58FF1}"/>
                  </a:ext>
                </a:extLst>
              </p:cNvPr>
              <p:cNvSpPr/>
              <p:nvPr/>
            </p:nvSpPr>
            <p:spPr>
              <a:xfrm>
                <a:off x="600456" y="6623711"/>
                <a:ext cx="5986272" cy="0"/>
              </a:xfrm>
              <a:prstGeom prst="rect">
                <a:avLst/>
              </a:prstGeom>
              <a:noFill/>
              <a:ln w="9525">
                <a:solidFill>
                  <a:srgbClr val="EDF0F3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73" name="Rectangle 172">
                <a:extLst>
                  <a:ext uri="{FF2B5EF4-FFF2-40B4-BE49-F238E27FC236}">
                    <a16:creationId xmlns:a16="http://schemas.microsoft.com/office/drawing/2014/main" id="{EBAB6688-4B8D-0E1D-BAEA-AAD346F3DABA}"/>
                  </a:ext>
                </a:extLst>
              </p:cNvPr>
              <p:cNvSpPr/>
              <p:nvPr/>
            </p:nvSpPr>
            <p:spPr>
              <a:xfrm>
                <a:off x="600456" y="6878423"/>
                <a:ext cx="5986272" cy="0"/>
              </a:xfrm>
              <a:prstGeom prst="rect">
                <a:avLst/>
              </a:prstGeom>
              <a:noFill/>
              <a:ln w="9525">
                <a:solidFill>
                  <a:srgbClr val="EDF0F3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624522AD-9094-F784-A263-B27F7936C2F4}"/>
              </a:ext>
            </a:extLst>
          </p:cNvPr>
          <p:cNvGrpSpPr/>
          <p:nvPr/>
        </p:nvGrpSpPr>
        <p:grpSpPr>
          <a:xfrm>
            <a:off x="6672072" y="3575398"/>
            <a:ext cx="3066288" cy="1575784"/>
            <a:chOff x="6672072" y="3529584"/>
            <a:chExt cx="3066288" cy="1575784"/>
          </a:xfrm>
        </p:grpSpPr>
        <p:sp>
          <p:nvSpPr>
            <p:cNvPr id="144" name="Round Same Side Corner Rectangle 143">
              <a:extLst>
                <a:ext uri="{FF2B5EF4-FFF2-40B4-BE49-F238E27FC236}">
                  <a16:creationId xmlns:a16="http://schemas.microsoft.com/office/drawing/2014/main" id="{5C654730-D93E-146E-D868-F5701B5317EC}"/>
                </a:ext>
              </a:extLst>
            </p:cNvPr>
            <p:cNvSpPr/>
            <p:nvPr/>
          </p:nvSpPr>
          <p:spPr>
            <a:xfrm>
              <a:off x="6672072" y="3529584"/>
              <a:ext cx="3066288" cy="1575784"/>
            </a:xfrm>
            <a:prstGeom prst="round2SameRect">
              <a:avLst>
                <a:gd name="adj1" fmla="val 0"/>
                <a:gd name="adj2" fmla="val 2864"/>
              </a:avLst>
            </a:prstGeom>
            <a:solidFill>
              <a:srgbClr val="FFFFFF"/>
            </a:solidFill>
            <a:ln w="11430">
              <a:solidFill>
                <a:srgbClr val="E1E5EA"/>
              </a:solidFill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6672072" y="3529584"/>
              <a:ext cx="3066288" cy="310896"/>
            </a:xfrm>
            <a:prstGeom prst="rect">
              <a:avLst/>
            </a:prstGeom>
            <a:solidFill>
              <a:srgbClr val="EFF0FA"/>
            </a:solidFill>
            <a:ln>
              <a:noFill/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6672072" y="3529584"/>
              <a:ext cx="45720" cy="310896"/>
            </a:xfrm>
            <a:prstGeom prst="rect">
              <a:avLst/>
            </a:prstGeom>
            <a:solidFill>
              <a:srgbClr val="3B5EB2"/>
            </a:solidFill>
            <a:ln>
              <a:noFill/>
            </a:ln>
            <a:effectLst/>
          </p:spPr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43" name="Picture 42" descr="staging.png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6781800" y="3575304"/>
              <a:ext cx="201168" cy="230444"/>
            </a:xfrm>
            <a:prstGeom prst="rect">
              <a:avLst/>
            </a:prstGeom>
            <a:effectLst/>
          </p:spPr>
        </p:pic>
        <p:sp>
          <p:nvSpPr>
            <p:cNvPr id="44" name="TextBox 43"/>
            <p:cNvSpPr txBox="1"/>
            <p:nvPr/>
          </p:nvSpPr>
          <p:spPr>
            <a:xfrm>
              <a:off x="7037832" y="3566160"/>
              <a:ext cx="2654808" cy="274320"/>
            </a:xfrm>
            <a:prstGeom prst="rect">
              <a:avLst/>
            </a:prstGeom>
            <a:noFill/>
            <a:effectLst/>
          </p:spPr>
          <p:txBody>
            <a:bodyPr wrap="square" lIns="0" tIns="9144" rIns="0" bIns="914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100"/>
                </a:spcAft>
              </a:pPr>
              <a:r>
                <a:rPr sz="1100" b="1" i="0">
                  <a:solidFill>
                    <a:srgbClr val="3B5EB2"/>
                  </a:solidFill>
                  <a:latin typeface="Saira"/>
                </a:rPr>
                <a:t>Staging</a:t>
              </a:r>
            </a:p>
          </p:txBody>
        </p:sp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45B5D11D-EEFB-68E9-B2FC-B40A21F9BBB3}"/>
                </a:ext>
              </a:extLst>
            </p:cNvPr>
            <p:cNvGrpSpPr/>
            <p:nvPr/>
          </p:nvGrpSpPr>
          <p:grpSpPr>
            <a:xfrm>
              <a:off x="6781800" y="4029299"/>
              <a:ext cx="2838161" cy="764136"/>
              <a:chOff x="600456" y="6114287"/>
              <a:chExt cx="5986272" cy="764136"/>
            </a:xfrm>
          </p:grpSpPr>
          <p:sp>
            <p:nvSpPr>
              <p:cNvPr id="175" name="Rectangle 174">
                <a:extLst>
                  <a:ext uri="{FF2B5EF4-FFF2-40B4-BE49-F238E27FC236}">
                    <a16:creationId xmlns:a16="http://schemas.microsoft.com/office/drawing/2014/main" id="{BBD30FA6-388D-C266-4265-49FF8F50825A}"/>
                  </a:ext>
                </a:extLst>
              </p:cNvPr>
              <p:cNvSpPr/>
              <p:nvPr/>
            </p:nvSpPr>
            <p:spPr>
              <a:xfrm>
                <a:off x="600456" y="6114287"/>
                <a:ext cx="5986272" cy="0"/>
              </a:xfrm>
              <a:prstGeom prst="rect">
                <a:avLst/>
              </a:prstGeom>
              <a:noFill/>
              <a:ln w="9525">
                <a:solidFill>
                  <a:srgbClr val="EDF0F3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76" name="Rectangle 175">
                <a:extLst>
                  <a:ext uri="{FF2B5EF4-FFF2-40B4-BE49-F238E27FC236}">
                    <a16:creationId xmlns:a16="http://schemas.microsoft.com/office/drawing/2014/main" id="{D76DAAAE-8ED6-0E8F-AD90-055623B00D93}"/>
                  </a:ext>
                </a:extLst>
              </p:cNvPr>
              <p:cNvSpPr/>
              <p:nvPr/>
            </p:nvSpPr>
            <p:spPr>
              <a:xfrm>
                <a:off x="600456" y="6368999"/>
                <a:ext cx="5986272" cy="0"/>
              </a:xfrm>
              <a:prstGeom prst="rect">
                <a:avLst/>
              </a:prstGeom>
              <a:noFill/>
              <a:ln w="9525">
                <a:solidFill>
                  <a:srgbClr val="EDF0F3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77" name="Rectangle 176">
                <a:extLst>
                  <a:ext uri="{FF2B5EF4-FFF2-40B4-BE49-F238E27FC236}">
                    <a16:creationId xmlns:a16="http://schemas.microsoft.com/office/drawing/2014/main" id="{6008F94E-678F-EB8B-9AB2-8CC0325A3BFE}"/>
                  </a:ext>
                </a:extLst>
              </p:cNvPr>
              <p:cNvSpPr/>
              <p:nvPr/>
            </p:nvSpPr>
            <p:spPr>
              <a:xfrm>
                <a:off x="600456" y="6623711"/>
                <a:ext cx="5986272" cy="0"/>
              </a:xfrm>
              <a:prstGeom prst="rect">
                <a:avLst/>
              </a:prstGeom>
              <a:noFill/>
              <a:ln w="9525">
                <a:solidFill>
                  <a:srgbClr val="EDF0F3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78" name="Rectangle 177">
                <a:extLst>
                  <a:ext uri="{FF2B5EF4-FFF2-40B4-BE49-F238E27FC236}">
                    <a16:creationId xmlns:a16="http://schemas.microsoft.com/office/drawing/2014/main" id="{87341395-5099-1D67-33E7-2A871CABC589}"/>
                  </a:ext>
                </a:extLst>
              </p:cNvPr>
              <p:cNvSpPr/>
              <p:nvPr/>
            </p:nvSpPr>
            <p:spPr>
              <a:xfrm>
                <a:off x="600456" y="6878423"/>
                <a:ext cx="5986272" cy="0"/>
              </a:xfrm>
              <a:prstGeom prst="rect">
                <a:avLst/>
              </a:prstGeom>
              <a:noFill/>
              <a:ln w="9525">
                <a:solidFill>
                  <a:srgbClr val="EDF0F3"/>
                </a:solidFill>
              </a:ln>
              <a:effectLst/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f5c0f83-b3ae-47a7-9492-5a727997b23b" xsi:nil="true"/>
    <lcf76f155ced4ddcb4097134ff3c332f xmlns="901be9b0-952b-4df8-baf7-777c17f5127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B71573CE764419FBA764982B36199" ma:contentTypeVersion="19" ma:contentTypeDescription="Create a new document." ma:contentTypeScope="" ma:versionID="4248488a2e4a8b3eaad4f9f34868fc21">
  <xsd:schema xmlns:xsd="http://www.w3.org/2001/XMLSchema" xmlns:xs="http://www.w3.org/2001/XMLSchema" xmlns:p="http://schemas.microsoft.com/office/2006/metadata/properties" xmlns:ns2="901be9b0-952b-4df8-baf7-777c17f5127d" xmlns:ns3="7f5c0f83-b3ae-47a7-9492-5a727997b23b" targetNamespace="http://schemas.microsoft.com/office/2006/metadata/properties" ma:root="true" ma:fieldsID="70c0f7c09613612f342c8e663e6fe31d" ns2:_="" ns3:_="">
    <xsd:import namespace="901be9b0-952b-4df8-baf7-777c17f5127d"/>
    <xsd:import namespace="7f5c0f83-b3ae-47a7-9492-5a727997b2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1be9b0-952b-4df8-baf7-777c17f512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d400e54-760a-48bc-8f92-3153338b8e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5c0f83-b3ae-47a7-9492-5a727997b23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7b03ed4-6750-4b53-adc3-c45ccb5357ef}" ma:internalName="TaxCatchAll" ma:showField="CatchAllData" ma:web="7f5c0f83-b3ae-47a7-9492-5a727997b2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5364FA3-4351-4809-BCF3-A310E5EF9ED2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purl.org/dc/terms/"/>
    <ds:schemaRef ds:uri="http://purl.org/dc/dcmitype/"/>
    <ds:schemaRef ds:uri="7f5c0f83-b3ae-47a7-9492-5a727997b23b"/>
    <ds:schemaRef ds:uri="901be9b0-952b-4df8-baf7-777c17f5127d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D59E9EC-B9B0-4A97-B21B-52283E77C4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069795E-DA14-465B-9509-662C1C13CB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1be9b0-952b-4df8-baf7-777c17f5127d"/>
    <ds:schemaRef ds:uri="7f5c0f83-b3ae-47a7-9492-5a727997b2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712</Words>
  <Application>Microsoft Macintosh PowerPoint</Application>
  <PresentationFormat>Custom</PresentationFormat>
  <Paragraphs>111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Roboto</vt:lpstr>
      <vt:lpstr>Roboto Black</vt:lpstr>
      <vt:lpstr>Roboto Medium</vt:lpstr>
      <vt:lpstr>Saira</vt:lpstr>
      <vt:lpstr>Office Theme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Jim Bodio</cp:lastModifiedBy>
  <cp:revision>2</cp:revision>
  <dcterms:created xsi:type="dcterms:W3CDTF">2013-01-27T09:14:16Z</dcterms:created>
  <dcterms:modified xsi:type="dcterms:W3CDTF">2026-06-15T00:04:43Z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0x01010082BB71573CE764419FBA764982B36199</vt:lpwstr>
  </property>
</Properties>
</file>