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88" r:id="rId2"/>
    <p:sldId id="302" r:id="rId3"/>
    <p:sldId id="292" r:id="rId4"/>
    <p:sldId id="266" r:id="rId5"/>
    <p:sldId id="297" r:id="rId6"/>
    <p:sldId id="298" r:id="rId7"/>
    <p:sldId id="295" r:id="rId8"/>
    <p:sldId id="299" r:id="rId9"/>
    <p:sldId id="303" r:id="rId10"/>
    <p:sldId id="304" r:id="rId11"/>
    <p:sldId id="305" r:id="rId12"/>
    <p:sldId id="306" r:id="rId13"/>
    <p:sldId id="301" r:id="rId14"/>
    <p:sldId id="307" r:id="rId15"/>
    <p:sldId id="293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Inconsolata" pitchFamily="49" charset="77"/>
      <p:regular r:id="rId26"/>
      <p:bold r:id="rId27"/>
    </p:embeddedFont>
    <p:embeddedFont>
      <p:font typeface="Oswald" pitchFamily="2" charset="77"/>
      <p:regular r:id="rId28"/>
      <p:bold r:id="rId29"/>
    </p:embeddedFont>
    <p:embeddedFont>
      <p:font typeface="Staatliches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4D1"/>
    <a:srgbClr val="B4C0B4"/>
    <a:srgbClr val="FFF6F4"/>
    <a:srgbClr val="413D2C"/>
    <a:srgbClr val="1E1E18"/>
    <a:srgbClr val="232323"/>
    <a:srgbClr val="AD9E84"/>
    <a:srgbClr val="928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AAAD6-440A-4309-B77A-DA9D146D7819}">
  <a:tblStyle styleId="{49CAAAD6-440A-4309-B77A-DA9D146D78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94654"/>
  </p:normalViewPr>
  <p:slideViewPr>
    <p:cSldViewPr snapToGrid="0">
      <p:cViewPr varScale="1">
        <p:scale>
          <a:sx n="132" d="100"/>
          <a:sy n="132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667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246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55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30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29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009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94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84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7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e1c2f169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e1c2f169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91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e1c2f169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e1c2f169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02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41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76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1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/>
        </p:nvSpPr>
        <p:spPr>
          <a:xfrm>
            <a:off x="720000" y="540000"/>
            <a:ext cx="31224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5FAD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720375" y="3026459"/>
            <a:ext cx="23181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2"/>
          </p:nvPr>
        </p:nvSpPr>
        <p:spPr>
          <a:xfrm>
            <a:off x="3419625" y="3026459"/>
            <a:ext cx="23181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3"/>
          </p:nvPr>
        </p:nvSpPr>
        <p:spPr>
          <a:xfrm>
            <a:off x="6120950" y="3026450"/>
            <a:ext cx="23181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99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>
                <a:solidFill>
                  <a:srgbClr val="5141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879525" y="3361134"/>
            <a:ext cx="19998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5"/>
          </p:nvPr>
        </p:nvSpPr>
        <p:spPr>
          <a:xfrm>
            <a:off x="3530163" y="3361134"/>
            <a:ext cx="21030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6"/>
          </p:nvPr>
        </p:nvSpPr>
        <p:spPr>
          <a:xfrm>
            <a:off x="6228500" y="3361134"/>
            <a:ext cx="21030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t text 2">
  <p:cSld name="CUSTOM_4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540000" y="540000"/>
            <a:ext cx="8065500" cy="406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1478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>
                <a:solidFill>
                  <a:srgbClr val="5141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720000" y="1490700"/>
            <a:ext cx="77667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>
            <a:off x="540000" y="1295400"/>
            <a:ext cx="8064000" cy="330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/>
          <p:nvPr/>
        </p:nvSpPr>
        <p:spPr>
          <a:xfrm flipH="1">
            <a:off x="0" y="4603500"/>
            <a:ext cx="540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/>
          <p:cNvSpPr/>
          <p:nvPr/>
        </p:nvSpPr>
        <p:spPr>
          <a:xfrm flipH="1">
            <a:off x="8604000" y="755400"/>
            <a:ext cx="540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/>
          <p:nvPr/>
        </p:nvSpPr>
        <p:spPr>
          <a:xfrm>
            <a:off x="540000" y="540000"/>
            <a:ext cx="8064300" cy="406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/>
          <p:nvPr/>
        </p:nvSpPr>
        <p:spPr>
          <a:xfrm>
            <a:off x="666750" y="673050"/>
            <a:ext cx="7810500" cy="379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consolata"/>
              <a:buChar char="●"/>
              <a:defRPr sz="18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consolata"/>
              <a:buChar char="○"/>
              <a:defRPr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consolata"/>
              <a:buChar char="■"/>
              <a:defRPr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consolata"/>
              <a:buChar char="●"/>
              <a:defRPr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consolata"/>
              <a:buChar char="○"/>
              <a:defRPr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consolata"/>
              <a:buChar char="■"/>
              <a:defRPr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consolata"/>
              <a:buChar char="●"/>
              <a:defRPr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2" r:id="rId4"/>
    <p:sldLayoutId id="2147483665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Guirlande Guinguette – BALCOCO">
            <a:extLst>
              <a:ext uri="{FF2B5EF4-FFF2-40B4-BE49-F238E27FC236}">
                <a16:creationId xmlns:a16="http://schemas.microsoft.com/office/drawing/2014/main" id="{F9C21662-A288-6189-70A2-4902471E8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94E1FE-62BB-BC30-F156-5A6E88D8AABF}"/>
              </a:ext>
            </a:extLst>
          </p:cNvPr>
          <p:cNvSpPr/>
          <p:nvPr/>
        </p:nvSpPr>
        <p:spPr>
          <a:xfrm>
            <a:off x="0" y="0"/>
            <a:ext cx="9144000" cy="5124450"/>
          </a:xfrm>
          <a:prstGeom prst="rect">
            <a:avLst/>
          </a:prstGeom>
          <a:solidFill>
            <a:schemeClr val="tx1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594250B-EC02-2B7F-0A27-DED2A8987864}"/>
              </a:ext>
            </a:extLst>
          </p:cNvPr>
          <p:cNvSpPr txBox="1"/>
          <p:nvPr/>
        </p:nvSpPr>
        <p:spPr>
          <a:xfrm>
            <a:off x="2914208" y="2309442"/>
            <a:ext cx="3315584" cy="111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Votre événement Fine Bouche</a:t>
            </a:r>
            <a:endParaRPr lang="fr-FR" sz="3200" b="0" i="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  <a:ea typeface="Baskerville" panose="02020502070401020303" pitchFamily="18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5CF7EA0-B3C4-1E8C-A487-A8C2DB6C28B6}"/>
              </a:ext>
            </a:extLst>
          </p:cNvPr>
          <p:cNvGrpSpPr/>
          <p:nvPr/>
        </p:nvGrpSpPr>
        <p:grpSpPr>
          <a:xfrm>
            <a:off x="3715385" y="1681862"/>
            <a:ext cx="1713230" cy="643890"/>
            <a:chOff x="3715385" y="1918335"/>
            <a:chExt cx="1713230" cy="64389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CDB5FF6-154B-7309-EA6C-CFDC677C8186}"/>
                </a:ext>
              </a:extLst>
            </p:cNvPr>
            <p:cNvGrpSpPr/>
            <p:nvPr/>
          </p:nvGrpSpPr>
          <p:grpSpPr>
            <a:xfrm>
              <a:off x="3715385" y="1918335"/>
              <a:ext cx="1713230" cy="643890"/>
              <a:chOff x="0" y="0"/>
              <a:chExt cx="1713782" cy="644105"/>
            </a:xfrm>
          </p:grpSpPr>
          <p:sp>
            <p:nvSpPr>
              <p:cNvPr id="15" name="Zone de texte 4">
                <a:extLst>
                  <a:ext uri="{FF2B5EF4-FFF2-40B4-BE49-F238E27FC236}">
                    <a16:creationId xmlns:a16="http://schemas.microsoft.com/office/drawing/2014/main" id="{4332BA9F-A8FA-19A0-CBF6-365E9D26F8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13782" cy="6441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1" vert="horz" wrap="square" lIns="91440" tIns="45720" rIns="91440" bIns="45720" numCol="1" spcCol="0" rtlCol="0" fromWordArt="0" anchor="t" anchorCtr="0" forceAA="0" compatLnSpc="1">
                <a:prstTxWarp prst="textArchUp">
                  <a:avLst>
                    <a:gd name="adj" fmla="val 11307494"/>
                  </a:avLst>
                </a:prstTxWarp>
                <a:noAutofit/>
              </a:bodyPr>
              <a:lstStyle/>
              <a:p>
                <a:pPr algn="r"/>
                <a:r>
                  <a:rPr lang="fr-FR" sz="24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FINE BOUCHE</a:t>
                </a:r>
                <a:endParaRPr lang="fr-FR" sz="12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Zone de texte 12">
                <a:extLst>
                  <a:ext uri="{FF2B5EF4-FFF2-40B4-BE49-F238E27FC236}">
                    <a16:creationId xmlns:a16="http://schemas.microsoft.com/office/drawing/2014/main" id="{916C3431-8C11-E2C5-2CFC-6CE64794975A}"/>
                  </a:ext>
                </a:extLst>
              </p:cNvPr>
              <p:cNvSpPr txBox="1"/>
              <p:nvPr/>
            </p:nvSpPr>
            <p:spPr>
              <a:xfrm>
                <a:off x="335396" y="313064"/>
                <a:ext cx="1042987" cy="19526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5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TRAITEUR D’EXCEPTION</a:t>
                </a:r>
                <a:endParaRPr lang="fr-FR" sz="12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52" name="Picture 28" descr="Olive-branch-silhouette by paperlightbox on DeviantArt">
              <a:extLst>
                <a:ext uri="{FF2B5EF4-FFF2-40B4-BE49-F238E27FC236}">
                  <a16:creationId xmlns:a16="http://schemas.microsoft.com/office/drawing/2014/main" id="{F03063F7-8987-6609-DF49-9E5F8BA31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98340" y="2002592"/>
              <a:ext cx="147319" cy="23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7E2BFC6-0484-F6EA-0AC7-A0686B271CC5}"/>
              </a:ext>
            </a:extLst>
          </p:cNvPr>
          <p:cNvSpPr txBox="1"/>
          <p:nvPr/>
        </p:nvSpPr>
        <p:spPr>
          <a:xfrm>
            <a:off x="1062163" y="3361365"/>
            <a:ext cx="7019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Baskerville" panose="02020502070401020303" pitchFamily="18" charset="0"/>
              </a:rPr>
              <a:t> {!</a:t>
            </a:r>
            <a:r>
              <a:rPr lang="fr-FR" sz="1600" b="0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Baskerville" panose="02020502070401020303" pitchFamily="18" charset="0"/>
              </a:rPr>
              <a:t>Opportunity|Name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Baskerville" panose="02020502070401020303" pitchFamily="18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42824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E0BF447-23AA-7A08-5262-CEB11C69CC0E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136B0F-47CD-9D02-5940-C3CDFD7963EB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dessins olive 1189345 PNG">
              <a:extLst>
                <a:ext uri="{FF2B5EF4-FFF2-40B4-BE49-F238E27FC236}">
                  <a16:creationId xmlns:a16="http://schemas.microsoft.com/office/drawing/2014/main" id="{D8594882-4D80-9CBB-3C28-3BD309EE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A248DCF-5A28-45F1-4A6B-F8C759FE7EB3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0F57A92-0195-389B-C2F6-26A7764BF46E}"/>
              </a:ext>
            </a:extLst>
          </p:cNvPr>
          <p:cNvSpPr txBox="1"/>
          <p:nvPr/>
        </p:nvSpPr>
        <p:spPr>
          <a:xfrm>
            <a:off x="3895515" y="1203618"/>
            <a:ext cx="4023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Pièces sucrées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6D53C-720F-DE03-8972-9D192F7C87B5}"/>
              </a:ext>
            </a:extLst>
          </p:cNvPr>
          <p:cNvSpPr txBox="1"/>
          <p:nvPr/>
        </p:nvSpPr>
        <p:spPr>
          <a:xfrm>
            <a:off x="4299820" y="2464982"/>
            <a:ext cx="336171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Sucette de chocolat blanc et insert pistache</a:t>
            </a:r>
          </a:p>
          <a:p>
            <a:pPr algn="ctr"/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Vacherin glacé au nougat</a:t>
            </a:r>
          </a:p>
          <a:p>
            <a:pPr algn="ctr"/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Perle de fruit de la passion, gingembre sablé vanille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D234CE-1693-46E8-8855-0BD1AE4D32EE}"/>
              </a:ext>
            </a:extLst>
          </p:cNvPr>
          <p:cNvSpPr txBox="1"/>
          <p:nvPr/>
        </p:nvSpPr>
        <p:spPr>
          <a:xfrm>
            <a:off x="3968907" y="4567890"/>
            <a:ext cx="38767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tx1">
                    <a:lumMod val="10000"/>
                  </a:schemeClr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3 pièces par personne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5FDEFB-37D9-EA2C-E543-EB4664E1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73" y="0"/>
            <a:ext cx="3425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E0BF447-23AA-7A08-5262-CEB11C69CC0E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136B0F-47CD-9D02-5940-C3CDFD7963EB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dessins olive 1189345 PNG">
              <a:extLst>
                <a:ext uri="{FF2B5EF4-FFF2-40B4-BE49-F238E27FC236}">
                  <a16:creationId xmlns:a16="http://schemas.microsoft.com/office/drawing/2014/main" id="{D8594882-4D80-9CBB-3C28-3BD309EE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A248DCF-5A28-45F1-4A6B-F8C759FE7EB3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0F57A92-0195-389B-C2F6-26A7764BF46E}"/>
              </a:ext>
            </a:extLst>
          </p:cNvPr>
          <p:cNvSpPr txBox="1"/>
          <p:nvPr/>
        </p:nvSpPr>
        <p:spPr>
          <a:xfrm>
            <a:off x="3895515" y="1203618"/>
            <a:ext cx="4023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Boissons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6D53C-720F-DE03-8972-9D192F7C87B5}"/>
              </a:ext>
            </a:extLst>
          </p:cNvPr>
          <p:cNvSpPr txBox="1"/>
          <p:nvPr/>
        </p:nvSpPr>
        <p:spPr>
          <a:xfrm>
            <a:off x="4299820" y="2464982"/>
            <a:ext cx="3361717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Les eaux minérales en bouteilles de verre</a:t>
            </a:r>
          </a:p>
          <a:p>
            <a:pPr algn="ctr"/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Sélection de jus de fruit biologiques</a:t>
            </a:r>
          </a:p>
          <a:p>
            <a:pPr algn="ctr"/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Les Sodas</a:t>
            </a:r>
            <a:b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b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3C45C3-D88B-AF8D-C702-35BAD085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51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1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E0BF447-23AA-7A08-5262-CEB11C69CC0E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136B0F-47CD-9D02-5940-C3CDFD7963EB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dessins olive 1189345 PNG">
              <a:extLst>
                <a:ext uri="{FF2B5EF4-FFF2-40B4-BE49-F238E27FC236}">
                  <a16:creationId xmlns:a16="http://schemas.microsoft.com/office/drawing/2014/main" id="{D8594882-4D80-9CBB-3C28-3BD309EE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A248DCF-5A28-45F1-4A6B-F8C759FE7EB3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0F57A92-0195-389B-C2F6-26A7764BF46E}"/>
              </a:ext>
            </a:extLst>
          </p:cNvPr>
          <p:cNvSpPr txBox="1"/>
          <p:nvPr/>
        </p:nvSpPr>
        <p:spPr>
          <a:xfrm>
            <a:off x="4086827" y="1213243"/>
            <a:ext cx="40235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Le personnel de service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6D53C-720F-DE03-8972-9D192F7C87B5}"/>
              </a:ext>
            </a:extLst>
          </p:cNvPr>
          <p:cNvSpPr txBox="1"/>
          <p:nvPr/>
        </p:nvSpPr>
        <p:spPr>
          <a:xfrm>
            <a:off x="4299820" y="2464982"/>
            <a:ext cx="3361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Les Maîtres d’</a:t>
            </a:r>
            <a:r>
              <a:rPr lang="fr-FR" sz="105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hotel</a:t>
            </a:r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05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Vétus</a:t>
            </a:r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 de chemises blanches, </a:t>
            </a:r>
            <a:r>
              <a:rPr lang="fr-FR" sz="105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cravattes</a:t>
            </a:r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 et pantalon noir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64896C-C201-ED45-E04C-6EB39814C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3617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5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9585B0C9-508D-F15B-1908-F1737E91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553" y="0"/>
            <a:ext cx="34337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dessins olive 1189345 PNG">
            <a:extLst>
              <a:ext uri="{FF2B5EF4-FFF2-40B4-BE49-F238E27FC236}">
                <a16:creationId xmlns:a16="http://schemas.microsoft.com/office/drawing/2014/main" id="{D80A77E3-C73F-823D-8B2A-1CF99CDD6C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88559" flipH="1">
            <a:off x="8577944" y="4689492"/>
            <a:ext cx="179004" cy="251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7C3C861-CD9C-1BCA-3477-DA8898DF508D}"/>
              </a:ext>
            </a:extLst>
          </p:cNvPr>
          <p:cNvSpPr txBox="1"/>
          <p:nvPr/>
        </p:nvSpPr>
        <p:spPr>
          <a:xfrm>
            <a:off x="8282608" y="46437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4752B2-D90E-178E-E321-1FD165886234}"/>
              </a:ext>
            </a:extLst>
          </p:cNvPr>
          <p:cNvSpPr txBox="1"/>
          <p:nvPr/>
        </p:nvSpPr>
        <p:spPr>
          <a:xfrm>
            <a:off x="533286" y="588672"/>
            <a:ext cx="371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222222"/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Notre réponse</a:t>
            </a:r>
            <a:endParaRPr lang="fr-FR" sz="4000" b="0" i="0" u="none" strike="noStrike" dirty="0">
              <a:solidFill>
                <a:srgbClr val="222222"/>
              </a:solidFill>
              <a:effectLst/>
              <a:latin typeface="Georgia" panose="02040502050405020303" pitchFamily="18" charset="0"/>
              <a:ea typeface="Baskerville" panose="02020502070401020303" pitchFamily="18" charset="0"/>
            </a:endParaRPr>
          </a:p>
        </p:txBody>
      </p:sp>
      <p:graphicFrame>
        <p:nvGraphicFramePr>
          <p:cNvPr id="2" name="Table_Produits">
            <a:extLst>
              <a:ext uri="{FF2B5EF4-FFF2-40B4-BE49-F238E27FC236}">
                <a16:creationId xmlns:a16="http://schemas.microsoft.com/office/drawing/2014/main" id="{B2F1F4C6-9335-801B-2EA7-C68FF653C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79813"/>
              </p:ext>
            </p:extLst>
          </p:nvPr>
        </p:nvGraphicFramePr>
        <p:xfrm>
          <a:off x="530746" y="1837440"/>
          <a:ext cx="5019507" cy="936481"/>
        </p:xfrm>
        <a:graphic>
          <a:graphicData uri="http://schemas.openxmlformats.org/drawingml/2006/table">
            <a:tbl>
              <a:tblPr firstRow="1" firstCol="1" bandRow="1">
                <a:tableStyleId>{49CAAAD6-440A-4309-B77A-DA9D146D7819}</a:tableStyleId>
              </a:tblPr>
              <a:tblGrid>
                <a:gridCol w="2209914">
                  <a:extLst>
                    <a:ext uri="{9D8B030D-6E8A-4147-A177-3AD203B41FA5}">
                      <a16:colId xmlns:a16="http://schemas.microsoft.com/office/drawing/2014/main" val="1195766689"/>
                    </a:ext>
                  </a:extLst>
                </a:gridCol>
                <a:gridCol w="885524">
                  <a:extLst>
                    <a:ext uri="{9D8B030D-6E8A-4147-A177-3AD203B41FA5}">
                      <a16:colId xmlns:a16="http://schemas.microsoft.com/office/drawing/2014/main" val="1056796213"/>
                    </a:ext>
                  </a:extLst>
                </a:gridCol>
                <a:gridCol w="683394">
                  <a:extLst>
                    <a:ext uri="{9D8B030D-6E8A-4147-A177-3AD203B41FA5}">
                      <a16:colId xmlns:a16="http://schemas.microsoft.com/office/drawing/2014/main" val="1958896654"/>
                    </a:ext>
                  </a:extLst>
                </a:gridCol>
                <a:gridCol w="1240675">
                  <a:extLst>
                    <a:ext uri="{9D8B030D-6E8A-4147-A177-3AD203B41FA5}">
                      <a16:colId xmlns:a16="http://schemas.microsoft.com/office/drawing/2014/main" val="1039642248"/>
                    </a:ext>
                  </a:extLst>
                </a:gridCol>
              </a:tblGrid>
              <a:tr h="310764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Produit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Quantité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Prix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Prix total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068618"/>
                  </a:ext>
                </a:extLst>
              </a:tr>
              <a:tr h="625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1" dirty="0">
                          <a:effectLst/>
                          <a:latin typeface="Century Gothic" panose="020B0502020202020204" pitchFamily="34" charset="0"/>
                        </a:rPr>
                        <a:t>{!Produits|Product2.Name}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</a:rPr>
                        <a:t>{!Produits|Product2.Description}</a:t>
                      </a:r>
                      <a:endParaRPr lang="fr-FR" sz="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{!</a:t>
                      </a:r>
                      <a:r>
                        <a:rPr lang="fr-FR" sz="800" dirty="0" err="1">
                          <a:effectLst/>
                          <a:latin typeface="Century Gothic" panose="020B0502020202020204" pitchFamily="34" charset="0"/>
                        </a:rPr>
                        <a:t>Produits|Quantity</a:t>
                      </a: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}</a:t>
                      </a:r>
                      <a:endParaRPr lang="fr-FR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{!</a:t>
                      </a:r>
                      <a:r>
                        <a:rPr lang="fr-FR" sz="800" dirty="0" err="1">
                          <a:effectLst/>
                          <a:latin typeface="Century Gothic" panose="020B0502020202020204" pitchFamily="34" charset="0"/>
                        </a:rPr>
                        <a:t>Produits|UnitPrice</a:t>
                      </a: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}</a:t>
                      </a:r>
                      <a:endParaRPr lang="fr-FR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{!</a:t>
                      </a:r>
                      <a:r>
                        <a:rPr lang="fr-FR" sz="800" dirty="0" err="1">
                          <a:effectLst/>
                          <a:latin typeface="Century Gothic" panose="020B0502020202020204" pitchFamily="34" charset="0"/>
                        </a:rPr>
                        <a:t>Produits|Subtotal</a:t>
                      </a: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}</a:t>
                      </a:r>
                      <a:endParaRPr lang="fr-FR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851251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B63E2464-DCB0-5E97-BFEC-5822AFC6BA70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59719F-D5C7-A056-730B-0AB4062F6EF9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 descr="dessins olive 1189345 PNG">
              <a:extLst>
                <a:ext uri="{FF2B5EF4-FFF2-40B4-BE49-F238E27FC236}">
                  <a16:creationId xmlns:a16="http://schemas.microsoft.com/office/drawing/2014/main" id="{9AB72ABE-C405-0763-CCE8-AF0E3404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DE57705-2546-D5B6-1E9C-E47802EBBEE2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DA71132-ABBD-F629-D74C-B30B95D99EC5}"/>
              </a:ext>
            </a:extLst>
          </p:cNvPr>
          <p:cNvSpPr txBox="1"/>
          <p:nvPr/>
        </p:nvSpPr>
        <p:spPr>
          <a:xfrm>
            <a:off x="530746" y="1296558"/>
            <a:ext cx="2787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Service aux plateaux </a:t>
            </a:r>
            <a:r>
              <a:rPr lang="fr-FR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&amp; buffet</a:t>
            </a:r>
            <a:endParaRPr lang="fr-FR" sz="1050" b="0" i="0" u="none" strike="noStrike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A498916-DF14-9291-336F-4C25AF3AE772}"/>
              </a:ext>
            </a:extLst>
          </p:cNvPr>
          <p:cNvCxnSpPr>
            <a:cxnSpLocks/>
          </p:cNvCxnSpPr>
          <p:nvPr/>
        </p:nvCxnSpPr>
        <p:spPr>
          <a:xfrm flipH="1">
            <a:off x="530746" y="2128061"/>
            <a:ext cx="5155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3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9585B0C9-508D-F15B-1908-F1737E91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553" y="0"/>
            <a:ext cx="34337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dessins olive 1189345 PNG">
            <a:extLst>
              <a:ext uri="{FF2B5EF4-FFF2-40B4-BE49-F238E27FC236}">
                <a16:creationId xmlns:a16="http://schemas.microsoft.com/office/drawing/2014/main" id="{D80A77E3-C73F-823D-8B2A-1CF99CDD6C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88559" flipH="1">
            <a:off x="8577944" y="4689492"/>
            <a:ext cx="179004" cy="251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7C3C861-CD9C-1BCA-3477-DA8898DF508D}"/>
              </a:ext>
            </a:extLst>
          </p:cNvPr>
          <p:cNvSpPr txBox="1"/>
          <p:nvPr/>
        </p:nvSpPr>
        <p:spPr>
          <a:xfrm>
            <a:off x="8282608" y="46437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graphicFrame>
        <p:nvGraphicFramePr>
          <p:cNvPr id="2" name="Table_Produits">
            <a:extLst>
              <a:ext uri="{FF2B5EF4-FFF2-40B4-BE49-F238E27FC236}">
                <a16:creationId xmlns:a16="http://schemas.microsoft.com/office/drawing/2014/main" id="{B2F1F4C6-9335-801B-2EA7-C68FF653C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76889"/>
              </p:ext>
            </p:extLst>
          </p:nvPr>
        </p:nvGraphicFramePr>
        <p:xfrm>
          <a:off x="533286" y="1837440"/>
          <a:ext cx="5019507" cy="936481"/>
        </p:xfrm>
        <a:graphic>
          <a:graphicData uri="http://schemas.openxmlformats.org/drawingml/2006/table">
            <a:tbl>
              <a:tblPr firstRow="1" firstCol="1" bandRow="1">
                <a:tableStyleId>{49CAAAD6-440A-4309-B77A-DA9D146D7819}</a:tableStyleId>
              </a:tblPr>
              <a:tblGrid>
                <a:gridCol w="2094411">
                  <a:extLst>
                    <a:ext uri="{9D8B030D-6E8A-4147-A177-3AD203B41FA5}">
                      <a16:colId xmlns:a16="http://schemas.microsoft.com/office/drawing/2014/main" val="1195766689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1056796213"/>
                    </a:ext>
                  </a:extLst>
                </a:gridCol>
                <a:gridCol w="1049153">
                  <a:extLst>
                    <a:ext uri="{9D8B030D-6E8A-4147-A177-3AD203B41FA5}">
                      <a16:colId xmlns:a16="http://schemas.microsoft.com/office/drawing/2014/main" val="1958896654"/>
                    </a:ext>
                  </a:extLst>
                </a:gridCol>
                <a:gridCol w="1154048">
                  <a:extLst>
                    <a:ext uri="{9D8B030D-6E8A-4147-A177-3AD203B41FA5}">
                      <a16:colId xmlns:a16="http://schemas.microsoft.com/office/drawing/2014/main" val="1039642248"/>
                    </a:ext>
                  </a:extLst>
                </a:gridCol>
              </a:tblGrid>
              <a:tr h="310764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Personnel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Heures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Taux horaire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Georgia" panose="02040502050405020303" pitchFamily="18" charset="0"/>
                        </a:rPr>
                        <a:t>Prix total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068618"/>
                  </a:ext>
                </a:extLst>
              </a:tr>
              <a:tr h="625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1" dirty="0">
                          <a:effectLst/>
                          <a:latin typeface="Century Gothic" panose="020B0502020202020204" pitchFamily="34" charset="0"/>
                        </a:rPr>
                        <a:t>{!Service|Product2.Name}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</a:rPr>
                        <a:t>{!Service|Product2.Description}</a:t>
                      </a:r>
                      <a:endParaRPr lang="fr-FR" sz="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{!</a:t>
                      </a:r>
                      <a:r>
                        <a:rPr lang="fr-FR" sz="800" dirty="0" err="1">
                          <a:effectLst/>
                          <a:latin typeface="Century Gothic" panose="020B0502020202020204" pitchFamily="34" charset="0"/>
                        </a:rPr>
                        <a:t>Service|Quantity</a:t>
                      </a: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}</a:t>
                      </a:r>
                      <a:endParaRPr lang="fr-FR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{!</a:t>
                      </a:r>
                      <a:r>
                        <a:rPr lang="fr-FR" sz="800" dirty="0" err="1">
                          <a:effectLst/>
                          <a:latin typeface="Century Gothic" panose="020B0502020202020204" pitchFamily="34" charset="0"/>
                        </a:rPr>
                        <a:t>Service|UnitPrice</a:t>
                      </a: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}</a:t>
                      </a:r>
                      <a:endParaRPr lang="fr-FR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{!</a:t>
                      </a:r>
                      <a:r>
                        <a:rPr lang="fr-FR" sz="800" dirty="0" err="1">
                          <a:effectLst/>
                          <a:latin typeface="Century Gothic" panose="020B0502020202020204" pitchFamily="34" charset="0"/>
                        </a:rPr>
                        <a:t>Service|Subtotal</a:t>
                      </a: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</a:rPr>
                        <a:t>}</a:t>
                      </a:r>
                      <a:endParaRPr lang="fr-FR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851251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B63E2464-DCB0-5E97-BFEC-5822AFC6BA70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59719F-D5C7-A056-730B-0AB4062F6EF9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 descr="dessins olive 1189345 PNG">
              <a:extLst>
                <a:ext uri="{FF2B5EF4-FFF2-40B4-BE49-F238E27FC236}">
                  <a16:creationId xmlns:a16="http://schemas.microsoft.com/office/drawing/2014/main" id="{9AB72ABE-C405-0763-CCE8-AF0E3404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DE57705-2546-D5B6-1E9C-E47802EBBEE2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DA71132-ABBD-F629-D74C-B30B95D99EC5}"/>
              </a:ext>
            </a:extLst>
          </p:cNvPr>
          <p:cNvSpPr txBox="1"/>
          <p:nvPr/>
        </p:nvSpPr>
        <p:spPr>
          <a:xfrm>
            <a:off x="533286" y="1296558"/>
            <a:ext cx="2787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Le personnel de service</a:t>
            </a:r>
            <a:endParaRPr lang="fr-FR" sz="1050" b="0" i="0" u="none" strike="noStrike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A498916-DF14-9291-336F-4C25AF3AE772}"/>
              </a:ext>
            </a:extLst>
          </p:cNvPr>
          <p:cNvCxnSpPr>
            <a:cxnSpLocks/>
          </p:cNvCxnSpPr>
          <p:nvPr/>
        </p:nvCxnSpPr>
        <p:spPr>
          <a:xfrm flipH="1">
            <a:off x="533286" y="2128061"/>
            <a:ext cx="5155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CAA0725-9569-F7A2-96B8-B7A118A28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72004"/>
              </p:ext>
            </p:extLst>
          </p:nvPr>
        </p:nvGraphicFramePr>
        <p:xfrm>
          <a:off x="3320716" y="4341616"/>
          <a:ext cx="2094805" cy="456055"/>
        </p:xfrm>
        <a:graphic>
          <a:graphicData uri="http://schemas.openxmlformats.org/drawingml/2006/table">
            <a:tbl>
              <a:tblPr firstRow="1" firstCol="1" bandRow="1">
                <a:tableStyleId>{49CAAAD6-440A-4309-B77A-DA9D146D7819}</a:tableStyleId>
              </a:tblPr>
              <a:tblGrid>
                <a:gridCol w="1092648">
                  <a:extLst>
                    <a:ext uri="{9D8B030D-6E8A-4147-A177-3AD203B41FA5}">
                      <a16:colId xmlns:a16="http://schemas.microsoft.com/office/drawing/2014/main" val="3909585562"/>
                    </a:ext>
                  </a:extLst>
                </a:gridCol>
                <a:gridCol w="1002157">
                  <a:extLst>
                    <a:ext uri="{9D8B030D-6E8A-4147-A177-3AD203B41FA5}">
                      <a16:colId xmlns:a16="http://schemas.microsoft.com/office/drawing/2014/main" val="2711600746"/>
                    </a:ext>
                  </a:extLst>
                </a:gridCol>
              </a:tblGrid>
              <a:tr h="4560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L’ÉVÉNEMENT</a:t>
                      </a: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1" dirty="0">
                          <a:effectLst/>
                          <a:latin typeface="Century Gothic" panose="020B0502020202020204" pitchFamily="34" charset="0"/>
                        </a:rPr>
                        <a:t>{!</a:t>
                      </a:r>
                      <a:r>
                        <a:rPr lang="fr-FR" sz="800" b="1" dirty="0" err="1">
                          <a:effectLst/>
                          <a:latin typeface="Century Gothic" panose="020B0502020202020204" pitchFamily="34" charset="0"/>
                        </a:rPr>
                        <a:t>Opportunity|Amount</a:t>
                      </a:r>
                      <a:r>
                        <a:rPr lang="fr-FR" sz="800" b="1" dirty="0">
                          <a:effectLst/>
                          <a:latin typeface="Century Gothic" panose="020B0502020202020204" pitchFamily="34" charset="0"/>
                        </a:rPr>
                        <a:t>}</a:t>
                      </a:r>
                      <a:endParaRPr lang="fr-FR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2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33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C07004-001C-297C-F876-026624CED1F2}"/>
              </a:ext>
            </a:extLst>
          </p:cNvPr>
          <p:cNvGrpSpPr/>
          <p:nvPr/>
        </p:nvGrpSpPr>
        <p:grpSpPr>
          <a:xfrm>
            <a:off x="3708758" y="4224379"/>
            <a:ext cx="1713230" cy="643890"/>
            <a:chOff x="0" y="0"/>
            <a:chExt cx="1713782" cy="64410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DF57E4A-EAEE-280B-6410-8522A1A9736F}"/>
                </a:ext>
              </a:extLst>
            </p:cNvPr>
            <p:cNvGrpSpPr/>
            <p:nvPr/>
          </p:nvGrpSpPr>
          <p:grpSpPr>
            <a:xfrm>
              <a:off x="0" y="0"/>
              <a:ext cx="1713782" cy="644105"/>
              <a:chOff x="42862" y="0"/>
              <a:chExt cx="1713782" cy="644105"/>
            </a:xfrm>
          </p:grpSpPr>
          <p:sp>
            <p:nvSpPr>
              <p:cNvPr id="6" name="Zone de texte 4">
                <a:extLst>
                  <a:ext uri="{FF2B5EF4-FFF2-40B4-BE49-F238E27FC236}">
                    <a16:creationId xmlns:a16="http://schemas.microsoft.com/office/drawing/2014/main" id="{39275562-C561-47F8-D5DD-6D3CCF3DBE35}"/>
                  </a:ext>
                </a:extLst>
              </p:cNvPr>
              <p:cNvSpPr txBox="1"/>
              <p:nvPr/>
            </p:nvSpPr>
            <p:spPr>
              <a:xfrm>
                <a:off x="42862" y="0"/>
                <a:ext cx="1713782" cy="6441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1" vert="horz" wrap="square" lIns="91440" tIns="45720" rIns="91440" bIns="45720" numCol="1" spcCol="0" rtlCol="0" fromWordArt="0" anchor="t" anchorCtr="0" forceAA="0" compatLnSpc="1">
                <a:prstTxWarp prst="textArchUp">
                  <a:avLst>
                    <a:gd name="adj" fmla="val 11307494"/>
                  </a:avLst>
                </a:prstTxWarp>
                <a:noAutofit/>
              </a:bodyPr>
              <a:lstStyle/>
              <a:p>
                <a:pPr algn="r"/>
                <a:r>
                  <a:rPr lang="fr-FR" sz="24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FINE BOUCHE</a:t>
                </a:r>
                <a:endParaRPr lang="fr-FR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Image 6" descr="dessins olive 1189345 PNG">
                <a:extLst>
                  <a:ext uri="{FF2B5EF4-FFF2-40B4-BE49-F238E27FC236}">
                    <a16:creationId xmlns:a16="http://schemas.microsoft.com/office/drawing/2014/main" id="{AFD10B5C-8C6D-8757-35F8-41B9E5AB2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788559" flipH="1">
                <a:off x="830631" y="220022"/>
                <a:ext cx="179064" cy="251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" name="Zone de texte 12">
              <a:extLst>
                <a:ext uri="{FF2B5EF4-FFF2-40B4-BE49-F238E27FC236}">
                  <a16:creationId xmlns:a16="http://schemas.microsoft.com/office/drawing/2014/main" id="{7360D718-4F2C-698A-C00E-8BF24773895F}"/>
                </a:ext>
              </a:extLst>
            </p:cNvPr>
            <p:cNvSpPr txBox="1"/>
            <p:nvPr/>
          </p:nvSpPr>
          <p:spPr>
            <a:xfrm>
              <a:off x="461912" y="443060"/>
              <a:ext cx="965006" cy="19526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5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TRAITEUR D’EXCEPTION</a:t>
              </a:r>
              <a:endParaRPr lang="fr-FR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AB625F4-343E-81BE-9AF9-36D87BFE2210}"/>
              </a:ext>
            </a:extLst>
          </p:cNvPr>
          <p:cNvCxnSpPr>
            <a:cxnSpLocks/>
          </p:cNvCxnSpPr>
          <p:nvPr/>
        </p:nvCxnSpPr>
        <p:spPr>
          <a:xfrm flipH="1">
            <a:off x="490330" y="3823252"/>
            <a:ext cx="8150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FE85B27-4AFF-AC5B-0170-8BEAB8846F6F}"/>
              </a:ext>
            </a:extLst>
          </p:cNvPr>
          <p:cNvSpPr txBox="1"/>
          <p:nvPr/>
        </p:nvSpPr>
        <p:spPr>
          <a:xfrm>
            <a:off x="3615802" y="1825392"/>
            <a:ext cx="191239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latin typeface="Georgia" panose="02040502050405020303" pitchFamily="18" charset="0"/>
                <a:ea typeface="Baskerville" panose="02020502070401020303" pitchFamily="18" charset="0"/>
              </a:rPr>
              <a:t>{!</a:t>
            </a:r>
            <a:r>
              <a:rPr lang="fr-FR" sz="1050" dirty="0" err="1">
                <a:latin typeface="Georgia" panose="02040502050405020303" pitchFamily="18" charset="0"/>
                <a:ea typeface="Baskerville" panose="02020502070401020303" pitchFamily="18" charset="0"/>
              </a:rPr>
              <a:t>Opportunity|Owner.Name</a:t>
            </a:r>
            <a:r>
              <a:rPr lang="fr-FR" sz="1050" dirty="0">
                <a:latin typeface="Georgia" panose="02040502050405020303" pitchFamily="18" charset="0"/>
                <a:ea typeface="Baskerville" panose="02020502070401020303" pitchFamily="18" charset="0"/>
              </a:rPr>
              <a:t>}</a:t>
            </a:r>
          </a:p>
          <a:p>
            <a:pPr algn="ctr"/>
            <a:r>
              <a:rPr lang="fr-FR" sz="800" dirty="0">
                <a:latin typeface="Georgia" panose="02040502050405020303" pitchFamily="18" charset="0"/>
                <a:ea typeface="Baskerville" panose="02020502070401020303" pitchFamily="18" charset="0"/>
              </a:rPr>
              <a:t>Chargée événementielle Fine Bouche</a:t>
            </a:r>
          </a:p>
          <a:p>
            <a:pPr algn="ctr"/>
            <a:endParaRPr lang="fr-FR" sz="800" dirty="0">
              <a:latin typeface="Georgia" panose="02040502050405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fr-FR" sz="800" dirty="0">
                <a:latin typeface="Georgia" panose="02040502050405020303" pitchFamily="18" charset="0"/>
                <a:ea typeface="Baskerville" panose="02020502070401020303" pitchFamily="18" charset="0"/>
              </a:rPr>
              <a:t>+33 7 66 72 83 98</a:t>
            </a:r>
          </a:p>
          <a:p>
            <a:pPr algn="ctr"/>
            <a:r>
              <a:rPr lang="fr-FR" sz="800" dirty="0">
                <a:latin typeface="Georgia" panose="02040502050405020303" pitchFamily="18" charset="0"/>
                <a:ea typeface="Baskerville" panose="02020502070401020303" pitchFamily="18" charset="0"/>
              </a:rPr>
              <a:t>{!</a:t>
            </a:r>
            <a:r>
              <a:rPr lang="fr-FR" sz="800" dirty="0" err="1">
                <a:latin typeface="Georgia" panose="02040502050405020303" pitchFamily="18" charset="0"/>
                <a:ea typeface="Baskerville" panose="02020502070401020303" pitchFamily="18" charset="0"/>
              </a:rPr>
              <a:t>Opportunity|Owner.Email</a:t>
            </a:r>
            <a:r>
              <a:rPr lang="fr-FR" sz="800" dirty="0">
                <a:latin typeface="Georgia" panose="02040502050405020303" pitchFamily="18" charset="0"/>
                <a:ea typeface="Baskerville" panose="02020502070401020303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286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827EF570-1939-5379-7D05-A0B9AF6FA521}"/>
              </a:ext>
            </a:extLst>
          </p:cNvPr>
          <p:cNvGrpSpPr/>
          <p:nvPr/>
        </p:nvGrpSpPr>
        <p:grpSpPr>
          <a:xfrm>
            <a:off x="3766230" y="367975"/>
            <a:ext cx="4454161" cy="4544800"/>
            <a:chOff x="4202227" y="390845"/>
            <a:chExt cx="4454161" cy="45448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ABC07004-001C-297C-F876-026624CED1F2}"/>
                </a:ext>
              </a:extLst>
            </p:cNvPr>
            <p:cNvGrpSpPr/>
            <p:nvPr/>
          </p:nvGrpSpPr>
          <p:grpSpPr>
            <a:xfrm>
              <a:off x="5611560" y="4291755"/>
              <a:ext cx="1713230" cy="643890"/>
              <a:chOff x="0" y="163684"/>
              <a:chExt cx="1713782" cy="644105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5DF57E4A-EAEE-280B-6410-8522A1A9736F}"/>
                  </a:ext>
                </a:extLst>
              </p:cNvPr>
              <p:cNvGrpSpPr/>
              <p:nvPr/>
            </p:nvGrpSpPr>
            <p:grpSpPr>
              <a:xfrm>
                <a:off x="0" y="163684"/>
                <a:ext cx="1713782" cy="644105"/>
                <a:chOff x="42862" y="163684"/>
                <a:chExt cx="1713782" cy="644105"/>
              </a:xfrm>
            </p:grpSpPr>
            <p:sp>
              <p:nvSpPr>
                <p:cNvPr id="6" name="Zone de texte 4">
                  <a:extLst>
                    <a:ext uri="{FF2B5EF4-FFF2-40B4-BE49-F238E27FC236}">
                      <a16:creationId xmlns:a16="http://schemas.microsoft.com/office/drawing/2014/main" id="{39275562-C561-47F8-D5DD-6D3CCF3DBE35}"/>
                    </a:ext>
                  </a:extLst>
                </p:cNvPr>
                <p:cNvSpPr txBox="1"/>
                <p:nvPr/>
              </p:nvSpPr>
              <p:spPr>
                <a:xfrm>
                  <a:off x="42862" y="163684"/>
                  <a:ext cx="1713782" cy="6441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1" vert="horz" wrap="square" lIns="91440" tIns="45720" rIns="91440" bIns="45720" numCol="1" spcCol="0" rtlCol="0" fromWordArt="0" anchor="t" anchorCtr="0" forceAA="0" compatLnSpc="1">
                  <a:prstTxWarp prst="textArchUp">
                    <a:avLst>
                      <a:gd name="adj" fmla="val 11307494"/>
                    </a:avLst>
                  </a:prstTxWarp>
                  <a:noAutofit/>
                </a:bodyPr>
                <a:lstStyle/>
                <a:p>
                  <a:pPr algn="r"/>
                  <a:r>
                    <a:rPr lang="fr-FR" sz="2400" dirty="0"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FINE BOUCHE</a:t>
                  </a:r>
                  <a:endParaRPr lang="fr-FR" sz="12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7" name="Image 6" descr="dessins olive 1189345 PNG">
                  <a:extLst>
                    <a:ext uri="{FF2B5EF4-FFF2-40B4-BE49-F238E27FC236}">
                      <a16:creationId xmlns:a16="http://schemas.microsoft.com/office/drawing/2014/main" id="{AFD10B5C-8C6D-8757-35F8-41B9E5AB23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788559" flipH="1">
                  <a:off x="830631" y="383706"/>
                  <a:ext cx="179064" cy="251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" name="Zone de texte 12">
                <a:extLst>
                  <a:ext uri="{FF2B5EF4-FFF2-40B4-BE49-F238E27FC236}">
                    <a16:creationId xmlns:a16="http://schemas.microsoft.com/office/drawing/2014/main" id="{7360D718-4F2C-698A-C00E-8BF24773895F}"/>
                  </a:ext>
                </a:extLst>
              </p:cNvPr>
              <p:cNvSpPr txBox="1"/>
              <p:nvPr/>
            </p:nvSpPr>
            <p:spPr>
              <a:xfrm>
                <a:off x="461912" y="606744"/>
                <a:ext cx="965006" cy="19526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5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TRAITEUR D’EXCEPTION</a:t>
                </a:r>
                <a:endParaRPr lang="fr-FR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AB625F4-343E-81BE-9AF9-36D87BFE22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9963" y="3967631"/>
              <a:ext cx="4376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FE85B27-4AFF-AC5B-0170-8BEAB8846F6F}"/>
                </a:ext>
              </a:extLst>
            </p:cNvPr>
            <p:cNvSpPr txBox="1"/>
            <p:nvPr/>
          </p:nvSpPr>
          <p:spPr>
            <a:xfrm>
              <a:off x="4202227" y="390845"/>
              <a:ext cx="349193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Madame, Monsieur, </a:t>
              </a:r>
            </a:p>
            <a:p>
              <a:endParaRPr lang="fr-FR" sz="800" dirty="0">
                <a:latin typeface="Georgia" panose="02040502050405020303" pitchFamily="18" charset="0"/>
                <a:ea typeface="Baskerville" panose="02020502070401020303" pitchFamily="18" charset="0"/>
              </a:endParaRPr>
            </a:p>
            <a:p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Nous vous remercions de la confiance que vous avez bien voulu nous témoigner en nous adressant votre demande.</a:t>
              </a:r>
              <a:b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</a:br>
              <a:b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</a:br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Nos équipes ont pour objectif de comprendre vos souhaits et enjeux, et d’y apporter une réponse adaptée.</a:t>
              </a:r>
            </a:p>
            <a:p>
              <a:endParaRPr lang="fr-FR" sz="800" dirty="0">
                <a:latin typeface="Georgia" panose="02040502050405020303" pitchFamily="18" charset="0"/>
                <a:ea typeface="Baskerville" panose="02020502070401020303" pitchFamily="18" charset="0"/>
              </a:endParaRPr>
            </a:p>
            <a:p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Nous vous invitons à découvrir le projet conçu pour l’événement que vous organisez le</a:t>
              </a:r>
            </a:p>
            <a:p>
              <a:endParaRPr lang="fr-FR" sz="800" dirty="0">
                <a:latin typeface="Georgia" panose="02040502050405020303" pitchFamily="18" charset="0"/>
                <a:ea typeface="Baskerville" panose="02020502070401020303" pitchFamily="18" charset="0"/>
              </a:endParaRPr>
            </a:p>
            <a:p>
              <a:r>
                <a:rPr lang="fr-FR" sz="800" b="1" dirty="0">
                  <a:latin typeface="Georgia" panose="02040502050405020303" pitchFamily="18" charset="0"/>
                  <a:ea typeface="Baskerville" panose="02020502070401020303" pitchFamily="18" charset="0"/>
                </a:rPr>
                <a:t> {!Opportunity|Date_</a:t>
              </a:r>
              <a:r>
                <a:rPr lang="fr-FR" sz="800" b="1" dirty="0" err="1">
                  <a:latin typeface="Georgia" panose="02040502050405020303" pitchFamily="18" charset="0"/>
                  <a:ea typeface="Baskerville" panose="02020502070401020303" pitchFamily="18" charset="0"/>
                </a:rPr>
                <a:t>evenement</a:t>
              </a:r>
              <a:r>
                <a:rPr lang="fr-FR" sz="800" b="1" dirty="0">
                  <a:latin typeface="Georgia" panose="02040502050405020303" pitchFamily="18" charset="0"/>
                  <a:ea typeface="Baskerville" panose="02020502070401020303" pitchFamily="18" charset="0"/>
                </a:rPr>
                <a:t>__c(D)}</a:t>
              </a:r>
            </a:p>
            <a:p>
              <a:endParaRPr lang="fr-FR" sz="800" dirty="0">
                <a:latin typeface="Georgia" panose="02040502050405020303" pitchFamily="18" charset="0"/>
                <a:ea typeface="Baskerville" panose="02020502070401020303" pitchFamily="18" charset="0"/>
              </a:endParaRPr>
            </a:p>
            <a:p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Nous espérons avoir </a:t>
              </a:r>
              <a:r>
                <a:rPr lang="fr-FR" sz="800" dirty="0" err="1">
                  <a:latin typeface="Georgia" panose="02040502050405020303" pitchFamily="18" charset="0"/>
                  <a:ea typeface="Baskerville" panose="02020502070401020303" pitchFamily="18" charset="0"/>
                </a:rPr>
                <a:t>fidélement</a:t>
              </a:r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 répondu à vos attentes et restons à votre disposition pour prendre en compte vos commentaires ou modifications auxquels nous apporterons un soin attentif.</a:t>
              </a:r>
              <a:b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</a:br>
              <a:b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</a:br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Nous vous prions, d’agréer, l’expression de nos salutations distinguées.</a:t>
              </a:r>
              <a:b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</a:br>
              <a:endParaRPr lang="fr-FR" sz="800" dirty="0">
                <a:latin typeface="Georgia" panose="02040502050405020303" pitchFamily="18" charset="0"/>
                <a:ea typeface="Baskerville" panose="02020502070401020303" pitchFamily="18" charset="0"/>
              </a:endParaRPr>
            </a:p>
            <a:p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{!</a:t>
              </a:r>
              <a:r>
                <a:rPr lang="fr-FR" sz="800" dirty="0" err="1">
                  <a:latin typeface="Georgia" panose="02040502050405020303" pitchFamily="18" charset="0"/>
                  <a:ea typeface="Baskerville" panose="02020502070401020303" pitchFamily="18" charset="0"/>
                </a:rPr>
                <a:t>Opportunity|Owner.Name</a:t>
              </a:r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}</a:t>
              </a:r>
            </a:p>
            <a:p>
              <a: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  <a:t>Chargée événementielle Fine Bouche</a:t>
              </a:r>
            </a:p>
            <a:p>
              <a:br>
                <a:rPr lang="fr-FR" sz="800" dirty="0">
                  <a:latin typeface="Georgia" panose="02040502050405020303" pitchFamily="18" charset="0"/>
                  <a:ea typeface="Baskerville" panose="02020502070401020303" pitchFamily="18" charset="0"/>
                </a:rPr>
              </a:br>
              <a:endParaRPr lang="fr-FR" sz="800" dirty="0">
                <a:latin typeface="Georgia" panose="02040502050405020303" pitchFamily="18" charset="0"/>
                <a:ea typeface="Baskerville" panose="02020502070401020303" pitchFamily="18" charset="0"/>
              </a:endParaRPr>
            </a:p>
          </p:txBody>
        </p:sp>
        <p:pic>
          <p:nvPicPr>
            <p:cNvPr id="1026" name="Picture 2" descr="Signature : Définition, Great Design &amp; Branding | Artlogo">
              <a:extLst>
                <a:ext uri="{FF2B5EF4-FFF2-40B4-BE49-F238E27FC236}">
                  <a16:creationId xmlns:a16="http://schemas.microsoft.com/office/drawing/2014/main" id="{3CB7E39E-EA8D-5E98-507E-C7AAD008C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963" y="3163322"/>
              <a:ext cx="989400" cy="46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249426-67C8-DB76-F82D-F2C0456E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74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E0BF447-23AA-7A08-5262-CEB11C69CC0E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136B0F-47CD-9D02-5940-C3CDFD7963EB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dessins olive 1189345 PNG">
              <a:extLst>
                <a:ext uri="{FF2B5EF4-FFF2-40B4-BE49-F238E27FC236}">
                  <a16:creationId xmlns:a16="http://schemas.microsoft.com/office/drawing/2014/main" id="{D8594882-4D80-9CBB-3C28-3BD309EE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A248DCF-5A28-45F1-4A6B-F8C759FE7EB3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4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A49A3AB-E6AC-A408-3954-045A63C1A0C7}"/>
              </a:ext>
            </a:extLst>
          </p:cNvPr>
          <p:cNvSpPr txBox="1"/>
          <p:nvPr/>
        </p:nvSpPr>
        <p:spPr>
          <a:xfrm>
            <a:off x="4464421" y="1524254"/>
            <a:ext cx="3717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222222"/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Notre Maison</a:t>
            </a:r>
            <a:endParaRPr lang="fr-FR" sz="4800" b="0" i="0" u="none" strike="noStrike" dirty="0">
              <a:solidFill>
                <a:srgbClr val="222222"/>
              </a:solidFill>
              <a:effectLst/>
              <a:latin typeface="Georgia" panose="02040502050405020303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C2F9FF-7DAC-1356-02E8-40D6F31350C9}"/>
              </a:ext>
            </a:extLst>
          </p:cNvPr>
          <p:cNvSpPr txBox="1"/>
          <p:nvPr/>
        </p:nvSpPr>
        <p:spPr>
          <a:xfrm>
            <a:off x="4464421" y="3203486"/>
            <a:ext cx="22287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Ambassadeur de l’art de vivre lyonnais depuis plus de deux heures, Fine Bouche crée des événements sur-mesure</a:t>
            </a:r>
            <a:endParaRPr lang="fr-FR" sz="900" b="0" i="0" u="none" strike="noStrike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AC53270-81B1-1FCF-BB58-8597B68AB998}"/>
              </a:ext>
            </a:extLst>
          </p:cNvPr>
          <p:cNvCxnSpPr>
            <a:cxnSpLocks/>
          </p:cNvCxnSpPr>
          <p:nvPr/>
        </p:nvCxnSpPr>
        <p:spPr>
          <a:xfrm flipH="1">
            <a:off x="4037606" y="3047032"/>
            <a:ext cx="3835488" cy="3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B427C72-1BB4-D1DF-F26C-8DFE5CCD1DF5}"/>
              </a:ext>
            </a:extLst>
          </p:cNvPr>
          <p:cNvGrpSpPr/>
          <p:nvPr/>
        </p:nvGrpSpPr>
        <p:grpSpPr>
          <a:xfrm>
            <a:off x="531628" y="0"/>
            <a:ext cx="3555675" cy="5151338"/>
            <a:chOff x="415234" y="0"/>
            <a:chExt cx="3555675" cy="5151338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5990A4B0-1F1D-C869-B0DA-1C45A2DFC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12" y="7838"/>
              <a:ext cx="3429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7BB95FA-ADE4-4DCA-741C-EC1310EFBF7D}"/>
                </a:ext>
              </a:extLst>
            </p:cNvPr>
            <p:cNvSpPr/>
            <p:nvPr/>
          </p:nvSpPr>
          <p:spPr>
            <a:xfrm>
              <a:off x="415234" y="0"/>
              <a:ext cx="3555675" cy="2376151"/>
            </a:xfrm>
            <a:custGeom>
              <a:avLst/>
              <a:gdLst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0 w 3525106"/>
                <a:gd name="connsiteY3" fmla="*/ 263255 h 263255"/>
                <a:gd name="connsiteX4" fmla="*/ 0 w 3525106"/>
                <a:gd name="connsiteY4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815464 w 3525106"/>
                <a:gd name="connsiteY3" fmla="*/ 83522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71205"/>
                <a:gd name="connsiteX1" fmla="*/ 3525106 w 3525106"/>
                <a:gd name="connsiteY1" fmla="*/ 0 h 271205"/>
                <a:gd name="connsiteX2" fmla="*/ 3525106 w 3525106"/>
                <a:gd name="connsiteY2" fmla="*/ 271205 h 271205"/>
                <a:gd name="connsiteX3" fmla="*/ 1901604 w 3525106"/>
                <a:gd name="connsiteY3" fmla="*/ 66298 h 271205"/>
                <a:gd name="connsiteX4" fmla="*/ 0 w 3525106"/>
                <a:gd name="connsiteY4" fmla="*/ 263255 h 271205"/>
                <a:gd name="connsiteX5" fmla="*/ 0 w 3525106"/>
                <a:gd name="connsiteY5" fmla="*/ 0 h 271205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815464 w 3525106"/>
                <a:gd name="connsiteY3" fmla="*/ 50397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15464 w 3551610"/>
                <a:gd name="connsiteY3" fmla="*/ 5039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94977 w 3551610"/>
                <a:gd name="connsiteY3" fmla="*/ 4562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94977 w 3551610"/>
                <a:gd name="connsiteY3" fmla="*/ 4562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68804 w 3551610"/>
                <a:gd name="connsiteY3" fmla="*/ 23923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68804 w 3551610"/>
                <a:gd name="connsiteY3" fmla="*/ 23923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9782"/>
                <a:gd name="connsiteX1" fmla="*/ 3525106 w 3551610"/>
                <a:gd name="connsiteY1" fmla="*/ 0 h 319782"/>
                <a:gd name="connsiteX2" fmla="*/ 3551610 w 3551610"/>
                <a:gd name="connsiteY2" fmla="*/ 319782 h 319782"/>
                <a:gd name="connsiteX3" fmla="*/ 1868804 w 3551610"/>
                <a:gd name="connsiteY3" fmla="*/ 23923 h 319782"/>
                <a:gd name="connsiteX4" fmla="*/ 0 w 3551610"/>
                <a:gd name="connsiteY4" fmla="*/ 263255 h 319782"/>
                <a:gd name="connsiteX5" fmla="*/ 0 w 3551610"/>
                <a:gd name="connsiteY5" fmla="*/ 0 h 319782"/>
                <a:gd name="connsiteX0" fmla="*/ 0 w 3551610"/>
                <a:gd name="connsiteY0" fmla="*/ 0 h 319782"/>
                <a:gd name="connsiteX1" fmla="*/ 3525106 w 3551610"/>
                <a:gd name="connsiteY1" fmla="*/ 0 h 319782"/>
                <a:gd name="connsiteX2" fmla="*/ 3551610 w 3551610"/>
                <a:gd name="connsiteY2" fmla="*/ 319782 h 319782"/>
                <a:gd name="connsiteX3" fmla="*/ 1868804 w 3551610"/>
                <a:gd name="connsiteY3" fmla="*/ 23923 h 319782"/>
                <a:gd name="connsiteX4" fmla="*/ 0 w 3551610"/>
                <a:gd name="connsiteY4" fmla="*/ 263255 h 319782"/>
                <a:gd name="connsiteX5" fmla="*/ 0 w 3551610"/>
                <a:gd name="connsiteY5" fmla="*/ 0 h 319782"/>
                <a:gd name="connsiteX0" fmla="*/ 6543 w 3558153"/>
                <a:gd name="connsiteY0" fmla="*/ 0 h 319782"/>
                <a:gd name="connsiteX1" fmla="*/ 3531649 w 3558153"/>
                <a:gd name="connsiteY1" fmla="*/ 0 h 319782"/>
                <a:gd name="connsiteX2" fmla="*/ 3558153 w 3558153"/>
                <a:gd name="connsiteY2" fmla="*/ 319782 h 319782"/>
                <a:gd name="connsiteX3" fmla="*/ 1875347 w 3558153"/>
                <a:gd name="connsiteY3" fmla="*/ 23923 h 319782"/>
                <a:gd name="connsiteX4" fmla="*/ 0 w 3558153"/>
                <a:gd name="connsiteY4" fmla="*/ 294907 h 319782"/>
                <a:gd name="connsiteX5" fmla="*/ 6543 w 3558153"/>
                <a:gd name="connsiteY5" fmla="*/ 0 h 319782"/>
                <a:gd name="connsiteX0" fmla="*/ 6543 w 3558153"/>
                <a:gd name="connsiteY0" fmla="*/ 0 h 319782"/>
                <a:gd name="connsiteX1" fmla="*/ 3531649 w 3558153"/>
                <a:gd name="connsiteY1" fmla="*/ 0 h 319782"/>
                <a:gd name="connsiteX2" fmla="*/ 3558153 w 3558153"/>
                <a:gd name="connsiteY2" fmla="*/ 319782 h 319782"/>
                <a:gd name="connsiteX3" fmla="*/ 1875347 w 3558153"/>
                <a:gd name="connsiteY3" fmla="*/ 23923 h 319782"/>
                <a:gd name="connsiteX4" fmla="*/ 0 w 3558153"/>
                <a:gd name="connsiteY4" fmla="*/ 294907 h 319782"/>
                <a:gd name="connsiteX5" fmla="*/ 6543 w 3558153"/>
                <a:gd name="connsiteY5" fmla="*/ 0 h 319782"/>
                <a:gd name="connsiteX0" fmla="*/ 6543 w 3531649"/>
                <a:gd name="connsiteY0" fmla="*/ 0 h 324304"/>
                <a:gd name="connsiteX1" fmla="*/ 3531649 w 3531649"/>
                <a:gd name="connsiteY1" fmla="*/ 0 h 324304"/>
                <a:gd name="connsiteX2" fmla="*/ 3505797 w 3531649"/>
                <a:gd name="connsiteY2" fmla="*/ 324304 h 324304"/>
                <a:gd name="connsiteX3" fmla="*/ 1875347 w 3531649"/>
                <a:gd name="connsiteY3" fmla="*/ 23923 h 324304"/>
                <a:gd name="connsiteX4" fmla="*/ 0 w 3531649"/>
                <a:gd name="connsiteY4" fmla="*/ 294907 h 324304"/>
                <a:gd name="connsiteX5" fmla="*/ 6543 w 3531649"/>
                <a:gd name="connsiteY5" fmla="*/ 0 h 324304"/>
                <a:gd name="connsiteX0" fmla="*/ 6543 w 3531649"/>
                <a:gd name="connsiteY0" fmla="*/ 0 h 324304"/>
                <a:gd name="connsiteX1" fmla="*/ 3531649 w 3531649"/>
                <a:gd name="connsiteY1" fmla="*/ 0 h 324304"/>
                <a:gd name="connsiteX2" fmla="*/ 3505797 w 3531649"/>
                <a:gd name="connsiteY2" fmla="*/ 324304 h 324304"/>
                <a:gd name="connsiteX3" fmla="*/ 1875347 w 3531649"/>
                <a:gd name="connsiteY3" fmla="*/ 23923 h 324304"/>
                <a:gd name="connsiteX4" fmla="*/ 0 w 3531649"/>
                <a:gd name="connsiteY4" fmla="*/ 294907 h 324304"/>
                <a:gd name="connsiteX5" fmla="*/ 6543 w 3531649"/>
                <a:gd name="connsiteY5" fmla="*/ 0 h 3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649" h="324304">
                  <a:moveTo>
                    <a:pt x="6543" y="0"/>
                  </a:moveTo>
                  <a:lnTo>
                    <a:pt x="3531649" y="0"/>
                  </a:lnTo>
                  <a:lnTo>
                    <a:pt x="3505797" y="324304"/>
                  </a:lnTo>
                  <a:cubicBezTo>
                    <a:pt x="3404869" y="164104"/>
                    <a:pt x="3512713" y="45159"/>
                    <a:pt x="1875347" y="23923"/>
                  </a:cubicBezTo>
                  <a:cubicBezTo>
                    <a:pt x="311618" y="33593"/>
                    <a:pt x="3206" y="159005"/>
                    <a:pt x="0" y="294907"/>
                  </a:cubicBezTo>
                  <a:lnTo>
                    <a:pt x="6543" y="0"/>
                  </a:lnTo>
                  <a:close/>
                </a:path>
              </a:pathLst>
            </a:custGeom>
            <a:solidFill>
              <a:srgbClr val="FFF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44553A8-E708-F0C8-B3D6-A7F87E3D27D3}"/>
                </a:ext>
              </a:extLst>
            </p:cNvPr>
            <p:cNvGrpSpPr/>
            <p:nvPr/>
          </p:nvGrpSpPr>
          <p:grpSpPr>
            <a:xfrm>
              <a:off x="1490901" y="484903"/>
              <a:ext cx="1713230" cy="643890"/>
              <a:chOff x="3715385" y="1918335"/>
              <a:chExt cx="1713230" cy="643890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F100D5DC-7ACB-6BC5-8F3A-3CFB4DBC7853}"/>
                  </a:ext>
                </a:extLst>
              </p:cNvPr>
              <p:cNvGrpSpPr/>
              <p:nvPr/>
            </p:nvGrpSpPr>
            <p:grpSpPr>
              <a:xfrm>
                <a:off x="3715385" y="1918335"/>
                <a:ext cx="1713230" cy="643890"/>
                <a:chOff x="0" y="0"/>
                <a:chExt cx="1713782" cy="644105"/>
              </a:xfrm>
            </p:grpSpPr>
            <p:sp>
              <p:nvSpPr>
                <p:cNvPr id="22" name="Zone de texte 4">
                  <a:extLst>
                    <a:ext uri="{FF2B5EF4-FFF2-40B4-BE49-F238E27FC236}">
                      <a16:creationId xmlns:a16="http://schemas.microsoft.com/office/drawing/2014/main" id="{4942A2EC-0E42-8E36-5387-5E4594125154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1713782" cy="6441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1" vert="horz" wrap="square" lIns="91440" tIns="45720" rIns="91440" bIns="45720" numCol="1" spcCol="0" rtlCol="0" fromWordArt="0" anchor="t" anchorCtr="0" forceAA="0" compatLnSpc="1">
                  <a:prstTxWarp prst="textArchUp">
                    <a:avLst>
                      <a:gd name="adj" fmla="val 11307494"/>
                    </a:avLst>
                  </a:prstTxWarp>
                  <a:noAutofit/>
                </a:bodyPr>
                <a:lstStyle/>
                <a:p>
                  <a:pPr algn="r"/>
                  <a:r>
                    <a:rPr lang="fr-FR" sz="2400" dirty="0">
                      <a:solidFill>
                        <a:schemeClr val="bg1"/>
                      </a:solidFill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FINE BOUCHE</a:t>
                  </a:r>
                  <a:endParaRPr lang="fr-FR" sz="12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Zone de texte 12">
                  <a:extLst>
                    <a:ext uri="{FF2B5EF4-FFF2-40B4-BE49-F238E27FC236}">
                      <a16:creationId xmlns:a16="http://schemas.microsoft.com/office/drawing/2014/main" id="{9AFA2338-CC4E-BE9F-8488-F18C0CF6D0A1}"/>
                    </a:ext>
                  </a:extLst>
                </p:cNvPr>
                <p:cNvSpPr txBox="1"/>
                <p:nvPr/>
              </p:nvSpPr>
              <p:spPr>
                <a:xfrm>
                  <a:off x="335396" y="313064"/>
                  <a:ext cx="1042987" cy="19526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dirty="0">
                      <a:solidFill>
                        <a:schemeClr val="bg1"/>
                      </a:solidFill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TRAITEUR D’EXCEPTION</a:t>
                  </a:r>
                  <a:endParaRPr lang="fr-FR" sz="12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1" name="Picture 28" descr="Olive-branch-silhouette by paperlightbox on DeviantArt">
                <a:extLst>
                  <a:ext uri="{FF2B5EF4-FFF2-40B4-BE49-F238E27FC236}">
                    <a16:creationId xmlns:a16="http://schemas.microsoft.com/office/drawing/2014/main" id="{61C12884-CD34-1F12-2A8A-94073F729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498340" y="2002592"/>
                <a:ext cx="147319" cy="231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211A4B49-9FA8-A6F5-DE3D-895F31159F62}"/>
              </a:ext>
            </a:extLst>
          </p:cNvPr>
          <p:cNvSpPr txBox="1"/>
          <p:nvPr/>
        </p:nvSpPr>
        <p:spPr>
          <a:xfrm>
            <a:off x="140927" y="4752932"/>
            <a:ext cx="29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4C0B4"/>
                </a:solidFill>
                <a:latin typeface="Georgia" panose="02040502050405020303" pitchFamily="18" charset="0"/>
              </a:rPr>
              <a:t>2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B03F8E5-79E0-D019-F967-58B5BF2868BB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F2BC22-2485-5AA7-773A-2BE1E2A4E5FE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dessins olive 1189345 PNG">
              <a:extLst>
                <a:ext uri="{FF2B5EF4-FFF2-40B4-BE49-F238E27FC236}">
                  <a16:creationId xmlns:a16="http://schemas.microsoft.com/office/drawing/2014/main" id="{9A0CEFAD-4438-E4BF-D1BD-93044E013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5608222-7178-C6F7-AC1C-B2A7D56535CB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83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4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5A85BB6-2C66-10CB-C8D6-EB6D584A66A0}"/>
              </a:ext>
            </a:extLst>
          </p:cNvPr>
          <p:cNvSpPr/>
          <p:nvPr/>
        </p:nvSpPr>
        <p:spPr>
          <a:xfrm>
            <a:off x="8559208" y="0"/>
            <a:ext cx="584791" cy="5143500"/>
          </a:xfrm>
          <a:prstGeom prst="rect">
            <a:avLst/>
          </a:prstGeom>
          <a:solidFill>
            <a:srgbClr val="B4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B8E5B1A-8008-7C89-AB4F-7EC48FF15126}"/>
              </a:ext>
            </a:extLst>
          </p:cNvPr>
          <p:cNvCxnSpPr>
            <a:cxnSpLocks/>
          </p:cNvCxnSpPr>
          <p:nvPr/>
        </p:nvCxnSpPr>
        <p:spPr>
          <a:xfrm flipH="1">
            <a:off x="425659" y="1028254"/>
            <a:ext cx="325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dessins olive 1189345 PNG">
            <a:extLst>
              <a:ext uri="{FF2B5EF4-FFF2-40B4-BE49-F238E27FC236}">
                <a16:creationId xmlns:a16="http://schemas.microsoft.com/office/drawing/2014/main" id="{693B8964-C8C9-6822-D903-7797B527F8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88559" flipH="1">
            <a:off x="8795689" y="185367"/>
            <a:ext cx="179004" cy="2516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2D58035-AB73-DE2C-4EB6-4C39F8FD4079}"/>
              </a:ext>
            </a:extLst>
          </p:cNvPr>
          <p:cNvSpPr txBox="1"/>
          <p:nvPr/>
        </p:nvSpPr>
        <p:spPr>
          <a:xfrm>
            <a:off x="140927" y="4752932"/>
            <a:ext cx="29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4C0B4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A020CB-C5CE-2848-43F5-D063F474D639}"/>
              </a:ext>
            </a:extLst>
          </p:cNvPr>
          <p:cNvSpPr txBox="1"/>
          <p:nvPr/>
        </p:nvSpPr>
        <p:spPr>
          <a:xfrm rot="16200000">
            <a:off x="7006383" y="3080536"/>
            <a:ext cx="3714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VOTRE ÉVENEMENT AVEC </a:t>
            </a:r>
            <a:r>
              <a:rPr lang="fr-FR" sz="1000" b="1" dirty="0">
                <a:latin typeface="Century Gothic" panose="020B0502020202020204" pitchFamily="34" charset="0"/>
              </a:rPr>
              <a:t>@FINEBOUCHE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077E736-8C59-93DE-4370-CA26D858DA54}"/>
              </a:ext>
            </a:extLst>
          </p:cNvPr>
          <p:cNvSpPr txBox="1"/>
          <p:nvPr/>
        </p:nvSpPr>
        <p:spPr>
          <a:xfrm>
            <a:off x="2396273" y="3045413"/>
            <a:ext cx="17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Gastronomie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DED4C13-87F5-EA04-93D8-C94C898345B0}"/>
              </a:ext>
            </a:extLst>
          </p:cNvPr>
          <p:cNvSpPr txBox="1"/>
          <p:nvPr/>
        </p:nvSpPr>
        <p:spPr>
          <a:xfrm>
            <a:off x="366701" y="2474284"/>
            <a:ext cx="179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Century Gothic" panose="020B0502020202020204" pitchFamily="34" charset="0"/>
                <a:ea typeface="Baskerville" panose="02020502070401020303" pitchFamily="18" charset="0"/>
              </a:rPr>
              <a:t>Ré-interprêter</a:t>
            </a:r>
            <a:r>
              <a:rPr lang="fr-FR" sz="1000" dirty="0">
                <a:latin typeface="Century Gothic" panose="020B0502020202020204" pitchFamily="34" charset="0"/>
                <a:ea typeface="Baskerville" panose="02020502070401020303" pitchFamily="18" charset="0"/>
              </a:rPr>
              <a:t> la tradition pour exprimer de nouvelles tendances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B479CDB-2128-5EC9-FCB1-BC1ED3DEE1A8}"/>
              </a:ext>
            </a:extLst>
          </p:cNvPr>
          <p:cNvSpPr txBox="1"/>
          <p:nvPr/>
        </p:nvSpPr>
        <p:spPr>
          <a:xfrm>
            <a:off x="3033328" y="1296075"/>
            <a:ext cx="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Service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2268873-F5DD-73E5-B6B3-61A732241DC8}"/>
              </a:ext>
            </a:extLst>
          </p:cNvPr>
          <p:cNvSpPr txBox="1"/>
          <p:nvPr/>
        </p:nvSpPr>
        <p:spPr>
          <a:xfrm>
            <a:off x="2296868" y="1621686"/>
            <a:ext cx="172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latin typeface="Century Gothic" panose="020B0502020202020204" pitchFamily="34" charset="0"/>
                <a:ea typeface="Baskerville" panose="02020502070401020303" pitchFamily="18" charset="0"/>
              </a:rPr>
              <a:t>Attachement à l’excellence par notre savoir-faire et notre savoir-être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048024B-0C8C-A119-227D-C491B278935C}"/>
              </a:ext>
            </a:extLst>
          </p:cNvPr>
          <p:cNvSpPr txBox="1"/>
          <p:nvPr/>
        </p:nvSpPr>
        <p:spPr>
          <a:xfrm>
            <a:off x="308449" y="3921933"/>
            <a:ext cx="167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Scénographie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DFDC64C-C304-63A7-7407-5697A078618C}"/>
              </a:ext>
            </a:extLst>
          </p:cNvPr>
          <p:cNvSpPr txBox="1"/>
          <p:nvPr/>
        </p:nvSpPr>
        <p:spPr>
          <a:xfrm>
            <a:off x="308449" y="4291265"/>
            <a:ext cx="198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  <a:ea typeface="Baskerville" panose="02020502070401020303" pitchFamily="18" charset="0"/>
              </a:rPr>
              <a:t>Le Luxe raffiné et la créativité autour des arts de la table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5B558AD-87BE-0F0D-5AAB-149E7338F43D}"/>
              </a:ext>
            </a:extLst>
          </p:cNvPr>
          <p:cNvSpPr txBox="1"/>
          <p:nvPr/>
        </p:nvSpPr>
        <p:spPr>
          <a:xfrm>
            <a:off x="367598" y="2106572"/>
            <a:ext cx="12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Talent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128F4B3-13D8-D415-1327-B2EDD1094CA2}"/>
              </a:ext>
            </a:extLst>
          </p:cNvPr>
          <p:cNvSpPr txBox="1"/>
          <p:nvPr/>
        </p:nvSpPr>
        <p:spPr>
          <a:xfrm>
            <a:off x="2296868" y="3414746"/>
            <a:ext cx="1839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latin typeface="Century Gothic" panose="020B0502020202020204" pitchFamily="34" charset="0"/>
                <a:ea typeface="Baskerville" panose="02020502070401020303" pitchFamily="18" charset="0"/>
              </a:rPr>
              <a:t>Nos collaborateurs sont issus de la restauration étoilée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B3B63762-E75A-8430-FFC9-2AB1B9AAF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5232" y="-2334"/>
            <a:ext cx="37176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7572F112-D042-2EDE-AE3D-AE5875F92CC0}"/>
              </a:ext>
            </a:extLst>
          </p:cNvPr>
          <p:cNvSpPr txBox="1"/>
          <p:nvPr/>
        </p:nvSpPr>
        <p:spPr>
          <a:xfrm>
            <a:off x="366701" y="325524"/>
            <a:ext cx="371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La Fine équipe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82920D3F-EC1A-37FD-88AD-00E29F1EC9A1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161109" y="1621686"/>
            <a:ext cx="166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EF3DC48-9CB3-2C47-6504-966322FA6D66}"/>
              </a:ext>
            </a:extLst>
          </p:cNvPr>
          <p:cNvCxnSpPr>
            <a:cxnSpLocks/>
          </p:cNvCxnSpPr>
          <p:nvPr/>
        </p:nvCxnSpPr>
        <p:spPr>
          <a:xfrm flipH="1">
            <a:off x="3151950" y="3402561"/>
            <a:ext cx="166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7E653E9-08DC-E535-1ABD-C33F2684CF1B}"/>
              </a:ext>
            </a:extLst>
          </p:cNvPr>
          <p:cNvCxnSpPr>
            <a:cxnSpLocks/>
            <a:stCxn id="32" idx="0"/>
          </p:cNvCxnSpPr>
          <p:nvPr/>
        </p:nvCxnSpPr>
        <p:spPr>
          <a:xfrm flipH="1">
            <a:off x="-5934" y="2474284"/>
            <a:ext cx="1268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C91B3C3-C321-1807-5340-B67D5888EC6A}"/>
              </a:ext>
            </a:extLst>
          </p:cNvPr>
          <p:cNvCxnSpPr>
            <a:cxnSpLocks/>
          </p:cNvCxnSpPr>
          <p:nvPr/>
        </p:nvCxnSpPr>
        <p:spPr>
          <a:xfrm flipH="1">
            <a:off x="-5934" y="4286977"/>
            <a:ext cx="1691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 de texte 4">
            <a:extLst>
              <a:ext uri="{FF2B5EF4-FFF2-40B4-BE49-F238E27FC236}">
                <a16:creationId xmlns:a16="http://schemas.microsoft.com/office/drawing/2014/main" id="{2935DEC5-3B44-6922-F3F7-0FB12BD69A14}"/>
              </a:ext>
            </a:extLst>
          </p:cNvPr>
          <p:cNvSpPr txBox="1"/>
          <p:nvPr/>
        </p:nvSpPr>
        <p:spPr>
          <a:xfrm>
            <a:off x="5827826" y="384507"/>
            <a:ext cx="1713230" cy="6438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11307494"/>
              </a:avLst>
            </a:prstTxWarp>
            <a:no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FINE BOUCHE</a:t>
            </a:r>
            <a:endParaRPr lang="fr-FR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726D829-00D2-323A-42C7-09B35B409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"/>
          <a:stretch/>
        </p:blipFill>
        <p:spPr bwMode="auto">
          <a:xfrm>
            <a:off x="565689" y="15623"/>
            <a:ext cx="3469097" cy="51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49A3AB-E6AC-A408-3954-045A63C1A0C7}"/>
              </a:ext>
            </a:extLst>
          </p:cNvPr>
          <p:cNvSpPr txBox="1"/>
          <p:nvPr/>
        </p:nvSpPr>
        <p:spPr>
          <a:xfrm>
            <a:off x="4375985" y="447435"/>
            <a:ext cx="40257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22222"/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Votre {!</a:t>
            </a:r>
            <a:r>
              <a:rPr lang="fr-FR" sz="3200" dirty="0" err="1">
                <a:solidFill>
                  <a:srgbClr val="222222"/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Opportunity|Event_format__c</a:t>
            </a:r>
            <a:r>
              <a:rPr lang="fr-FR" sz="3200" dirty="0">
                <a:solidFill>
                  <a:srgbClr val="222222"/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}</a:t>
            </a:r>
            <a:endParaRPr lang="fr-FR" sz="3200" b="0" i="0" u="none" strike="noStrike" dirty="0">
              <a:solidFill>
                <a:srgbClr val="222222"/>
              </a:solidFill>
              <a:effectLst/>
              <a:latin typeface="Georgia" panose="02040502050405020303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C2F9FF-7DAC-1356-02E8-40D6F31350C9}"/>
              </a:ext>
            </a:extLst>
          </p:cNvPr>
          <p:cNvSpPr txBox="1"/>
          <p:nvPr/>
        </p:nvSpPr>
        <p:spPr>
          <a:xfrm>
            <a:off x="4464034" y="1968215"/>
            <a:ext cx="222873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Fine Bouche met tout en œuvre pour que votre évènement soit inoubliable</a:t>
            </a:r>
            <a:endParaRPr lang="fr-FR" sz="900" b="0" i="0" u="none" strike="noStrike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AC53270-81B1-1FCF-BB58-8597B68AB998}"/>
              </a:ext>
            </a:extLst>
          </p:cNvPr>
          <p:cNvCxnSpPr>
            <a:cxnSpLocks/>
          </p:cNvCxnSpPr>
          <p:nvPr/>
        </p:nvCxnSpPr>
        <p:spPr>
          <a:xfrm flipH="1">
            <a:off x="3956940" y="1910769"/>
            <a:ext cx="3238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B427C72-1BB4-D1DF-F26C-8DFE5CCD1DF5}"/>
              </a:ext>
            </a:extLst>
          </p:cNvPr>
          <p:cNvGrpSpPr/>
          <p:nvPr/>
        </p:nvGrpSpPr>
        <p:grpSpPr>
          <a:xfrm>
            <a:off x="531628" y="13939"/>
            <a:ext cx="3555675" cy="2376151"/>
            <a:chOff x="415234" y="0"/>
            <a:chExt cx="3555675" cy="2376151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7BB95FA-ADE4-4DCA-741C-EC1310EFBF7D}"/>
                </a:ext>
              </a:extLst>
            </p:cNvPr>
            <p:cNvSpPr/>
            <p:nvPr/>
          </p:nvSpPr>
          <p:spPr>
            <a:xfrm>
              <a:off x="415234" y="0"/>
              <a:ext cx="3555675" cy="2376151"/>
            </a:xfrm>
            <a:custGeom>
              <a:avLst/>
              <a:gdLst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0 w 3525106"/>
                <a:gd name="connsiteY3" fmla="*/ 263255 h 263255"/>
                <a:gd name="connsiteX4" fmla="*/ 0 w 3525106"/>
                <a:gd name="connsiteY4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815464 w 3525106"/>
                <a:gd name="connsiteY3" fmla="*/ 83522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71205"/>
                <a:gd name="connsiteX1" fmla="*/ 3525106 w 3525106"/>
                <a:gd name="connsiteY1" fmla="*/ 0 h 271205"/>
                <a:gd name="connsiteX2" fmla="*/ 3525106 w 3525106"/>
                <a:gd name="connsiteY2" fmla="*/ 271205 h 271205"/>
                <a:gd name="connsiteX3" fmla="*/ 1901604 w 3525106"/>
                <a:gd name="connsiteY3" fmla="*/ 66298 h 271205"/>
                <a:gd name="connsiteX4" fmla="*/ 0 w 3525106"/>
                <a:gd name="connsiteY4" fmla="*/ 263255 h 271205"/>
                <a:gd name="connsiteX5" fmla="*/ 0 w 3525106"/>
                <a:gd name="connsiteY5" fmla="*/ 0 h 271205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815464 w 3525106"/>
                <a:gd name="connsiteY3" fmla="*/ 50397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15464 w 3551610"/>
                <a:gd name="connsiteY3" fmla="*/ 5039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94977 w 3551610"/>
                <a:gd name="connsiteY3" fmla="*/ 4562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94977 w 3551610"/>
                <a:gd name="connsiteY3" fmla="*/ 4562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68804 w 3551610"/>
                <a:gd name="connsiteY3" fmla="*/ 23923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68804 w 3551610"/>
                <a:gd name="connsiteY3" fmla="*/ 23923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9782"/>
                <a:gd name="connsiteX1" fmla="*/ 3525106 w 3551610"/>
                <a:gd name="connsiteY1" fmla="*/ 0 h 319782"/>
                <a:gd name="connsiteX2" fmla="*/ 3551610 w 3551610"/>
                <a:gd name="connsiteY2" fmla="*/ 319782 h 319782"/>
                <a:gd name="connsiteX3" fmla="*/ 1868804 w 3551610"/>
                <a:gd name="connsiteY3" fmla="*/ 23923 h 319782"/>
                <a:gd name="connsiteX4" fmla="*/ 0 w 3551610"/>
                <a:gd name="connsiteY4" fmla="*/ 263255 h 319782"/>
                <a:gd name="connsiteX5" fmla="*/ 0 w 3551610"/>
                <a:gd name="connsiteY5" fmla="*/ 0 h 319782"/>
                <a:gd name="connsiteX0" fmla="*/ 0 w 3551610"/>
                <a:gd name="connsiteY0" fmla="*/ 0 h 319782"/>
                <a:gd name="connsiteX1" fmla="*/ 3525106 w 3551610"/>
                <a:gd name="connsiteY1" fmla="*/ 0 h 319782"/>
                <a:gd name="connsiteX2" fmla="*/ 3551610 w 3551610"/>
                <a:gd name="connsiteY2" fmla="*/ 319782 h 319782"/>
                <a:gd name="connsiteX3" fmla="*/ 1868804 w 3551610"/>
                <a:gd name="connsiteY3" fmla="*/ 23923 h 319782"/>
                <a:gd name="connsiteX4" fmla="*/ 0 w 3551610"/>
                <a:gd name="connsiteY4" fmla="*/ 263255 h 319782"/>
                <a:gd name="connsiteX5" fmla="*/ 0 w 3551610"/>
                <a:gd name="connsiteY5" fmla="*/ 0 h 319782"/>
                <a:gd name="connsiteX0" fmla="*/ 6543 w 3558153"/>
                <a:gd name="connsiteY0" fmla="*/ 0 h 319782"/>
                <a:gd name="connsiteX1" fmla="*/ 3531649 w 3558153"/>
                <a:gd name="connsiteY1" fmla="*/ 0 h 319782"/>
                <a:gd name="connsiteX2" fmla="*/ 3558153 w 3558153"/>
                <a:gd name="connsiteY2" fmla="*/ 319782 h 319782"/>
                <a:gd name="connsiteX3" fmla="*/ 1875347 w 3558153"/>
                <a:gd name="connsiteY3" fmla="*/ 23923 h 319782"/>
                <a:gd name="connsiteX4" fmla="*/ 0 w 3558153"/>
                <a:gd name="connsiteY4" fmla="*/ 294907 h 319782"/>
                <a:gd name="connsiteX5" fmla="*/ 6543 w 3558153"/>
                <a:gd name="connsiteY5" fmla="*/ 0 h 319782"/>
                <a:gd name="connsiteX0" fmla="*/ 6543 w 3558153"/>
                <a:gd name="connsiteY0" fmla="*/ 0 h 319782"/>
                <a:gd name="connsiteX1" fmla="*/ 3531649 w 3558153"/>
                <a:gd name="connsiteY1" fmla="*/ 0 h 319782"/>
                <a:gd name="connsiteX2" fmla="*/ 3558153 w 3558153"/>
                <a:gd name="connsiteY2" fmla="*/ 319782 h 319782"/>
                <a:gd name="connsiteX3" fmla="*/ 1875347 w 3558153"/>
                <a:gd name="connsiteY3" fmla="*/ 23923 h 319782"/>
                <a:gd name="connsiteX4" fmla="*/ 0 w 3558153"/>
                <a:gd name="connsiteY4" fmla="*/ 294907 h 319782"/>
                <a:gd name="connsiteX5" fmla="*/ 6543 w 3558153"/>
                <a:gd name="connsiteY5" fmla="*/ 0 h 319782"/>
                <a:gd name="connsiteX0" fmla="*/ 6543 w 3531649"/>
                <a:gd name="connsiteY0" fmla="*/ 0 h 324304"/>
                <a:gd name="connsiteX1" fmla="*/ 3531649 w 3531649"/>
                <a:gd name="connsiteY1" fmla="*/ 0 h 324304"/>
                <a:gd name="connsiteX2" fmla="*/ 3505797 w 3531649"/>
                <a:gd name="connsiteY2" fmla="*/ 324304 h 324304"/>
                <a:gd name="connsiteX3" fmla="*/ 1875347 w 3531649"/>
                <a:gd name="connsiteY3" fmla="*/ 23923 h 324304"/>
                <a:gd name="connsiteX4" fmla="*/ 0 w 3531649"/>
                <a:gd name="connsiteY4" fmla="*/ 294907 h 324304"/>
                <a:gd name="connsiteX5" fmla="*/ 6543 w 3531649"/>
                <a:gd name="connsiteY5" fmla="*/ 0 h 324304"/>
                <a:gd name="connsiteX0" fmla="*/ 6543 w 3531649"/>
                <a:gd name="connsiteY0" fmla="*/ 0 h 324304"/>
                <a:gd name="connsiteX1" fmla="*/ 3531649 w 3531649"/>
                <a:gd name="connsiteY1" fmla="*/ 0 h 324304"/>
                <a:gd name="connsiteX2" fmla="*/ 3505797 w 3531649"/>
                <a:gd name="connsiteY2" fmla="*/ 324304 h 324304"/>
                <a:gd name="connsiteX3" fmla="*/ 1875347 w 3531649"/>
                <a:gd name="connsiteY3" fmla="*/ 23923 h 324304"/>
                <a:gd name="connsiteX4" fmla="*/ 0 w 3531649"/>
                <a:gd name="connsiteY4" fmla="*/ 294907 h 324304"/>
                <a:gd name="connsiteX5" fmla="*/ 6543 w 3531649"/>
                <a:gd name="connsiteY5" fmla="*/ 0 h 3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649" h="324304">
                  <a:moveTo>
                    <a:pt x="6543" y="0"/>
                  </a:moveTo>
                  <a:lnTo>
                    <a:pt x="3531649" y="0"/>
                  </a:lnTo>
                  <a:lnTo>
                    <a:pt x="3505797" y="324304"/>
                  </a:lnTo>
                  <a:cubicBezTo>
                    <a:pt x="3404869" y="164104"/>
                    <a:pt x="3512713" y="45159"/>
                    <a:pt x="1875347" y="23923"/>
                  </a:cubicBezTo>
                  <a:cubicBezTo>
                    <a:pt x="311618" y="33593"/>
                    <a:pt x="3206" y="159005"/>
                    <a:pt x="0" y="294907"/>
                  </a:cubicBezTo>
                  <a:lnTo>
                    <a:pt x="6543" y="0"/>
                  </a:lnTo>
                  <a:close/>
                </a:path>
              </a:pathLst>
            </a:custGeom>
            <a:solidFill>
              <a:srgbClr val="FFF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44553A8-E708-F0C8-B3D6-A7F87E3D27D3}"/>
                </a:ext>
              </a:extLst>
            </p:cNvPr>
            <p:cNvGrpSpPr/>
            <p:nvPr/>
          </p:nvGrpSpPr>
          <p:grpSpPr>
            <a:xfrm>
              <a:off x="1490899" y="491954"/>
              <a:ext cx="1713230" cy="643890"/>
              <a:chOff x="3715383" y="1925386"/>
              <a:chExt cx="1713230" cy="643890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F100D5DC-7ACB-6BC5-8F3A-3CFB4DBC7853}"/>
                  </a:ext>
                </a:extLst>
              </p:cNvPr>
              <p:cNvGrpSpPr/>
              <p:nvPr/>
            </p:nvGrpSpPr>
            <p:grpSpPr>
              <a:xfrm>
                <a:off x="3715383" y="1925386"/>
                <a:ext cx="1713230" cy="643890"/>
                <a:chOff x="-2" y="7053"/>
                <a:chExt cx="1713782" cy="644105"/>
              </a:xfrm>
            </p:grpSpPr>
            <p:sp>
              <p:nvSpPr>
                <p:cNvPr id="22" name="Zone de texte 4">
                  <a:extLst>
                    <a:ext uri="{FF2B5EF4-FFF2-40B4-BE49-F238E27FC236}">
                      <a16:creationId xmlns:a16="http://schemas.microsoft.com/office/drawing/2014/main" id="{4942A2EC-0E42-8E36-5387-5E4594125154}"/>
                    </a:ext>
                  </a:extLst>
                </p:cNvPr>
                <p:cNvSpPr txBox="1"/>
                <p:nvPr/>
              </p:nvSpPr>
              <p:spPr>
                <a:xfrm>
                  <a:off x="-2" y="7053"/>
                  <a:ext cx="1713782" cy="6441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1" vert="horz" wrap="square" lIns="91440" tIns="45720" rIns="91440" bIns="45720" numCol="1" spcCol="0" rtlCol="0" fromWordArt="0" anchor="t" anchorCtr="0" forceAA="0" compatLnSpc="1">
                  <a:prstTxWarp prst="textArchUp">
                    <a:avLst>
                      <a:gd name="adj" fmla="val 11307494"/>
                    </a:avLst>
                  </a:prstTxWarp>
                  <a:noAutofit/>
                </a:bodyPr>
                <a:lstStyle/>
                <a:p>
                  <a:pPr algn="r"/>
                  <a:r>
                    <a:rPr lang="fr-FR" sz="2400" dirty="0">
                      <a:solidFill>
                        <a:schemeClr val="bg1"/>
                      </a:solidFill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FINE BOUCHE</a:t>
                  </a:r>
                  <a:endParaRPr lang="fr-FR" sz="12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Zone de texte 12">
                  <a:extLst>
                    <a:ext uri="{FF2B5EF4-FFF2-40B4-BE49-F238E27FC236}">
                      <a16:creationId xmlns:a16="http://schemas.microsoft.com/office/drawing/2014/main" id="{9AFA2338-CC4E-BE9F-8488-F18C0CF6D0A1}"/>
                    </a:ext>
                  </a:extLst>
                </p:cNvPr>
                <p:cNvSpPr txBox="1"/>
                <p:nvPr/>
              </p:nvSpPr>
              <p:spPr>
                <a:xfrm>
                  <a:off x="335396" y="313064"/>
                  <a:ext cx="1042987" cy="19526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dirty="0">
                      <a:solidFill>
                        <a:schemeClr val="bg1"/>
                      </a:solidFill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TRAITEUR D’EXCEPTION</a:t>
                  </a:r>
                  <a:endParaRPr lang="fr-FR" sz="12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1" name="Picture 28" descr="Olive-branch-silhouette by paperlightbox on DeviantArt">
                <a:extLst>
                  <a:ext uri="{FF2B5EF4-FFF2-40B4-BE49-F238E27FC236}">
                    <a16:creationId xmlns:a16="http://schemas.microsoft.com/office/drawing/2014/main" id="{61C12884-CD34-1F12-2A8A-94073F729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498340" y="2002592"/>
                <a:ext cx="147319" cy="231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211A4B49-9FA8-A6F5-DE3D-895F31159F62}"/>
              </a:ext>
            </a:extLst>
          </p:cNvPr>
          <p:cNvSpPr txBox="1"/>
          <p:nvPr/>
        </p:nvSpPr>
        <p:spPr>
          <a:xfrm>
            <a:off x="140927" y="4752932"/>
            <a:ext cx="29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4C0B4"/>
                </a:solidFill>
                <a:latin typeface="Georgia" panose="02040502050405020303" pitchFamily="18" charset="0"/>
              </a:rPr>
              <a:t>2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B03F8E5-79E0-D019-F967-58B5BF2868BB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F2BC22-2485-5AA7-773A-2BE1E2A4E5FE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dessins olive 1189345 PNG">
              <a:extLst>
                <a:ext uri="{FF2B5EF4-FFF2-40B4-BE49-F238E27FC236}">
                  <a16:creationId xmlns:a16="http://schemas.microsoft.com/office/drawing/2014/main" id="{9A0CEFAD-4438-E4BF-D1BD-93044E013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5608222-7178-C6F7-AC1C-B2A7D56535CB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09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4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2D58035-AB73-DE2C-4EB6-4C39F8FD4079}"/>
              </a:ext>
            </a:extLst>
          </p:cNvPr>
          <p:cNvSpPr txBox="1"/>
          <p:nvPr/>
        </p:nvSpPr>
        <p:spPr>
          <a:xfrm>
            <a:off x="140927" y="4752932"/>
            <a:ext cx="29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4C0B4"/>
                </a:solidFill>
                <a:latin typeface="Georgia" panose="02040502050405020303" pitchFamily="18" charset="0"/>
              </a:rPr>
              <a:t>1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E1C7E54-2571-BCCE-837E-E9BEFCA03D37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A85BB6-2C66-10CB-C8D6-EB6D584A66A0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 descr="dessins olive 1189345 PNG">
              <a:extLst>
                <a:ext uri="{FF2B5EF4-FFF2-40B4-BE49-F238E27FC236}">
                  <a16:creationId xmlns:a16="http://schemas.microsoft.com/office/drawing/2014/main" id="{693B8964-C8C9-6822-D903-7797B527F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0A020CB-C5CE-2848-43F5-D063F474D639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0200EDE-D5DF-CA66-9F2A-F9A1503DE7BC}"/>
              </a:ext>
            </a:extLst>
          </p:cNvPr>
          <p:cNvSpPr txBox="1"/>
          <p:nvPr/>
        </p:nvSpPr>
        <p:spPr>
          <a:xfrm>
            <a:off x="2849525" y="2029033"/>
            <a:ext cx="105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Objectif</a:t>
            </a:r>
          </a:p>
          <a:p>
            <a:pPr algn="r"/>
            <a:endParaRPr lang="fr-FR" sz="1800" dirty="0">
              <a:latin typeface="Georgia" panose="02040502050405020303" pitchFamily="18" charset="0"/>
              <a:ea typeface="Baskerville" panose="02020502070401020303" pitchFamily="18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AD136CC-2CAA-3600-BD29-B74198B1252F}"/>
              </a:ext>
            </a:extLst>
          </p:cNvPr>
          <p:cNvCxnSpPr>
            <a:cxnSpLocks/>
          </p:cNvCxnSpPr>
          <p:nvPr/>
        </p:nvCxnSpPr>
        <p:spPr>
          <a:xfrm flipH="1">
            <a:off x="2849525" y="2394939"/>
            <a:ext cx="28054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D31B45D-5936-3A1F-9AEF-422336127B10}"/>
              </a:ext>
            </a:extLst>
          </p:cNvPr>
          <p:cNvSpPr txBox="1"/>
          <p:nvPr/>
        </p:nvSpPr>
        <p:spPr>
          <a:xfrm>
            <a:off x="288051" y="2419773"/>
            <a:ext cx="3469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entury Gothic" panose="020B0502020202020204" pitchFamily="34" charset="0"/>
                <a:ea typeface="Baskerville" panose="02020502070401020303" pitchFamily="18" charset="0"/>
              </a:rPr>
              <a:t>{!</a:t>
            </a:r>
            <a:r>
              <a:rPr lang="fr-FR" sz="900" dirty="0" err="1">
                <a:latin typeface="Century Gothic" panose="020B0502020202020204" pitchFamily="34" charset="0"/>
                <a:ea typeface="Baskerville" panose="02020502070401020303" pitchFamily="18" charset="0"/>
              </a:rPr>
              <a:t>Opportunity|Description</a:t>
            </a:r>
            <a:r>
              <a:rPr lang="fr-FR" sz="900" dirty="0">
                <a:latin typeface="Century Gothic" panose="020B0502020202020204" pitchFamily="34" charset="0"/>
                <a:ea typeface="Baskerville" panose="02020502070401020303" pitchFamily="18" charset="0"/>
              </a:rPr>
              <a:t>}</a:t>
            </a:r>
          </a:p>
        </p:txBody>
      </p:sp>
      <p:pic>
        <p:nvPicPr>
          <p:cNvPr id="13" name="Picture 4" descr="Image d’Épingle Story">
            <a:extLst>
              <a:ext uri="{FF2B5EF4-FFF2-40B4-BE49-F238E27FC236}">
                <a16:creationId xmlns:a16="http://schemas.microsoft.com/office/drawing/2014/main" id="{B220263B-08C5-0E68-F865-995240B2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9" y="0"/>
            <a:ext cx="35544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A035CCA-23D4-0E14-FF30-DE0921DA2C2C}"/>
              </a:ext>
            </a:extLst>
          </p:cNvPr>
          <p:cNvSpPr txBox="1"/>
          <p:nvPr/>
        </p:nvSpPr>
        <p:spPr>
          <a:xfrm>
            <a:off x="435174" y="311214"/>
            <a:ext cx="4029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Vos attentes</a:t>
            </a:r>
          </a:p>
        </p:txBody>
      </p:sp>
    </p:spTree>
    <p:extLst>
      <p:ext uri="{BB962C8B-B14F-4D97-AF65-F5344CB8AC3E}">
        <p14:creationId xmlns:p14="http://schemas.microsoft.com/office/powerpoint/2010/main" val="368072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9D197B1-6EE7-0987-FFC2-3AE4E0D946C9}"/>
              </a:ext>
            </a:extLst>
          </p:cNvPr>
          <p:cNvCxnSpPr>
            <a:cxnSpLocks/>
          </p:cNvCxnSpPr>
          <p:nvPr/>
        </p:nvCxnSpPr>
        <p:spPr>
          <a:xfrm flipH="1">
            <a:off x="792766" y="3920265"/>
            <a:ext cx="13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3CCAEF9-9EC0-9478-1B9F-DE0EBA1B9F5B}"/>
              </a:ext>
            </a:extLst>
          </p:cNvPr>
          <p:cNvSpPr txBox="1"/>
          <p:nvPr/>
        </p:nvSpPr>
        <p:spPr>
          <a:xfrm>
            <a:off x="739758" y="3554173"/>
            <a:ext cx="286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Date</a:t>
            </a:r>
          </a:p>
          <a:p>
            <a:endParaRPr lang="fr-FR" sz="1800" dirty="0">
              <a:latin typeface="Georgia" panose="02040502050405020303" pitchFamily="18" charset="0"/>
              <a:ea typeface="Baskerville" panose="02020502070401020303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E572A2E-0399-31F7-58A7-DDE93E065F26}"/>
              </a:ext>
            </a:extLst>
          </p:cNvPr>
          <p:cNvSpPr txBox="1"/>
          <p:nvPr/>
        </p:nvSpPr>
        <p:spPr>
          <a:xfrm>
            <a:off x="762122" y="3920265"/>
            <a:ext cx="20264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entury Gothic" panose="020B0502020202020204" pitchFamily="34" charset="0"/>
                <a:ea typeface="Baskerville" panose="02020502070401020303" pitchFamily="18" charset="0"/>
              </a:rPr>
              <a:t>Le {!Opportunity|Date_</a:t>
            </a:r>
            <a:r>
              <a:rPr lang="fr-FR" sz="1050" dirty="0" err="1">
                <a:latin typeface="Century Gothic" panose="020B0502020202020204" pitchFamily="34" charset="0"/>
                <a:ea typeface="Baskerville" panose="02020502070401020303" pitchFamily="18" charset="0"/>
              </a:rPr>
              <a:t>evenement</a:t>
            </a:r>
            <a:r>
              <a:rPr lang="fr-FR" sz="1050" dirty="0">
                <a:latin typeface="Century Gothic" panose="020B0502020202020204" pitchFamily="34" charset="0"/>
                <a:ea typeface="Baskerville" panose="02020502070401020303" pitchFamily="18" charset="0"/>
              </a:rPr>
              <a:t>__c(D)}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742FB3E-4784-EB9A-A1A8-4C2B452F304D}"/>
              </a:ext>
            </a:extLst>
          </p:cNvPr>
          <p:cNvSpPr txBox="1"/>
          <p:nvPr/>
        </p:nvSpPr>
        <p:spPr>
          <a:xfrm>
            <a:off x="6068604" y="3618443"/>
            <a:ext cx="28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Lieu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2F6E262-E3EF-7F82-3A60-9FA51AD49BDF}"/>
              </a:ext>
            </a:extLst>
          </p:cNvPr>
          <p:cNvCxnSpPr>
            <a:cxnSpLocks/>
          </p:cNvCxnSpPr>
          <p:nvPr/>
        </p:nvCxnSpPr>
        <p:spPr>
          <a:xfrm flipH="1">
            <a:off x="6121612" y="3984535"/>
            <a:ext cx="13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1682B67-C471-9129-B57D-19D4F86D45D1}"/>
              </a:ext>
            </a:extLst>
          </p:cNvPr>
          <p:cNvSpPr txBox="1"/>
          <p:nvPr/>
        </p:nvSpPr>
        <p:spPr>
          <a:xfrm>
            <a:off x="6090967" y="3984535"/>
            <a:ext cx="170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entury Gothic" panose="020B0502020202020204" pitchFamily="34" charset="0"/>
                <a:ea typeface="Baskerville" panose="02020502070401020303" pitchFamily="18" charset="0"/>
              </a:rPr>
              <a:t>Palace de la fine élégance, Paris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8615C9F-1265-C685-F7AB-CD26129E096B}"/>
              </a:ext>
            </a:extLst>
          </p:cNvPr>
          <p:cNvSpPr txBox="1"/>
          <p:nvPr/>
        </p:nvSpPr>
        <p:spPr>
          <a:xfrm>
            <a:off x="3385127" y="3550933"/>
            <a:ext cx="28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Georgia" panose="02040502050405020303" pitchFamily="18" charset="0"/>
                <a:ea typeface="Baskerville" panose="02020502070401020303" pitchFamily="18" charset="0"/>
              </a:rPr>
              <a:t>Convives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3C346C5-2F83-0729-A893-EE116AE4D64A}"/>
              </a:ext>
            </a:extLst>
          </p:cNvPr>
          <p:cNvCxnSpPr>
            <a:cxnSpLocks/>
          </p:cNvCxnSpPr>
          <p:nvPr/>
        </p:nvCxnSpPr>
        <p:spPr>
          <a:xfrm flipH="1">
            <a:off x="3438135" y="3917025"/>
            <a:ext cx="13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39D4DA2-E304-63B8-2926-9697E7E385D2}"/>
              </a:ext>
            </a:extLst>
          </p:cNvPr>
          <p:cNvSpPr txBox="1"/>
          <p:nvPr/>
        </p:nvSpPr>
        <p:spPr>
          <a:xfrm>
            <a:off x="3407490" y="3917025"/>
            <a:ext cx="2008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entury Gothic" panose="020B0502020202020204" pitchFamily="34" charset="0"/>
                <a:ea typeface="Baskerville" panose="02020502070401020303" pitchFamily="18" charset="0"/>
              </a:rPr>
              <a:t>{!Opportunity|number_of_</a:t>
            </a:r>
            <a:r>
              <a:rPr lang="fr-FR" sz="1050" dirty="0" err="1">
                <a:latin typeface="Century Gothic" panose="020B0502020202020204" pitchFamily="34" charset="0"/>
                <a:ea typeface="Baskerville" panose="02020502070401020303" pitchFamily="18" charset="0"/>
              </a:rPr>
              <a:t>guests</a:t>
            </a:r>
            <a:r>
              <a:rPr lang="fr-FR" sz="1050" dirty="0">
                <a:latin typeface="Century Gothic" panose="020B0502020202020204" pitchFamily="34" charset="0"/>
                <a:ea typeface="Baskerville" panose="02020502070401020303" pitchFamily="18" charset="0"/>
              </a:rPr>
              <a:t>__c} personnes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02E08ED-35DC-37AE-E024-13614383E272}"/>
              </a:ext>
            </a:extLst>
          </p:cNvPr>
          <p:cNvSpPr txBox="1"/>
          <p:nvPr/>
        </p:nvSpPr>
        <p:spPr>
          <a:xfrm>
            <a:off x="739758" y="437870"/>
            <a:ext cx="800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>
                    <a:lumMod val="10000"/>
                  </a:schemeClr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Événement {!</a:t>
            </a:r>
            <a:r>
              <a:rPr lang="fr-FR" sz="3200" dirty="0" err="1">
                <a:solidFill>
                  <a:schemeClr val="accent1">
                    <a:lumMod val="10000"/>
                  </a:schemeClr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Opportunity|Account.Name</a:t>
            </a:r>
            <a:r>
              <a:rPr lang="fr-FR" sz="3200" dirty="0">
                <a:solidFill>
                  <a:schemeClr val="accent1">
                    <a:lumMod val="10000"/>
                  </a:schemeClr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}</a:t>
            </a:r>
            <a:endParaRPr lang="fr-FR" sz="3200" b="0" i="0" u="none" strike="noStrike" dirty="0">
              <a:solidFill>
                <a:schemeClr val="accent1">
                  <a:lumMod val="10000"/>
                </a:schemeClr>
              </a:solidFill>
              <a:effectLst/>
              <a:latin typeface="Georgia" panose="02040502050405020303" pitchFamily="18" charset="0"/>
              <a:ea typeface="Baskerville" panose="02020502070401020303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F1E8B8-C02E-65C2-318F-2EE76BE4ED7B}"/>
              </a:ext>
            </a:extLst>
          </p:cNvPr>
          <p:cNvSpPr txBox="1"/>
          <p:nvPr/>
        </p:nvSpPr>
        <p:spPr>
          <a:xfrm>
            <a:off x="140927" y="4752932"/>
            <a:ext cx="29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4C0B4"/>
                </a:solidFill>
                <a:latin typeface="Georgia" panose="02040502050405020303" pitchFamily="18" charset="0"/>
              </a:rPr>
              <a:t>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959F48C-332A-4EBF-ACC7-233919699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31" y="1501319"/>
            <a:ext cx="1839443" cy="184283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79DF025-6CCF-B93E-C290-84E97C0D3D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579" y="1572069"/>
            <a:ext cx="1837624" cy="183417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B066348-19E0-52D5-8B71-58D27D192D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042" y="1501319"/>
            <a:ext cx="1837624" cy="1840935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05ADDAAB-36A1-E24A-B5EB-D27008614593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2BB1D1-A818-0627-A4F8-71CEC9D1DD45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 descr="dessins olive 1189345 PNG">
              <a:extLst>
                <a:ext uri="{FF2B5EF4-FFF2-40B4-BE49-F238E27FC236}">
                  <a16:creationId xmlns:a16="http://schemas.microsoft.com/office/drawing/2014/main" id="{F3F8133C-25A4-3CFF-7D3E-868292A1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8921E54-304D-BF1F-9FBE-16671623EEDB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5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F2EFBB6-E460-3A00-1ADD-41F83F99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72" y="0"/>
            <a:ext cx="34739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49A3AB-E6AC-A408-3954-045A63C1A0C7}"/>
              </a:ext>
            </a:extLst>
          </p:cNvPr>
          <p:cNvSpPr txBox="1"/>
          <p:nvPr/>
        </p:nvSpPr>
        <p:spPr>
          <a:xfrm>
            <a:off x="4485966" y="1125200"/>
            <a:ext cx="40235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Prestations</a:t>
            </a:r>
            <a:endParaRPr lang="fr-FR" sz="4400" dirty="0">
              <a:solidFill>
                <a:srgbClr val="222222"/>
              </a:solidFill>
              <a:latin typeface="Georgia" panose="02040502050405020303" pitchFamily="18" charset="0"/>
              <a:ea typeface="Baskerville" panose="02020502070401020303" pitchFamily="18" charset="0"/>
            </a:endParaRPr>
          </a:p>
          <a:p>
            <a:r>
              <a:rPr lang="fr-FR" sz="44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Fine Bouche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C2F9FF-7DAC-1356-02E8-40D6F31350C9}"/>
              </a:ext>
            </a:extLst>
          </p:cNvPr>
          <p:cNvSpPr txBox="1"/>
          <p:nvPr/>
        </p:nvSpPr>
        <p:spPr>
          <a:xfrm>
            <a:off x="4572000" y="2579588"/>
            <a:ext cx="2328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Ambassadeur de l’art de vivre lyonnais depuis plus de deux heures, Fine Bouche crée des événements sur-mesure</a:t>
            </a:r>
            <a:endParaRPr lang="fr-FR" sz="1050" b="0" i="0" u="none" strike="noStrike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AC53270-81B1-1FCF-BB58-8597B68AB998}"/>
              </a:ext>
            </a:extLst>
          </p:cNvPr>
          <p:cNvCxnSpPr>
            <a:cxnSpLocks/>
          </p:cNvCxnSpPr>
          <p:nvPr/>
        </p:nvCxnSpPr>
        <p:spPr>
          <a:xfrm flipH="1">
            <a:off x="4037606" y="2493401"/>
            <a:ext cx="3819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B427C72-1BB4-D1DF-F26C-8DFE5CCD1DF5}"/>
              </a:ext>
            </a:extLst>
          </p:cNvPr>
          <p:cNvGrpSpPr/>
          <p:nvPr/>
        </p:nvGrpSpPr>
        <p:grpSpPr>
          <a:xfrm>
            <a:off x="531628" y="0"/>
            <a:ext cx="3555675" cy="2376151"/>
            <a:chOff x="415234" y="0"/>
            <a:chExt cx="3555675" cy="2376151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7BB95FA-ADE4-4DCA-741C-EC1310EFBF7D}"/>
                </a:ext>
              </a:extLst>
            </p:cNvPr>
            <p:cNvSpPr/>
            <p:nvPr/>
          </p:nvSpPr>
          <p:spPr>
            <a:xfrm>
              <a:off x="415234" y="0"/>
              <a:ext cx="3555675" cy="2376151"/>
            </a:xfrm>
            <a:custGeom>
              <a:avLst/>
              <a:gdLst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0 w 3525106"/>
                <a:gd name="connsiteY3" fmla="*/ 263255 h 263255"/>
                <a:gd name="connsiteX4" fmla="*/ 0 w 3525106"/>
                <a:gd name="connsiteY4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815464 w 3525106"/>
                <a:gd name="connsiteY3" fmla="*/ 83522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47986 w 3525106"/>
                <a:gd name="connsiteY3" fmla="*/ 77429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63255"/>
                <a:gd name="connsiteX1" fmla="*/ 3525106 w 3525106"/>
                <a:gd name="connsiteY1" fmla="*/ 0 h 263255"/>
                <a:gd name="connsiteX2" fmla="*/ 3525106 w 3525106"/>
                <a:gd name="connsiteY2" fmla="*/ 263255 h 263255"/>
                <a:gd name="connsiteX3" fmla="*/ 1901604 w 3525106"/>
                <a:gd name="connsiteY3" fmla="*/ 66298 h 263255"/>
                <a:gd name="connsiteX4" fmla="*/ 0 w 3525106"/>
                <a:gd name="connsiteY4" fmla="*/ 263255 h 263255"/>
                <a:gd name="connsiteX5" fmla="*/ 0 w 3525106"/>
                <a:gd name="connsiteY5" fmla="*/ 0 h 263255"/>
                <a:gd name="connsiteX0" fmla="*/ 0 w 3525106"/>
                <a:gd name="connsiteY0" fmla="*/ 0 h 271205"/>
                <a:gd name="connsiteX1" fmla="*/ 3525106 w 3525106"/>
                <a:gd name="connsiteY1" fmla="*/ 0 h 271205"/>
                <a:gd name="connsiteX2" fmla="*/ 3525106 w 3525106"/>
                <a:gd name="connsiteY2" fmla="*/ 271205 h 271205"/>
                <a:gd name="connsiteX3" fmla="*/ 1901604 w 3525106"/>
                <a:gd name="connsiteY3" fmla="*/ 66298 h 271205"/>
                <a:gd name="connsiteX4" fmla="*/ 0 w 3525106"/>
                <a:gd name="connsiteY4" fmla="*/ 263255 h 271205"/>
                <a:gd name="connsiteX5" fmla="*/ 0 w 3525106"/>
                <a:gd name="connsiteY5" fmla="*/ 0 h 271205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901604 w 3525106"/>
                <a:gd name="connsiteY3" fmla="*/ 66298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25106"/>
                <a:gd name="connsiteY0" fmla="*/ 0 h 306187"/>
                <a:gd name="connsiteX1" fmla="*/ 3525106 w 3525106"/>
                <a:gd name="connsiteY1" fmla="*/ 0 h 306187"/>
                <a:gd name="connsiteX2" fmla="*/ 3518480 w 3525106"/>
                <a:gd name="connsiteY2" fmla="*/ 306187 h 306187"/>
                <a:gd name="connsiteX3" fmla="*/ 1815464 w 3525106"/>
                <a:gd name="connsiteY3" fmla="*/ 50397 h 306187"/>
                <a:gd name="connsiteX4" fmla="*/ 0 w 3525106"/>
                <a:gd name="connsiteY4" fmla="*/ 263255 h 306187"/>
                <a:gd name="connsiteX5" fmla="*/ 0 w 3525106"/>
                <a:gd name="connsiteY5" fmla="*/ 0 h 30618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15464 w 3551610"/>
                <a:gd name="connsiteY3" fmla="*/ 5039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94977 w 3551610"/>
                <a:gd name="connsiteY3" fmla="*/ 4562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94977 w 3551610"/>
                <a:gd name="connsiteY3" fmla="*/ 45627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68804 w 3551610"/>
                <a:gd name="connsiteY3" fmla="*/ 23923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2547"/>
                <a:gd name="connsiteX1" fmla="*/ 3525106 w 3551610"/>
                <a:gd name="connsiteY1" fmla="*/ 0 h 312547"/>
                <a:gd name="connsiteX2" fmla="*/ 3551610 w 3551610"/>
                <a:gd name="connsiteY2" fmla="*/ 312547 h 312547"/>
                <a:gd name="connsiteX3" fmla="*/ 1868804 w 3551610"/>
                <a:gd name="connsiteY3" fmla="*/ 23923 h 312547"/>
                <a:gd name="connsiteX4" fmla="*/ 0 w 3551610"/>
                <a:gd name="connsiteY4" fmla="*/ 263255 h 312547"/>
                <a:gd name="connsiteX5" fmla="*/ 0 w 3551610"/>
                <a:gd name="connsiteY5" fmla="*/ 0 h 312547"/>
                <a:gd name="connsiteX0" fmla="*/ 0 w 3551610"/>
                <a:gd name="connsiteY0" fmla="*/ 0 h 319782"/>
                <a:gd name="connsiteX1" fmla="*/ 3525106 w 3551610"/>
                <a:gd name="connsiteY1" fmla="*/ 0 h 319782"/>
                <a:gd name="connsiteX2" fmla="*/ 3551610 w 3551610"/>
                <a:gd name="connsiteY2" fmla="*/ 319782 h 319782"/>
                <a:gd name="connsiteX3" fmla="*/ 1868804 w 3551610"/>
                <a:gd name="connsiteY3" fmla="*/ 23923 h 319782"/>
                <a:gd name="connsiteX4" fmla="*/ 0 w 3551610"/>
                <a:gd name="connsiteY4" fmla="*/ 263255 h 319782"/>
                <a:gd name="connsiteX5" fmla="*/ 0 w 3551610"/>
                <a:gd name="connsiteY5" fmla="*/ 0 h 319782"/>
                <a:gd name="connsiteX0" fmla="*/ 0 w 3551610"/>
                <a:gd name="connsiteY0" fmla="*/ 0 h 319782"/>
                <a:gd name="connsiteX1" fmla="*/ 3525106 w 3551610"/>
                <a:gd name="connsiteY1" fmla="*/ 0 h 319782"/>
                <a:gd name="connsiteX2" fmla="*/ 3551610 w 3551610"/>
                <a:gd name="connsiteY2" fmla="*/ 319782 h 319782"/>
                <a:gd name="connsiteX3" fmla="*/ 1868804 w 3551610"/>
                <a:gd name="connsiteY3" fmla="*/ 23923 h 319782"/>
                <a:gd name="connsiteX4" fmla="*/ 0 w 3551610"/>
                <a:gd name="connsiteY4" fmla="*/ 263255 h 319782"/>
                <a:gd name="connsiteX5" fmla="*/ 0 w 3551610"/>
                <a:gd name="connsiteY5" fmla="*/ 0 h 319782"/>
                <a:gd name="connsiteX0" fmla="*/ 6543 w 3558153"/>
                <a:gd name="connsiteY0" fmla="*/ 0 h 319782"/>
                <a:gd name="connsiteX1" fmla="*/ 3531649 w 3558153"/>
                <a:gd name="connsiteY1" fmla="*/ 0 h 319782"/>
                <a:gd name="connsiteX2" fmla="*/ 3558153 w 3558153"/>
                <a:gd name="connsiteY2" fmla="*/ 319782 h 319782"/>
                <a:gd name="connsiteX3" fmla="*/ 1875347 w 3558153"/>
                <a:gd name="connsiteY3" fmla="*/ 23923 h 319782"/>
                <a:gd name="connsiteX4" fmla="*/ 0 w 3558153"/>
                <a:gd name="connsiteY4" fmla="*/ 294907 h 319782"/>
                <a:gd name="connsiteX5" fmla="*/ 6543 w 3558153"/>
                <a:gd name="connsiteY5" fmla="*/ 0 h 319782"/>
                <a:gd name="connsiteX0" fmla="*/ 6543 w 3558153"/>
                <a:gd name="connsiteY0" fmla="*/ 0 h 319782"/>
                <a:gd name="connsiteX1" fmla="*/ 3531649 w 3558153"/>
                <a:gd name="connsiteY1" fmla="*/ 0 h 319782"/>
                <a:gd name="connsiteX2" fmla="*/ 3558153 w 3558153"/>
                <a:gd name="connsiteY2" fmla="*/ 319782 h 319782"/>
                <a:gd name="connsiteX3" fmla="*/ 1875347 w 3558153"/>
                <a:gd name="connsiteY3" fmla="*/ 23923 h 319782"/>
                <a:gd name="connsiteX4" fmla="*/ 0 w 3558153"/>
                <a:gd name="connsiteY4" fmla="*/ 294907 h 319782"/>
                <a:gd name="connsiteX5" fmla="*/ 6543 w 3558153"/>
                <a:gd name="connsiteY5" fmla="*/ 0 h 319782"/>
                <a:gd name="connsiteX0" fmla="*/ 6543 w 3531649"/>
                <a:gd name="connsiteY0" fmla="*/ 0 h 324304"/>
                <a:gd name="connsiteX1" fmla="*/ 3531649 w 3531649"/>
                <a:gd name="connsiteY1" fmla="*/ 0 h 324304"/>
                <a:gd name="connsiteX2" fmla="*/ 3505797 w 3531649"/>
                <a:gd name="connsiteY2" fmla="*/ 324304 h 324304"/>
                <a:gd name="connsiteX3" fmla="*/ 1875347 w 3531649"/>
                <a:gd name="connsiteY3" fmla="*/ 23923 h 324304"/>
                <a:gd name="connsiteX4" fmla="*/ 0 w 3531649"/>
                <a:gd name="connsiteY4" fmla="*/ 294907 h 324304"/>
                <a:gd name="connsiteX5" fmla="*/ 6543 w 3531649"/>
                <a:gd name="connsiteY5" fmla="*/ 0 h 324304"/>
                <a:gd name="connsiteX0" fmla="*/ 6543 w 3531649"/>
                <a:gd name="connsiteY0" fmla="*/ 0 h 324304"/>
                <a:gd name="connsiteX1" fmla="*/ 3531649 w 3531649"/>
                <a:gd name="connsiteY1" fmla="*/ 0 h 324304"/>
                <a:gd name="connsiteX2" fmla="*/ 3505797 w 3531649"/>
                <a:gd name="connsiteY2" fmla="*/ 324304 h 324304"/>
                <a:gd name="connsiteX3" fmla="*/ 1875347 w 3531649"/>
                <a:gd name="connsiteY3" fmla="*/ 23923 h 324304"/>
                <a:gd name="connsiteX4" fmla="*/ 0 w 3531649"/>
                <a:gd name="connsiteY4" fmla="*/ 294907 h 324304"/>
                <a:gd name="connsiteX5" fmla="*/ 6543 w 3531649"/>
                <a:gd name="connsiteY5" fmla="*/ 0 h 3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649" h="324304">
                  <a:moveTo>
                    <a:pt x="6543" y="0"/>
                  </a:moveTo>
                  <a:lnTo>
                    <a:pt x="3531649" y="0"/>
                  </a:lnTo>
                  <a:lnTo>
                    <a:pt x="3505797" y="324304"/>
                  </a:lnTo>
                  <a:cubicBezTo>
                    <a:pt x="3404869" y="164104"/>
                    <a:pt x="3512713" y="45159"/>
                    <a:pt x="1875347" y="23923"/>
                  </a:cubicBezTo>
                  <a:cubicBezTo>
                    <a:pt x="311618" y="33593"/>
                    <a:pt x="3206" y="159005"/>
                    <a:pt x="0" y="294907"/>
                  </a:cubicBezTo>
                  <a:lnTo>
                    <a:pt x="6543" y="0"/>
                  </a:lnTo>
                  <a:close/>
                </a:path>
              </a:pathLst>
            </a:custGeom>
            <a:solidFill>
              <a:srgbClr val="FFF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44553A8-E708-F0C8-B3D6-A7F87E3D27D3}"/>
                </a:ext>
              </a:extLst>
            </p:cNvPr>
            <p:cNvGrpSpPr/>
            <p:nvPr/>
          </p:nvGrpSpPr>
          <p:grpSpPr>
            <a:xfrm>
              <a:off x="1490901" y="484903"/>
              <a:ext cx="1713230" cy="643890"/>
              <a:chOff x="3715385" y="1918335"/>
              <a:chExt cx="1713230" cy="643890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F100D5DC-7ACB-6BC5-8F3A-3CFB4DBC7853}"/>
                  </a:ext>
                </a:extLst>
              </p:cNvPr>
              <p:cNvGrpSpPr/>
              <p:nvPr/>
            </p:nvGrpSpPr>
            <p:grpSpPr>
              <a:xfrm>
                <a:off x="3715385" y="1918335"/>
                <a:ext cx="1713230" cy="643890"/>
                <a:chOff x="0" y="0"/>
                <a:chExt cx="1713782" cy="644105"/>
              </a:xfrm>
            </p:grpSpPr>
            <p:sp>
              <p:nvSpPr>
                <p:cNvPr id="22" name="Zone de texte 4">
                  <a:extLst>
                    <a:ext uri="{FF2B5EF4-FFF2-40B4-BE49-F238E27FC236}">
                      <a16:creationId xmlns:a16="http://schemas.microsoft.com/office/drawing/2014/main" id="{4942A2EC-0E42-8E36-5387-5E4594125154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1713782" cy="6441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1" vert="horz" wrap="square" lIns="91440" tIns="45720" rIns="91440" bIns="45720" numCol="1" spcCol="0" rtlCol="0" fromWordArt="0" anchor="t" anchorCtr="0" forceAA="0" compatLnSpc="1">
                  <a:prstTxWarp prst="textArchUp">
                    <a:avLst>
                      <a:gd name="adj" fmla="val 11307494"/>
                    </a:avLst>
                  </a:prstTxWarp>
                  <a:noAutofit/>
                </a:bodyPr>
                <a:lstStyle/>
                <a:p>
                  <a:pPr algn="r"/>
                  <a:r>
                    <a:rPr lang="fr-FR" sz="2400" dirty="0">
                      <a:solidFill>
                        <a:schemeClr val="bg1"/>
                      </a:solidFill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FINE BOUCHE</a:t>
                  </a:r>
                  <a:endParaRPr lang="fr-FR" sz="12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Zone de texte 12">
                  <a:extLst>
                    <a:ext uri="{FF2B5EF4-FFF2-40B4-BE49-F238E27FC236}">
                      <a16:creationId xmlns:a16="http://schemas.microsoft.com/office/drawing/2014/main" id="{9AFA2338-CC4E-BE9F-8488-F18C0CF6D0A1}"/>
                    </a:ext>
                  </a:extLst>
                </p:cNvPr>
                <p:cNvSpPr txBox="1"/>
                <p:nvPr/>
              </p:nvSpPr>
              <p:spPr>
                <a:xfrm>
                  <a:off x="335396" y="313064"/>
                  <a:ext cx="1042987" cy="19526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dirty="0">
                      <a:solidFill>
                        <a:schemeClr val="bg1"/>
                      </a:solidFill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TRAITEUR D’EXCEPTION</a:t>
                  </a:r>
                  <a:endParaRPr lang="fr-FR" sz="120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1" name="Picture 28" descr="Olive-branch-silhouette by paperlightbox on DeviantArt">
                <a:extLst>
                  <a:ext uri="{FF2B5EF4-FFF2-40B4-BE49-F238E27FC236}">
                    <a16:creationId xmlns:a16="http://schemas.microsoft.com/office/drawing/2014/main" id="{61C12884-CD34-1F12-2A8A-94073F729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498340" y="2002592"/>
                <a:ext cx="147319" cy="231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211A4B49-9FA8-A6F5-DE3D-895F31159F62}"/>
              </a:ext>
            </a:extLst>
          </p:cNvPr>
          <p:cNvSpPr txBox="1"/>
          <p:nvPr/>
        </p:nvSpPr>
        <p:spPr>
          <a:xfrm>
            <a:off x="140927" y="4752932"/>
            <a:ext cx="29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4C0B4"/>
                </a:solidFill>
                <a:latin typeface="Georgia" panose="02040502050405020303" pitchFamily="18" charset="0"/>
              </a:rPr>
              <a:t>2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B03F8E5-79E0-D019-F967-58B5BF2868BB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F2BC22-2485-5AA7-773A-2BE1E2A4E5FE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dessins olive 1189345 PNG">
              <a:extLst>
                <a:ext uri="{FF2B5EF4-FFF2-40B4-BE49-F238E27FC236}">
                  <a16:creationId xmlns:a16="http://schemas.microsoft.com/office/drawing/2014/main" id="{9A0CEFAD-4438-E4BF-D1BD-93044E013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5608222-7178-C6F7-AC1C-B2A7D56535CB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1CF32F73-41E7-60F6-77E8-9AD8A775CB70}"/>
              </a:ext>
            </a:extLst>
          </p:cNvPr>
          <p:cNvSpPr txBox="1"/>
          <p:nvPr/>
        </p:nvSpPr>
        <p:spPr>
          <a:xfrm>
            <a:off x="4069650" y="4706765"/>
            <a:ext cx="38767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tx1">
                    <a:lumMod val="10000"/>
                  </a:schemeClr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Cocktail - Petit déjeuner – Déjeuner – Diner – Conférence - Séminaire</a:t>
            </a:r>
          </a:p>
        </p:txBody>
      </p:sp>
    </p:spTree>
    <p:extLst>
      <p:ext uri="{BB962C8B-B14F-4D97-AF65-F5344CB8AC3E}">
        <p14:creationId xmlns:p14="http://schemas.microsoft.com/office/powerpoint/2010/main" val="317267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E0BF447-23AA-7A08-5262-CEB11C69CC0E}"/>
              </a:ext>
            </a:extLst>
          </p:cNvPr>
          <p:cNvGrpSpPr/>
          <p:nvPr/>
        </p:nvGrpSpPr>
        <p:grpSpPr>
          <a:xfrm>
            <a:off x="8559208" y="0"/>
            <a:ext cx="584791" cy="5143500"/>
            <a:chOff x="8559208" y="0"/>
            <a:chExt cx="584791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136B0F-47CD-9D02-5940-C3CDFD7963EB}"/>
                </a:ext>
              </a:extLst>
            </p:cNvPr>
            <p:cNvSpPr/>
            <p:nvPr/>
          </p:nvSpPr>
          <p:spPr>
            <a:xfrm>
              <a:off x="8559208" y="0"/>
              <a:ext cx="584791" cy="5143500"/>
            </a:xfrm>
            <a:prstGeom prst="rect">
              <a:avLst/>
            </a:prstGeom>
            <a:solidFill>
              <a:srgbClr val="B4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dessins olive 1189345 PNG">
              <a:extLst>
                <a:ext uri="{FF2B5EF4-FFF2-40B4-BE49-F238E27FC236}">
                  <a16:creationId xmlns:a16="http://schemas.microsoft.com/office/drawing/2014/main" id="{D8594882-4D80-9CBB-3C28-3BD309EE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788559" flipH="1">
              <a:off x="8795689" y="185367"/>
              <a:ext cx="179004" cy="251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A248DCF-5A28-45F1-4A6B-F8C759FE7EB3}"/>
                </a:ext>
              </a:extLst>
            </p:cNvPr>
            <p:cNvSpPr txBox="1"/>
            <p:nvPr/>
          </p:nvSpPr>
          <p:spPr>
            <a:xfrm rot="16200000">
              <a:off x="7006383" y="3080536"/>
              <a:ext cx="3714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Century Gothic" panose="020B0502020202020204" pitchFamily="34" charset="0"/>
                </a:rPr>
                <a:t>VOTRE ÉVENEMENT AVEC </a:t>
              </a:r>
              <a:r>
                <a:rPr lang="fr-FR" sz="1000" b="1" dirty="0">
                  <a:latin typeface="Century Gothic" panose="020B0502020202020204" pitchFamily="34" charset="0"/>
                </a:rPr>
                <a:t>@FINEBOUCHE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0F57A92-0195-389B-C2F6-26A7764BF46E}"/>
              </a:ext>
            </a:extLst>
          </p:cNvPr>
          <p:cNvSpPr txBox="1"/>
          <p:nvPr/>
        </p:nvSpPr>
        <p:spPr>
          <a:xfrm>
            <a:off x="3979950" y="1257571"/>
            <a:ext cx="4023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Baskerville" panose="02020502070401020303" pitchFamily="18" charset="0"/>
              </a:rPr>
              <a:t>Pièces salées froides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6D53C-720F-DE03-8972-9D192F7C87B5}"/>
              </a:ext>
            </a:extLst>
          </p:cNvPr>
          <p:cNvSpPr txBox="1"/>
          <p:nvPr/>
        </p:nvSpPr>
        <p:spPr>
          <a:xfrm>
            <a:off x="4007796" y="2339352"/>
            <a:ext cx="3749959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Gravlax de saumon, crème citronnée et œuf d’</a:t>
            </a:r>
            <a:r>
              <a:rPr lang="fr-FR" sz="105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avruga</a:t>
            </a:r>
            <a:endParaRPr lang="fr-FR" sz="1050" b="0" i="0" u="none" strike="noStrike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sz="105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Cevice</a:t>
            </a:r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 de bar et dôme d’avocat</a:t>
            </a:r>
          </a:p>
          <a:p>
            <a:pPr algn="ctr"/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Tartelette crabe et pamplemousse</a:t>
            </a:r>
          </a:p>
          <a:p>
            <a:pPr algn="ctr"/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Saint Jacques </a:t>
            </a:r>
            <a:r>
              <a:rPr lang="fr-FR" sz="105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roties</a:t>
            </a:r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, condiment de patate douce et </a:t>
            </a:r>
            <a:r>
              <a:rPr lang="fr-FR" sz="105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chataigne</a:t>
            </a:r>
            <a:endParaRPr lang="fr-FR" sz="1050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endParaRPr lang="fr-FR" sz="1050" b="0" i="0" u="none" strike="noStrike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Bruschetta de foie gras et chutney d’ananas</a:t>
            </a:r>
          </a:p>
          <a:p>
            <a:pPr algn="ctr"/>
            <a:r>
              <a:rPr lang="fr-FR" sz="105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La</a:t>
            </a:r>
            <a:r>
              <a:rPr lang="fr-FR" sz="1050" dirty="0">
                <a:solidFill>
                  <a:srgbClr val="222222"/>
                </a:solidFill>
                <a:latin typeface="Century Gothic" panose="020B0502020202020204" pitchFamily="34" charset="0"/>
              </a:rPr>
              <a:t>rme de parmesan, crèmes d’herbes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8F72D96-1E43-2184-C3E8-5DE024DC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42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BD234CE-1693-46E8-8855-0BD1AE4D32EE}"/>
              </a:ext>
            </a:extLst>
          </p:cNvPr>
          <p:cNvSpPr txBox="1"/>
          <p:nvPr/>
        </p:nvSpPr>
        <p:spPr>
          <a:xfrm>
            <a:off x="4007796" y="4543014"/>
            <a:ext cx="38767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tx1">
                    <a:lumMod val="10000"/>
                  </a:schemeClr>
                </a:solidFill>
                <a:latin typeface="Georgia" panose="02040502050405020303" pitchFamily="18" charset="0"/>
                <a:ea typeface="Baskerville" panose="02020502070401020303" pitchFamily="18" charset="0"/>
              </a:rPr>
              <a:t>6 pièces par personnes</a:t>
            </a:r>
          </a:p>
        </p:txBody>
      </p:sp>
    </p:spTree>
    <p:extLst>
      <p:ext uri="{BB962C8B-B14F-4D97-AF65-F5344CB8AC3E}">
        <p14:creationId xmlns:p14="http://schemas.microsoft.com/office/powerpoint/2010/main" val="560733404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c Food Pitch Deck by Slidesgo">
  <a:themeElements>
    <a:clrScheme name="Simple Light">
      <a:dk1>
        <a:srgbClr val="DBD4D1"/>
      </a:dk1>
      <a:lt1>
        <a:srgbClr val="FFFFFF"/>
      </a:lt1>
      <a:dk2>
        <a:srgbClr val="514138"/>
      </a:dk2>
      <a:lt2>
        <a:srgbClr val="BCB1AE"/>
      </a:lt2>
      <a:accent1>
        <a:srgbClr val="DBD4D1"/>
      </a:accent1>
      <a:accent2>
        <a:srgbClr val="FFFFFF"/>
      </a:accent2>
      <a:accent3>
        <a:srgbClr val="514138"/>
      </a:accent3>
      <a:accent4>
        <a:srgbClr val="BCB1AE"/>
      </a:accent4>
      <a:accent5>
        <a:srgbClr val="DBD4D1"/>
      </a:accent5>
      <a:accent6>
        <a:srgbClr val="BCB1AE"/>
      </a:accent6>
      <a:hlink>
        <a:srgbClr val="5141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4A2979CE8904B8F7FFADADFEF7C6B" ma:contentTypeVersion="20" ma:contentTypeDescription="Crée un document." ma:contentTypeScope="" ma:versionID="5aa78285fe9c43a422de2350a6c78a82">
  <xsd:schema xmlns:xsd="http://www.w3.org/2001/XMLSchema" xmlns:xs="http://www.w3.org/2001/XMLSchema" xmlns:p="http://schemas.microsoft.com/office/2006/metadata/properties" xmlns:ns2="b6f606dd-91c7-4e5e-82be-c44e08cbff75" xmlns:ns3="a6a59548-7439-4a0b-9bc4-b9a27e567453" targetNamespace="http://schemas.microsoft.com/office/2006/metadata/properties" ma:root="true" ma:fieldsID="1892627b782e9e90a6a37162124c247f" ns2:_="" ns3:_="">
    <xsd:import namespace="b6f606dd-91c7-4e5e-82be-c44e08cbff75"/>
    <xsd:import namespace="a6a59548-7439-4a0b-9bc4-b9a27e567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Signed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606dd-91c7-4e5e-82be-c44e08cbf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da7cba8-3d22-49e4-82b8-8904eaf0bc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igned" ma:index="24" nillable="true" ma:displayName="Signed" ma:default="0" ma:format="Dropdown" ma:internalName="Signed">
      <xsd:simpleType>
        <xsd:restriction base="dms:Boolea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59548-7439-4a0b-9bc4-b9a27e567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5ac212-2e35-46cb-83ee-57aff53e2e31}" ma:internalName="TaxCatchAll" ma:showField="CatchAllData" ma:web="a6a59548-7439-4a0b-9bc4-b9a27e567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gned xmlns="b6f606dd-91c7-4e5e-82be-c44e08cbff75">false</Signed>
    <TaxCatchAll xmlns="a6a59548-7439-4a0b-9bc4-b9a27e567453" xsi:nil="true"/>
    <lcf76f155ced4ddcb4097134ff3c332f xmlns="b6f606dd-91c7-4e5e-82be-c44e08cbff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77D3D2-6FEC-41CA-9C2E-6A1C8055A00A}"/>
</file>

<file path=customXml/itemProps2.xml><?xml version="1.0" encoding="utf-8"?>
<ds:datastoreItem xmlns:ds="http://schemas.openxmlformats.org/officeDocument/2006/customXml" ds:itemID="{FF2339A4-86EC-4241-AD01-C1FB78A10555}"/>
</file>

<file path=customXml/itemProps3.xml><?xml version="1.0" encoding="utf-8"?>
<ds:datastoreItem xmlns:ds="http://schemas.openxmlformats.org/officeDocument/2006/customXml" ds:itemID="{44DDEE38-85D3-4435-BE28-EAFFF7871B8E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626</Words>
  <Application>Microsoft Macintosh PowerPoint</Application>
  <PresentationFormat>Affichage à l'écran (16:9)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Staatliches</vt:lpstr>
      <vt:lpstr>Georgia</vt:lpstr>
      <vt:lpstr>Century Gothic</vt:lpstr>
      <vt:lpstr>Oswald</vt:lpstr>
      <vt:lpstr>Inconsolata</vt:lpstr>
      <vt:lpstr>Organic Food Pitch Deck by Slidesgo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FOOD PITCH DECK</dc:title>
  <cp:lastModifiedBy>Doris Leal</cp:lastModifiedBy>
  <cp:revision>38</cp:revision>
  <dcterms:modified xsi:type="dcterms:W3CDTF">2024-03-19T17:11:21Z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0x010100C2E4A2979CE8904B8F7FFADADFEF7C6B</vt:lpwstr>
  </property>
</Properties>
</file>