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9" r:id="rId10"/>
  </p:sldIdLst>
  <p:sldSz cx="20574000" cy="13716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PQeQS4xZDVhiSViaoOt9aGEji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1200E-AD7A-48A2-909A-9961EC196F72}" v="3" dt="2024-09-13T20:38:09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customschemas.google.com/relationships/presentationmetadata" Target="metadata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Chea" userId="bd5e43d9-fa89-4ec9-a74b-ff0725ead7cb" providerId="ADAL" clId="{3551200E-AD7A-48A2-909A-9961EC196F72}"/>
    <pc:docChg chg="addSld delSld modSld sldOrd">
      <pc:chgData name="Norman Chea" userId="bd5e43d9-fa89-4ec9-a74b-ff0725ead7cb" providerId="ADAL" clId="{3551200E-AD7A-48A2-909A-9961EC196F72}" dt="2024-09-13T20:38:35.546" v="26" actId="47"/>
      <pc:docMkLst>
        <pc:docMk/>
      </pc:docMkLst>
      <pc:sldChg chg="modSp mod">
        <pc:chgData name="Norman Chea" userId="bd5e43d9-fa89-4ec9-a74b-ff0725ead7cb" providerId="ADAL" clId="{3551200E-AD7A-48A2-909A-9961EC196F72}" dt="2024-09-13T20:30:17.559" v="21" actId="20577"/>
        <pc:sldMkLst>
          <pc:docMk/>
          <pc:sldMk cId="0" sldId="256"/>
        </pc:sldMkLst>
        <pc:spChg chg="mod">
          <ac:chgData name="Norman Chea" userId="bd5e43d9-fa89-4ec9-a74b-ff0725ead7cb" providerId="ADAL" clId="{3551200E-AD7A-48A2-909A-9961EC196F72}" dt="2024-09-13T20:30:17.559" v="21" actId="20577"/>
          <ac:spMkLst>
            <pc:docMk/>
            <pc:sldMk cId="0" sldId="256"/>
            <ac:spMk id="161" creationId="{00000000-0000-0000-0000-000000000000}"/>
          </ac:spMkLst>
        </pc:spChg>
      </pc:sldChg>
      <pc:sldChg chg="addSp modSp mod">
        <pc:chgData name="Norman Chea" userId="bd5e43d9-fa89-4ec9-a74b-ff0725ead7cb" providerId="ADAL" clId="{3551200E-AD7A-48A2-909A-9961EC196F72}" dt="2024-09-13T20:22:46.708" v="1"/>
        <pc:sldMkLst>
          <pc:docMk/>
          <pc:sldMk cId="0" sldId="257"/>
        </pc:sldMkLst>
        <pc:spChg chg="add mod">
          <ac:chgData name="Norman Chea" userId="bd5e43d9-fa89-4ec9-a74b-ff0725ead7cb" providerId="ADAL" clId="{3551200E-AD7A-48A2-909A-9961EC196F72}" dt="2024-09-13T20:22:46.708" v="1"/>
          <ac:spMkLst>
            <pc:docMk/>
            <pc:sldMk cId="0" sldId="257"/>
            <ac:spMk id="2" creationId="{49FC7172-62C8-FCEB-0586-279F4A0E7559}"/>
          </ac:spMkLst>
        </pc:spChg>
        <pc:spChg chg="mod">
          <ac:chgData name="Norman Chea" userId="bd5e43d9-fa89-4ec9-a74b-ff0725ead7cb" providerId="ADAL" clId="{3551200E-AD7A-48A2-909A-9961EC196F72}" dt="2024-09-13T20:22:40.626" v="0"/>
          <ac:spMkLst>
            <pc:docMk/>
            <pc:sldMk cId="0" sldId="257"/>
            <ac:spMk id="166" creationId="{00000000-0000-0000-0000-000000000000}"/>
          </ac:spMkLst>
        </pc:spChg>
      </pc:sldChg>
      <pc:sldChg chg="modSp mod">
        <pc:chgData name="Norman Chea" userId="bd5e43d9-fa89-4ec9-a74b-ff0725ead7cb" providerId="ADAL" clId="{3551200E-AD7A-48A2-909A-9961EC196F72}" dt="2024-09-13T20:26:35.687" v="3"/>
        <pc:sldMkLst>
          <pc:docMk/>
          <pc:sldMk cId="0" sldId="261"/>
        </pc:sldMkLst>
        <pc:spChg chg="mod">
          <ac:chgData name="Norman Chea" userId="bd5e43d9-fa89-4ec9-a74b-ff0725ead7cb" providerId="ADAL" clId="{3551200E-AD7A-48A2-909A-9961EC196F72}" dt="2024-09-13T20:26:35.687" v="3"/>
          <ac:spMkLst>
            <pc:docMk/>
            <pc:sldMk cId="0" sldId="261"/>
            <ac:spMk id="194" creationId="{00000000-0000-0000-0000-000000000000}"/>
          </ac:spMkLst>
        </pc:spChg>
      </pc:sldChg>
      <pc:sldChg chg="modSp mod">
        <pc:chgData name="Norman Chea" userId="bd5e43d9-fa89-4ec9-a74b-ff0725ead7cb" providerId="ADAL" clId="{3551200E-AD7A-48A2-909A-9961EC196F72}" dt="2024-09-13T20:26:27.967" v="2"/>
        <pc:sldMkLst>
          <pc:docMk/>
          <pc:sldMk cId="354374937" sldId="269"/>
        </pc:sldMkLst>
        <pc:spChg chg="mod">
          <ac:chgData name="Norman Chea" userId="bd5e43d9-fa89-4ec9-a74b-ff0725ead7cb" providerId="ADAL" clId="{3551200E-AD7A-48A2-909A-9961EC196F72}" dt="2024-09-13T20:26:27.967" v="2"/>
          <ac:spMkLst>
            <pc:docMk/>
            <pc:sldMk cId="354374937" sldId="269"/>
            <ac:spMk id="194" creationId="{00000000-0000-0000-0000-000000000000}"/>
          </ac:spMkLst>
        </pc:spChg>
      </pc:sldChg>
      <pc:sldChg chg="addSp modSp add del ord">
        <pc:chgData name="Norman Chea" userId="bd5e43d9-fa89-4ec9-a74b-ff0725ead7cb" providerId="ADAL" clId="{3551200E-AD7A-48A2-909A-9961EC196F72}" dt="2024-09-13T20:38:35.546" v="26" actId="47"/>
        <pc:sldMkLst>
          <pc:docMk/>
          <pc:sldMk cId="2849884120" sldId="272"/>
        </pc:sldMkLst>
        <pc:spChg chg="add mod">
          <ac:chgData name="Norman Chea" userId="bd5e43d9-fa89-4ec9-a74b-ff0725ead7cb" providerId="ADAL" clId="{3551200E-AD7A-48A2-909A-9961EC196F72}" dt="2024-09-13T20:38:09.768" v="25"/>
          <ac:spMkLst>
            <pc:docMk/>
            <pc:sldMk cId="2849884120" sldId="272"/>
            <ac:spMk id="2" creationId="{6DB103C4-B1EB-A0E8-9236-3C4004DFF7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38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Pag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 descr="TestResiz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838" y="536805"/>
            <a:ext cx="19561883" cy="1270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3061692" y="8697714"/>
            <a:ext cx="14284921" cy="19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rmAutofit/>
          </a:bodyPr>
          <a:lstStyle>
            <a:lvl1pPr lv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30" descr="Distill_Ventures_Primary_Logo_RGB_PURE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8521" y="5066806"/>
            <a:ext cx="11632191" cy="34450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0"/>
          <p:cNvSpPr txBox="1"/>
          <p:nvPr/>
        </p:nvSpPr>
        <p:spPr>
          <a:xfrm>
            <a:off x="3058337" y="4230082"/>
            <a:ext cx="7073863" cy="64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Strictly Private and Confidential</a:t>
            </a:r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body" idx="1"/>
          </p:nvPr>
        </p:nvSpPr>
        <p:spPr>
          <a:xfrm>
            <a:off x="3032937" y="11684982"/>
            <a:ext cx="7073863" cy="66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>
            <a:lvl1pPr marL="457200" lvl="0" indent="-2286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</a:defRPr>
            </a:lvl1pPr>
            <a:lvl2pPr marL="914400" lvl="1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cxnSp>
        <p:nvCxnSpPr>
          <p:cNvPr id="15" name="Google Shape;15;p30"/>
          <p:cNvCxnSpPr/>
          <p:nvPr/>
        </p:nvCxnSpPr>
        <p:spPr>
          <a:xfrm>
            <a:off x="3098834" y="509220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6" name="Google Shape;16;p30"/>
          <p:cNvCxnSpPr/>
          <p:nvPr/>
        </p:nvCxnSpPr>
        <p:spPr>
          <a:xfrm>
            <a:off x="3098834" y="1143615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10062960" y="12108656"/>
            <a:ext cx="437364" cy="44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Page Bullets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45085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2800"/>
            </a:lvl3pPr>
            <a:lvl4pPr marL="1828800" lvl="3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45085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28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19832632" y="12959892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22" name="Google Shape;22;p31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23" name="Google Shape;23;p31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4" name="Google Shape;24;p31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1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ium Text Bullets">
  <p:cSld name="Medium Text Bulle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585787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Arial"/>
              <a:buChar char="•"/>
              <a:defRPr sz="4500"/>
            </a:lvl1pPr>
            <a:lvl2pPr marL="914400" lvl="1" indent="-53022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Char char="•"/>
              <a:defRPr sz="3800"/>
            </a:lvl2pPr>
            <a:lvl3pPr marL="1371600" lvl="2" indent="-4826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defRPr sz="3200"/>
            </a:lvl3pPr>
            <a:lvl4pPr marL="1828800" lvl="3" indent="-53022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Char char="•"/>
              <a:defRPr sz="3800"/>
            </a:lvl4pPr>
            <a:lvl5pPr marL="2286000" lvl="4" indent="-4826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defRPr sz="32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19832632" y="12950207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30" name="Google Shape;30;p32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31" name="Google Shape;31;p32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2" name="Google Shape;32;p32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32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Bullets">
  <p:cSld name="Large Text Bulle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609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  <a:defRPr sz="4800"/>
            </a:lvl1pPr>
            <a:lvl2pPr marL="914400" lvl="1" indent="-5461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  <a:defRPr sz="4000"/>
            </a:lvl2pPr>
            <a:lvl3pPr marL="1371600" lvl="2" indent="-51435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  <a:defRPr sz="3600"/>
            </a:lvl3pPr>
            <a:lvl4pPr marL="1828800" lvl="3" indent="-5461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  <a:defRPr sz="4000"/>
            </a:lvl4pPr>
            <a:lvl5pPr marL="2286000" lvl="4" indent="-51435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  <a:defRPr sz="36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19837399" y="12954548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38" name="Google Shape;38;p33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39" name="Google Shape;39;p33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0" name="Google Shape;40;p33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33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Numbered Points">
  <p:cSld name="Standard Numbered Poi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3429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1pPr>
            <a:lvl2pPr marL="914400" lvl="1" indent="-3429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eriod"/>
              <a:defRPr/>
            </a:lvl2pPr>
            <a:lvl3pPr marL="1371600" lvl="2" indent="-4064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  <a:defRPr sz="2800"/>
            </a:lvl3pPr>
            <a:lvl4pPr marL="1828800" lvl="3" indent="-3429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eriod"/>
              <a:defRPr/>
            </a:lvl4pPr>
            <a:lvl5pPr marL="2286000" lvl="4" indent="-4064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  <a:defRPr sz="28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19837399" y="12954548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46" name="Google Shape;46;p34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47" name="Google Shape;47;p34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8" name="Google Shape;48;p34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34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Numbered Points">
  <p:cSld name="Large Text Numbered Poi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5334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  <a:defRPr sz="4800"/>
            </a:lvl1pPr>
            <a:lvl2pPr marL="914400" lvl="1" indent="-4826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  <a:defRPr sz="4000"/>
            </a:lvl2pPr>
            <a:lvl3pPr marL="1371600" lvl="2" indent="-4572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  <a:defRPr sz="3600"/>
            </a:lvl3pPr>
            <a:lvl4pPr marL="1828800" lvl="3" indent="-4826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  <a:defRPr sz="4000"/>
            </a:lvl4pPr>
            <a:lvl5pPr marL="2286000" lvl="4" indent="-4572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rabicPeriod"/>
              <a:defRPr sz="36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19837399" y="12954548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54" name="Google Shape;54;p35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55" name="Google Shape;55;p35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56" name="Google Shape;56;p35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35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 No Title">
  <p:cSld name="Blank Page No 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 txBox="1">
            <a:spLocks noGrp="1"/>
          </p:cNvSpPr>
          <p:nvPr>
            <p:ph type="sldNum" idx="12"/>
          </p:nvPr>
        </p:nvSpPr>
        <p:spPr>
          <a:xfrm>
            <a:off x="19837399" y="12954548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142" name="Google Shape;142;p42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pic>
        <p:nvPicPr>
          <p:cNvPr id="143" name="Google Shape;143;p42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42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py">
  <p:cSld name="Blank cop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4"/>
          <p:cNvSpPr txBox="1">
            <a:spLocks noGrp="1"/>
          </p:cNvSpPr>
          <p:nvPr>
            <p:ph type="sldNum" idx="12"/>
          </p:nvPr>
        </p:nvSpPr>
        <p:spPr>
          <a:xfrm>
            <a:off x="10062960" y="12108656"/>
            <a:ext cx="437364" cy="44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1425178" y="1371600"/>
            <a:ext cx="17723644" cy="19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normAutofit/>
          </a:bodyPr>
          <a:lstStyle>
            <a:lvl1pPr marR="0" lvl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1425178" y="3729037"/>
            <a:ext cx="17723644" cy="78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normAutofit/>
          </a:bodyPr>
          <a:lstStyle>
            <a:lvl1pPr marL="457200" marR="0" lvl="0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10062960" y="12108656"/>
            <a:ext cx="437364" cy="44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>
            <a:spLocks noGrp="1"/>
          </p:cNvSpPr>
          <p:nvPr>
            <p:ph type="ctrTitle" idx="4294967295"/>
          </p:nvPr>
        </p:nvSpPr>
        <p:spPr>
          <a:xfrm>
            <a:off x="3061692" y="8697714"/>
            <a:ext cx="14284921" cy="19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rm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Executive Summary</a:t>
            </a:r>
            <a:endParaRPr sz="4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>
            <a:spLocks noGrp="1"/>
          </p:cNvSpPr>
          <p:nvPr>
            <p:ph type="body" idx="1"/>
          </p:nvPr>
        </p:nvSpPr>
        <p:spPr>
          <a:xfrm>
            <a:off x="3032937" y="11779699"/>
            <a:ext cx="7073863" cy="48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FFFF"/>
                </a:solidFill>
              </a:rPr>
              <a:t>September 2024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Executive Summary – Table of Contents</a:t>
            </a:r>
            <a:endParaRPr dirty="0"/>
          </a:p>
        </p:txBody>
      </p:sp>
      <p:sp>
        <p:nvSpPr>
          <p:cNvPr id="168" name="Google Shape;168;p2"/>
          <p:cNvSpPr txBox="1">
            <a:spLocks noGrp="1"/>
          </p:cNvSpPr>
          <p:nvPr>
            <p:ph type="sldNum" idx="12"/>
          </p:nvPr>
        </p:nvSpPr>
        <p:spPr>
          <a:xfrm>
            <a:off x="19904286" y="12959892"/>
            <a:ext cx="280036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5C79F-1F2B-E1F8-7206-E384EB84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92" y="3353359"/>
            <a:ext cx="15180408" cy="877301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A53640-01C3-DDDB-2C05-952D3EF876B3}"/>
              </a:ext>
            </a:extLst>
          </p:cNvPr>
          <p:cNvSpPr/>
          <p:nvPr/>
        </p:nvSpPr>
        <p:spPr>
          <a:xfrm>
            <a:off x="4659924" y="3182816"/>
            <a:ext cx="7561384" cy="509954"/>
          </a:xfrm>
          <a:prstGeom prst="roundRect">
            <a:avLst/>
          </a:prstGeom>
          <a:noFill/>
          <a:ln w="9525" cap="flat" cmpd="sng" algn="ctr">
            <a:solidFill>
              <a:srgbClr val="2D5A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66529-3478-D02F-45AE-6208ADDDF3E4}"/>
              </a:ext>
            </a:extLst>
          </p:cNvPr>
          <p:cNvSpPr txBox="1"/>
          <p:nvPr/>
        </p:nvSpPr>
        <p:spPr>
          <a:xfrm>
            <a:off x="4659924" y="2266911"/>
            <a:ext cx="634804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Navigation Bar</a:t>
            </a:r>
          </a:p>
          <a:p>
            <a:r>
              <a:rPr lang="en-US" dirty="0">
                <a:latin typeface="Helvetica Neue" panose="020B0604020202020204" charset="0"/>
              </a:rPr>
              <a:t>Use this panel top navigate quickly to different dashboards and views within the report.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F5A02-12F7-1475-5C17-11F5680B1188}"/>
              </a:ext>
            </a:extLst>
          </p:cNvPr>
          <p:cNvSpPr txBox="1"/>
          <p:nvPr/>
        </p:nvSpPr>
        <p:spPr>
          <a:xfrm>
            <a:off x="15688408" y="3182816"/>
            <a:ext cx="3978066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Formulas and Definitions</a:t>
            </a:r>
          </a:p>
          <a:p>
            <a:r>
              <a:rPr lang="en-US" dirty="0">
                <a:latin typeface="Helvetica Neue" panose="020B0604020202020204" charset="0"/>
              </a:rPr>
              <a:t>Formulas and definitions used in the report are explained 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9E374-D1FB-9DFE-DEF7-B0FBC6BBDAD6}"/>
              </a:ext>
            </a:extLst>
          </p:cNvPr>
          <p:cNvSpPr txBox="1"/>
          <p:nvPr/>
        </p:nvSpPr>
        <p:spPr>
          <a:xfrm>
            <a:off x="2583228" y="5421884"/>
            <a:ext cx="2076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Detailed Nav Pane</a:t>
            </a:r>
          </a:p>
          <a:p>
            <a:r>
              <a:rPr lang="en-US" dirty="0">
                <a:latin typeface="Helvetica Neue" panose="020B0604020202020204" charset="0"/>
              </a:rPr>
              <a:t>Use this pane to navigate to the relevant report dashboards.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4C3A8-3B18-4058-F288-B860AB03987D}"/>
              </a:ext>
            </a:extLst>
          </p:cNvPr>
          <p:cNvSpPr txBox="1"/>
          <p:nvPr/>
        </p:nvSpPr>
        <p:spPr>
          <a:xfrm>
            <a:off x="8172904" y="10385528"/>
            <a:ext cx="3978066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Distributors Reporting</a:t>
            </a:r>
          </a:p>
          <a:p>
            <a:r>
              <a:rPr lang="en-US" dirty="0">
                <a:latin typeface="Helvetica Neue" panose="020B0604020202020204" charset="0"/>
              </a:rPr>
              <a:t>Does this distributor have updated distribution data for the current month?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652F-CB23-5FD7-F04D-BEBB8E8A241E}"/>
              </a:ext>
            </a:extLst>
          </p:cNvPr>
          <p:cNvSpPr txBox="1"/>
          <p:nvPr/>
        </p:nvSpPr>
        <p:spPr>
          <a:xfrm>
            <a:off x="8497730" y="5397846"/>
            <a:ext cx="3978066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Dashboards</a:t>
            </a:r>
          </a:p>
          <a:p>
            <a:r>
              <a:rPr lang="en-US" dirty="0">
                <a:latin typeface="Helvetica Neue" panose="020B0604020202020204" charset="0"/>
              </a:rPr>
              <a:t>A brief description of each dashboard is available here. Click on a dashboard image to navigate to this dashboard.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C7172-62C8-FCEB-0586-279F4A0E7559}"/>
              </a:ext>
            </a:extLst>
          </p:cNvPr>
          <p:cNvSpPr txBox="1"/>
          <p:nvPr/>
        </p:nvSpPr>
        <p:spPr>
          <a:xfrm>
            <a:off x="488473" y="2919750"/>
            <a:ext cx="2295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Executive Summary</a:t>
            </a:r>
          </a:p>
          <a:p>
            <a:r>
              <a:rPr lang="en-US" dirty="0">
                <a:latin typeface="Helvetica Neue" panose="020B0604020202020204" charset="0"/>
              </a:rPr>
              <a:t>Table of contents provide a summary of dashboards and relevant calculations.  </a:t>
            </a:r>
          </a:p>
          <a:p>
            <a:endParaRPr lang="en-US" dirty="0"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155E20-F342-DA06-08FF-242EB16A7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665" y="2853750"/>
            <a:ext cx="14514802" cy="9033450"/>
          </a:xfrm>
          <a:prstGeom prst="rect">
            <a:avLst/>
          </a:prstGeom>
        </p:spPr>
      </p:pic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Executive Summary</a:t>
            </a:r>
            <a:endParaRPr dirty="0"/>
          </a:p>
        </p:txBody>
      </p:sp>
      <p:sp>
        <p:nvSpPr>
          <p:cNvPr id="175" name="Google Shape;175;p3"/>
          <p:cNvSpPr txBox="1">
            <a:spLocks noGrp="1"/>
          </p:cNvSpPr>
          <p:nvPr>
            <p:ph type="sldNum" idx="12"/>
          </p:nvPr>
        </p:nvSpPr>
        <p:spPr>
          <a:xfrm>
            <a:off x="19892894" y="12950207"/>
            <a:ext cx="302820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1D342-84B3-2353-3F05-75CD9CBBE87A}"/>
              </a:ext>
            </a:extLst>
          </p:cNvPr>
          <p:cNvSpPr txBox="1"/>
          <p:nvPr/>
        </p:nvSpPr>
        <p:spPr>
          <a:xfrm>
            <a:off x="488473" y="2919750"/>
            <a:ext cx="4697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Executive Summary</a:t>
            </a:r>
          </a:p>
          <a:p>
            <a:r>
              <a:rPr lang="en-US" dirty="0">
                <a:latin typeface="Helvetica Neue" panose="020B0604020202020204" charset="0"/>
              </a:rPr>
              <a:t>This report dashboard gives an overview of KPIs including sales volume, velocity, re-orders, premise mix, growth metrics, and a snapshot of inventory data.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A9A89BF0-D3A7-EC6A-6471-EEA8AF8F77F0}"/>
              </a:ext>
            </a:extLst>
          </p:cNvPr>
          <p:cNvSpPr/>
          <p:nvPr/>
        </p:nvSpPr>
        <p:spPr>
          <a:xfrm>
            <a:off x="3543172" y="5046984"/>
            <a:ext cx="682171" cy="6716841"/>
          </a:xfrm>
          <a:prstGeom prst="leftBrace">
            <a:avLst/>
          </a:prstGeom>
          <a:ln>
            <a:solidFill>
              <a:srgbClr val="2D5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5A6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84F7B-4392-A889-DB76-894B8E0EA50F}"/>
              </a:ext>
            </a:extLst>
          </p:cNvPr>
          <p:cNvSpPr txBox="1"/>
          <p:nvPr/>
        </p:nvSpPr>
        <p:spPr>
          <a:xfrm>
            <a:off x="508000" y="4926516"/>
            <a:ext cx="3035172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Filter Pane</a:t>
            </a:r>
          </a:p>
          <a:p>
            <a:r>
              <a:rPr lang="en-US" dirty="0">
                <a:latin typeface="Helvetica Neue" panose="020B0604020202020204" charset="0"/>
              </a:rPr>
              <a:t>Select filters for the report.</a:t>
            </a:r>
          </a:p>
          <a:p>
            <a:r>
              <a:rPr lang="en-US" dirty="0">
                <a:latin typeface="Helvetica Neue" panose="020B0604020202020204" charset="0"/>
              </a:rPr>
              <a:t>The date selection has preset options for year to date, and trailing 3, 6, or 12 months. A custom date range option is available to select a specific date range where additional input boxes will appear.</a:t>
            </a:r>
          </a:p>
          <a:p>
            <a:endParaRPr lang="en-US" dirty="0">
              <a:latin typeface="Helvetica Neue" panose="020B0604020202020204" charset="0"/>
            </a:endParaRPr>
          </a:p>
          <a:p>
            <a:r>
              <a:rPr lang="en-US" dirty="0">
                <a:latin typeface="Helvetica Neue" panose="020B0604020202020204" charset="0"/>
              </a:rPr>
              <a:t>Filters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Brand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Premise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Chain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Class of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Distributor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Parent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Distributors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B0604020202020204" charset="0"/>
            </a:endParaRPr>
          </a:p>
          <a:p>
            <a:r>
              <a:rPr lang="en-US" dirty="0">
                <a:latin typeface="Helvetica Neue" panose="020B0604020202020204" charset="0"/>
              </a:rPr>
              <a:t>To apply a filter, open the dropdown panel, select the desired values, then press the Apply button.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088BC-32C9-349A-3944-D22BD68B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318" y="5298011"/>
            <a:ext cx="1927466" cy="135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AF29F-1ECE-2C77-36E3-E346A1B52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318" y="6801612"/>
            <a:ext cx="2475612" cy="117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45AEAF-20AF-AD3C-1D06-1FC86041D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5178" y="4864097"/>
            <a:ext cx="3105583" cy="1352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5CDDC9-3D55-30D2-9057-9BE94A58AC67}"/>
              </a:ext>
            </a:extLst>
          </p:cNvPr>
          <p:cNvSpPr txBox="1"/>
          <p:nvPr/>
        </p:nvSpPr>
        <p:spPr>
          <a:xfrm>
            <a:off x="12019089" y="4820957"/>
            <a:ext cx="3978066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On-Hover Tooltips</a:t>
            </a:r>
          </a:p>
          <a:p>
            <a:r>
              <a:rPr lang="en-US" dirty="0">
                <a:latin typeface="Helvetica Neue" panose="020B0604020202020204" charset="0"/>
              </a:rPr>
              <a:t>Hovering the mouse cursor over any calculated value will give some additional context or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2ACA7-E715-96F6-DE28-1CA45BF2227D}"/>
              </a:ext>
            </a:extLst>
          </p:cNvPr>
          <p:cNvSpPr txBox="1"/>
          <p:nvPr/>
        </p:nvSpPr>
        <p:spPr>
          <a:xfrm>
            <a:off x="10455973" y="3578712"/>
            <a:ext cx="6143904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Category Selection</a:t>
            </a:r>
          </a:p>
          <a:p>
            <a:r>
              <a:rPr lang="en-US" dirty="0">
                <a:latin typeface="Helvetica Neue" panose="020B0604020202020204" charset="0"/>
              </a:rPr>
              <a:t>Category Selection shows quick breakdown by the selected value from: Class of Trade, State, Brand Group, Premise Type, and Chain.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BE292-4E3F-1082-C6D6-8524B95AC7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9075" y="8523626"/>
            <a:ext cx="2682101" cy="26197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6A2B7E-7F7C-73E9-4757-A9A4D999A7BA}"/>
              </a:ext>
            </a:extLst>
          </p:cNvPr>
          <p:cNvSpPr/>
          <p:nvPr/>
        </p:nvSpPr>
        <p:spPr>
          <a:xfrm>
            <a:off x="5602151" y="10665055"/>
            <a:ext cx="833265" cy="425541"/>
          </a:xfrm>
          <a:prstGeom prst="ellipse">
            <a:avLst/>
          </a:prstGeom>
          <a:noFill/>
          <a:ln w="9525" cap="flat" cmpd="sng" algn="ctr">
            <a:solidFill>
              <a:srgbClr val="2D5A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7E212A-A9BD-3BC7-13FC-1E7F2E8E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08" y="2570884"/>
            <a:ext cx="12837685" cy="9625322"/>
          </a:xfrm>
          <a:prstGeom prst="rect">
            <a:avLst/>
          </a:prstGeom>
        </p:spPr>
      </p:pic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Executive Summary - Sources of Growth</a:t>
            </a:r>
            <a:endParaRPr dirty="0"/>
          </a:p>
        </p:txBody>
      </p:sp>
      <p:sp>
        <p:nvSpPr>
          <p:cNvPr id="182" name="Google Shape;182;p4"/>
          <p:cNvSpPr txBox="1">
            <a:spLocks noGrp="1"/>
          </p:cNvSpPr>
          <p:nvPr>
            <p:ph type="sldNum" idx="12"/>
          </p:nvPr>
        </p:nvSpPr>
        <p:spPr>
          <a:xfrm>
            <a:off x="19905586" y="12954548"/>
            <a:ext cx="286970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DE258-D61E-03C7-D6FF-E47DCCBC3FB3}"/>
              </a:ext>
            </a:extLst>
          </p:cNvPr>
          <p:cNvSpPr txBox="1"/>
          <p:nvPr/>
        </p:nvSpPr>
        <p:spPr>
          <a:xfrm>
            <a:off x="488473" y="2919750"/>
            <a:ext cx="4697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Sources of Growth</a:t>
            </a:r>
          </a:p>
          <a:p>
            <a:r>
              <a:rPr lang="en-US" dirty="0">
                <a:latin typeface="Helvetica Neue" panose="020B0604020202020204" charset="0"/>
              </a:rPr>
              <a:t>Detailed depletion performance and analysis by new, lost, and retained accounts.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1E3C4-75AA-0C0A-5D4E-A20B4A3B5597}"/>
              </a:ext>
            </a:extLst>
          </p:cNvPr>
          <p:cNvSpPr txBox="1"/>
          <p:nvPr/>
        </p:nvSpPr>
        <p:spPr>
          <a:xfrm>
            <a:off x="2549769" y="4360200"/>
            <a:ext cx="3561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Details by Category Selection</a:t>
            </a:r>
          </a:p>
          <a:p>
            <a:r>
              <a:rPr lang="en-US" dirty="0">
                <a:latin typeface="Helvetica Neue" panose="020B0604020202020204" charset="0"/>
              </a:rPr>
              <a:t>By category selected in CATEGORY SELECTION, see key metrics such as 9L sales, accounts sold, velocity, churn, and account retention.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A2B98-A8C6-32E4-A348-8952C57A4E72}"/>
              </a:ext>
            </a:extLst>
          </p:cNvPr>
          <p:cNvSpPr txBox="1"/>
          <p:nvPr/>
        </p:nvSpPr>
        <p:spPr>
          <a:xfrm>
            <a:off x="2549768" y="8416385"/>
            <a:ext cx="3561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Velocity and Same Store Velocity</a:t>
            </a:r>
          </a:p>
          <a:p>
            <a:r>
              <a:rPr lang="en-US" dirty="0">
                <a:latin typeface="Helvetica Neue" panose="020B0604020202020204" charset="0"/>
              </a:rPr>
              <a:t>For trailing 12 months, see a comparison of velocity and same store velocity (i.e. stores with multiple sales).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5CC-B193-C326-086A-C20D47B34BD4}"/>
              </a:ext>
            </a:extLst>
          </p:cNvPr>
          <p:cNvSpPr txBox="1"/>
          <p:nvPr/>
        </p:nvSpPr>
        <p:spPr>
          <a:xfrm>
            <a:off x="15720646" y="6961052"/>
            <a:ext cx="3220594" cy="1384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New Lost Retained Accounts</a:t>
            </a:r>
          </a:p>
          <a:p>
            <a:r>
              <a:rPr lang="en-US" dirty="0">
                <a:latin typeface="Helvetica Neue" panose="020B0604020202020204" charset="0"/>
              </a:rPr>
              <a:t>See the current vs prior year accounts which are new, lost, or retained, and how many accounts have placed orders within each category for current vs prior year.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22FFB-9415-B2A5-3E60-8AA76ECC9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61" y="3060888"/>
            <a:ext cx="12854302" cy="9454817"/>
          </a:xfrm>
          <a:prstGeom prst="rect">
            <a:avLst/>
          </a:prstGeom>
        </p:spPr>
      </p:pic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Executive Summary – Regional Performance</a:t>
            </a:r>
            <a:endParaRPr dirty="0"/>
          </a:p>
        </p:txBody>
      </p:sp>
      <p:sp>
        <p:nvSpPr>
          <p:cNvPr id="189" name="Google Shape;189;p5"/>
          <p:cNvSpPr txBox="1">
            <a:spLocks noGrp="1"/>
          </p:cNvSpPr>
          <p:nvPr>
            <p:ph type="sldNum" idx="12"/>
          </p:nvPr>
        </p:nvSpPr>
        <p:spPr>
          <a:xfrm>
            <a:off x="19904100" y="12954548"/>
            <a:ext cx="289942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FF8C8-E8C9-A3F7-424C-D24856AE7FFA}"/>
              </a:ext>
            </a:extLst>
          </p:cNvPr>
          <p:cNvSpPr txBox="1"/>
          <p:nvPr/>
        </p:nvSpPr>
        <p:spPr>
          <a:xfrm>
            <a:off x="488473" y="2919750"/>
            <a:ext cx="469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Regional Performance</a:t>
            </a:r>
          </a:p>
          <a:p>
            <a:r>
              <a:rPr lang="en-US" dirty="0">
                <a:latin typeface="Helvetica Neue" panose="020B0604020202020204" charset="0"/>
              </a:rPr>
              <a:t>See depletion KPIs by region, state, and county.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3EA18-0E14-195F-A93B-F53CBEE92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78" y="4015628"/>
            <a:ext cx="3645129" cy="2687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F6CD08-E7B4-BE4E-8204-B87EBAD73177}"/>
              </a:ext>
            </a:extLst>
          </p:cNvPr>
          <p:cNvCxnSpPr/>
          <p:nvPr/>
        </p:nvCxnSpPr>
        <p:spPr>
          <a:xfrm flipH="1">
            <a:off x="5820507" y="5486400"/>
            <a:ext cx="1213339" cy="0"/>
          </a:xfrm>
          <a:prstGeom prst="straightConnector1">
            <a:avLst/>
          </a:prstGeom>
          <a:ln>
            <a:solidFill>
              <a:srgbClr val="2D5A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75EE45-9A5D-5C8C-3DF9-B3B2FF8C5A8F}"/>
              </a:ext>
            </a:extLst>
          </p:cNvPr>
          <p:cNvSpPr txBox="1"/>
          <p:nvPr/>
        </p:nvSpPr>
        <p:spPr>
          <a:xfrm>
            <a:off x="2143419" y="6834190"/>
            <a:ext cx="4697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Map Selection</a:t>
            </a:r>
          </a:p>
          <a:p>
            <a:r>
              <a:rPr lang="en-US" dirty="0">
                <a:latin typeface="Helvetica Neue" panose="020B0604020202020204" charset="0"/>
              </a:rPr>
              <a:t>Click on the arrow for radial and lasso selection options to select multiple states in order to filter the view by regions.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6652B-ADD2-01DA-EA22-3065F8B33BBF}"/>
              </a:ext>
            </a:extLst>
          </p:cNvPr>
          <p:cNvSpPr txBox="1"/>
          <p:nvPr/>
        </p:nvSpPr>
        <p:spPr>
          <a:xfrm>
            <a:off x="2116115" y="10096999"/>
            <a:ext cx="4697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Detailed KPIs</a:t>
            </a:r>
          </a:p>
          <a:p>
            <a:r>
              <a:rPr lang="en-US" dirty="0">
                <a:latin typeface="Helvetica Neue" panose="020B0604020202020204" charset="0"/>
              </a:rPr>
              <a:t>Additional detailed KPIs by CATEGORY SELECTION are available at the bottom chart within the selected region.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FB2A71-C388-6E99-B27E-D8E85AD80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819" y="7311243"/>
            <a:ext cx="4620270" cy="20672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6880B2-91E8-821D-9C7C-E80C157948FC}"/>
              </a:ext>
            </a:extLst>
          </p:cNvPr>
          <p:cNvSpPr txBox="1"/>
          <p:nvPr/>
        </p:nvSpPr>
        <p:spPr>
          <a:xfrm>
            <a:off x="13281014" y="9142892"/>
            <a:ext cx="3978066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On-Hover Tooltips</a:t>
            </a:r>
          </a:p>
          <a:p>
            <a:r>
              <a:rPr lang="en-US" dirty="0">
                <a:latin typeface="Helvetica Neue" panose="020B0604020202020204" charset="0"/>
              </a:rPr>
              <a:t>Hovering the mouse cursor over any calculated value will give some additional context or information.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Executive Summary – Rate of Purchase</a:t>
            </a:r>
            <a:endParaRPr dirty="0"/>
          </a:p>
        </p:txBody>
      </p:sp>
      <p:sp>
        <p:nvSpPr>
          <p:cNvPr id="196" name="Google Shape;196;p6"/>
          <p:cNvSpPr txBox="1">
            <a:spLocks noGrp="1"/>
          </p:cNvSpPr>
          <p:nvPr>
            <p:ph type="sldNum" idx="12"/>
          </p:nvPr>
        </p:nvSpPr>
        <p:spPr>
          <a:xfrm>
            <a:off x="19917968" y="12954548"/>
            <a:ext cx="262205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F5E97-61D1-41BB-F100-164EC302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704" y="3645530"/>
            <a:ext cx="12922366" cy="8299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15D30-C5DD-2F57-6A84-3220F8A219D3}"/>
              </a:ext>
            </a:extLst>
          </p:cNvPr>
          <p:cNvSpPr txBox="1"/>
          <p:nvPr/>
        </p:nvSpPr>
        <p:spPr>
          <a:xfrm>
            <a:off x="488473" y="2919750"/>
            <a:ext cx="469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Rate of Purchase</a:t>
            </a:r>
          </a:p>
          <a:p>
            <a:r>
              <a:rPr lang="en-US" dirty="0">
                <a:latin typeface="Helvetica Neue" panose="020B0604020202020204" charset="0"/>
              </a:rPr>
              <a:t>Re-order rates and purchase behavior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8AF1B-4A16-B4A1-C48B-A947F9BA897D}"/>
              </a:ext>
            </a:extLst>
          </p:cNvPr>
          <p:cNvSpPr txBox="1"/>
          <p:nvPr/>
        </p:nvSpPr>
        <p:spPr>
          <a:xfrm>
            <a:off x="4057201" y="4865781"/>
            <a:ext cx="3069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Reorder Rate</a:t>
            </a:r>
          </a:p>
          <a:p>
            <a:r>
              <a:rPr lang="en-US" dirty="0">
                <a:latin typeface="Helvetica Neue" panose="020B0604020202020204" charset="0"/>
              </a:rPr>
              <a:t>Number of accounts with N purchases within the selected period and the percentage of accounts with orders that fall into this category.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C3E83-B2F7-94E8-4082-9CE1711F0EF6}"/>
              </a:ext>
            </a:extLst>
          </p:cNvPr>
          <p:cNvSpPr txBox="1"/>
          <p:nvPr/>
        </p:nvSpPr>
        <p:spPr>
          <a:xfrm>
            <a:off x="4057200" y="9411255"/>
            <a:ext cx="3069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Associated Accounts</a:t>
            </a:r>
          </a:p>
          <a:p>
            <a:r>
              <a:rPr lang="en-US" dirty="0">
                <a:latin typeface="Helvetica Neue" panose="020B0604020202020204" charset="0"/>
              </a:rPr>
              <a:t>The account details for accounts with purchases within the selected period.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0D5B2-3CA9-C497-D8E2-689584CA659B}"/>
              </a:ext>
            </a:extLst>
          </p:cNvPr>
          <p:cNvSpPr txBox="1"/>
          <p:nvPr/>
        </p:nvSpPr>
        <p:spPr>
          <a:xfrm>
            <a:off x="16448494" y="3442970"/>
            <a:ext cx="306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Quarterly Reorder Rate</a:t>
            </a:r>
          </a:p>
          <a:p>
            <a:r>
              <a:rPr lang="en-US" dirty="0">
                <a:latin typeface="Helvetica Neue" panose="020B0604020202020204" charset="0"/>
              </a:rPr>
              <a:t>Reorder rate by quarter and month.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F654D-4594-A22E-A84E-7E0DB05F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10" y="2424864"/>
            <a:ext cx="13136774" cy="9849559"/>
          </a:xfrm>
          <a:prstGeom prst="rect">
            <a:avLst/>
          </a:prstGeom>
        </p:spPr>
      </p:pic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Executive Summary – Rate of Purchase Continued</a:t>
            </a:r>
            <a:endParaRPr dirty="0"/>
          </a:p>
        </p:txBody>
      </p:sp>
      <p:sp>
        <p:nvSpPr>
          <p:cNvPr id="196" name="Google Shape;196;p6"/>
          <p:cNvSpPr txBox="1">
            <a:spLocks noGrp="1"/>
          </p:cNvSpPr>
          <p:nvPr>
            <p:ph type="sldNum" idx="12"/>
          </p:nvPr>
        </p:nvSpPr>
        <p:spPr>
          <a:xfrm>
            <a:off x="19917968" y="12954548"/>
            <a:ext cx="262205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5E726-435D-9915-D2D6-02480A620545}"/>
              </a:ext>
            </a:extLst>
          </p:cNvPr>
          <p:cNvSpPr txBox="1"/>
          <p:nvPr/>
        </p:nvSpPr>
        <p:spPr>
          <a:xfrm>
            <a:off x="745321" y="3199645"/>
            <a:ext cx="3069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Historical Reorder Rate</a:t>
            </a:r>
          </a:p>
          <a:p>
            <a:r>
              <a:rPr lang="en-US" dirty="0">
                <a:latin typeface="Helvetica Neue" panose="020B0604020202020204" charset="0"/>
              </a:rPr>
              <a:t>Reorder rate calculated for each item in the OVERRATE SELECTION breakdown. The reorder rate is calculated within-month per item in the category.  To expand the time horizon for counting a re-order, use the “ADD TRAILING N MONTHS” dropdown to add additional months for consideration of a reorder.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A7497-F606-09F3-89C3-16E0736DF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489" y="5423703"/>
            <a:ext cx="2772508" cy="1925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0F01E3-8999-B178-CB35-2EC1E650C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144" y="2511702"/>
            <a:ext cx="2625197" cy="2408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E29C57-6815-6300-057E-6C6F6A74CA3E}"/>
              </a:ext>
            </a:extLst>
          </p:cNvPr>
          <p:cNvCxnSpPr/>
          <p:nvPr/>
        </p:nvCxnSpPr>
        <p:spPr>
          <a:xfrm flipH="1">
            <a:off x="6750997" y="2971800"/>
            <a:ext cx="511449" cy="509954"/>
          </a:xfrm>
          <a:prstGeom prst="straightConnector1">
            <a:avLst/>
          </a:prstGeom>
          <a:ln>
            <a:solidFill>
              <a:srgbClr val="2D5A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C023170-F73C-18C8-D014-5F4DFA26C6AE}"/>
              </a:ext>
            </a:extLst>
          </p:cNvPr>
          <p:cNvCxnSpPr>
            <a:cxnSpLocks/>
          </p:cNvCxnSpPr>
          <p:nvPr/>
        </p:nvCxnSpPr>
        <p:spPr>
          <a:xfrm rot="5400000">
            <a:off x="6806484" y="2997038"/>
            <a:ext cx="2468266" cy="2430486"/>
          </a:xfrm>
          <a:prstGeom prst="bentConnector3">
            <a:avLst/>
          </a:prstGeom>
          <a:ln>
            <a:solidFill>
              <a:srgbClr val="2D5A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6681A8E-FEAF-EA8C-9AC0-5A5B289D83A4}"/>
              </a:ext>
            </a:extLst>
          </p:cNvPr>
          <p:cNvSpPr txBox="1"/>
          <p:nvPr/>
        </p:nvSpPr>
        <p:spPr>
          <a:xfrm>
            <a:off x="3755871" y="7746367"/>
            <a:ext cx="306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Reorder Rate by SKU</a:t>
            </a:r>
          </a:p>
          <a:p>
            <a:r>
              <a:rPr lang="en-US" dirty="0">
                <a:latin typeface="Helvetica Neue" panose="020B0604020202020204" charset="0"/>
              </a:rPr>
              <a:t>Monthly reorder statistics by SKU.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39C6D-912A-33EB-8E2B-B785E1D02585}"/>
              </a:ext>
            </a:extLst>
          </p:cNvPr>
          <p:cNvSpPr txBox="1"/>
          <p:nvPr/>
        </p:nvSpPr>
        <p:spPr>
          <a:xfrm>
            <a:off x="3681854" y="10108605"/>
            <a:ext cx="3069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Account Last Orders</a:t>
            </a:r>
          </a:p>
          <a:p>
            <a:r>
              <a:rPr lang="en-US" dirty="0">
                <a:latin typeface="Helvetica Neue" panose="020B0604020202020204" charset="0"/>
              </a:rPr>
              <a:t>Last order for each account for accounts with orders within the selected time range.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19FC23-FB81-8229-EEC3-A5622F557B6C}"/>
              </a:ext>
            </a:extLst>
          </p:cNvPr>
          <p:cNvSpPr txBox="1"/>
          <p:nvPr/>
        </p:nvSpPr>
        <p:spPr>
          <a:xfrm>
            <a:off x="16922481" y="9012497"/>
            <a:ext cx="3069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Last Order Statistics</a:t>
            </a:r>
          </a:p>
          <a:p>
            <a:r>
              <a:rPr lang="en-US" dirty="0">
                <a:latin typeface="Helvetica Neue" panose="020B0604020202020204" charset="0"/>
              </a:rPr>
              <a:t>Number of accounts with their last order in the given day range.</a:t>
            </a:r>
          </a:p>
        </p:txBody>
      </p:sp>
    </p:spTree>
    <p:extLst>
      <p:ext uri="{BB962C8B-B14F-4D97-AF65-F5344CB8AC3E}">
        <p14:creationId xmlns:p14="http://schemas.microsoft.com/office/powerpoint/2010/main" val="35437493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124D9457D4543A1949A34E616E3DF" ma:contentTypeVersion="17" ma:contentTypeDescription="Create a new document." ma:contentTypeScope="" ma:versionID="439cc17901bc6087a52c887f33c2d299">
  <xsd:schema xmlns:xsd="http://www.w3.org/2001/XMLSchema" xmlns:xs="http://www.w3.org/2001/XMLSchema" xmlns:p="http://schemas.microsoft.com/office/2006/metadata/properties" xmlns:ns2="7c37202e-fd97-4730-acb3-074135a40b22" xmlns:ns3="626b9322-3ba5-43ab-baed-fa7a8bf1e33a" targetNamespace="http://schemas.microsoft.com/office/2006/metadata/properties" ma:root="true" ma:fieldsID="3c0ff2633e27826bb42a22e45bc1daf5" ns2:_="" ns3:_="">
    <xsd:import namespace="7c37202e-fd97-4730-acb3-074135a40b22"/>
    <xsd:import namespace="626b9322-3ba5-43ab-baed-fa7a8bf1e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7202e-fd97-4730-acb3-074135a40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8814ff1-9f90-4482-aa4b-9eead3d75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gs" ma:index="23" nillable="true" ma:displayName="Tags" ma:format="Dropdown" ma:internalName="Tags">
      <xsd:simpleType>
        <xsd:restriction base="dms:Choice">
          <xsd:enumeration value="Choice 1"/>
          <xsd:enumeration value="Choice 2"/>
          <xsd:enumeration value="Choice 3"/>
          <xsd:enumeration value="Best Pract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b9322-3ba5-43ab-baed-fa7a8bf1e33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80a8fe2-0d43-42c7-95f8-f52aa91dc723}" ma:internalName="TaxCatchAll" ma:showField="CatchAllData" ma:web="626b9322-3ba5-43ab-baed-fa7a8bf1e3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047234-F405-4990-8F62-81F4D16EEA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A2CCA-D685-4734-A613-10626ABA3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7202e-fd97-4730-acb3-074135a40b22"/>
    <ds:schemaRef ds:uri="626b9322-3ba5-43ab-baed-fa7a8bf1e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651</Words>
  <Application>Microsoft Office PowerPoint</Application>
  <PresentationFormat>Custom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Helvetica Neue Light</vt:lpstr>
      <vt:lpstr>Arial</vt:lpstr>
      <vt:lpstr>Helvetica Neue</vt:lpstr>
      <vt:lpstr>White</vt:lpstr>
      <vt:lpstr>Executive Summary</vt:lpstr>
      <vt:lpstr>Executive Summary – Table of Contents</vt:lpstr>
      <vt:lpstr>Executive Summary</vt:lpstr>
      <vt:lpstr>Executive Summary - Sources of Growth</vt:lpstr>
      <vt:lpstr>Executive Summary – Regional Performance</vt:lpstr>
      <vt:lpstr>Executive Summary – Rate of Purchase</vt:lpstr>
      <vt:lpstr>Executive Summary – Rate of Purchase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Emily Welcker</dc:creator>
  <cp:lastModifiedBy>Norman Chea</cp:lastModifiedBy>
  <cp:revision>22</cp:revision>
  <dcterms:modified xsi:type="dcterms:W3CDTF">2024-09-13T20:38:38Z</dcterms:modified>
</cp:coreProperties>
</file>