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11"/>
  </p:notesMasterIdLst>
  <p:sldIdLst>
    <p:sldId id="256" r:id="rId4"/>
    <p:sldId id="257" r:id="rId5"/>
    <p:sldId id="258" r:id="rId6"/>
    <p:sldId id="269" r:id="rId7"/>
    <p:sldId id="259" r:id="rId8"/>
    <p:sldId id="270" r:id="rId9"/>
    <p:sldId id="260" r:id="rId10"/>
  </p:sldIdLst>
  <p:sldSz cx="20574000" cy="13716000"/>
  <p:notesSz cx="6858000" cy="9144000"/>
  <p:embeddedFontLs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Helvetica Neue Ligh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PQeQS4xZDVhiSViaoOt9aGEji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89248-5EA1-45B9-8C70-8764B6AC8F8B}" v="2" dt="2024-09-13T20:21:26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customschemas.google.com/relationships/presentationmetadata" Target="metadata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man Chea" userId="bd5e43d9-fa89-4ec9-a74b-ff0725ead7cb" providerId="ADAL" clId="{20F89248-5EA1-45B9-8C70-8764B6AC8F8B}"/>
    <pc:docChg chg="undo custSel modSld">
      <pc:chgData name="Norman Chea" userId="bd5e43d9-fa89-4ec9-a74b-ff0725ead7cb" providerId="ADAL" clId="{20F89248-5EA1-45B9-8C70-8764B6AC8F8B}" dt="2024-09-13T20:22:01.120" v="37" actId="20577"/>
      <pc:docMkLst>
        <pc:docMk/>
      </pc:docMkLst>
      <pc:sldChg chg="modSp mod">
        <pc:chgData name="Norman Chea" userId="bd5e43d9-fa89-4ec9-a74b-ff0725ead7cb" providerId="ADAL" clId="{20F89248-5EA1-45B9-8C70-8764B6AC8F8B}" dt="2024-09-13T20:22:01.120" v="37" actId="20577"/>
        <pc:sldMkLst>
          <pc:docMk/>
          <pc:sldMk cId="0" sldId="256"/>
        </pc:sldMkLst>
        <pc:spChg chg="mod">
          <ac:chgData name="Norman Chea" userId="bd5e43d9-fa89-4ec9-a74b-ff0725ead7cb" providerId="ADAL" clId="{20F89248-5EA1-45B9-8C70-8764B6AC8F8B}" dt="2024-09-13T20:22:01.120" v="37" actId="20577"/>
          <ac:spMkLst>
            <pc:docMk/>
            <pc:sldMk cId="0" sldId="256"/>
            <ac:spMk id="161" creationId="{00000000-0000-0000-0000-000000000000}"/>
          </ac:spMkLst>
        </pc:spChg>
      </pc:sldChg>
      <pc:sldChg chg="addSp modSp mod">
        <pc:chgData name="Norman Chea" userId="bd5e43d9-fa89-4ec9-a74b-ff0725ead7cb" providerId="ADAL" clId="{20F89248-5EA1-45B9-8C70-8764B6AC8F8B}" dt="2024-09-13T20:19:33.223" v="3"/>
        <pc:sldMkLst>
          <pc:docMk/>
          <pc:sldMk cId="0" sldId="257"/>
        </pc:sldMkLst>
        <pc:spChg chg="add mod">
          <ac:chgData name="Norman Chea" userId="bd5e43d9-fa89-4ec9-a74b-ff0725ead7cb" providerId="ADAL" clId="{20F89248-5EA1-45B9-8C70-8764B6AC8F8B}" dt="2024-09-13T20:19:33.223" v="3"/>
          <ac:spMkLst>
            <pc:docMk/>
            <pc:sldMk cId="0" sldId="257"/>
            <ac:spMk id="2" creationId="{DB0BAAF3-0F48-03C0-55EB-E218162568E4}"/>
          </ac:spMkLst>
        </pc:spChg>
        <pc:spChg chg="mod">
          <ac:chgData name="Norman Chea" userId="bd5e43d9-fa89-4ec9-a74b-ff0725ead7cb" providerId="ADAL" clId="{20F89248-5EA1-45B9-8C70-8764B6AC8F8B}" dt="2024-09-13T20:19:28.443" v="2"/>
          <ac:spMkLst>
            <pc:docMk/>
            <pc:sldMk cId="0" sldId="257"/>
            <ac:spMk id="166" creationId="{00000000-0000-0000-0000-000000000000}"/>
          </ac:spMkLst>
        </pc:spChg>
      </pc:sldChg>
      <pc:sldChg chg="modSp mod">
        <pc:chgData name="Norman Chea" userId="bd5e43d9-fa89-4ec9-a74b-ff0725ead7cb" providerId="ADAL" clId="{20F89248-5EA1-45B9-8C70-8764B6AC8F8B}" dt="2024-09-13T20:19:48.872" v="4"/>
        <pc:sldMkLst>
          <pc:docMk/>
          <pc:sldMk cId="0" sldId="258"/>
        </pc:sldMkLst>
        <pc:spChg chg="mod">
          <ac:chgData name="Norman Chea" userId="bd5e43d9-fa89-4ec9-a74b-ff0725ead7cb" providerId="ADAL" clId="{20F89248-5EA1-45B9-8C70-8764B6AC8F8B}" dt="2024-09-13T20:19:48.872" v="4"/>
          <ac:spMkLst>
            <pc:docMk/>
            <pc:sldMk cId="0" sldId="258"/>
            <ac:spMk id="173" creationId="{00000000-0000-0000-0000-000000000000}"/>
          </ac:spMkLst>
        </pc:spChg>
      </pc:sldChg>
      <pc:sldChg chg="modSp mod">
        <pc:chgData name="Norman Chea" userId="bd5e43d9-fa89-4ec9-a74b-ff0725ead7cb" providerId="ADAL" clId="{20F89248-5EA1-45B9-8C70-8764B6AC8F8B}" dt="2024-09-13T20:20:33.126" v="7"/>
        <pc:sldMkLst>
          <pc:docMk/>
          <pc:sldMk cId="0" sldId="259"/>
        </pc:sldMkLst>
        <pc:spChg chg="mod">
          <ac:chgData name="Norman Chea" userId="bd5e43d9-fa89-4ec9-a74b-ff0725ead7cb" providerId="ADAL" clId="{20F89248-5EA1-45B9-8C70-8764B6AC8F8B}" dt="2024-09-13T20:20:33.126" v="7"/>
          <ac:spMkLst>
            <pc:docMk/>
            <pc:sldMk cId="0" sldId="259"/>
            <ac:spMk id="4" creationId="{00833DB3-6E13-580F-DE93-CA7C26EF8C85}"/>
          </ac:spMkLst>
        </pc:spChg>
        <pc:spChg chg="mod">
          <ac:chgData name="Norman Chea" userId="bd5e43d9-fa89-4ec9-a74b-ff0725ead7cb" providerId="ADAL" clId="{20F89248-5EA1-45B9-8C70-8764B6AC8F8B}" dt="2024-09-13T20:20:26.006" v="6"/>
          <ac:spMkLst>
            <pc:docMk/>
            <pc:sldMk cId="0" sldId="259"/>
            <ac:spMk id="180" creationId="{00000000-0000-0000-0000-000000000000}"/>
          </ac:spMkLst>
        </pc:spChg>
      </pc:sldChg>
      <pc:sldChg chg="addSp delSp modSp mod">
        <pc:chgData name="Norman Chea" userId="bd5e43d9-fa89-4ec9-a74b-ff0725ead7cb" providerId="ADAL" clId="{20F89248-5EA1-45B9-8C70-8764B6AC8F8B}" dt="2024-09-13T20:21:30.355" v="14" actId="1076"/>
        <pc:sldMkLst>
          <pc:docMk/>
          <pc:sldMk cId="0" sldId="260"/>
        </pc:sldMkLst>
        <pc:spChg chg="del">
          <ac:chgData name="Norman Chea" userId="bd5e43d9-fa89-4ec9-a74b-ff0725ead7cb" providerId="ADAL" clId="{20F89248-5EA1-45B9-8C70-8764B6AC8F8B}" dt="2024-09-13T20:21:26.693" v="12" actId="478"/>
          <ac:spMkLst>
            <pc:docMk/>
            <pc:sldMk cId="0" sldId="260"/>
            <ac:spMk id="2" creationId="{E1DFBB2B-7930-71B9-A2A8-2091B9756EA1}"/>
          </ac:spMkLst>
        </pc:spChg>
        <pc:spChg chg="add mod">
          <ac:chgData name="Norman Chea" userId="bd5e43d9-fa89-4ec9-a74b-ff0725ead7cb" providerId="ADAL" clId="{20F89248-5EA1-45B9-8C70-8764B6AC8F8B}" dt="2024-09-13T20:21:30.355" v="14" actId="1076"/>
          <ac:spMkLst>
            <pc:docMk/>
            <pc:sldMk cId="0" sldId="260"/>
            <ac:spMk id="3" creationId="{B7C1CD3A-0CC9-894F-4263-9269F2B9CFF9}"/>
          </ac:spMkLst>
        </pc:spChg>
        <pc:spChg chg="mod">
          <ac:chgData name="Norman Chea" userId="bd5e43d9-fa89-4ec9-a74b-ff0725ead7cb" providerId="ADAL" clId="{20F89248-5EA1-45B9-8C70-8764B6AC8F8B}" dt="2024-09-13T20:21:14.933" v="11" actId="14100"/>
          <ac:spMkLst>
            <pc:docMk/>
            <pc:sldMk cId="0" sldId="260"/>
            <ac:spMk id="9" creationId="{A66D0B4D-8A0F-7D7F-207B-2A58BA7476E9}"/>
          </ac:spMkLst>
        </pc:spChg>
      </pc:sldChg>
      <pc:sldChg chg="modSp mod">
        <pc:chgData name="Norman Chea" userId="bd5e43d9-fa89-4ec9-a74b-ff0725ead7cb" providerId="ADAL" clId="{20F89248-5EA1-45B9-8C70-8764B6AC8F8B}" dt="2024-09-13T20:20:10.928" v="5"/>
        <pc:sldMkLst>
          <pc:docMk/>
          <pc:sldMk cId="473062454" sldId="269"/>
        </pc:sldMkLst>
        <pc:spChg chg="mod">
          <ac:chgData name="Norman Chea" userId="bd5e43d9-fa89-4ec9-a74b-ff0725ead7cb" providerId="ADAL" clId="{20F89248-5EA1-45B9-8C70-8764B6AC8F8B}" dt="2024-09-13T20:20:10.928" v="5"/>
          <ac:spMkLst>
            <pc:docMk/>
            <pc:sldMk cId="473062454" sldId="269"/>
            <ac:spMk id="173" creationId="{00000000-0000-0000-0000-000000000000}"/>
          </ac:spMkLst>
        </pc:spChg>
      </pc:sldChg>
      <pc:sldChg chg="modSp mod">
        <pc:chgData name="Norman Chea" userId="bd5e43d9-fa89-4ec9-a74b-ff0725ead7cb" providerId="ADAL" clId="{20F89248-5EA1-45B9-8C70-8764B6AC8F8B}" dt="2024-09-13T20:20:56.899" v="9"/>
        <pc:sldMkLst>
          <pc:docMk/>
          <pc:sldMk cId="3662587331" sldId="270"/>
        </pc:sldMkLst>
        <pc:spChg chg="mod">
          <ac:chgData name="Norman Chea" userId="bd5e43d9-fa89-4ec9-a74b-ff0725ead7cb" providerId="ADAL" clId="{20F89248-5EA1-45B9-8C70-8764B6AC8F8B}" dt="2024-09-13T20:20:56.899" v="9"/>
          <ac:spMkLst>
            <pc:docMk/>
            <pc:sldMk cId="3662587331" sldId="270"/>
            <ac:spMk id="2" creationId="{09B401B2-AE24-4DE2-10A1-D937E96E6A5C}"/>
          </ac:spMkLst>
        </pc:spChg>
        <pc:spChg chg="mod">
          <ac:chgData name="Norman Chea" userId="bd5e43d9-fa89-4ec9-a74b-ff0725ead7cb" providerId="ADAL" clId="{20F89248-5EA1-45B9-8C70-8764B6AC8F8B}" dt="2024-09-13T20:20:47.480" v="8"/>
          <ac:spMkLst>
            <pc:docMk/>
            <pc:sldMk cId="3662587331" sldId="270"/>
            <ac:spMk id="18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07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858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Pag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 descr="TestResiz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838" y="536805"/>
            <a:ext cx="19561883" cy="127025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0"/>
          <p:cNvSpPr txBox="1">
            <a:spLocks noGrp="1"/>
          </p:cNvSpPr>
          <p:nvPr>
            <p:ph type="title"/>
          </p:nvPr>
        </p:nvSpPr>
        <p:spPr>
          <a:xfrm>
            <a:off x="3061692" y="8697714"/>
            <a:ext cx="14284921" cy="19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rmAutofit/>
          </a:bodyPr>
          <a:lstStyle>
            <a:lvl1pPr lv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2pPr>
            <a:lvl3pPr lvl="2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3pPr>
            <a:lvl4pPr lvl="3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4pPr>
            <a:lvl5pPr lvl="4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5pPr>
            <a:lvl6pPr lvl="5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6pPr>
            <a:lvl7pPr lvl="6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7pPr>
            <a:lvl8pPr lvl="7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8pPr>
            <a:lvl9pPr lvl="8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" name="Google Shape;12;p30" descr="Distill_Ventures_Primary_Logo_RGB_PURE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8521" y="5066806"/>
            <a:ext cx="11632191" cy="34450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0"/>
          <p:cNvSpPr txBox="1"/>
          <p:nvPr/>
        </p:nvSpPr>
        <p:spPr>
          <a:xfrm>
            <a:off x="3058337" y="4230082"/>
            <a:ext cx="7073863" cy="64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Strictly Private and Confidential</a:t>
            </a:r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body" idx="1"/>
          </p:nvPr>
        </p:nvSpPr>
        <p:spPr>
          <a:xfrm>
            <a:off x="3032937" y="11684982"/>
            <a:ext cx="7073863" cy="66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spAutoFit/>
          </a:bodyPr>
          <a:lstStyle>
            <a:lvl1pPr marL="457200" lvl="0" indent="-2286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>
                <a:solidFill>
                  <a:srgbClr val="FFFFFF"/>
                </a:solidFill>
              </a:defRPr>
            </a:lvl1pPr>
            <a:lvl2pPr marL="914400" lvl="1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cxnSp>
        <p:nvCxnSpPr>
          <p:cNvPr id="15" name="Google Shape;15;p30"/>
          <p:cNvCxnSpPr/>
          <p:nvPr/>
        </p:nvCxnSpPr>
        <p:spPr>
          <a:xfrm>
            <a:off x="3098834" y="5092206"/>
            <a:ext cx="599816" cy="1"/>
          </a:xfrm>
          <a:prstGeom prst="straightConnector1">
            <a:avLst/>
          </a:prstGeom>
          <a:noFill/>
          <a:ln w="63500" cap="flat" cmpd="sng">
            <a:solidFill>
              <a:srgbClr val="EE751B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6" name="Google Shape;16;p30"/>
          <p:cNvCxnSpPr/>
          <p:nvPr/>
        </p:nvCxnSpPr>
        <p:spPr>
          <a:xfrm>
            <a:off x="3098834" y="11436156"/>
            <a:ext cx="599816" cy="1"/>
          </a:xfrm>
          <a:prstGeom prst="straightConnector1">
            <a:avLst/>
          </a:prstGeom>
          <a:noFill/>
          <a:ln w="63500" cap="flat" cmpd="sng">
            <a:solidFill>
              <a:srgbClr val="EE751B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7" name="Google Shape;17;p30"/>
          <p:cNvSpPr txBox="1">
            <a:spLocks noGrp="1"/>
          </p:cNvSpPr>
          <p:nvPr>
            <p:ph type="sldNum" idx="12"/>
          </p:nvPr>
        </p:nvSpPr>
        <p:spPr>
          <a:xfrm>
            <a:off x="10062960" y="12108656"/>
            <a:ext cx="437364" cy="44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Page Bullets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1pPr>
            <a:lvl2pPr lvl="1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2pPr>
            <a:lvl3pPr lvl="2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3pPr>
            <a:lvl4pPr lvl="3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4pPr>
            <a:lvl5pPr lvl="4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5pPr>
            <a:lvl6pPr lvl="5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6pPr>
            <a:lvl7pPr lvl="6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7pPr>
            <a:lvl8pPr lvl="7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8pPr>
            <a:lvl9pPr lvl="8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1"/>
          </p:nvPr>
        </p:nvSpPr>
        <p:spPr>
          <a:xfrm>
            <a:off x="510778" y="3417490"/>
            <a:ext cx="19552444" cy="889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marL="457200" lvl="0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45085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  <a:defRPr sz="2800"/>
            </a:lvl3pPr>
            <a:lvl4pPr marL="1828800" lvl="3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45085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  <a:defRPr sz="2800"/>
            </a:lvl5pPr>
            <a:lvl6pPr marL="2743200" lvl="5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sldNum" idx="12"/>
          </p:nvPr>
        </p:nvSpPr>
        <p:spPr>
          <a:xfrm>
            <a:off x="19832632" y="12959892"/>
            <a:ext cx="423343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  <p:sp>
        <p:nvSpPr>
          <p:cNvPr id="22" name="Google Shape;22;p31"/>
          <p:cNvSpPr txBox="1"/>
          <p:nvPr/>
        </p:nvSpPr>
        <p:spPr>
          <a:xfrm>
            <a:off x="512591" y="12899964"/>
            <a:ext cx="4372383" cy="60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6C69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6C69"/>
                </a:solidFill>
                <a:latin typeface="Arial"/>
                <a:ea typeface="Arial"/>
                <a:cs typeface="Arial"/>
                <a:sym typeface="Arial"/>
              </a:rPr>
              <a:t>Confidential Distill Ventures</a:t>
            </a:r>
            <a:endParaRPr/>
          </a:p>
        </p:txBody>
      </p:sp>
      <p:cxnSp>
        <p:nvCxnSpPr>
          <p:cNvPr id="23" name="Google Shape;23;p31"/>
          <p:cNvCxnSpPr/>
          <p:nvPr/>
        </p:nvCxnSpPr>
        <p:spPr>
          <a:xfrm>
            <a:off x="567301" y="2734766"/>
            <a:ext cx="599816" cy="1"/>
          </a:xfrm>
          <a:prstGeom prst="straightConnector1">
            <a:avLst/>
          </a:prstGeom>
          <a:noFill/>
          <a:ln w="63500" cap="flat" cmpd="sng">
            <a:solidFill>
              <a:srgbClr val="EE751B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4" name="Google Shape;24;p31" descr="Distill_Ventures_Monogram_Logo_RGB_DVTE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14516" y="12512427"/>
            <a:ext cx="1595997" cy="897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1"/>
          <p:cNvCxnSpPr/>
          <p:nvPr/>
        </p:nvCxnSpPr>
        <p:spPr>
          <a:xfrm rot="10800000" flipH="1">
            <a:off x="19806920" y="13092232"/>
            <a:ext cx="1" cy="265546"/>
          </a:xfrm>
          <a:prstGeom prst="straightConnector1">
            <a:avLst/>
          </a:prstGeom>
          <a:noFill/>
          <a:ln w="9525" cap="flat" cmpd="sng">
            <a:solidFill>
              <a:srgbClr val="087073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dium Text Bullets">
  <p:cSld name="Medium Text Bulle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1pPr>
            <a:lvl2pPr lvl="1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2pPr>
            <a:lvl3pPr lvl="2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3pPr>
            <a:lvl4pPr lvl="3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4pPr>
            <a:lvl5pPr lvl="4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5pPr>
            <a:lvl6pPr lvl="5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6pPr>
            <a:lvl7pPr lvl="6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7pPr>
            <a:lvl8pPr lvl="7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8pPr>
            <a:lvl9pPr lvl="8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body" idx="1"/>
          </p:nvPr>
        </p:nvSpPr>
        <p:spPr>
          <a:xfrm>
            <a:off x="510778" y="3417490"/>
            <a:ext cx="19552444" cy="889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marL="457200" lvl="0" indent="-585787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Arial"/>
              <a:buChar char="•"/>
              <a:defRPr sz="4500"/>
            </a:lvl1pPr>
            <a:lvl2pPr marL="914400" lvl="1" indent="-53022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Arial"/>
              <a:buChar char="•"/>
              <a:defRPr sz="3800"/>
            </a:lvl2pPr>
            <a:lvl3pPr marL="1371600" lvl="2" indent="-4826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  <a:defRPr sz="3200"/>
            </a:lvl3pPr>
            <a:lvl4pPr marL="1828800" lvl="3" indent="-53022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Arial"/>
              <a:buChar char="•"/>
              <a:defRPr sz="3800"/>
            </a:lvl4pPr>
            <a:lvl5pPr marL="2286000" lvl="4" indent="-4826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  <a:defRPr sz="3200"/>
            </a:lvl5pPr>
            <a:lvl6pPr marL="2743200" lvl="5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sldNum" idx="12"/>
          </p:nvPr>
        </p:nvSpPr>
        <p:spPr>
          <a:xfrm>
            <a:off x="19832632" y="12950207"/>
            <a:ext cx="423343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  <p:sp>
        <p:nvSpPr>
          <p:cNvPr id="30" name="Google Shape;30;p32"/>
          <p:cNvSpPr txBox="1"/>
          <p:nvPr/>
        </p:nvSpPr>
        <p:spPr>
          <a:xfrm>
            <a:off x="512591" y="12899964"/>
            <a:ext cx="4372383" cy="60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6C69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6C69"/>
                </a:solidFill>
                <a:latin typeface="Arial"/>
                <a:ea typeface="Arial"/>
                <a:cs typeface="Arial"/>
                <a:sym typeface="Arial"/>
              </a:rPr>
              <a:t>Confidential Distill Ventures</a:t>
            </a:r>
            <a:endParaRPr/>
          </a:p>
        </p:txBody>
      </p:sp>
      <p:cxnSp>
        <p:nvCxnSpPr>
          <p:cNvPr id="31" name="Google Shape;31;p32"/>
          <p:cNvCxnSpPr/>
          <p:nvPr/>
        </p:nvCxnSpPr>
        <p:spPr>
          <a:xfrm>
            <a:off x="567301" y="2734766"/>
            <a:ext cx="599816" cy="1"/>
          </a:xfrm>
          <a:prstGeom prst="straightConnector1">
            <a:avLst/>
          </a:prstGeom>
          <a:noFill/>
          <a:ln w="63500" cap="flat" cmpd="sng">
            <a:solidFill>
              <a:srgbClr val="EE751B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2" name="Google Shape;32;p32" descr="Distill_Ventures_Monogram_Logo_RGB_DVTE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14516" y="12512427"/>
            <a:ext cx="1595997" cy="897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32"/>
          <p:cNvCxnSpPr/>
          <p:nvPr/>
        </p:nvCxnSpPr>
        <p:spPr>
          <a:xfrm rot="10800000" flipH="1">
            <a:off x="19806920" y="13092232"/>
            <a:ext cx="1" cy="265546"/>
          </a:xfrm>
          <a:prstGeom prst="straightConnector1">
            <a:avLst/>
          </a:prstGeom>
          <a:noFill/>
          <a:ln w="9525" cap="flat" cmpd="sng">
            <a:solidFill>
              <a:srgbClr val="087073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Bullets">
  <p:cSld name="Large Text Bulle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1pPr>
            <a:lvl2pPr lvl="1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2pPr>
            <a:lvl3pPr lvl="2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3pPr>
            <a:lvl4pPr lvl="3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4pPr>
            <a:lvl5pPr lvl="4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5pPr>
            <a:lvl6pPr lvl="5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6pPr>
            <a:lvl7pPr lvl="6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7pPr>
            <a:lvl8pPr lvl="7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8pPr>
            <a:lvl9pPr lvl="8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1"/>
          </p:nvPr>
        </p:nvSpPr>
        <p:spPr>
          <a:xfrm>
            <a:off x="510778" y="3417490"/>
            <a:ext cx="19552444" cy="889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marL="457200" lvl="0" indent="-609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  <a:defRPr sz="4800"/>
            </a:lvl1pPr>
            <a:lvl2pPr marL="914400" lvl="1" indent="-5461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  <a:defRPr sz="4000"/>
            </a:lvl2pPr>
            <a:lvl3pPr marL="1371600" lvl="2" indent="-51435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  <a:defRPr sz="3600"/>
            </a:lvl3pPr>
            <a:lvl4pPr marL="1828800" lvl="3" indent="-5461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  <a:defRPr sz="4000"/>
            </a:lvl4pPr>
            <a:lvl5pPr marL="2286000" lvl="4" indent="-51435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  <a:defRPr sz="3600"/>
            </a:lvl5pPr>
            <a:lvl6pPr marL="2743200" lvl="5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19837399" y="12954548"/>
            <a:ext cx="423343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  <p:sp>
        <p:nvSpPr>
          <p:cNvPr id="38" name="Google Shape;38;p33"/>
          <p:cNvSpPr txBox="1"/>
          <p:nvPr/>
        </p:nvSpPr>
        <p:spPr>
          <a:xfrm>
            <a:off x="512591" y="12899964"/>
            <a:ext cx="4372383" cy="60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6C69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6C69"/>
                </a:solidFill>
                <a:latin typeface="Arial"/>
                <a:ea typeface="Arial"/>
                <a:cs typeface="Arial"/>
                <a:sym typeface="Arial"/>
              </a:rPr>
              <a:t>Confidential Distill Ventures</a:t>
            </a:r>
            <a:endParaRPr/>
          </a:p>
        </p:txBody>
      </p:sp>
      <p:cxnSp>
        <p:nvCxnSpPr>
          <p:cNvPr id="39" name="Google Shape;39;p33"/>
          <p:cNvCxnSpPr/>
          <p:nvPr/>
        </p:nvCxnSpPr>
        <p:spPr>
          <a:xfrm>
            <a:off x="567301" y="2734766"/>
            <a:ext cx="599816" cy="1"/>
          </a:xfrm>
          <a:prstGeom prst="straightConnector1">
            <a:avLst/>
          </a:prstGeom>
          <a:noFill/>
          <a:ln w="63500" cap="flat" cmpd="sng">
            <a:solidFill>
              <a:srgbClr val="EE751B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40" name="Google Shape;40;p33" descr="Distill_Ventures_Monogram_Logo_RGB_DVTE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14516" y="12512427"/>
            <a:ext cx="1595997" cy="897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33"/>
          <p:cNvCxnSpPr/>
          <p:nvPr/>
        </p:nvCxnSpPr>
        <p:spPr>
          <a:xfrm rot="10800000" flipH="1">
            <a:off x="19806920" y="13092232"/>
            <a:ext cx="1" cy="265546"/>
          </a:xfrm>
          <a:prstGeom prst="straightConnector1">
            <a:avLst/>
          </a:prstGeom>
          <a:noFill/>
          <a:ln w="9525" cap="flat" cmpd="sng">
            <a:solidFill>
              <a:srgbClr val="087073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Numbered Points">
  <p:cSld name="Standard Numbered Poi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1pPr>
            <a:lvl2pPr lvl="1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2pPr>
            <a:lvl3pPr lvl="2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3pPr>
            <a:lvl4pPr lvl="3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4pPr>
            <a:lvl5pPr lvl="4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5pPr>
            <a:lvl6pPr lvl="5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6pPr>
            <a:lvl7pPr lvl="6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7pPr>
            <a:lvl8pPr lvl="7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8pPr>
            <a:lvl9pPr lvl="8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1"/>
          </p:nvPr>
        </p:nvSpPr>
        <p:spPr>
          <a:xfrm>
            <a:off x="510778" y="3417490"/>
            <a:ext cx="19552444" cy="889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>
            <a:lvl1pPr marL="457200" lvl="0" indent="-3429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  <a:defRPr/>
            </a:lvl1pPr>
            <a:lvl2pPr marL="914400" lvl="1" indent="-3429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LcPeriod"/>
              <a:defRPr/>
            </a:lvl2pPr>
            <a:lvl3pPr marL="1371600" lvl="2" indent="-4064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  <a:defRPr sz="2800"/>
            </a:lvl3pPr>
            <a:lvl4pPr marL="1828800" lvl="3" indent="-3429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LcPeriod"/>
              <a:defRPr/>
            </a:lvl4pPr>
            <a:lvl5pPr marL="2286000" lvl="4" indent="-40640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  <a:defRPr sz="2800"/>
            </a:lvl5pPr>
            <a:lvl6pPr marL="2743200" lvl="5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19837399" y="12954548"/>
            <a:ext cx="423343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  <p:sp>
        <p:nvSpPr>
          <p:cNvPr id="46" name="Google Shape;46;p34"/>
          <p:cNvSpPr txBox="1"/>
          <p:nvPr/>
        </p:nvSpPr>
        <p:spPr>
          <a:xfrm>
            <a:off x="512591" y="12899964"/>
            <a:ext cx="4372383" cy="60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6C69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6C69"/>
                </a:solidFill>
                <a:latin typeface="Arial"/>
                <a:ea typeface="Arial"/>
                <a:cs typeface="Arial"/>
                <a:sym typeface="Arial"/>
              </a:rPr>
              <a:t>Confidential Distill Ventures</a:t>
            </a:r>
            <a:endParaRPr/>
          </a:p>
        </p:txBody>
      </p:sp>
      <p:cxnSp>
        <p:nvCxnSpPr>
          <p:cNvPr id="47" name="Google Shape;47;p34"/>
          <p:cNvCxnSpPr/>
          <p:nvPr/>
        </p:nvCxnSpPr>
        <p:spPr>
          <a:xfrm>
            <a:off x="567301" y="2734766"/>
            <a:ext cx="599816" cy="1"/>
          </a:xfrm>
          <a:prstGeom prst="straightConnector1">
            <a:avLst/>
          </a:prstGeom>
          <a:noFill/>
          <a:ln w="63500" cap="flat" cmpd="sng">
            <a:solidFill>
              <a:srgbClr val="EE751B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48" name="Google Shape;48;p34" descr="Distill_Ventures_Monogram_Logo_RGB_DVTE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14516" y="12512427"/>
            <a:ext cx="1595997" cy="897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34"/>
          <p:cNvCxnSpPr/>
          <p:nvPr/>
        </p:nvCxnSpPr>
        <p:spPr>
          <a:xfrm rot="10800000" flipH="1">
            <a:off x="19806920" y="13092232"/>
            <a:ext cx="1" cy="265546"/>
          </a:xfrm>
          <a:prstGeom prst="straightConnector1">
            <a:avLst/>
          </a:prstGeom>
          <a:noFill/>
          <a:ln w="9525" cap="flat" cmpd="sng">
            <a:solidFill>
              <a:srgbClr val="087073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age No Title">
  <p:cSld name="Blank Page No Titl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2"/>
          <p:cNvSpPr txBox="1">
            <a:spLocks noGrp="1"/>
          </p:cNvSpPr>
          <p:nvPr>
            <p:ph type="sldNum" idx="12"/>
          </p:nvPr>
        </p:nvSpPr>
        <p:spPr>
          <a:xfrm>
            <a:off x="19837399" y="12954548"/>
            <a:ext cx="423343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  <a:defRPr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/>
          </a:p>
        </p:txBody>
      </p:sp>
      <p:sp>
        <p:nvSpPr>
          <p:cNvPr id="142" name="Google Shape;142;p42"/>
          <p:cNvSpPr txBox="1"/>
          <p:nvPr/>
        </p:nvSpPr>
        <p:spPr>
          <a:xfrm>
            <a:off x="512591" y="12899964"/>
            <a:ext cx="4372383" cy="60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6C69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6C69"/>
                </a:solidFill>
                <a:latin typeface="Arial"/>
                <a:ea typeface="Arial"/>
                <a:cs typeface="Arial"/>
                <a:sym typeface="Arial"/>
              </a:rPr>
              <a:t>Confidential Distill Ventures</a:t>
            </a:r>
            <a:endParaRPr/>
          </a:p>
        </p:txBody>
      </p:sp>
      <p:pic>
        <p:nvPicPr>
          <p:cNvPr id="143" name="Google Shape;143;p42" descr="Distill_Ventures_Monogram_Logo_RGB_DVTE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14516" y="12512427"/>
            <a:ext cx="1595997" cy="897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42"/>
          <p:cNvCxnSpPr/>
          <p:nvPr/>
        </p:nvCxnSpPr>
        <p:spPr>
          <a:xfrm rot="10800000" flipH="1">
            <a:off x="19806920" y="13092232"/>
            <a:ext cx="1" cy="265546"/>
          </a:xfrm>
          <a:prstGeom prst="straightConnector1">
            <a:avLst/>
          </a:prstGeom>
          <a:noFill/>
          <a:ln w="9525" cap="flat" cmpd="sng">
            <a:solidFill>
              <a:srgbClr val="087073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py">
  <p:cSld name="Blank cop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4"/>
          <p:cNvSpPr txBox="1">
            <a:spLocks noGrp="1"/>
          </p:cNvSpPr>
          <p:nvPr>
            <p:ph type="sldNum" idx="12"/>
          </p:nvPr>
        </p:nvSpPr>
        <p:spPr>
          <a:xfrm>
            <a:off x="10062960" y="12108656"/>
            <a:ext cx="437364" cy="44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1425178" y="1371600"/>
            <a:ext cx="17723644" cy="192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normAutofit/>
          </a:bodyPr>
          <a:lstStyle>
            <a:lvl1pPr marR="0" lvl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2D5A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1425178" y="3729037"/>
            <a:ext cx="17723644" cy="784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normAutofit/>
          </a:bodyPr>
          <a:lstStyle>
            <a:lvl1pPr marL="457200" marR="0" lvl="0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98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sldNum" idx="12"/>
          </p:nvPr>
        </p:nvSpPr>
        <p:spPr>
          <a:xfrm>
            <a:off x="10062960" y="12108656"/>
            <a:ext cx="437364" cy="44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"/>
          <p:cNvSpPr txBox="1">
            <a:spLocks noGrp="1"/>
          </p:cNvSpPr>
          <p:nvPr>
            <p:ph type="ctrTitle" idx="4294967295"/>
          </p:nvPr>
        </p:nvSpPr>
        <p:spPr>
          <a:xfrm>
            <a:off x="3061692" y="8697714"/>
            <a:ext cx="14284921" cy="199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rm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Distribution</a:t>
            </a:r>
            <a:endParaRPr sz="4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 txBox="1">
            <a:spLocks noGrp="1"/>
          </p:cNvSpPr>
          <p:nvPr>
            <p:ph type="body" idx="1"/>
          </p:nvPr>
        </p:nvSpPr>
        <p:spPr>
          <a:xfrm>
            <a:off x="3032937" y="11779699"/>
            <a:ext cx="7073863" cy="48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FFFF"/>
                </a:solidFill>
              </a:rPr>
              <a:t>September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</a:pPr>
            <a:r>
              <a:rPr lang="en-US" dirty="0"/>
              <a:t>Distribution – Table of Contents</a:t>
            </a:r>
          </a:p>
        </p:txBody>
      </p:sp>
      <p:sp>
        <p:nvSpPr>
          <p:cNvPr id="168" name="Google Shape;168;p2"/>
          <p:cNvSpPr txBox="1">
            <a:spLocks noGrp="1"/>
          </p:cNvSpPr>
          <p:nvPr>
            <p:ph type="sldNum" idx="12"/>
          </p:nvPr>
        </p:nvSpPr>
        <p:spPr>
          <a:xfrm>
            <a:off x="19904286" y="12959892"/>
            <a:ext cx="280036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A4DD1-FF5F-28C1-AB54-FF68EA7E7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124" y="3863693"/>
            <a:ext cx="15261180" cy="786874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21A643-969F-8EF1-F7D5-A7340F4DE390}"/>
              </a:ext>
            </a:extLst>
          </p:cNvPr>
          <p:cNvSpPr/>
          <p:nvPr/>
        </p:nvSpPr>
        <p:spPr>
          <a:xfrm>
            <a:off x="4783124" y="3608716"/>
            <a:ext cx="7561384" cy="509954"/>
          </a:xfrm>
          <a:prstGeom prst="roundRect">
            <a:avLst/>
          </a:prstGeom>
          <a:noFill/>
          <a:ln w="9525" cap="flat" cmpd="sng" algn="ctr">
            <a:solidFill>
              <a:srgbClr val="2D5A6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56216-0B8E-16A9-63BC-D5C5912904AF}"/>
              </a:ext>
            </a:extLst>
          </p:cNvPr>
          <p:cNvSpPr txBox="1"/>
          <p:nvPr/>
        </p:nvSpPr>
        <p:spPr>
          <a:xfrm>
            <a:off x="4783124" y="2753147"/>
            <a:ext cx="634804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Navigation Bar</a:t>
            </a:r>
          </a:p>
          <a:p>
            <a:r>
              <a:rPr lang="en-US" dirty="0">
                <a:latin typeface="Helvetica Neue" panose="020B0604020202020204" charset="0"/>
              </a:rPr>
              <a:t>Use this panel top navigate quickly to different dashboards and views within the report.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29482C-AB5B-31EC-2175-7668EEA16510}"/>
              </a:ext>
            </a:extLst>
          </p:cNvPr>
          <p:cNvSpPr txBox="1"/>
          <p:nvPr/>
        </p:nvSpPr>
        <p:spPr>
          <a:xfrm>
            <a:off x="2460135" y="4454730"/>
            <a:ext cx="2076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Detailed Nav Pane</a:t>
            </a:r>
          </a:p>
          <a:p>
            <a:r>
              <a:rPr lang="en-US" dirty="0">
                <a:latin typeface="Helvetica Neue" panose="020B0604020202020204" charset="0"/>
              </a:rPr>
              <a:t>Use this pane to navigate to the relevant report dashboards.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BA31DE-DE98-321F-4027-D948B4ECA621}"/>
              </a:ext>
            </a:extLst>
          </p:cNvPr>
          <p:cNvSpPr txBox="1"/>
          <p:nvPr/>
        </p:nvSpPr>
        <p:spPr>
          <a:xfrm>
            <a:off x="8563816" y="6136400"/>
            <a:ext cx="3780692" cy="9853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Dashboards</a:t>
            </a:r>
          </a:p>
          <a:p>
            <a:r>
              <a:rPr lang="en-US" dirty="0">
                <a:latin typeface="Helvetica Neue" panose="020B0604020202020204" charset="0"/>
              </a:rPr>
              <a:t>A brief description of each dashboard is available here. Click on a dashboard image to navigate to this dashboard.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0ABCEA-3A1D-B26B-09A9-2E5291894B94}"/>
              </a:ext>
            </a:extLst>
          </p:cNvPr>
          <p:cNvSpPr txBox="1"/>
          <p:nvPr/>
        </p:nvSpPr>
        <p:spPr>
          <a:xfrm>
            <a:off x="9790688" y="10016252"/>
            <a:ext cx="3978066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Distributors Reporting</a:t>
            </a:r>
          </a:p>
          <a:p>
            <a:r>
              <a:rPr lang="en-US" dirty="0">
                <a:latin typeface="Helvetica Neue" panose="020B0604020202020204" charset="0"/>
              </a:rPr>
              <a:t>Does this distributor have updated distribution data for the current month?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82124-B1B9-15A5-9B76-0DC3F5B92AE8}"/>
              </a:ext>
            </a:extLst>
          </p:cNvPr>
          <p:cNvSpPr txBox="1"/>
          <p:nvPr/>
        </p:nvSpPr>
        <p:spPr>
          <a:xfrm>
            <a:off x="15790876" y="3601133"/>
            <a:ext cx="3978066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Formulas and Definitions</a:t>
            </a:r>
          </a:p>
          <a:p>
            <a:r>
              <a:rPr lang="en-US" dirty="0">
                <a:latin typeface="Helvetica Neue" panose="020B0604020202020204" charset="0"/>
              </a:rPr>
              <a:t>Formulas and definitions used in the report are explained here.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BAAF3-0F48-03C0-55EB-E218162568E4}"/>
              </a:ext>
            </a:extLst>
          </p:cNvPr>
          <p:cNvSpPr txBox="1"/>
          <p:nvPr/>
        </p:nvSpPr>
        <p:spPr>
          <a:xfrm>
            <a:off x="488473" y="2919750"/>
            <a:ext cx="3022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Distribution</a:t>
            </a:r>
          </a:p>
          <a:p>
            <a:r>
              <a:rPr lang="en-US" dirty="0">
                <a:latin typeface="Helvetica Neue" panose="020B0604020202020204" charset="0"/>
              </a:rPr>
              <a:t>Table of contents provide a summary of dashboards and relevant calculations.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BE0C43-A935-061C-D9DA-42FCC9B38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784" y="3210885"/>
            <a:ext cx="14395297" cy="8351988"/>
          </a:xfrm>
          <a:prstGeom prst="rect">
            <a:avLst/>
          </a:prstGeom>
        </p:spPr>
      </p:pic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</a:pPr>
            <a:r>
              <a:rPr lang="en-US" dirty="0"/>
              <a:t>Distribution – KPIs and General Functionality</a:t>
            </a:r>
            <a:endParaRPr dirty="0"/>
          </a:p>
        </p:txBody>
      </p:sp>
      <p:sp>
        <p:nvSpPr>
          <p:cNvPr id="175" name="Google Shape;175;p3"/>
          <p:cNvSpPr txBox="1">
            <a:spLocks noGrp="1"/>
          </p:cNvSpPr>
          <p:nvPr>
            <p:ph type="sldNum" idx="12"/>
          </p:nvPr>
        </p:nvSpPr>
        <p:spPr>
          <a:xfrm>
            <a:off x="19892894" y="12950207"/>
            <a:ext cx="302820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3CA98047-CC71-4215-0600-96F9B1030DD5}"/>
              </a:ext>
            </a:extLst>
          </p:cNvPr>
          <p:cNvSpPr/>
          <p:nvPr/>
        </p:nvSpPr>
        <p:spPr>
          <a:xfrm>
            <a:off x="3420077" y="5046984"/>
            <a:ext cx="682171" cy="6716841"/>
          </a:xfrm>
          <a:prstGeom prst="leftBrace">
            <a:avLst/>
          </a:prstGeom>
          <a:ln>
            <a:solidFill>
              <a:srgbClr val="2D5A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D5A6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31AB2-4F60-6125-5A0E-FC4164741DE5}"/>
              </a:ext>
            </a:extLst>
          </p:cNvPr>
          <p:cNvSpPr txBox="1"/>
          <p:nvPr/>
        </p:nvSpPr>
        <p:spPr>
          <a:xfrm>
            <a:off x="508000" y="4926516"/>
            <a:ext cx="3035172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Filter Pane</a:t>
            </a:r>
          </a:p>
          <a:p>
            <a:r>
              <a:rPr lang="en-US" dirty="0">
                <a:latin typeface="Helvetica Neue" panose="020B0604020202020204" charset="0"/>
              </a:rPr>
              <a:t>Select filters for the report.</a:t>
            </a:r>
          </a:p>
          <a:p>
            <a:r>
              <a:rPr lang="en-US" dirty="0">
                <a:latin typeface="Helvetica Neue" panose="020B0604020202020204" charset="0"/>
              </a:rPr>
              <a:t>The date selection has preset options for year to date, and trailing 3, 6, or 12 months. A custom date range option is available to select a specific date range where additional input boxes will appear.</a:t>
            </a:r>
          </a:p>
          <a:p>
            <a:endParaRPr lang="en-US" dirty="0">
              <a:latin typeface="Helvetica Neue" panose="020B0604020202020204" charset="0"/>
            </a:endParaRPr>
          </a:p>
          <a:p>
            <a:r>
              <a:rPr lang="en-US" dirty="0">
                <a:latin typeface="Helvetica Neue" panose="020B0604020202020204" charset="0"/>
              </a:rPr>
              <a:t>Filters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Brand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Brand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Premise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Chain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Class of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Distributor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Parent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B0604020202020204" charset="0"/>
              </a:rPr>
              <a:t>Distributors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 Neue" panose="020B0604020202020204" charset="0"/>
            </a:endParaRPr>
          </a:p>
          <a:p>
            <a:r>
              <a:rPr lang="en-US" dirty="0">
                <a:latin typeface="Helvetica Neue" panose="020B0604020202020204" charset="0"/>
              </a:rPr>
              <a:t>To apply a filter, open the dropdown panel, select the desired values, then press the Apply button.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616C2-D78B-4FDA-1DDE-3C9507D86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318" y="5298011"/>
            <a:ext cx="1927466" cy="1353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D3459A-ED22-83E4-272B-80202A5DD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318" y="6801612"/>
            <a:ext cx="2475612" cy="1170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C916C1-EA3B-BBD5-D156-B498D8C91594}"/>
              </a:ext>
            </a:extLst>
          </p:cNvPr>
          <p:cNvSpPr txBox="1"/>
          <p:nvPr/>
        </p:nvSpPr>
        <p:spPr>
          <a:xfrm>
            <a:off x="488473" y="2919750"/>
            <a:ext cx="4697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Distribution</a:t>
            </a:r>
          </a:p>
          <a:p>
            <a:r>
              <a:rPr lang="en-US" dirty="0">
                <a:latin typeface="Helvetica Neue" panose="020B0604020202020204" charset="0"/>
              </a:rPr>
              <a:t>This report provides a snapshot of key distribution-focused KPIs pertaining to accounts sold, PODs, and velocity.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DBE680-7AD8-33FC-0B77-3C9E5F4BD538}"/>
              </a:ext>
            </a:extLst>
          </p:cNvPr>
          <p:cNvSpPr txBox="1"/>
          <p:nvPr/>
        </p:nvSpPr>
        <p:spPr>
          <a:xfrm>
            <a:off x="10849305" y="4094481"/>
            <a:ext cx="6143904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Category Selection</a:t>
            </a:r>
          </a:p>
          <a:p>
            <a:r>
              <a:rPr lang="en-US" dirty="0">
                <a:latin typeface="Helvetica Neue" panose="020B0604020202020204" charset="0"/>
              </a:rPr>
              <a:t>Category Selection shows quick breakdown by the selected value from: Class of Trade, State, Brand Group, Premise Type, and Chain.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C2B4B9-6DA2-0522-7E82-0DE0A548D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2888" y="5393649"/>
            <a:ext cx="2654016" cy="1353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90B407-ACD4-AAA7-0882-BCAE366AB4D9}"/>
              </a:ext>
            </a:extLst>
          </p:cNvPr>
          <p:cNvSpPr txBox="1"/>
          <p:nvPr/>
        </p:nvSpPr>
        <p:spPr>
          <a:xfrm>
            <a:off x="12443996" y="6286741"/>
            <a:ext cx="3978066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On-Hover Tooltips</a:t>
            </a:r>
          </a:p>
          <a:p>
            <a:r>
              <a:rPr lang="en-US" dirty="0">
                <a:latin typeface="Helvetica Neue" panose="020B0604020202020204" charset="0"/>
              </a:rPr>
              <a:t>Hovering the mouse cursor over any calculated value will give some additional context or information.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3A1581-86E3-E266-E1FF-46903B6B6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8073" y="8457647"/>
            <a:ext cx="2682101" cy="26197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</a:pPr>
            <a:r>
              <a:rPr lang="en-US" dirty="0"/>
              <a:t>Distribution – Account Performance</a:t>
            </a:r>
            <a:endParaRPr dirty="0"/>
          </a:p>
        </p:txBody>
      </p:sp>
      <p:sp>
        <p:nvSpPr>
          <p:cNvPr id="175" name="Google Shape;175;p3"/>
          <p:cNvSpPr txBox="1">
            <a:spLocks noGrp="1"/>
          </p:cNvSpPr>
          <p:nvPr>
            <p:ph type="sldNum" idx="12"/>
          </p:nvPr>
        </p:nvSpPr>
        <p:spPr>
          <a:xfrm>
            <a:off x="19892894" y="12950207"/>
            <a:ext cx="302820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64108-046C-B192-D9D8-1DFD01C0B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586" y="2994385"/>
            <a:ext cx="14882718" cy="8822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5257D4-DB79-F12E-31A7-43CD5BE123DD}"/>
              </a:ext>
            </a:extLst>
          </p:cNvPr>
          <p:cNvSpPr txBox="1"/>
          <p:nvPr/>
        </p:nvSpPr>
        <p:spPr>
          <a:xfrm>
            <a:off x="2494121" y="3447288"/>
            <a:ext cx="26674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Depth of Distribution</a:t>
            </a:r>
          </a:p>
          <a:p>
            <a:r>
              <a:rPr lang="en-US" dirty="0">
                <a:latin typeface="Helvetica Neue" panose="020B0604020202020204" charset="0"/>
              </a:rPr>
              <a:t>Number of accounts with orders and velocity per month for each of the trailing 48 months.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C9303-D42D-FF69-38C7-C1638077DF1E}"/>
              </a:ext>
            </a:extLst>
          </p:cNvPr>
          <p:cNvSpPr txBox="1"/>
          <p:nvPr/>
        </p:nvSpPr>
        <p:spPr>
          <a:xfrm>
            <a:off x="2494121" y="8514386"/>
            <a:ext cx="2667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Account Details</a:t>
            </a:r>
          </a:p>
          <a:p>
            <a:r>
              <a:rPr lang="en-US" dirty="0">
                <a:latin typeface="Helvetica Neue" panose="020B0604020202020204" charset="0"/>
              </a:rPr>
              <a:t>Per account, PODs, 9L unit sales and POD velocity.</a:t>
            </a:r>
          </a:p>
        </p:txBody>
      </p:sp>
    </p:spTree>
    <p:extLst>
      <p:ext uri="{BB962C8B-B14F-4D97-AF65-F5344CB8AC3E}">
        <p14:creationId xmlns:p14="http://schemas.microsoft.com/office/powerpoint/2010/main" val="47306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F79B172-BB47-998E-86B0-AA6127052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486" y="2636243"/>
            <a:ext cx="14658975" cy="9229725"/>
          </a:xfrm>
          <a:prstGeom prst="rect">
            <a:avLst/>
          </a:prstGeom>
        </p:spPr>
      </p:pic>
      <p:sp>
        <p:nvSpPr>
          <p:cNvPr id="180" name="Google Shape;180;p4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</a:pPr>
            <a:r>
              <a:rPr lang="en-US" dirty="0"/>
              <a:t>Distribution – Account Grid</a:t>
            </a:r>
            <a:endParaRPr dirty="0"/>
          </a:p>
        </p:txBody>
      </p:sp>
      <p:sp>
        <p:nvSpPr>
          <p:cNvPr id="182" name="Google Shape;182;p4"/>
          <p:cNvSpPr txBox="1">
            <a:spLocks noGrp="1"/>
          </p:cNvSpPr>
          <p:nvPr>
            <p:ph type="sldNum" idx="12"/>
          </p:nvPr>
        </p:nvSpPr>
        <p:spPr>
          <a:xfrm>
            <a:off x="19905586" y="12954548"/>
            <a:ext cx="286970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33DB3-6E13-580F-DE93-CA7C26EF8C85}"/>
              </a:ext>
            </a:extLst>
          </p:cNvPr>
          <p:cNvSpPr txBox="1"/>
          <p:nvPr/>
        </p:nvSpPr>
        <p:spPr>
          <a:xfrm>
            <a:off x="488473" y="2919750"/>
            <a:ext cx="4697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Account Grid</a:t>
            </a:r>
          </a:p>
          <a:p>
            <a:r>
              <a:rPr lang="en-US" dirty="0">
                <a:latin typeface="Helvetica Neue" panose="020B0604020202020204" charset="0"/>
              </a:rPr>
              <a:t>Distribution and void grid at the account and brand or item level, with capabilities to drill regionally on maps.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8B64F-3918-9D41-6046-A12BF8640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070" y="4261940"/>
            <a:ext cx="1952898" cy="1886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7D27F0-9550-C507-BB25-9CFBC6A87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841" y="5925534"/>
            <a:ext cx="2591205" cy="2246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704F86-160B-EA25-585E-E10CCAC0F65B}"/>
              </a:ext>
            </a:extLst>
          </p:cNvPr>
          <p:cNvSpPr txBox="1"/>
          <p:nvPr/>
        </p:nvSpPr>
        <p:spPr>
          <a:xfrm>
            <a:off x="5973472" y="6057781"/>
            <a:ext cx="2300779" cy="1600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Lasso Selection</a:t>
            </a:r>
          </a:p>
          <a:p>
            <a:r>
              <a:rPr lang="en-US" dirty="0">
                <a:latin typeface="Helvetica Neue" panose="020B0604020202020204" charset="0"/>
              </a:rPr>
              <a:t>For map selection tools like lasso and radial selection, click on the arrow that appears on the left side when you hover the cursor over the map.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6D6A6-5402-B49E-E944-A46F111B93B9}"/>
              </a:ext>
            </a:extLst>
          </p:cNvPr>
          <p:cNvSpPr txBox="1"/>
          <p:nvPr/>
        </p:nvSpPr>
        <p:spPr>
          <a:xfrm>
            <a:off x="763054" y="4505347"/>
            <a:ext cx="2667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Heat Map by Volume</a:t>
            </a:r>
          </a:p>
          <a:p>
            <a:r>
              <a:rPr lang="en-US" dirty="0">
                <a:latin typeface="Helvetica Neue" panose="020B0604020202020204" charset="0"/>
              </a:rPr>
              <a:t>Heatmap highlighting volume of units sold per state.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1F4267-2C55-4C56-E537-29BEE183581C}"/>
              </a:ext>
            </a:extLst>
          </p:cNvPr>
          <p:cNvSpPr txBox="1"/>
          <p:nvPr/>
        </p:nvSpPr>
        <p:spPr>
          <a:xfrm>
            <a:off x="2875337" y="9583107"/>
            <a:ext cx="2667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PODs by Brand</a:t>
            </a:r>
          </a:p>
          <a:p>
            <a:r>
              <a:rPr lang="en-US" dirty="0">
                <a:latin typeface="Helvetica Neue" panose="020B0604020202020204" charset="0"/>
              </a:rPr>
              <a:t>Number of PODs by brand or brand group in the selected time period.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</a:pPr>
            <a:r>
              <a:rPr lang="en-US" dirty="0"/>
              <a:t>Distribution – Account Grid Continued</a:t>
            </a:r>
            <a:endParaRPr dirty="0"/>
          </a:p>
        </p:txBody>
      </p:sp>
      <p:sp>
        <p:nvSpPr>
          <p:cNvPr id="182" name="Google Shape;182;p4"/>
          <p:cNvSpPr txBox="1">
            <a:spLocks noGrp="1"/>
          </p:cNvSpPr>
          <p:nvPr>
            <p:ph type="sldNum" idx="12"/>
          </p:nvPr>
        </p:nvSpPr>
        <p:spPr>
          <a:xfrm>
            <a:off x="19905586" y="12954548"/>
            <a:ext cx="286970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401B2-AE24-4DE2-10A1-D937E96E6A5C}"/>
              </a:ext>
            </a:extLst>
          </p:cNvPr>
          <p:cNvSpPr txBox="1"/>
          <p:nvPr/>
        </p:nvSpPr>
        <p:spPr>
          <a:xfrm>
            <a:off x="668414" y="3463661"/>
            <a:ext cx="26674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Account Grid</a:t>
            </a:r>
          </a:p>
          <a:p>
            <a:r>
              <a:rPr lang="en-US" dirty="0">
                <a:latin typeface="Helvetica Neue" panose="020B0604020202020204" charset="0"/>
              </a:rPr>
              <a:t>Grid of accounts and items grouped by Brand, highlighted 9L units sold. This provides a view of which items are and are not present within an account.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DD367-8E16-0EE6-8E32-B86C58F6A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331" y="2864335"/>
            <a:ext cx="166592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DB49FF3-C780-236F-C7CB-77D49CF54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240" y="2687871"/>
            <a:ext cx="15654986" cy="8619037"/>
          </a:xfrm>
          <a:prstGeom prst="rect">
            <a:avLst/>
          </a:prstGeom>
        </p:spPr>
      </p:pic>
      <p:sp>
        <p:nvSpPr>
          <p:cNvPr id="187" name="Google Shape;187;p5"/>
          <p:cNvSpPr txBox="1">
            <a:spLocks noGrp="1"/>
          </p:cNvSpPr>
          <p:nvPr>
            <p:ph type="title"/>
          </p:nvPr>
        </p:nvSpPr>
        <p:spPr>
          <a:xfrm>
            <a:off x="508000" y="508000"/>
            <a:ext cx="19558000" cy="21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5A67"/>
              </a:buClr>
              <a:buSzPts val="6000"/>
              <a:buFont typeface="Arial"/>
              <a:buNone/>
            </a:pPr>
            <a:r>
              <a:rPr lang="en-US" dirty="0"/>
              <a:t>Distribution - Inventory</a:t>
            </a:r>
            <a:endParaRPr dirty="0"/>
          </a:p>
        </p:txBody>
      </p:sp>
      <p:sp>
        <p:nvSpPr>
          <p:cNvPr id="189" name="Google Shape;189;p5"/>
          <p:cNvSpPr txBox="1">
            <a:spLocks noGrp="1"/>
          </p:cNvSpPr>
          <p:nvPr>
            <p:ph type="sldNum" idx="12"/>
          </p:nvPr>
        </p:nvSpPr>
        <p:spPr>
          <a:xfrm>
            <a:off x="19904100" y="12954548"/>
            <a:ext cx="289942" cy="5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50" tIns="42850" rIns="42850" bIns="4285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7073"/>
              </a:buClr>
              <a:buSzPts val="2600"/>
              <a:buFont typeface="Arial"/>
              <a:buNone/>
            </a:pPr>
            <a:fld id="{00000000-1234-1234-1234-123412341234}" type="slidenum">
              <a:rPr lang="en-US" sz="2600">
                <a:solidFill>
                  <a:srgbClr val="087073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141C7-8405-CFFC-643F-CE3FC19B0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3190" y="9642832"/>
            <a:ext cx="1952898" cy="1886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3C7D89-BC52-70BB-854D-A93F7F88A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8123" y="10130189"/>
            <a:ext cx="3461942" cy="2128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443110-A9AB-243B-7F84-97316D81DB94}"/>
              </a:ext>
            </a:extLst>
          </p:cNvPr>
          <p:cNvSpPr txBox="1"/>
          <p:nvPr/>
        </p:nvSpPr>
        <p:spPr>
          <a:xfrm>
            <a:off x="17316203" y="10302313"/>
            <a:ext cx="2300779" cy="1600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Lasso Selection</a:t>
            </a:r>
          </a:p>
          <a:p>
            <a:r>
              <a:rPr lang="en-US" dirty="0">
                <a:latin typeface="Helvetica Neue" panose="020B0604020202020204" charset="0"/>
              </a:rPr>
              <a:t>For map selection tools like lasso and radial selection, click on the arrow that appears on the left side when you hover the cursor over the map.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6D0B4D-8A0F-7D7F-207B-2A58BA7476E9}"/>
              </a:ext>
            </a:extLst>
          </p:cNvPr>
          <p:cNvSpPr txBox="1"/>
          <p:nvPr/>
        </p:nvSpPr>
        <p:spPr>
          <a:xfrm>
            <a:off x="488473" y="2919750"/>
            <a:ext cx="3107279" cy="98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Inventory</a:t>
            </a:r>
          </a:p>
          <a:p>
            <a:r>
              <a:rPr lang="en-US" dirty="0">
                <a:latin typeface="Helvetica Neue" panose="020B0604020202020204" charset="0"/>
              </a:rPr>
              <a:t>Latest distributor inventory as reported to VIP, as well as historical inventory levels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1CD3A-0CC9-894F-4263-9269F2B9CFF9}"/>
              </a:ext>
            </a:extLst>
          </p:cNvPr>
          <p:cNvSpPr txBox="1"/>
          <p:nvPr/>
        </p:nvSpPr>
        <p:spPr>
          <a:xfrm>
            <a:off x="947971" y="5017335"/>
            <a:ext cx="31072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B0604020202020204" charset="0"/>
              </a:rPr>
              <a:t>Inventory and Months on Hand</a:t>
            </a:r>
          </a:p>
          <a:p>
            <a:r>
              <a:rPr lang="en-US" dirty="0">
                <a:latin typeface="Helvetica Neue" panose="020B0604020202020204" charset="0"/>
              </a:rPr>
              <a:t>Trend of inventory on hand for the selected date range (selector under the time trending chart). Items with low inventory are labeled </a:t>
            </a:r>
            <a:r>
              <a:rPr lang="en-US" i="1" dirty="0">
                <a:latin typeface="Helvetica Neue" panose="020B0604020202020204" charset="0"/>
              </a:rPr>
              <a:t>LOW</a:t>
            </a:r>
            <a:r>
              <a:rPr lang="en-US" dirty="0">
                <a:latin typeface="Helvetica Neue" panose="020B0604020202020204" charset="0"/>
              </a:rPr>
              <a:t> for having less than one month of inventory on hand.</a:t>
            </a:r>
          </a:p>
          <a:p>
            <a:endParaRPr lang="en-US" dirty="0">
              <a:latin typeface="Helvetica Neue" panose="020B0604020202020204" charset="0"/>
            </a:endParaRPr>
          </a:p>
          <a:p>
            <a:endParaRPr lang="en-US" dirty="0">
              <a:latin typeface="Helvetica Neue" panose="020B0604020202020204" charset="0"/>
            </a:endParaRPr>
          </a:p>
          <a:p>
            <a:endParaRPr lang="en-US" dirty="0">
              <a:latin typeface="Helvetica Neue" panose="020B0604020202020204" charset="0"/>
            </a:endParaRPr>
          </a:p>
          <a:p>
            <a:r>
              <a:rPr lang="en-US" b="1" dirty="0">
                <a:latin typeface="Helvetica Neue" panose="020B0604020202020204" charset="0"/>
              </a:rPr>
              <a:t>Months On Hand</a:t>
            </a:r>
            <a:endParaRPr lang="en-US" dirty="0">
              <a:latin typeface="Helvetica Neue" panose="020B0604020202020204" charset="0"/>
            </a:endParaRPr>
          </a:p>
          <a:p>
            <a:r>
              <a:rPr lang="en-US" dirty="0">
                <a:latin typeface="Helvetica Neue" panose="020B0604020202020204" charset="0"/>
              </a:rPr>
              <a:t>Months on Hand can be calculated as: </a:t>
            </a:r>
          </a:p>
          <a:p>
            <a:r>
              <a:rPr lang="en-US" i="1" dirty="0">
                <a:latin typeface="Helvetica Neue" panose="020B0604020202020204" charset="0"/>
              </a:rPr>
              <a:t>Current Period Inventory / Current Period Next Month Inventory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8124D9457D4543A1949A34E616E3DF" ma:contentTypeVersion="17" ma:contentTypeDescription="Create a new document." ma:contentTypeScope="" ma:versionID="439cc17901bc6087a52c887f33c2d299">
  <xsd:schema xmlns:xsd="http://www.w3.org/2001/XMLSchema" xmlns:xs="http://www.w3.org/2001/XMLSchema" xmlns:p="http://schemas.microsoft.com/office/2006/metadata/properties" xmlns:ns2="7c37202e-fd97-4730-acb3-074135a40b22" xmlns:ns3="626b9322-3ba5-43ab-baed-fa7a8bf1e33a" targetNamespace="http://schemas.microsoft.com/office/2006/metadata/properties" ma:root="true" ma:fieldsID="3c0ff2633e27826bb42a22e45bc1daf5" ns2:_="" ns3:_="">
    <xsd:import namespace="7c37202e-fd97-4730-acb3-074135a40b22"/>
    <xsd:import namespace="626b9322-3ba5-43ab-baed-fa7a8bf1e3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7202e-fd97-4730-acb3-074135a40b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8814ff1-9f90-4482-aa4b-9eead3d75f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ags" ma:index="23" nillable="true" ma:displayName="Tags" ma:format="Dropdown" ma:internalName="Tags">
      <xsd:simpleType>
        <xsd:restriction base="dms:Choice">
          <xsd:enumeration value="Choice 1"/>
          <xsd:enumeration value="Choice 2"/>
          <xsd:enumeration value="Choice 3"/>
          <xsd:enumeration value="Best Practic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b9322-3ba5-43ab-baed-fa7a8bf1e33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80a8fe2-0d43-42c7-95f8-f52aa91dc723}" ma:internalName="TaxCatchAll" ma:showField="CatchAllData" ma:web="626b9322-3ba5-43ab-baed-fa7a8bf1e3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2223B5-5D03-4530-8EF1-382DC5A9A3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FD3E57-C6E2-4DF1-B04C-8D4DDBBE2E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7202e-fd97-4730-acb3-074135a40b22"/>
    <ds:schemaRef ds:uri="626b9322-3ba5-43ab-baed-fa7a8bf1e3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546</Words>
  <Application>Microsoft Office PowerPoint</Application>
  <PresentationFormat>Custom</PresentationFormat>
  <Paragraphs>78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Helvetica Neue</vt:lpstr>
      <vt:lpstr>Arial</vt:lpstr>
      <vt:lpstr>Helvetica Neue Light</vt:lpstr>
      <vt:lpstr>White</vt:lpstr>
      <vt:lpstr>Distribution</vt:lpstr>
      <vt:lpstr>Distribution – Table of Contents</vt:lpstr>
      <vt:lpstr>Distribution – KPIs and General Functionality</vt:lpstr>
      <vt:lpstr>Distribution – Account Performance</vt:lpstr>
      <vt:lpstr>Distribution – Account Grid</vt:lpstr>
      <vt:lpstr>Distribution – Account Grid Continued</vt:lpstr>
      <vt:lpstr>Distribution - Inventory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Emily Welcker</dc:creator>
  <cp:lastModifiedBy>Norman Chea</cp:lastModifiedBy>
  <cp:revision>16</cp:revision>
  <dcterms:modified xsi:type="dcterms:W3CDTF">2024-09-13T20:22:06Z</dcterms:modified>
</cp:coreProperties>
</file>