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3"/>
  </p:notesMasterIdLst>
  <p:sldIdLst>
    <p:sldId id="256" r:id="rId4"/>
    <p:sldId id="272" r:id="rId5"/>
    <p:sldId id="257" r:id="rId6"/>
    <p:sldId id="258" r:id="rId7"/>
    <p:sldId id="269" r:id="rId8"/>
    <p:sldId id="270" r:id="rId9"/>
    <p:sldId id="271" r:id="rId10"/>
    <p:sldId id="259" r:id="rId11"/>
    <p:sldId id="260" r:id="rId12"/>
  </p:sldIdLst>
  <p:sldSz cx="20574000" cy="13716000"/>
  <p:notesSz cx="6858000" cy="9144000"/>
  <p:embeddedFontLst>
    <p:embeddedFont>
      <p:font typeface="Helvetica Neue" panose="020B0604020202020204" charset="0"/>
      <p:regular r:id="rId14"/>
      <p:bold r:id="rId15"/>
      <p:italic r:id="rId16"/>
      <p:boldItalic r:id="rId17"/>
    </p:embeddedFont>
    <p:embeddedFont>
      <p:font typeface="Helvetica Neue L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PQeQS4xZDVhiSViaoOt9aGEji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87E19-2AB4-42BA-94A9-92C765932138}" v="2" dt="2024-09-13T20:39:13.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3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Master" Target="slideMasters/slideMaster1.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Chea" userId="bd5e43d9-fa89-4ec9-a74b-ff0725ead7cb" providerId="ADAL" clId="{25187E19-2AB4-42BA-94A9-92C765932138}"/>
    <pc:docChg chg="undo custSel addSld modSld sldOrd">
      <pc:chgData name="Norman Chea" userId="bd5e43d9-fa89-4ec9-a74b-ff0725ead7cb" providerId="ADAL" clId="{25187E19-2AB4-42BA-94A9-92C765932138}" dt="2024-09-13T20:40:08.143" v="133" actId="207"/>
      <pc:docMkLst>
        <pc:docMk/>
      </pc:docMkLst>
      <pc:sldChg chg="modSp mod">
        <pc:chgData name="Norman Chea" userId="bd5e43d9-fa89-4ec9-a74b-ff0725ead7cb" providerId="ADAL" clId="{25187E19-2AB4-42BA-94A9-92C765932138}" dt="2024-09-13T20:39:40.270" v="132" actId="20577"/>
        <pc:sldMkLst>
          <pc:docMk/>
          <pc:sldMk cId="0" sldId="256"/>
        </pc:sldMkLst>
        <pc:spChg chg="mod">
          <ac:chgData name="Norman Chea" userId="bd5e43d9-fa89-4ec9-a74b-ff0725ead7cb" providerId="ADAL" clId="{25187E19-2AB4-42BA-94A9-92C765932138}" dt="2024-09-13T20:39:40.270" v="132" actId="20577"/>
          <ac:spMkLst>
            <pc:docMk/>
            <pc:sldMk cId="0" sldId="256"/>
            <ac:spMk id="160" creationId="{00000000-0000-0000-0000-000000000000}"/>
          </ac:spMkLst>
        </pc:spChg>
        <pc:spChg chg="mod">
          <ac:chgData name="Norman Chea" userId="bd5e43d9-fa89-4ec9-a74b-ff0725ead7cb" providerId="ADAL" clId="{25187E19-2AB4-42BA-94A9-92C765932138}" dt="2024-09-13T20:39:24.064" v="118" actId="20577"/>
          <ac:spMkLst>
            <pc:docMk/>
            <pc:sldMk cId="0" sldId="256"/>
            <ac:spMk id="161" creationId="{00000000-0000-0000-0000-000000000000}"/>
          </ac:spMkLst>
        </pc:spChg>
      </pc:sldChg>
      <pc:sldChg chg="modSp mod">
        <pc:chgData name="Norman Chea" userId="bd5e43d9-fa89-4ec9-a74b-ff0725ead7cb" providerId="ADAL" clId="{25187E19-2AB4-42BA-94A9-92C765932138}" dt="2024-09-13T20:31:19.561" v="0"/>
        <pc:sldMkLst>
          <pc:docMk/>
          <pc:sldMk cId="0" sldId="257"/>
        </pc:sldMkLst>
        <pc:spChg chg="mod">
          <ac:chgData name="Norman Chea" userId="bd5e43d9-fa89-4ec9-a74b-ff0725ead7cb" providerId="ADAL" clId="{25187E19-2AB4-42BA-94A9-92C765932138}" dt="2024-09-13T20:31:19.561" v="0"/>
          <ac:spMkLst>
            <pc:docMk/>
            <pc:sldMk cId="0" sldId="257"/>
            <ac:spMk id="166" creationId="{00000000-0000-0000-0000-000000000000}"/>
          </ac:spMkLst>
        </pc:spChg>
      </pc:sldChg>
      <pc:sldChg chg="modSp mod">
        <pc:chgData name="Norman Chea" userId="bd5e43d9-fa89-4ec9-a74b-ff0725ead7cb" providerId="ADAL" clId="{25187E19-2AB4-42BA-94A9-92C765932138}" dt="2024-09-13T20:31:31.257" v="2" actId="20577"/>
        <pc:sldMkLst>
          <pc:docMk/>
          <pc:sldMk cId="0" sldId="258"/>
        </pc:sldMkLst>
        <pc:spChg chg="mod">
          <ac:chgData name="Norman Chea" userId="bd5e43d9-fa89-4ec9-a74b-ff0725ead7cb" providerId="ADAL" clId="{25187E19-2AB4-42BA-94A9-92C765932138}" dt="2024-09-13T20:31:31.257" v="2" actId="20577"/>
          <ac:spMkLst>
            <pc:docMk/>
            <pc:sldMk cId="0" sldId="258"/>
            <ac:spMk id="173" creationId="{00000000-0000-0000-0000-000000000000}"/>
          </ac:spMkLst>
        </pc:spChg>
      </pc:sldChg>
      <pc:sldChg chg="modSp mod">
        <pc:chgData name="Norman Chea" userId="bd5e43d9-fa89-4ec9-a74b-ff0725ead7cb" providerId="ADAL" clId="{25187E19-2AB4-42BA-94A9-92C765932138}" dt="2024-09-13T20:40:08.143" v="133" actId="207"/>
        <pc:sldMkLst>
          <pc:docMk/>
          <pc:sldMk cId="0" sldId="260"/>
        </pc:sldMkLst>
        <pc:spChg chg="mod">
          <ac:chgData name="Norman Chea" userId="bd5e43d9-fa89-4ec9-a74b-ff0725ead7cb" providerId="ADAL" clId="{25187E19-2AB4-42BA-94A9-92C765932138}" dt="2024-09-13T20:40:08.143" v="133" actId="207"/>
          <ac:spMkLst>
            <pc:docMk/>
            <pc:sldMk cId="0" sldId="260"/>
            <ac:spMk id="4" creationId="{ABC1B432-8EF4-0E42-B4C7-7DF379FA55D2}"/>
          </ac:spMkLst>
        </pc:spChg>
      </pc:sldChg>
      <pc:sldChg chg="modSp mod">
        <pc:chgData name="Norman Chea" userId="bd5e43d9-fa89-4ec9-a74b-ff0725ead7cb" providerId="ADAL" clId="{25187E19-2AB4-42BA-94A9-92C765932138}" dt="2024-09-13T20:31:41.543" v="3"/>
        <pc:sldMkLst>
          <pc:docMk/>
          <pc:sldMk cId="1729858011" sldId="269"/>
        </pc:sldMkLst>
        <pc:spChg chg="mod">
          <ac:chgData name="Norman Chea" userId="bd5e43d9-fa89-4ec9-a74b-ff0725ead7cb" providerId="ADAL" clId="{25187E19-2AB4-42BA-94A9-92C765932138}" dt="2024-09-13T20:31:41.543" v="3"/>
          <ac:spMkLst>
            <pc:docMk/>
            <pc:sldMk cId="1729858011" sldId="269"/>
            <ac:spMk id="173" creationId="{00000000-0000-0000-0000-000000000000}"/>
          </ac:spMkLst>
        </pc:spChg>
      </pc:sldChg>
      <pc:sldChg chg="modSp mod">
        <pc:chgData name="Norman Chea" userId="bd5e43d9-fa89-4ec9-a74b-ff0725ead7cb" providerId="ADAL" clId="{25187E19-2AB4-42BA-94A9-92C765932138}" dt="2024-09-13T20:32:45.934" v="18" actId="114"/>
        <pc:sldMkLst>
          <pc:docMk/>
          <pc:sldMk cId="1197429738" sldId="271"/>
        </pc:sldMkLst>
        <pc:spChg chg="mod">
          <ac:chgData name="Norman Chea" userId="bd5e43d9-fa89-4ec9-a74b-ff0725ead7cb" providerId="ADAL" clId="{25187E19-2AB4-42BA-94A9-92C765932138}" dt="2024-09-13T20:32:34.539" v="17" actId="20577"/>
          <ac:spMkLst>
            <pc:docMk/>
            <pc:sldMk cId="1197429738" sldId="271"/>
            <ac:spMk id="5" creationId="{7A1BF86F-DC9C-4ACC-4E4D-6D9524977885}"/>
          </ac:spMkLst>
        </pc:spChg>
        <pc:spChg chg="mod">
          <ac:chgData name="Norman Chea" userId="bd5e43d9-fa89-4ec9-a74b-ff0725ead7cb" providerId="ADAL" clId="{25187E19-2AB4-42BA-94A9-92C765932138}" dt="2024-09-13T20:32:45.934" v="18" actId="114"/>
          <ac:spMkLst>
            <pc:docMk/>
            <pc:sldMk cId="1197429738" sldId="271"/>
            <ac:spMk id="6" creationId="{63A042C9-D1DF-98E7-A927-A71A824C7B35}"/>
          </ac:spMkLst>
        </pc:spChg>
      </pc:sldChg>
      <pc:sldChg chg="addSp delSp modSp add mod ord">
        <pc:chgData name="Norman Chea" userId="bd5e43d9-fa89-4ec9-a74b-ff0725ead7cb" providerId="ADAL" clId="{25187E19-2AB4-42BA-94A9-92C765932138}" dt="2024-09-13T20:39:13.657" v="104"/>
        <pc:sldMkLst>
          <pc:docMk/>
          <pc:sldMk cId="2849884120" sldId="272"/>
        </pc:sldMkLst>
        <pc:spChg chg="del">
          <ac:chgData name="Norman Chea" userId="bd5e43d9-fa89-4ec9-a74b-ff0725ead7cb" providerId="ADAL" clId="{25187E19-2AB4-42BA-94A9-92C765932138}" dt="2024-09-13T20:34:54.683" v="23" actId="478"/>
          <ac:spMkLst>
            <pc:docMk/>
            <pc:sldMk cId="2849884120" sldId="272"/>
            <ac:spMk id="4" creationId="{3CC2A62C-F8A7-459C-E67A-0C5187F77D8A}"/>
          </ac:spMkLst>
        </pc:spChg>
        <pc:spChg chg="del">
          <ac:chgData name="Norman Chea" userId="bd5e43d9-fa89-4ec9-a74b-ff0725ead7cb" providerId="ADAL" clId="{25187E19-2AB4-42BA-94A9-92C765932138}" dt="2024-09-13T20:34:54.683" v="23" actId="478"/>
          <ac:spMkLst>
            <pc:docMk/>
            <pc:sldMk cId="2849884120" sldId="272"/>
            <ac:spMk id="5" creationId="{619B75A6-08D5-6E70-F17E-2C5CC2814EAB}"/>
          </ac:spMkLst>
        </pc:spChg>
        <pc:spChg chg="add mod">
          <ac:chgData name="Norman Chea" userId="bd5e43d9-fa89-4ec9-a74b-ff0725ead7cb" providerId="ADAL" clId="{25187E19-2AB4-42BA-94A9-92C765932138}" dt="2024-09-13T20:37:28.104" v="103" actId="207"/>
          <ac:spMkLst>
            <pc:docMk/>
            <pc:sldMk cId="2849884120" sldId="272"/>
            <ac:spMk id="6" creationId="{CC5740FF-D748-8D5A-F295-3A3FC754BB7B}"/>
          </ac:spMkLst>
        </pc:spChg>
        <pc:spChg chg="del">
          <ac:chgData name="Norman Chea" userId="bd5e43d9-fa89-4ec9-a74b-ff0725ead7cb" providerId="ADAL" clId="{25187E19-2AB4-42BA-94A9-92C765932138}" dt="2024-09-13T20:34:54.683" v="23" actId="478"/>
          <ac:spMkLst>
            <pc:docMk/>
            <pc:sldMk cId="2849884120" sldId="272"/>
            <ac:spMk id="8" creationId="{80816F66-02FC-CB50-59B5-B31CC2B5A579}"/>
          </ac:spMkLst>
        </pc:spChg>
        <pc:spChg chg="del">
          <ac:chgData name="Norman Chea" userId="bd5e43d9-fa89-4ec9-a74b-ff0725ead7cb" providerId="ADAL" clId="{25187E19-2AB4-42BA-94A9-92C765932138}" dt="2024-09-13T20:34:54.683" v="23" actId="478"/>
          <ac:spMkLst>
            <pc:docMk/>
            <pc:sldMk cId="2849884120" sldId="272"/>
            <ac:spMk id="9" creationId="{755A737F-4A3A-888D-F8E5-C7A8B658DC39}"/>
          </ac:spMkLst>
        </pc:spChg>
        <pc:spChg chg="del">
          <ac:chgData name="Norman Chea" userId="bd5e43d9-fa89-4ec9-a74b-ff0725ead7cb" providerId="ADAL" clId="{25187E19-2AB4-42BA-94A9-92C765932138}" dt="2024-09-13T20:34:54.683" v="23" actId="478"/>
          <ac:spMkLst>
            <pc:docMk/>
            <pc:sldMk cId="2849884120" sldId="272"/>
            <ac:spMk id="10" creationId="{5DD8EBC1-B2C0-34A1-1AEA-A05113C66686}"/>
          </ac:spMkLst>
        </pc:spChg>
        <pc:spChg chg="add mod">
          <ac:chgData name="Norman Chea" userId="bd5e43d9-fa89-4ec9-a74b-ff0725ead7cb" providerId="ADAL" clId="{25187E19-2AB4-42BA-94A9-92C765932138}" dt="2024-09-13T20:39:13.657" v="104"/>
          <ac:spMkLst>
            <pc:docMk/>
            <pc:sldMk cId="2849884120" sldId="272"/>
            <ac:spMk id="11" creationId="{4F030604-3B73-C873-5DF9-452D078FD967}"/>
          </ac:spMkLst>
        </pc:spChg>
        <pc:spChg chg="del">
          <ac:chgData name="Norman Chea" userId="bd5e43d9-fa89-4ec9-a74b-ff0725ead7cb" providerId="ADAL" clId="{25187E19-2AB4-42BA-94A9-92C765932138}" dt="2024-09-13T20:34:54.683" v="23" actId="478"/>
          <ac:spMkLst>
            <pc:docMk/>
            <pc:sldMk cId="2849884120" sldId="272"/>
            <ac:spMk id="14" creationId="{262E8886-B839-8FDD-EB88-C13F1D5255E1}"/>
          </ac:spMkLst>
        </pc:spChg>
        <pc:spChg chg="mod">
          <ac:chgData name="Norman Chea" userId="bd5e43d9-fa89-4ec9-a74b-ff0725ead7cb" providerId="ADAL" clId="{25187E19-2AB4-42BA-94A9-92C765932138}" dt="2024-09-13T20:35:34.992" v="84" actId="20577"/>
          <ac:spMkLst>
            <pc:docMk/>
            <pc:sldMk cId="2849884120" sldId="272"/>
            <ac:spMk id="166" creationId="{00000000-0000-0000-0000-000000000000}"/>
          </ac:spMkLst>
        </pc:spChg>
        <pc:spChg chg="del">
          <ac:chgData name="Norman Chea" userId="bd5e43d9-fa89-4ec9-a74b-ff0725ead7cb" providerId="ADAL" clId="{25187E19-2AB4-42BA-94A9-92C765932138}" dt="2024-09-13T20:34:54.683" v="23" actId="478"/>
          <ac:spMkLst>
            <pc:docMk/>
            <pc:sldMk cId="2849884120" sldId="272"/>
            <ac:spMk id="168" creationId="{00000000-0000-0000-0000-000000000000}"/>
          </ac:spMkLst>
        </pc:spChg>
        <pc:picChg chg="del">
          <ac:chgData name="Norman Chea" userId="bd5e43d9-fa89-4ec9-a74b-ff0725ead7cb" providerId="ADAL" clId="{25187E19-2AB4-42BA-94A9-92C765932138}" dt="2024-09-13T20:34:54.683" v="23" actId="478"/>
          <ac:picMkLst>
            <pc:docMk/>
            <pc:sldMk cId="2849884120" sldId="272"/>
            <ac:picMk id="3" creationId="{AFACD40F-9C3B-FCB8-9ACB-10573FB087AE}"/>
          </ac:picMkLst>
        </pc:picChg>
        <pc:cxnChg chg="del">
          <ac:chgData name="Norman Chea" userId="bd5e43d9-fa89-4ec9-a74b-ff0725ead7cb" providerId="ADAL" clId="{25187E19-2AB4-42BA-94A9-92C765932138}" dt="2024-09-13T20:34:54.683" v="23" actId="478"/>
          <ac:cxnSpMkLst>
            <pc:docMk/>
            <pc:sldMk cId="2849884120" sldId="272"/>
            <ac:cxnSpMk id="7" creationId="{965F8544-2D1E-1074-E223-42E2F572C9C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49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09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56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2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9"/>
        <p:cNvGrpSpPr/>
        <p:nvPr/>
      </p:nvGrpSpPr>
      <p:grpSpPr>
        <a:xfrm>
          <a:off x="0" y="0"/>
          <a:ext cx="0" cy="0"/>
          <a:chOff x="0" y="0"/>
          <a:chExt cx="0" cy="0"/>
        </a:xfrm>
      </p:grpSpPr>
      <p:pic>
        <p:nvPicPr>
          <p:cNvPr id="10" name="Google Shape;10;p30" descr="TestResize.jpg"/>
          <p:cNvPicPr preferRelativeResize="0"/>
          <p:nvPr/>
        </p:nvPicPr>
        <p:blipFill rotWithShape="1">
          <a:blip r:embed="rId2">
            <a:alphaModFix/>
          </a:blip>
          <a:srcRect/>
          <a:stretch/>
        </p:blipFill>
        <p:spPr>
          <a:xfrm>
            <a:off x="515838" y="536805"/>
            <a:ext cx="19561883" cy="12702522"/>
          </a:xfrm>
          <a:prstGeom prst="rect">
            <a:avLst/>
          </a:prstGeom>
          <a:noFill/>
          <a:ln>
            <a:noFill/>
          </a:ln>
        </p:spPr>
      </p:pic>
      <p:sp>
        <p:nvSpPr>
          <p:cNvPr id="11" name="Google Shape;11;p30"/>
          <p:cNvSpPr txBox="1">
            <a:spLocks noGrp="1"/>
          </p:cNvSpPr>
          <p:nvPr>
            <p:ph type="title"/>
          </p:nvPr>
        </p:nvSpPr>
        <p:spPr>
          <a:xfrm>
            <a:off x="3061692" y="8697714"/>
            <a:ext cx="14284921" cy="1995587"/>
          </a:xfrm>
          <a:prstGeom prst="rect">
            <a:avLst/>
          </a:prstGeom>
          <a:noFill/>
          <a:ln>
            <a:noFill/>
          </a:ln>
        </p:spPr>
        <p:txBody>
          <a:bodyPr spcFirstLastPara="1" wrap="square" lIns="42850" tIns="42850" rIns="42850" bIns="42850" anchor="t" anchorCtr="0">
            <a:normAutofit/>
          </a:bodyPr>
          <a:lstStyle>
            <a:lvl1pPr lvl="0" algn="l">
              <a:lnSpc>
                <a:spcPct val="60000"/>
              </a:lnSpc>
              <a:spcBef>
                <a:spcPts val="1400"/>
              </a:spcBef>
              <a:spcAft>
                <a:spcPts val="0"/>
              </a:spcAft>
              <a:buClr>
                <a:srgbClr val="FFFFFF"/>
              </a:buClr>
              <a:buSzPts val="4800"/>
              <a:buFont typeface="Arial"/>
              <a:buNone/>
              <a:defRPr sz="4800">
                <a:solidFill>
                  <a:srgbClr val="FFFFFF"/>
                </a:solidFill>
              </a:defRPr>
            </a:lvl1pPr>
            <a:lvl2pPr lvl="1" algn="l">
              <a:lnSpc>
                <a:spcPct val="70000"/>
              </a:lnSpc>
              <a:spcBef>
                <a:spcPts val="1400"/>
              </a:spcBef>
              <a:spcAft>
                <a:spcPts val="0"/>
              </a:spcAft>
              <a:buClr>
                <a:srgbClr val="2D5A67"/>
              </a:buClr>
              <a:buSzPts val="1800"/>
              <a:buNone/>
              <a:defRPr/>
            </a:lvl2pPr>
            <a:lvl3pPr lvl="2" algn="l">
              <a:lnSpc>
                <a:spcPct val="70000"/>
              </a:lnSpc>
              <a:spcBef>
                <a:spcPts val="1400"/>
              </a:spcBef>
              <a:spcAft>
                <a:spcPts val="0"/>
              </a:spcAft>
              <a:buClr>
                <a:srgbClr val="2D5A67"/>
              </a:buClr>
              <a:buSzPts val="1800"/>
              <a:buNone/>
              <a:defRPr/>
            </a:lvl3pPr>
            <a:lvl4pPr lvl="3" algn="l">
              <a:lnSpc>
                <a:spcPct val="70000"/>
              </a:lnSpc>
              <a:spcBef>
                <a:spcPts val="1400"/>
              </a:spcBef>
              <a:spcAft>
                <a:spcPts val="0"/>
              </a:spcAft>
              <a:buClr>
                <a:srgbClr val="2D5A67"/>
              </a:buClr>
              <a:buSzPts val="1800"/>
              <a:buNone/>
              <a:defRPr/>
            </a:lvl4pPr>
            <a:lvl5pPr lvl="4" algn="l">
              <a:lnSpc>
                <a:spcPct val="70000"/>
              </a:lnSpc>
              <a:spcBef>
                <a:spcPts val="1400"/>
              </a:spcBef>
              <a:spcAft>
                <a:spcPts val="0"/>
              </a:spcAft>
              <a:buClr>
                <a:srgbClr val="2D5A67"/>
              </a:buClr>
              <a:buSzPts val="1800"/>
              <a:buNone/>
              <a:defRPr/>
            </a:lvl5pPr>
            <a:lvl6pPr lvl="5" algn="l">
              <a:lnSpc>
                <a:spcPct val="70000"/>
              </a:lnSpc>
              <a:spcBef>
                <a:spcPts val="1400"/>
              </a:spcBef>
              <a:spcAft>
                <a:spcPts val="0"/>
              </a:spcAft>
              <a:buClr>
                <a:srgbClr val="2D5A67"/>
              </a:buClr>
              <a:buSzPts val="1800"/>
              <a:buNone/>
              <a:defRPr/>
            </a:lvl6pPr>
            <a:lvl7pPr lvl="6" algn="l">
              <a:lnSpc>
                <a:spcPct val="70000"/>
              </a:lnSpc>
              <a:spcBef>
                <a:spcPts val="1400"/>
              </a:spcBef>
              <a:spcAft>
                <a:spcPts val="0"/>
              </a:spcAft>
              <a:buClr>
                <a:srgbClr val="2D5A67"/>
              </a:buClr>
              <a:buSzPts val="1800"/>
              <a:buNone/>
              <a:defRPr/>
            </a:lvl7pPr>
            <a:lvl8pPr lvl="7" algn="l">
              <a:lnSpc>
                <a:spcPct val="70000"/>
              </a:lnSpc>
              <a:spcBef>
                <a:spcPts val="1400"/>
              </a:spcBef>
              <a:spcAft>
                <a:spcPts val="0"/>
              </a:spcAft>
              <a:buClr>
                <a:srgbClr val="2D5A67"/>
              </a:buClr>
              <a:buSzPts val="1800"/>
              <a:buNone/>
              <a:defRPr/>
            </a:lvl8pPr>
            <a:lvl9pPr lvl="8" algn="l">
              <a:lnSpc>
                <a:spcPct val="70000"/>
              </a:lnSpc>
              <a:spcBef>
                <a:spcPts val="1400"/>
              </a:spcBef>
              <a:spcAft>
                <a:spcPts val="0"/>
              </a:spcAft>
              <a:buClr>
                <a:srgbClr val="2D5A67"/>
              </a:buClr>
              <a:buSzPts val="1800"/>
              <a:buNone/>
              <a:defRPr/>
            </a:lvl9pPr>
          </a:lstStyle>
          <a:p>
            <a:endParaRPr/>
          </a:p>
        </p:txBody>
      </p:sp>
      <p:pic>
        <p:nvPicPr>
          <p:cNvPr id="12" name="Google Shape;12;p30" descr="Distill_Ventures_Primary_Logo_RGB_PURE_WHITE.png"/>
          <p:cNvPicPr preferRelativeResize="0"/>
          <p:nvPr/>
        </p:nvPicPr>
        <p:blipFill rotWithShape="1">
          <a:blip r:embed="rId3">
            <a:alphaModFix/>
          </a:blip>
          <a:srcRect/>
          <a:stretch/>
        </p:blipFill>
        <p:spPr>
          <a:xfrm>
            <a:off x="2678521" y="5066806"/>
            <a:ext cx="11632191" cy="3445059"/>
          </a:xfrm>
          <a:prstGeom prst="rect">
            <a:avLst/>
          </a:prstGeom>
          <a:noFill/>
          <a:ln>
            <a:noFill/>
          </a:ln>
        </p:spPr>
      </p:pic>
      <p:sp>
        <p:nvSpPr>
          <p:cNvPr id="13" name="Google Shape;13;p30"/>
          <p:cNvSpPr txBox="1"/>
          <p:nvPr/>
        </p:nvSpPr>
        <p:spPr>
          <a:xfrm>
            <a:off x="3058337" y="4230082"/>
            <a:ext cx="7073863" cy="644526"/>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Strictly Private and Confidential</a:t>
            </a:r>
            <a:endParaRPr/>
          </a:p>
        </p:txBody>
      </p:sp>
      <p:sp>
        <p:nvSpPr>
          <p:cNvPr id="14" name="Google Shape;14;p30"/>
          <p:cNvSpPr txBox="1">
            <a:spLocks noGrp="1"/>
          </p:cNvSpPr>
          <p:nvPr>
            <p:ph type="body" idx="1"/>
          </p:nvPr>
        </p:nvSpPr>
        <p:spPr>
          <a:xfrm>
            <a:off x="3032937" y="11684982"/>
            <a:ext cx="7073863" cy="669926"/>
          </a:xfrm>
          <a:prstGeom prst="rect">
            <a:avLst/>
          </a:prstGeom>
          <a:noFill/>
          <a:ln>
            <a:noFill/>
          </a:ln>
        </p:spPr>
        <p:txBody>
          <a:bodyPr spcFirstLastPara="1" wrap="square" lIns="42850" tIns="42850" rIns="42850" bIns="42850" anchor="ctr" anchorCtr="0">
            <a:spAutoFit/>
          </a:bodyPr>
          <a:lstStyle>
            <a:lvl1pPr marL="457200" lvl="0" indent="-228600" algn="l">
              <a:lnSpc>
                <a:spcPct val="80000"/>
              </a:lnSpc>
              <a:spcBef>
                <a:spcPts val="1400"/>
              </a:spcBef>
              <a:spcAft>
                <a:spcPts val="0"/>
              </a:spcAft>
              <a:buClr>
                <a:srgbClr val="FFFFFF"/>
              </a:buClr>
              <a:buSzPts val="3200"/>
              <a:buFont typeface="Arial"/>
              <a:buNone/>
              <a:defRPr sz="3200">
                <a:solidFill>
                  <a:srgbClr val="FFFFFF"/>
                </a:solidFill>
              </a:defRPr>
            </a:lvl1pPr>
            <a:lvl2pPr marL="914400" lvl="1" indent="-371475" algn="l">
              <a:lnSpc>
                <a:spcPct val="80000"/>
              </a:lnSpc>
              <a:spcBef>
                <a:spcPts val="1400"/>
              </a:spcBef>
              <a:spcAft>
                <a:spcPts val="0"/>
              </a:spcAft>
              <a:buClr>
                <a:srgbClr val="000000"/>
              </a:buClr>
              <a:buSzPts val="2250"/>
              <a:buChar char="•"/>
              <a:defRPr/>
            </a:lvl2pPr>
            <a:lvl3pPr marL="1371600" lvl="2" indent="-371475" algn="l">
              <a:lnSpc>
                <a:spcPct val="80000"/>
              </a:lnSpc>
              <a:spcBef>
                <a:spcPts val="1400"/>
              </a:spcBef>
              <a:spcAft>
                <a:spcPts val="0"/>
              </a:spcAft>
              <a:buClr>
                <a:srgbClr val="000000"/>
              </a:buClr>
              <a:buSzPts val="2250"/>
              <a:buChar char="•"/>
              <a:defRPr/>
            </a:lvl3pPr>
            <a:lvl4pPr marL="1828800" lvl="3" indent="-371475" algn="l">
              <a:lnSpc>
                <a:spcPct val="80000"/>
              </a:lnSpc>
              <a:spcBef>
                <a:spcPts val="1400"/>
              </a:spcBef>
              <a:spcAft>
                <a:spcPts val="0"/>
              </a:spcAft>
              <a:buClr>
                <a:srgbClr val="000000"/>
              </a:buClr>
              <a:buSzPts val="2250"/>
              <a:buChar char="•"/>
              <a:defRPr/>
            </a:lvl4pPr>
            <a:lvl5pPr marL="2286000" lvl="4" indent="-371475" algn="l">
              <a:lnSpc>
                <a:spcPct val="80000"/>
              </a:lnSpc>
              <a:spcBef>
                <a:spcPts val="1400"/>
              </a:spcBef>
              <a:spcAft>
                <a:spcPts val="0"/>
              </a:spcAft>
              <a:buClr>
                <a:srgbClr val="000000"/>
              </a:buClr>
              <a:buSzPts val="2250"/>
              <a:buChar char="•"/>
              <a:defRPr/>
            </a:lvl5pPr>
            <a:lvl6pPr marL="2743200" lvl="5" indent="-371475" algn="l">
              <a:lnSpc>
                <a:spcPct val="80000"/>
              </a:lnSpc>
              <a:spcBef>
                <a:spcPts val="1400"/>
              </a:spcBef>
              <a:spcAft>
                <a:spcPts val="0"/>
              </a:spcAft>
              <a:buClr>
                <a:srgbClr val="000000"/>
              </a:buClr>
              <a:buSzPts val="2250"/>
              <a:buChar char="•"/>
              <a:defRPr/>
            </a:lvl6pPr>
            <a:lvl7pPr marL="3200400" lvl="6" indent="-371475" algn="l">
              <a:lnSpc>
                <a:spcPct val="80000"/>
              </a:lnSpc>
              <a:spcBef>
                <a:spcPts val="1400"/>
              </a:spcBef>
              <a:spcAft>
                <a:spcPts val="0"/>
              </a:spcAft>
              <a:buClr>
                <a:srgbClr val="000000"/>
              </a:buClr>
              <a:buSzPts val="2250"/>
              <a:buChar char="•"/>
              <a:defRPr/>
            </a:lvl7pPr>
            <a:lvl8pPr marL="3657600" lvl="7" indent="-371475" algn="l">
              <a:lnSpc>
                <a:spcPct val="80000"/>
              </a:lnSpc>
              <a:spcBef>
                <a:spcPts val="1400"/>
              </a:spcBef>
              <a:spcAft>
                <a:spcPts val="0"/>
              </a:spcAft>
              <a:buClr>
                <a:srgbClr val="000000"/>
              </a:buClr>
              <a:buSzPts val="2250"/>
              <a:buChar char="•"/>
              <a:defRPr/>
            </a:lvl8pPr>
            <a:lvl9pPr marL="4114800" lvl="8" indent="-371475" algn="l">
              <a:lnSpc>
                <a:spcPct val="80000"/>
              </a:lnSpc>
              <a:spcBef>
                <a:spcPts val="1400"/>
              </a:spcBef>
              <a:spcAft>
                <a:spcPts val="0"/>
              </a:spcAft>
              <a:buClr>
                <a:srgbClr val="000000"/>
              </a:buClr>
              <a:buSzPts val="2250"/>
              <a:buChar char="•"/>
              <a:defRPr/>
            </a:lvl9pPr>
          </a:lstStyle>
          <a:p>
            <a:endParaRPr/>
          </a:p>
        </p:txBody>
      </p:sp>
      <p:cxnSp>
        <p:nvCxnSpPr>
          <p:cNvPr id="15" name="Google Shape;15;p30"/>
          <p:cNvCxnSpPr/>
          <p:nvPr/>
        </p:nvCxnSpPr>
        <p:spPr>
          <a:xfrm>
            <a:off x="3098834" y="5092206"/>
            <a:ext cx="599816" cy="1"/>
          </a:xfrm>
          <a:prstGeom prst="straightConnector1">
            <a:avLst/>
          </a:prstGeom>
          <a:noFill/>
          <a:ln w="63500" cap="flat" cmpd="sng">
            <a:solidFill>
              <a:srgbClr val="EE751B"/>
            </a:solidFill>
            <a:prstDash val="solid"/>
            <a:miter lim="400000"/>
            <a:headEnd type="none" w="sm" len="sm"/>
            <a:tailEnd type="none" w="sm" len="sm"/>
          </a:ln>
        </p:spPr>
      </p:cxnSp>
      <p:cxnSp>
        <p:nvCxnSpPr>
          <p:cNvPr id="16" name="Google Shape;16;p30"/>
          <p:cNvCxnSpPr/>
          <p:nvPr/>
        </p:nvCxnSpPr>
        <p:spPr>
          <a:xfrm>
            <a:off x="3098834" y="11436156"/>
            <a:ext cx="599816" cy="1"/>
          </a:xfrm>
          <a:prstGeom prst="straightConnector1">
            <a:avLst/>
          </a:prstGeom>
          <a:noFill/>
          <a:ln w="63500" cap="flat" cmpd="sng">
            <a:solidFill>
              <a:srgbClr val="EE751B"/>
            </a:solidFill>
            <a:prstDash val="solid"/>
            <a:miter lim="400000"/>
            <a:headEnd type="none" w="sm" len="sm"/>
            <a:tailEnd type="none" w="sm" len="sm"/>
          </a:ln>
        </p:spPr>
      </p:cxnSp>
      <p:sp>
        <p:nvSpPr>
          <p:cNvPr id="17" name="Google Shape;17;p30"/>
          <p:cNvSpPr txBox="1">
            <a:spLocks noGrp="1"/>
          </p:cNvSpPr>
          <p:nvPr>
            <p:ph type="sldNum" idx="12"/>
          </p:nvPr>
        </p:nvSpPr>
        <p:spPr>
          <a:xfrm>
            <a:off x="10062960" y="12108656"/>
            <a:ext cx="437364" cy="445184"/>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Page Bullets" type="tx">
  <p:cSld name="TITLE_AND_BODY">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lvl1pPr lvl="0" algn="l">
              <a:lnSpc>
                <a:spcPct val="70000"/>
              </a:lnSpc>
              <a:spcBef>
                <a:spcPts val="0"/>
              </a:spcBef>
              <a:spcAft>
                <a:spcPts val="0"/>
              </a:spcAft>
              <a:buClr>
                <a:srgbClr val="2D5A67"/>
              </a:buClr>
              <a:buSzPts val="1800"/>
              <a:buNone/>
              <a:defRPr/>
            </a:lvl1pPr>
            <a:lvl2pPr lvl="1" algn="l">
              <a:lnSpc>
                <a:spcPct val="70000"/>
              </a:lnSpc>
              <a:spcBef>
                <a:spcPts val="1400"/>
              </a:spcBef>
              <a:spcAft>
                <a:spcPts val="0"/>
              </a:spcAft>
              <a:buClr>
                <a:srgbClr val="2D5A67"/>
              </a:buClr>
              <a:buSzPts val="1800"/>
              <a:buNone/>
              <a:defRPr/>
            </a:lvl2pPr>
            <a:lvl3pPr lvl="2" algn="l">
              <a:lnSpc>
                <a:spcPct val="70000"/>
              </a:lnSpc>
              <a:spcBef>
                <a:spcPts val="1400"/>
              </a:spcBef>
              <a:spcAft>
                <a:spcPts val="0"/>
              </a:spcAft>
              <a:buClr>
                <a:srgbClr val="2D5A67"/>
              </a:buClr>
              <a:buSzPts val="1800"/>
              <a:buNone/>
              <a:defRPr/>
            </a:lvl3pPr>
            <a:lvl4pPr lvl="3" algn="l">
              <a:lnSpc>
                <a:spcPct val="70000"/>
              </a:lnSpc>
              <a:spcBef>
                <a:spcPts val="1400"/>
              </a:spcBef>
              <a:spcAft>
                <a:spcPts val="0"/>
              </a:spcAft>
              <a:buClr>
                <a:srgbClr val="2D5A67"/>
              </a:buClr>
              <a:buSzPts val="1800"/>
              <a:buNone/>
              <a:defRPr/>
            </a:lvl4pPr>
            <a:lvl5pPr lvl="4" algn="l">
              <a:lnSpc>
                <a:spcPct val="70000"/>
              </a:lnSpc>
              <a:spcBef>
                <a:spcPts val="1400"/>
              </a:spcBef>
              <a:spcAft>
                <a:spcPts val="0"/>
              </a:spcAft>
              <a:buClr>
                <a:srgbClr val="2D5A67"/>
              </a:buClr>
              <a:buSzPts val="1800"/>
              <a:buNone/>
              <a:defRPr/>
            </a:lvl5pPr>
            <a:lvl6pPr lvl="5" algn="l">
              <a:lnSpc>
                <a:spcPct val="70000"/>
              </a:lnSpc>
              <a:spcBef>
                <a:spcPts val="1400"/>
              </a:spcBef>
              <a:spcAft>
                <a:spcPts val="0"/>
              </a:spcAft>
              <a:buClr>
                <a:srgbClr val="2D5A67"/>
              </a:buClr>
              <a:buSzPts val="1800"/>
              <a:buNone/>
              <a:defRPr/>
            </a:lvl6pPr>
            <a:lvl7pPr lvl="6" algn="l">
              <a:lnSpc>
                <a:spcPct val="70000"/>
              </a:lnSpc>
              <a:spcBef>
                <a:spcPts val="1400"/>
              </a:spcBef>
              <a:spcAft>
                <a:spcPts val="0"/>
              </a:spcAft>
              <a:buClr>
                <a:srgbClr val="2D5A67"/>
              </a:buClr>
              <a:buSzPts val="1800"/>
              <a:buNone/>
              <a:defRPr/>
            </a:lvl7pPr>
            <a:lvl8pPr lvl="7" algn="l">
              <a:lnSpc>
                <a:spcPct val="70000"/>
              </a:lnSpc>
              <a:spcBef>
                <a:spcPts val="1400"/>
              </a:spcBef>
              <a:spcAft>
                <a:spcPts val="0"/>
              </a:spcAft>
              <a:buClr>
                <a:srgbClr val="2D5A67"/>
              </a:buClr>
              <a:buSzPts val="1800"/>
              <a:buNone/>
              <a:defRPr/>
            </a:lvl8pPr>
            <a:lvl9pPr lvl="8" algn="l">
              <a:lnSpc>
                <a:spcPct val="70000"/>
              </a:lnSpc>
              <a:spcBef>
                <a:spcPts val="1400"/>
              </a:spcBef>
              <a:spcAft>
                <a:spcPts val="0"/>
              </a:spcAft>
              <a:buClr>
                <a:srgbClr val="2D5A67"/>
              </a:buClr>
              <a:buSzPts val="1800"/>
              <a:buNone/>
              <a:defRPr/>
            </a:lvl9pPr>
          </a:lstStyle>
          <a:p>
            <a:endParaRPr/>
          </a:p>
        </p:txBody>
      </p:sp>
      <p:sp>
        <p:nvSpPr>
          <p:cNvPr id="20" name="Google Shape;20;p31"/>
          <p:cNvSpPr txBox="1">
            <a:spLocks noGrp="1"/>
          </p:cNvSpPr>
          <p:nvPr>
            <p:ph type="body" idx="1"/>
          </p:nvPr>
        </p:nvSpPr>
        <p:spPr>
          <a:xfrm>
            <a:off x="510778" y="3417490"/>
            <a:ext cx="19552444" cy="8891429"/>
          </a:xfrm>
          <a:prstGeom prst="rect">
            <a:avLst/>
          </a:prstGeom>
          <a:noFill/>
          <a:ln>
            <a:noFill/>
          </a:ln>
        </p:spPr>
        <p:txBody>
          <a:bodyPr spcFirstLastPara="1" wrap="square" lIns="42850" tIns="42850" rIns="42850" bIns="42850" anchor="t" anchorCtr="0">
            <a:noAutofit/>
          </a:bodyPr>
          <a:lstStyle>
            <a:lvl1pPr marL="457200" lvl="0" indent="-371475" algn="l">
              <a:lnSpc>
                <a:spcPct val="80000"/>
              </a:lnSpc>
              <a:spcBef>
                <a:spcPts val="1400"/>
              </a:spcBef>
              <a:spcAft>
                <a:spcPts val="0"/>
              </a:spcAft>
              <a:buClr>
                <a:srgbClr val="000000"/>
              </a:buClr>
              <a:buSzPts val="2250"/>
              <a:buChar char="•"/>
              <a:defRPr/>
            </a:lvl1pPr>
            <a:lvl2pPr marL="914400" lvl="1" indent="-371475" algn="l">
              <a:lnSpc>
                <a:spcPct val="80000"/>
              </a:lnSpc>
              <a:spcBef>
                <a:spcPts val="1400"/>
              </a:spcBef>
              <a:spcAft>
                <a:spcPts val="0"/>
              </a:spcAft>
              <a:buClr>
                <a:srgbClr val="000000"/>
              </a:buClr>
              <a:buSzPts val="2250"/>
              <a:buChar char="•"/>
              <a:defRPr/>
            </a:lvl2pPr>
            <a:lvl3pPr marL="1371600" lvl="2" indent="-450850" algn="l">
              <a:lnSpc>
                <a:spcPct val="80000"/>
              </a:lnSpc>
              <a:spcBef>
                <a:spcPts val="1400"/>
              </a:spcBef>
              <a:spcAft>
                <a:spcPts val="0"/>
              </a:spcAft>
              <a:buClr>
                <a:srgbClr val="000000"/>
              </a:buClr>
              <a:buSzPts val="3500"/>
              <a:buFont typeface="Arial"/>
              <a:buChar char="•"/>
              <a:defRPr sz="2800"/>
            </a:lvl3pPr>
            <a:lvl4pPr marL="1828800" lvl="3" indent="-371475" algn="l">
              <a:lnSpc>
                <a:spcPct val="80000"/>
              </a:lnSpc>
              <a:spcBef>
                <a:spcPts val="1400"/>
              </a:spcBef>
              <a:spcAft>
                <a:spcPts val="0"/>
              </a:spcAft>
              <a:buClr>
                <a:srgbClr val="000000"/>
              </a:buClr>
              <a:buSzPts val="2250"/>
              <a:buChar char="•"/>
              <a:defRPr/>
            </a:lvl4pPr>
            <a:lvl5pPr marL="2286000" lvl="4" indent="-450850" algn="l">
              <a:lnSpc>
                <a:spcPct val="80000"/>
              </a:lnSpc>
              <a:spcBef>
                <a:spcPts val="1400"/>
              </a:spcBef>
              <a:spcAft>
                <a:spcPts val="0"/>
              </a:spcAft>
              <a:buClr>
                <a:srgbClr val="000000"/>
              </a:buClr>
              <a:buSzPts val="3500"/>
              <a:buFont typeface="Arial"/>
              <a:buChar char="•"/>
              <a:defRPr sz="2800"/>
            </a:lvl5pPr>
            <a:lvl6pPr marL="2743200" lvl="5" indent="-371475" algn="l">
              <a:lnSpc>
                <a:spcPct val="80000"/>
              </a:lnSpc>
              <a:spcBef>
                <a:spcPts val="1400"/>
              </a:spcBef>
              <a:spcAft>
                <a:spcPts val="0"/>
              </a:spcAft>
              <a:buClr>
                <a:srgbClr val="000000"/>
              </a:buClr>
              <a:buSzPts val="2250"/>
              <a:buChar char="•"/>
              <a:defRPr/>
            </a:lvl6pPr>
            <a:lvl7pPr marL="3200400" lvl="6" indent="-371475" algn="l">
              <a:lnSpc>
                <a:spcPct val="80000"/>
              </a:lnSpc>
              <a:spcBef>
                <a:spcPts val="1400"/>
              </a:spcBef>
              <a:spcAft>
                <a:spcPts val="0"/>
              </a:spcAft>
              <a:buClr>
                <a:srgbClr val="000000"/>
              </a:buClr>
              <a:buSzPts val="2250"/>
              <a:buChar char="•"/>
              <a:defRPr/>
            </a:lvl7pPr>
            <a:lvl8pPr marL="3657600" lvl="7" indent="-371475" algn="l">
              <a:lnSpc>
                <a:spcPct val="80000"/>
              </a:lnSpc>
              <a:spcBef>
                <a:spcPts val="1400"/>
              </a:spcBef>
              <a:spcAft>
                <a:spcPts val="0"/>
              </a:spcAft>
              <a:buClr>
                <a:srgbClr val="000000"/>
              </a:buClr>
              <a:buSzPts val="2250"/>
              <a:buChar char="•"/>
              <a:defRPr/>
            </a:lvl8pPr>
            <a:lvl9pPr marL="4114800" lvl="8" indent="-371475" algn="l">
              <a:lnSpc>
                <a:spcPct val="80000"/>
              </a:lnSpc>
              <a:spcBef>
                <a:spcPts val="1400"/>
              </a:spcBef>
              <a:spcAft>
                <a:spcPts val="0"/>
              </a:spcAft>
              <a:buClr>
                <a:srgbClr val="000000"/>
              </a:buClr>
              <a:buSzPts val="2250"/>
              <a:buChar char="•"/>
              <a:defRPr/>
            </a:lvl9pPr>
          </a:lstStyle>
          <a:p>
            <a:endParaRPr/>
          </a:p>
        </p:txBody>
      </p:sp>
      <p:sp>
        <p:nvSpPr>
          <p:cNvPr id="21" name="Google Shape;21;p31"/>
          <p:cNvSpPr txBox="1">
            <a:spLocks noGrp="1"/>
          </p:cNvSpPr>
          <p:nvPr>
            <p:ph type="sldNum" idx="12"/>
          </p:nvPr>
        </p:nvSpPr>
        <p:spPr>
          <a:xfrm>
            <a:off x="19832632" y="12959892"/>
            <a:ext cx="423343" cy="555626"/>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1pPr>
            <a:lvl2pPr marL="0" lvl="1"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2pPr>
            <a:lvl3pPr marL="0" lvl="2"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3pPr>
            <a:lvl4pPr marL="0" lvl="3"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4pPr>
            <a:lvl5pPr marL="0" lvl="4"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5pPr>
            <a:lvl6pPr marL="0" lvl="5"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6pPr>
            <a:lvl7pPr marL="0" lvl="6"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7pPr>
            <a:lvl8pPr marL="0" lvl="7"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8pPr>
            <a:lvl9pPr marL="0" lvl="8"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
        <p:nvSpPr>
          <p:cNvPr id="22" name="Google Shape;22;p31"/>
          <p:cNvSpPr txBox="1"/>
          <p:nvPr/>
        </p:nvSpPr>
        <p:spPr>
          <a:xfrm>
            <a:off x="512591" y="12899964"/>
            <a:ext cx="4372383" cy="601295"/>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2F6C69"/>
              </a:buClr>
              <a:buSzPts val="2800"/>
              <a:buFont typeface="Arial"/>
              <a:buNone/>
            </a:pPr>
            <a:r>
              <a:rPr lang="en-US" sz="2800" b="0" i="0" u="none" strike="noStrike" cap="none">
                <a:solidFill>
                  <a:srgbClr val="2F6C69"/>
                </a:solidFill>
                <a:latin typeface="Arial"/>
                <a:ea typeface="Arial"/>
                <a:cs typeface="Arial"/>
                <a:sym typeface="Arial"/>
              </a:rPr>
              <a:t>Confidential Distill Ventures</a:t>
            </a:r>
            <a:endParaRPr/>
          </a:p>
        </p:txBody>
      </p:sp>
      <p:cxnSp>
        <p:nvCxnSpPr>
          <p:cNvPr id="23" name="Google Shape;23;p31"/>
          <p:cNvCxnSpPr/>
          <p:nvPr/>
        </p:nvCxnSpPr>
        <p:spPr>
          <a:xfrm>
            <a:off x="567301" y="2734766"/>
            <a:ext cx="599816" cy="1"/>
          </a:xfrm>
          <a:prstGeom prst="straightConnector1">
            <a:avLst/>
          </a:prstGeom>
          <a:noFill/>
          <a:ln w="63500" cap="flat" cmpd="sng">
            <a:solidFill>
              <a:srgbClr val="EE751B"/>
            </a:solidFill>
            <a:prstDash val="solid"/>
            <a:miter lim="400000"/>
            <a:headEnd type="none" w="sm" len="sm"/>
            <a:tailEnd type="none" w="sm" len="sm"/>
          </a:ln>
        </p:spPr>
      </p:cxnSp>
      <p:pic>
        <p:nvPicPr>
          <p:cNvPr id="24" name="Google Shape;24;p31" descr="Distill_Ventures_Monogram_Logo_RGB_DVTEAL.png"/>
          <p:cNvPicPr preferRelativeResize="0"/>
          <p:nvPr/>
        </p:nvPicPr>
        <p:blipFill rotWithShape="1">
          <a:blip r:embed="rId2">
            <a:alphaModFix/>
          </a:blip>
          <a:srcRect/>
          <a:stretch/>
        </p:blipFill>
        <p:spPr>
          <a:xfrm>
            <a:off x="18214516" y="12512427"/>
            <a:ext cx="1595997" cy="897787"/>
          </a:xfrm>
          <a:prstGeom prst="rect">
            <a:avLst/>
          </a:prstGeom>
          <a:noFill/>
          <a:ln>
            <a:noFill/>
          </a:ln>
        </p:spPr>
      </p:pic>
      <p:cxnSp>
        <p:nvCxnSpPr>
          <p:cNvPr id="25" name="Google Shape;25;p31"/>
          <p:cNvCxnSpPr/>
          <p:nvPr/>
        </p:nvCxnSpPr>
        <p:spPr>
          <a:xfrm rot="10800000" flipH="1">
            <a:off x="19806920" y="13092232"/>
            <a:ext cx="1" cy="265546"/>
          </a:xfrm>
          <a:prstGeom prst="straightConnector1">
            <a:avLst/>
          </a:prstGeom>
          <a:noFill/>
          <a:ln w="9525" cap="flat" cmpd="sng">
            <a:solidFill>
              <a:srgbClr val="087073"/>
            </a:solidFill>
            <a:prstDash val="solid"/>
            <a:miter lim="4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edium Text Bullets">
  <p:cSld name="Medium Text Bullets">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lvl1pPr lvl="0" algn="l">
              <a:lnSpc>
                <a:spcPct val="70000"/>
              </a:lnSpc>
              <a:spcBef>
                <a:spcPts val="1400"/>
              </a:spcBef>
              <a:spcAft>
                <a:spcPts val="0"/>
              </a:spcAft>
              <a:buClr>
                <a:srgbClr val="2D5A67"/>
              </a:buClr>
              <a:buSzPts val="1800"/>
              <a:buNone/>
              <a:defRPr/>
            </a:lvl1pPr>
            <a:lvl2pPr lvl="1" algn="l">
              <a:lnSpc>
                <a:spcPct val="70000"/>
              </a:lnSpc>
              <a:spcBef>
                <a:spcPts val="1400"/>
              </a:spcBef>
              <a:spcAft>
                <a:spcPts val="0"/>
              </a:spcAft>
              <a:buClr>
                <a:srgbClr val="2D5A67"/>
              </a:buClr>
              <a:buSzPts val="1800"/>
              <a:buNone/>
              <a:defRPr/>
            </a:lvl2pPr>
            <a:lvl3pPr lvl="2" algn="l">
              <a:lnSpc>
                <a:spcPct val="70000"/>
              </a:lnSpc>
              <a:spcBef>
                <a:spcPts val="1400"/>
              </a:spcBef>
              <a:spcAft>
                <a:spcPts val="0"/>
              </a:spcAft>
              <a:buClr>
                <a:srgbClr val="2D5A67"/>
              </a:buClr>
              <a:buSzPts val="1800"/>
              <a:buNone/>
              <a:defRPr/>
            </a:lvl3pPr>
            <a:lvl4pPr lvl="3" algn="l">
              <a:lnSpc>
                <a:spcPct val="70000"/>
              </a:lnSpc>
              <a:spcBef>
                <a:spcPts val="1400"/>
              </a:spcBef>
              <a:spcAft>
                <a:spcPts val="0"/>
              </a:spcAft>
              <a:buClr>
                <a:srgbClr val="2D5A67"/>
              </a:buClr>
              <a:buSzPts val="1800"/>
              <a:buNone/>
              <a:defRPr/>
            </a:lvl4pPr>
            <a:lvl5pPr lvl="4" algn="l">
              <a:lnSpc>
                <a:spcPct val="70000"/>
              </a:lnSpc>
              <a:spcBef>
                <a:spcPts val="1400"/>
              </a:spcBef>
              <a:spcAft>
                <a:spcPts val="0"/>
              </a:spcAft>
              <a:buClr>
                <a:srgbClr val="2D5A67"/>
              </a:buClr>
              <a:buSzPts val="1800"/>
              <a:buNone/>
              <a:defRPr/>
            </a:lvl5pPr>
            <a:lvl6pPr lvl="5" algn="l">
              <a:lnSpc>
                <a:spcPct val="70000"/>
              </a:lnSpc>
              <a:spcBef>
                <a:spcPts val="1400"/>
              </a:spcBef>
              <a:spcAft>
                <a:spcPts val="0"/>
              </a:spcAft>
              <a:buClr>
                <a:srgbClr val="2D5A67"/>
              </a:buClr>
              <a:buSzPts val="1800"/>
              <a:buNone/>
              <a:defRPr/>
            </a:lvl6pPr>
            <a:lvl7pPr lvl="6" algn="l">
              <a:lnSpc>
                <a:spcPct val="70000"/>
              </a:lnSpc>
              <a:spcBef>
                <a:spcPts val="1400"/>
              </a:spcBef>
              <a:spcAft>
                <a:spcPts val="0"/>
              </a:spcAft>
              <a:buClr>
                <a:srgbClr val="2D5A67"/>
              </a:buClr>
              <a:buSzPts val="1800"/>
              <a:buNone/>
              <a:defRPr/>
            </a:lvl7pPr>
            <a:lvl8pPr lvl="7" algn="l">
              <a:lnSpc>
                <a:spcPct val="70000"/>
              </a:lnSpc>
              <a:spcBef>
                <a:spcPts val="1400"/>
              </a:spcBef>
              <a:spcAft>
                <a:spcPts val="0"/>
              </a:spcAft>
              <a:buClr>
                <a:srgbClr val="2D5A67"/>
              </a:buClr>
              <a:buSzPts val="1800"/>
              <a:buNone/>
              <a:defRPr/>
            </a:lvl8pPr>
            <a:lvl9pPr lvl="8" algn="l">
              <a:lnSpc>
                <a:spcPct val="70000"/>
              </a:lnSpc>
              <a:spcBef>
                <a:spcPts val="1400"/>
              </a:spcBef>
              <a:spcAft>
                <a:spcPts val="0"/>
              </a:spcAft>
              <a:buClr>
                <a:srgbClr val="2D5A67"/>
              </a:buClr>
              <a:buSzPts val="1800"/>
              <a:buNone/>
              <a:defRPr/>
            </a:lvl9pPr>
          </a:lstStyle>
          <a:p>
            <a:endParaRPr/>
          </a:p>
        </p:txBody>
      </p:sp>
      <p:sp>
        <p:nvSpPr>
          <p:cNvPr id="28" name="Google Shape;28;p32"/>
          <p:cNvSpPr txBox="1">
            <a:spLocks noGrp="1"/>
          </p:cNvSpPr>
          <p:nvPr>
            <p:ph type="body" idx="1"/>
          </p:nvPr>
        </p:nvSpPr>
        <p:spPr>
          <a:xfrm>
            <a:off x="510778" y="3417490"/>
            <a:ext cx="19552444" cy="8891429"/>
          </a:xfrm>
          <a:prstGeom prst="rect">
            <a:avLst/>
          </a:prstGeom>
          <a:noFill/>
          <a:ln>
            <a:noFill/>
          </a:ln>
        </p:spPr>
        <p:txBody>
          <a:bodyPr spcFirstLastPara="1" wrap="square" lIns="42850" tIns="42850" rIns="42850" bIns="42850" anchor="t" anchorCtr="0">
            <a:noAutofit/>
          </a:bodyPr>
          <a:lstStyle>
            <a:lvl1pPr marL="457200" lvl="0" indent="-585787" algn="l">
              <a:lnSpc>
                <a:spcPct val="80000"/>
              </a:lnSpc>
              <a:spcBef>
                <a:spcPts val="1800"/>
              </a:spcBef>
              <a:spcAft>
                <a:spcPts val="0"/>
              </a:spcAft>
              <a:buClr>
                <a:srgbClr val="000000"/>
              </a:buClr>
              <a:buSzPts val="5625"/>
              <a:buFont typeface="Arial"/>
              <a:buChar char="•"/>
              <a:defRPr sz="4500"/>
            </a:lvl1pPr>
            <a:lvl2pPr marL="914400" lvl="1" indent="-530225" algn="l">
              <a:lnSpc>
                <a:spcPct val="80000"/>
              </a:lnSpc>
              <a:spcBef>
                <a:spcPts val="1400"/>
              </a:spcBef>
              <a:spcAft>
                <a:spcPts val="0"/>
              </a:spcAft>
              <a:buClr>
                <a:srgbClr val="000000"/>
              </a:buClr>
              <a:buSzPts val="4750"/>
              <a:buFont typeface="Arial"/>
              <a:buChar char="•"/>
              <a:defRPr sz="3800"/>
            </a:lvl2pPr>
            <a:lvl3pPr marL="1371600" lvl="2" indent="-482600" algn="l">
              <a:lnSpc>
                <a:spcPct val="80000"/>
              </a:lnSpc>
              <a:spcBef>
                <a:spcPts val="1400"/>
              </a:spcBef>
              <a:spcAft>
                <a:spcPts val="0"/>
              </a:spcAft>
              <a:buClr>
                <a:srgbClr val="000000"/>
              </a:buClr>
              <a:buSzPts val="4000"/>
              <a:buFont typeface="Arial"/>
              <a:buChar char="•"/>
              <a:defRPr sz="3200"/>
            </a:lvl3pPr>
            <a:lvl4pPr marL="1828800" lvl="3" indent="-530225" algn="l">
              <a:lnSpc>
                <a:spcPct val="80000"/>
              </a:lnSpc>
              <a:spcBef>
                <a:spcPts val="1400"/>
              </a:spcBef>
              <a:spcAft>
                <a:spcPts val="0"/>
              </a:spcAft>
              <a:buClr>
                <a:srgbClr val="000000"/>
              </a:buClr>
              <a:buSzPts val="4750"/>
              <a:buFont typeface="Arial"/>
              <a:buChar char="•"/>
              <a:defRPr sz="3800"/>
            </a:lvl4pPr>
            <a:lvl5pPr marL="2286000" lvl="4" indent="-482600" algn="l">
              <a:lnSpc>
                <a:spcPct val="80000"/>
              </a:lnSpc>
              <a:spcBef>
                <a:spcPts val="1400"/>
              </a:spcBef>
              <a:spcAft>
                <a:spcPts val="0"/>
              </a:spcAft>
              <a:buClr>
                <a:srgbClr val="000000"/>
              </a:buClr>
              <a:buSzPts val="4000"/>
              <a:buFont typeface="Arial"/>
              <a:buChar char="•"/>
              <a:defRPr sz="3200"/>
            </a:lvl5pPr>
            <a:lvl6pPr marL="2743200" lvl="5" indent="-371475" algn="l">
              <a:lnSpc>
                <a:spcPct val="80000"/>
              </a:lnSpc>
              <a:spcBef>
                <a:spcPts val="1400"/>
              </a:spcBef>
              <a:spcAft>
                <a:spcPts val="0"/>
              </a:spcAft>
              <a:buClr>
                <a:srgbClr val="000000"/>
              </a:buClr>
              <a:buSzPts val="2250"/>
              <a:buChar char="•"/>
              <a:defRPr/>
            </a:lvl6pPr>
            <a:lvl7pPr marL="3200400" lvl="6" indent="-371475" algn="l">
              <a:lnSpc>
                <a:spcPct val="80000"/>
              </a:lnSpc>
              <a:spcBef>
                <a:spcPts val="1400"/>
              </a:spcBef>
              <a:spcAft>
                <a:spcPts val="0"/>
              </a:spcAft>
              <a:buClr>
                <a:srgbClr val="000000"/>
              </a:buClr>
              <a:buSzPts val="2250"/>
              <a:buChar char="•"/>
              <a:defRPr/>
            </a:lvl7pPr>
            <a:lvl8pPr marL="3657600" lvl="7" indent="-371475" algn="l">
              <a:lnSpc>
                <a:spcPct val="80000"/>
              </a:lnSpc>
              <a:spcBef>
                <a:spcPts val="1400"/>
              </a:spcBef>
              <a:spcAft>
                <a:spcPts val="0"/>
              </a:spcAft>
              <a:buClr>
                <a:srgbClr val="000000"/>
              </a:buClr>
              <a:buSzPts val="2250"/>
              <a:buChar char="•"/>
              <a:defRPr/>
            </a:lvl8pPr>
            <a:lvl9pPr marL="4114800" lvl="8" indent="-371475" algn="l">
              <a:lnSpc>
                <a:spcPct val="80000"/>
              </a:lnSpc>
              <a:spcBef>
                <a:spcPts val="1400"/>
              </a:spcBef>
              <a:spcAft>
                <a:spcPts val="0"/>
              </a:spcAft>
              <a:buClr>
                <a:srgbClr val="000000"/>
              </a:buClr>
              <a:buSzPts val="2250"/>
              <a:buChar char="•"/>
              <a:defRPr/>
            </a:lvl9pPr>
          </a:lstStyle>
          <a:p>
            <a:endParaRPr/>
          </a:p>
        </p:txBody>
      </p:sp>
      <p:sp>
        <p:nvSpPr>
          <p:cNvPr id="29" name="Google Shape;29;p32"/>
          <p:cNvSpPr txBox="1">
            <a:spLocks noGrp="1"/>
          </p:cNvSpPr>
          <p:nvPr>
            <p:ph type="sldNum" idx="12"/>
          </p:nvPr>
        </p:nvSpPr>
        <p:spPr>
          <a:xfrm>
            <a:off x="19832632" y="12950207"/>
            <a:ext cx="423343" cy="555626"/>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1pPr>
            <a:lvl2pPr marL="0" lvl="1"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2pPr>
            <a:lvl3pPr marL="0" lvl="2"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3pPr>
            <a:lvl4pPr marL="0" lvl="3"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4pPr>
            <a:lvl5pPr marL="0" lvl="4"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5pPr>
            <a:lvl6pPr marL="0" lvl="5"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6pPr>
            <a:lvl7pPr marL="0" lvl="6"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7pPr>
            <a:lvl8pPr marL="0" lvl="7"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8pPr>
            <a:lvl9pPr marL="0" lvl="8"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
        <p:nvSpPr>
          <p:cNvPr id="30" name="Google Shape;30;p32"/>
          <p:cNvSpPr txBox="1"/>
          <p:nvPr/>
        </p:nvSpPr>
        <p:spPr>
          <a:xfrm>
            <a:off x="512591" y="12899964"/>
            <a:ext cx="4372383" cy="601295"/>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2F6C69"/>
              </a:buClr>
              <a:buSzPts val="2800"/>
              <a:buFont typeface="Arial"/>
              <a:buNone/>
            </a:pPr>
            <a:r>
              <a:rPr lang="en-US" sz="2800" b="0" i="0" u="none" strike="noStrike" cap="none">
                <a:solidFill>
                  <a:srgbClr val="2F6C69"/>
                </a:solidFill>
                <a:latin typeface="Arial"/>
                <a:ea typeface="Arial"/>
                <a:cs typeface="Arial"/>
                <a:sym typeface="Arial"/>
              </a:rPr>
              <a:t>Confidential Distill Ventures</a:t>
            </a:r>
            <a:endParaRPr/>
          </a:p>
        </p:txBody>
      </p:sp>
      <p:cxnSp>
        <p:nvCxnSpPr>
          <p:cNvPr id="31" name="Google Shape;31;p32"/>
          <p:cNvCxnSpPr/>
          <p:nvPr/>
        </p:nvCxnSpPr>
        <p:spPr>
          <a:xfrm>
            <a:off x="567301" y="2734766"/>
            <a:ext cx="599816" cy="1"/>
          </a:xfrm>
          <a:prstGeom prst="straightConnector1">
            <a:avLst/>
          </a:prstGeom>
          <a:noFill/>
          <a:ln w="63500" cap="flat" cmpd="sng">
            <a:solidFill>
              <a:srgbClr val="EE751B"/>
            </a:solidFill>
            <a:prstDash val="solid"/>
            <a:miter lim="400000"/>
            <a:headEnd type="none" w="sm" len="sm"/>
            <a:tailEnd type="none" w="sm" len="sm"/>
          </a:ln>
        </p:spPr>
      </p:cxnSp>
      <p:pic>
        <p:nvPicPr>
          <p:cNvPr id="32" name="Google Shape;32;p32" descr="Distill_Ventures_Monogram_Logo_RGB_DVTEAL.png"/>
          <p:cNvPicPr preferRelativeResize="0"/>
          <p:nvPr/>
        </p:nvPicPr>
        <p:blipFill rotWithShape="1">
          <a:blip r:embed="rId2">
            <a:alphaModFix/>
          </a:blip>
          <a:srcRect/>
          <a:stretch/>
        </p:blipFill>
        <p:spPr>
          <a:xfrm>
            <a:off x="18214516" y="12512427"/>
            <a:ext cx="1595997" cy="897787"/>
          </a:xfrm>
          <a:prstGeom prst="rect">
            <a:avLst/>
          </a:prstGeom>
          <a:noFill/>
          <a:ln>
            <a:noFill/>
          </a:ln>
        </p:spPr>
      </p:pic>
      <p:cxnSp>
        <p:nvCxnSpPr>
          <p:cNvPr id="33" name="Google Shape;33;p32"/>
          <p:cNvCxnSpPr/>
          <p:nvPr/>
        </p:nvCxnSpPr>
        <p:spPr>
          <a:xfrm rot="10800000" flipH="1">
            <a:off x="19806920" y="13092232"/>
            <a:ext cx="1" cy="265546"/>
          </a:xfrm>
          <a:prstGeom prst="straightConnector1">
            <a:avLst/>
          </a:prstGeom>
          <a:noFill/>
          <a:ln w="9525" cap="flat" cmpd="sng">
            <a:solidFill>
              <a:srgbClr val="087073"/>
            </a:solidFill>
            <a:prstDash val="solid"/>
            <a:miter lim="4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Text Bullets">
  <p:cSld name="Large Text Bullets">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lvl1pPr lvl="0" algn="l">
              <a:lnSpc>
                <a:spcPct val="70000"/>
              </a:lnSpc>
              <a:spcBef>
                <a:spcPts val="1400"/>
              </a:spcBef>
              <a:spcAft>
                <a:spcPts val="0"/>
              </a:spcAft>
              <a:buClr>
                <a:srgbClr val="2D5A67"/>
              </a:buClr>
              <a:buSzPts val="1800"/>
              <a:buNone/>
              <a:defRPr/>
            </a:lvl1pPr>
            <a:lvl2pPr lvl="1" algn="l">
              <a:lnSpc>
                <a:spcPct val="70000"/>
              </a:lnSpc>
              <a:spcBef>
                <a:spcPts val="1400"/>
              </a:spcBef>
              <a:spcAft>
                <a:spcPts val="0"/>
              </a:spcAft>
              <a:buClr>
                <a:srgbClr val="2D5A67"/>
              </a:buClr>
              <a:buSzPts val="1800"/>
              <a:buNone/>
              <a:defRPr/>
            </a:lvl2pPr>
            <a:lvl3pPr lvl="2" algn="l">
              <a:lnSpc>
                <a:spcPct val="70000"/>
              </a:lnSpc>
              <a:spcBef>
                <a:spcPts val="1400"/>
              </a:spcBef>
              <a:spcAft>
                <a:spcPts val="0"/>
              </a:spcAft>
              <a:buClr>
                <a:srgbClr val="2D5A67"/>
              </a:buClr>
              <a:buSzPts val="1800"/>
              <a:buNone/>
              <a:defRPr/>
            </a:lvl3pPr>
            <a:lvl4pPr lvl="3" algn="l">
              <a:lnSpc>
                <a:spcPct val="70000"/>
              </a:lnSpc>
              <a:spcBef>
                <a:spcPts val="1400"/>
              </a:spcBef>
              <a:spcAft>
                <a:spcPts val="0"/>
              </a:spcAft>
              <a:buClr>
                <a:srgbClr val="2D5A67"/>
              </a:buClr>
              <a:buSzPts val="1800"/>
              <a:buNone/>
              <a:defRPr/>
            </a:lvl4pPr>
            <a:lvl5pPr lvl="4" algn="l">
              <a:lnSpc>
                <a:spcPct val="70000"/>
              </a:lnSpc>
              <a:spcBef>
                <a:spcPts val="1400"/>
              </a:spcBef>
              <a:spcAft>
                <a:spcPts val="0"/>
              </a:spcAft>
              <a:buClr>
                <a:srgbClr val="2D5A67"/>
              </a:buClr>
              <a:buSzPts val="1800"/>
              <a:buNone/>
              <a:defRPr/>
            </a:lvl5pPr>
            <a:lvl6pPr lvl="5" algn="l">
              <a:lnSpc>
                <a:spcPct val="70000"/>
              </a:lnSpc>
              <a:spcBef>
                <a:spcPts val="1400"/>
              </a:spcBef>
              <a:spcAft>
                <a:spcPts val="0"/>
              </a:spcAft>
              <a:buClr>
                <a:srgbClr val="2D5A67"/>
              </a:buClr>
              <a:buSzPts val="1800"/>
              <a:buNone/>
              <a:defRPr/>
            </a:lvl6pPr>
            <a:lvl7pPr lvl="6" algn="l">
              <a:lnSpc>
                <a:spcPct val="70000"/>
              </a:lnSpc>
              <a:spcBef>
                <a:spcPts val="1400"/>
              </a:spcBef>
              <a:spcAft>
                <a:spcPts val="0"/>
              </a:spcAft>
              <a:buClr>
                <a:srgbClr val="2D5A67"/>
              </a:buClr>
              <a:buSzPts val="1800"/>
              <a:buNone/>
              <a:defRPr/>
            </a:lvl7pPr>
            <a:lvl8pPr lvl="7" algn="l">
              <a:lnSpc>
                <a:spcPct val="70000"/>
              </a:lnSpc>
              <a:spcBef>
                <a:spcPts val="1400"/>
              </a:spcBef>
              <a:spcAft>
                <a:spcPts val="0"/>
              </a:spcAft>
              <a:buClr>
                <a:srgbClr val="2D5A67"/>
              </a:buClr>
              <a:buSzPts val="1800"/>
              <a:buNone/>
              <a:defRPr/>
            </a:lvl8pPr>
            <a:lvl9pPr lvl="8" algn="l">
              <a:lnSpc>
                <a:spcPct val="70000"/>
              </a:lnSpc>
              <a:spcBef>
                <a:spcPts val="1400"/>
              </a:spcBef>
              <a:spcAft>
                <a:spcPts val="0"/>
              </a:spcAft>
              <a:buClr>
                <a:srgbClr val="2D5A67"/>
              </a:buClr>
              <a:buSzPts val="1800"/>
              <a:buNone/>
              <a:defRPr/>
            </a:lvl9pPr>
          </a:lstStyle>
          <a:p>
            <a:endParaRPr/>
          </a:p>
        </p:txBody>
      </p:sp>
      <p:sp>
        <p:nvSpPr>
          <p:cNvPr id="36" name="Google Shape;36;p33"/>
          <p:cNvSpPr txBox="1">
            <a:spLocks noGrp="1"/>
          </p:cNvSpPr>
          <p:nvPr>
            <p:ph type="body" idx="1"/>
          </p:nvPr>
        </p:nvSpPr>
        <p:spPr>
          <a:xfrm>
            <a:off x="510778" y="3417490"/>
            <a:ext cx="19552444" cy="8891429"/>
          </a:xfrm>
          <a:prstGeom prst="rect">
            <a:avLst/>
          </a:prstGeom>
          <a:noFill/>
          <a:ln>
            <a:noFill/>
          </a:ln>
        </p:spPr>
        <p:txBody>
          <a:bodyPr spcFirstLastPara="1" wrap="square" lIns="42850" tIns="42850" rIns="42850" bIns="42850" anchor="t" anchorCtr="0">
            <a:noAutofit/>
          </a:bodyPr>
          <a:lstStyle>
            <a:lvl1pPr marL="457200" lvl="0" indent="-609600" algn="l">
              <a:lnSpc>
                <a:spcPct val="80000"/>
              </a:lnSpc>
              <a:spcBef>
                <a:spcPts val="2200"/>
              </a:spcBef>
              <a:spcAft>
                <a:spcPts val="0"/>
              </a:spcAft>
              <a:buClr>
                <a:srgbClr val="000000"/>
              </a:buClr>
              <a:buSzPts val="6000"/>
              <a:buFont typeface="Arial"/>
              <a:buChar char="•"/>
              <a:defRPr sz="4800"/>
            </a:lvl1pPr>
            <a:lvl2pPr marL="914400" lvl="1" indent="-546100" algn="l">
              <a:lnSpc>
                <a:spcPct val="80000"/>
              </a:lnSpc>
              <a:spcBef>
                <a:spcPts val="1400"/>
              </a:spcBef>
              <a:spcAft>
                <a:spcPts val="0"/>
              </a:spcAft>
              <a:buClr>
                <a:srgbClr val="000000"/>
              </a:buClr>
              <a:buSzPts val="5000"/>
              <a:buFont typeface="Arial"/>
              <a:buChar char="•"/>
              <a:defRPr sz="4000"/>
            </a:lvl2pPr>
            <a:lvl3pPr marL="1371600" lvl="2" indent="-514350" algn="l">
              <a:lnSpc>
                <a:spcPct val="80000"/>
              </a:lnSpc>
              <a:spcBef>
                <a:spcPts val="1400"/>
              </a:spcBef>
              <a:spcAft>
                <a:spcPts val="0"/>
              </a:spcAft>
              <a:buClr>
                <a:srgbClr val="000000"/>
              </a:buClr>
              <a:buSzPts val="4500"/>
              <a:buFont typeface="Arial"/>
              <a:buChar char="•"/>
              <a:defRPr sz="3600"/>
            </a:lvl3pPr>
            <a:lvl4pPr marL="1828800" lvl="3" indent="-546100" algn="l">
              <a:lnSpc>
                <a:spcPct val="80000"/>
              </a:lnSpc>
              <a:spcBef>
                <a:spcPts val="1400"/>
              </a:spcBef>
              <a:spcAft>
                <a:spcPts val="0"/>
              </a:spcAft>
              <a:buClr>
                <a:srgbClr val="000000"/>
              </a:buClr>
              <a:buSzPts val="5000"/>
              <a:buFont typeface="Arial"/>
              <a:buChar char="•"/>
              <a:defRPr sz="4000"/>
            </a:lvl4pPr>
            <a:lvl5pPr marL="2286000" lvl="4" indent="-514350" algn="l">
              <a:lnSpc>
                <a:spcPct val="80000"/>
              </a:lnSpc>
              <a:spcBef>
                <a:spcPts val="1400"/>
              </a:spcBef>
              <a:spcAft>
                <a:spcPts val="0"/>
              </a:spcAft>
              <a:buClr>
                <a:srgbClr val="000000"/>
              </a:buClr>
              <a:buSzPts val="4500"/>
              <a:buFont typeface="Arial"/>
              <a:buChar char="•"/>
              <a:defRPr sz="3600"/>
            </a:lvl5pPr>
            <a:lvl6pPr marL="2743200" lvl="5" indent="-371475" algn="l">
              <a:lnSpc>
                <a:spcPct val="80000"/>
              </a:lnSpc>
              <a:spcBef>
                <a:spcPts val="1400"/>
              </a:spcBef>
              <a:spcAft>
                <a:spcPts val="0"/>
              </a:spcAft>
              <a:buClr>
                <a:srgbClr val="000000"/>
              </a:buClr>
              <a:buSzPts val="2250"/>
              <a:buChar char="•"/>
              <a:defRPr/>
            </a:lvl6pPr>
            <a:lvl7pPr marL="3200400" lvl="6" indent="-371475" algn="l">
              <a:lnSpc>
                <a:spcPct val="80000"/>
              </a:lnSpc>
              <a:spcBef>
                <a:spcPts val="1400"/>
              </a:spcBef>
              <a:spcAft>
                <a:spcPts val="0"/>
              </a:spcAft>
              <a:buClr>
                <a:srgbClr val="000000"/>
              </a:buClr>
              <a:buSzPts val="2250"/>
              <a:buChar char="•"/>
              <a:defRPr/>
            </a:lvl7pPr>
            <a:lvl8pPr marL="3657600" lvl="7" indent="-371475" algn="l">
              <a:lnSpc>
                <a:spcPct val="80000"/>
              </a:lnSpc>
              <a:spcBef>
                <a:spcPts val="1400"/>
              </a:spcBef>
              <a:spcAft>
                <a:spcPts val="0"/>
              </a:spcAft>
              <a:buClr>
                <a:srgbClr val="000000"/>
              </a:buClr>
              <a:buSzPts val="2250"/>
              <a:buChar char="•"/>
              <a:defRPr/>
            </a:lvl8pPr>
            <a:lvl9pPr marL="4114800" lvl="8" indent="-371475" algn="l">
              <a:lnSpc>
                <a:spcPct val="80000"/>
              </a:lnSpc>
              <a:spcBef>
                <a:spcPts val="1400"/>
              </a:spcBef>
              <a:spcAft>
                <a:spcPts val="0"/>
              </a:spcAft>
              <a:buClr>
                <a:srgbClr val="000000"/>
              </a:buClr>
              <a:buSzPts val="2250"/>
              <a:buChar char="•"/>
              <a:defRPr/>
            </a:lvl9pPr>
          </a:lstStyle>
          <a:p>
            <a:endParaRPr/>
          </a:p>
        </p:txBody>
      </p:sp>
      <p:sp>
        <p:nvSpPr>
          <p:cNvPr id="37" name="Google Shape;37;p33"/>
          <p:cNvSpPr txBox="1">
            <a:spLocks noGrp="1"/>
          </p:cNvSpPr>
          <p:nvPr>
            <p:ph type="sldNum" idx="12"/>
          </p:nvPr>
        </p:nvSpPr>
        <p:spPr>
          <a:xfrm>
            <a:off x="19837399" y="12954548"/>
            <a:ext cx="423343" cy="555626"/>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1pPr>
            <a:lvl2pPr marL="0" lvl="1"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2pPr>
            <a:lvl3pPr marL="0" lvl="2"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3pPr>
            <a:lvl4pPr marL="0" lvl="3"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4pPr>
            <a:lvl5pPr marL="0" lvl="4"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5pPr>
            <a:lvl6pPr marL="0" lvl="5"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6pPr>
            <a:lvl7pPr marL="0" lvl="6"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7pPr>
            <a:lvl8pPr marL="0" lvl="7"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8pPr>
            <a:lvl9pPr marL="0" lvl="8"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
        <p:nvSpPr>
          <p:cNvPr id="38" name="Google Shape;38;p33"/>
          <p:cNvSpPr txBox="1"/>
          <p:nvPr/>
        </p:nvSpPr>
        <p:spPr>
          <a:xfrm>
            <a:off x="512591" y="12899964"/>
            <a:ext cx="4372383" cy="601295"/>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2F6C69"/>
              </a:buClr>
              <a:buSzPts val="2800"/>
              <a:buFont typeface="Arial"/>
              <a:buNone/>
            </a:pPr>
            <a:r>
              <a:rPr lang="en-US" sz="2800" b="0" i="0" u="none" strike="noStrike" cap="none">
                <a:solidFill>
                  <a:srgbClr val="2F6C69"/>
                </a:solidFill>
                <a:latin typeface="Arial"/>
                <a:ea typeface="Arial"/>
                <a:cs typeface="Arial"/>
                <a:sym typeface="Arial"/>
              </a:rPr>
              <a:t>Confidential Distill Ventures</a:t>
            </a:r>
            <a:endParaRPr/>
          </a:p>
        </p:txBody>
      </p:sp>
      <p:cxnSp>
        <p:nvCxnSpPr>
          <p:cNvPr id="39" name="Google Shape;39;p33"/>
          <p:cNvCxnSpPr/>
          <p:nvPr/>
        </p:nvCxnSpPr>
        <p:spPr>
          <a:xfrm>
            <a:off x="567301" y="2734766"/>
            <a:ext cx="599816" cy="1"/>
          </a:xfrm>
          <a:prstGeom prst="straightConnector1">
            <a:avLst/>
          </a:prstGeom>
          <a:noFill/>
          <a:ln w="63500" cap="flat" cmpd="sng">
            <a:solidFill>
              <a:srgbClr val="EE751B"/>
            </a:solidFill>
            <a:prstDash val="solid"/>
            <a:miter lim="400000"/>
            <a:headEnd type="none" w="sm" len="sm"/>
            <a:tailEnd type="none" w="sm" len="sm"/>
          </a:ln>
        </p:spPr>
      </p:cxnSp>
      <p:pic>
        <p:nvPicPr>
          <p:cNvPr id="40" name="Google Shape;40;p33" descr="Distill_Ventures_Monogram_Logo_RGB_DVTEAL.png"/>
          <p:cNvPicPr preferRelativeResize="0"/>
          <p:nvPr/>
        </p:nvPicPr>
        <p:blipFill rotWithShape="1">
          <a:blip r:embed="rId2">
            <a:alphaModFix/>
          </a:blip>
          <a:srcRect/>
          <a:stretch/>
        </p:blipFill>
        <p:spPr>
          <a:xfrm>
            <a:off x="18214516" y="12512427"/>
            <a:ext cx="1595997" cy="897787"/>
          </a:xfrm>
          <a:prstGeom prst="rect">
            <a:avLst/>
          </a:prstGeom>
          <a:noFill/>
          <a:ln>
            <a:noFill/>
          </a:ln>
        </p:spPr>
      </p:pic>
      <p:cxnSp>
        <p:nvCxnSpPr>
          <p:cNvPr id="41" name="Google Shape;41;p33"/>
          <p:cNvCxnSpPr/>
          <p:nvPr/>
        </p:nvCxnSpPr>
        <p:spPr>
          <a:xfrm rot="10800000" flipH="1">
            <a:off x="19806920" y="13092232"/>
            <a:ext cx="1" cy="265546"/>
          </a:xfrm>
          <a:prstGeom prst="straightConnector1">
            <a:avLst/>
          </a:prstGeom>
          <a:noFill/>
          <a:ln w="9525" cap="flat" cmpd="sng">
            <a:solidFill>
              <a:srgbClr val="087073"/>
            </a:solidFill>
            <a:prstDash val="solid"/>
            <a:miter lim="4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 Numbered Points">
  <p:cSld name="Standard Numbered Points">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lvl1pPr lvl="0" algn="l">
              <a:lnSpc>
                <a:spcPct val="70000"/>
              </a:lnSpc>
              <a:spcBef>
                <a:spcPts val="1400"/>
              </a:spcBef>
              <a:spcAft>
                <a:spcPts val="0"/>
              </a:spcAft>
              <a:buClr>
                <a:srgbClr val="2D5A67"/>
              </a:buClr>
              <a:buSzPts val="1800"/>
              <a:buNone/>
              <a:defRPr/>
            </a:lvl1pPr>
            <a:lvl2pPr lvl="1" algn="l">
              <a:lnSpc>
                <a:spcPct val="70000"/>
              </a:lnSpc>
              <a:spcBef>
                <a:spcPts val="1400"/>
              </a:spcBef>
              <a:spcAft>
                <a:spcPts val="0"/>
              </a:spcAft>
              <a:buClr>
                <a:srgbClr val="2D5A67"/>
              </a:buClr>
              <a:buSzPts val="1800"/>
              <a:buNone/>
              <a:defRPr/>
            </a:lvl2pPr>
            <a:lvl3pPr lvl="2" algn="l">
              <a:lnSpc>
                <a:spcPct val="70000"/>
              </a:lnSpc>
              <a:spcBef>
                <a:spcPts val="1400"/>
              </a:spcBef>
              <a:spcAft>
                <a:spcPts val="0"/>
              </a:spcAft>
              <a:buClr>
                <a:srgbClr val="2D5A67"/>
              </a:buClr>
              <a:buSzPts val="1800"/>
              <a:buNone/>
              <a:defRPr/>
            </a:lvl3pPr>
            <a:lvl4pPr lvl="3" algn="l">
              <a:lnSpc>
                <a:spcPct val="70000"/>
              </a:lnSpc>
              <a:spcBef>
                <a:spcPts val="1400"/>
              </a:spcBef>
              <a:spcAft>
                <a:spcPts val="0"/>
              </a:spcAft>
              <a:buClr>
                <a:srgbClr val="2D5A67"/>
              </a:buClr>
              <a:buSzPts val="1800"/>
              <a:buNone/>
              <a:defRPr/>
            </a:lvl4pPr>
            <a:lvl5pPr lvl="4" algn="l">
              <a:lnSpc>
                <a:spcPct val="70000"/>
              </a:lnSpc>
              <a:spcBef>
                <a:spcPts val="1400"/>
              </a:spcBef>
              <a:spcAft>
                <a:spcPts val="0"/>
              </a:spcAft>
              <a:buClr>
                <a:srgbClr val="2D5A67"/>
              </a:buClr>
              <a:buSzPts val="1800"/>
              <a:buNone/>
              <a:defRPr/>
            </a:lvl5pPr>
            <a:lvl6pPr lvl="5" algn="l">
              <a:lnSpc>
                <a:spcPct val="70000"/>
              </a:lnSpc>
              <a:spcBef>
                <a:spcPts val="1400"/>
              </a:spcBef>
              <a:spcAft>
                <a:spcPts val="0"/>
              </a:spcAft>
              <a:buClr>
                <a:srgbClr val="2D5A67"/>
              </a:buClr>
              <a:buSzPts val="1800"/>
              <a:buNone/>
              <a:defRPr/>
            </a:lvl6pPr>
            <a:lvl7pPr lvl="6" algn="l">
              <a:lnSpc>
                <a:spcPct val="70000"/>
              </a:lnSpc>
              <a:spcBef>
                <a:spcPts val="1400"/>
              </a:spcBef>
              <a:spcAft>
                <a:spcPts val="0"/>
              </a:spcAft>
              <a:buClr>
                <a:srgbClr val="2D5A67"/>
              </a:buClr>
              <a:buSzPts val="1800"/>
              <a:buNone/>
              <a:defRPr/>
            </a:lvl7pPr>
            <a:lvl8pPr lvl="7" algn="l">
              <a:lnSpc>
                <a:spcPct val="70000"/>
              </a:lnSpc>
              <a:spcBef>
                <a:spcPts val="1400"/>
              </a:spcBef>
              <a:spcAft>
                <a:spcPts val="0"/>
              </a:spcAft>
              <a:buClr>
                <a:srgbClr val="2D5A67"/>
              </a:buClr>
              <a:buSzPts val="1800"/>
              <a:buNone/>
              <a:defRPr/>
            </a:lvl8pPr>
            <a:lvl9pPr lvl="8" algn="l">
              <a:lnSpc>
                <a:spcPct val="70000"/>
              </a:lnSpc>
              <a:spcBef>
                <a:spcPts val="1400"/>
              </a:spcBef>
              <a:spcAft>
                <a:spcPts val="0"/>
              </a:spcAft>
              <a:buClr>
                <a:srgbClr val="2D5A67"/>
              </a:buClr>
              <a:buSzPts val="1800"/>
              <a:buNone/>
              <a:defRPr/>
            </a:lvl9pPr>
          </a:lstStyle>
          <a:p>
            <a:endParaRPr/>
          </a:p>
        </p:txBody>
      </p:sp>
      <p:sp>
        <p:nvSpPr>
          <p:cNvPr id="44" name="Google Shape;44;p34"/>
          <p:cNvSpPr txBox="1">
            <a:spLocks noGrp="1"/>
          </p:cNvSpPr>
          <p:nvPr>
            <p:ph type="body" idx="1"/>
          </p:nvPr>
        </p:nvSpPr>
        <p:spPr>
          <a:xfrm>
            <a:off x="510778" y="3417490"/>
            <a:ext cx="19552444" cy="8891429"/>
          </a:xfrm>
          <a:prstGeom prst="rect">
            <a:avLst/>
          </a:prstGeom>
          <a:noFill/>
          <a:ln>
            <a:noFill/>
          </a:ln>
        </p:spPr>
        <p:txBody>
          <a:bodyPr spcFirstLastPara="1" wrap="square" lIns="42850" tIns="42850" rIns="42850" bIns="42850" anchor="t" anchorCtr="0">
            <a:noAutofit/>
          </a:bodyPr>
          <a:lstStyle>
            <a:lvl1pPr marL="457200" lvl="0" indent="-342900" algn="l">
              <a:lnSpc>
                <a:spcPct val="80000"/>
              </a:lnSpc>
              <a:spcBef>
                <a:spcPts val="1400"/>
              </a:spcBef>
              <a:spcAft>
                <a:spcPts val="0"/>
              </a:spcAft>
              <a:buClr>
                <a:srgbClr val="000000"/>
              </a:buClr>
              <a:buSzPts val="1800"/>
              <a:buAutoNum type="arabicPeriod"/>
              <a:defRPr/>
            </a:lvl1pPr>
            <a:lvl2pPr marL="914400" lvl="1" indent="-342900" algn="l">
              <a:lnSpc>
                <a:spcPct val="80000"/>
              </a:lnSpc>
              <a:spcBef>
                <a:spcPts val="1400"/>
              </a:spcBef>
              <a:spcAft>
                <a:spcPts val="0"/>
              </a:spcAft>
              <a:buClr>
                <a:srgbClr val="000000"/>
              </a:buClr>
              <a:buSzPts val="1800"/>
              <a:buAutoNum type="romanLcPeriod"/>
              <a:defRPr/>
            </a:lvl2pPr>
            <a:lvl3pPr marL="1371600" lvl="2" indent="-406400" algn="l">
              <a:lnSpc>
                <a:spcPct val="80000"/>
              </a:lnSpc>
              <a:spcBef>
                <a:spcPts val="1400"/>
              </a:spcBef>
              <a:spcAft>
                <a:spcPts val="0"/>
              </a:spcAft>
              <a:buClr>
                <a:srgbClr val="000000"/>
              </a:buClr>
              <a:buSzPts val="2800"/>
              <a:buFont typeface="Arial"/>
              <a:buAutoNum type="alphaLcPeriod"/>
              <a:defRPr sz="2800"/>
            </a:lvl3pPr>
            <a:lvl4pPr marL="1828800" lvl="3" indent="-342900" algn="l">
              <a:lnSpc>
                <a:spcPct val="80000"/>
              </a:lnSpc>
              <a:spcBef>
                <a:spcPts val="1400"/>
              </a:spcBef>
              <a:spcAft>
                <a:spcPts val="0"/>
              </a:spcAft>
              <a:buClr>
                <a:srgbClr val="000000"/>
              </a:buClr>
              <a:buSzPts val="1800"/>
              <a:buAutoNum type="romanLcPeriod"/>
              <a:defRPr/>
            </a:lvl4pPr>
            <a:lvl5pPr marL="2286000" lvl="4" indent="-406400" algn="l">
              <a:lnSpc>
                <a:spcPct val="80000"/>
              </a:lnSpc>
              <a:spcBef>
                <a:spcPts val="1400"/>
              </a:spcBef>
              <a:spcAft>
                <a:spcPts val="0"/>
              </a:spcAft>
              <a:buClr>
                <a:srgbClr val="000000"/>
              </a:buClr>
              <a:buSzPts val="2800"/>
              <a:buFont typeface="Arial"/>
              <a:buAutoNum type="alphaLcPeriod"/>
              <a:defRPr sz="2800"/>
            </a:lvl5pPr>
            <a:lvl6pPr marL="2743200" lvl="5" indent="-371475" algn="l">
              <a:lnSpc>
                <a:spcPct val="80000"/>
              </a:lnSpc>
              <a:spcBef>
                <a:spcPts val="1400"/>
              </a:spcBef>
              <a:spcAft>
                <a:spcPts val="0"/>
              </a:spcAft>
              <a:buClr>
                <a:srgbClr val="000000"/>
              </a:buClr>
              <a:buSzPts val="2250"/>
              <a:buChar char="•"/>
              <a:defRPr/>
            </a:lvl6pPr>
            <a:lvl7pPr marL="3200400" lvl="6" indent="-371475" algn="l">
              <a:lnSpc>
                <a:spcPct val="80000"/>
              </a:lnSpc>
              <a:spcBef>
                <a:spcPts val="1400"/>
              </a:spcBef>
              <a:spcAft>
                <a:spcPts val="0"/>
              </a:spcAft>
              <a:buClr>
                <a:srgbClr val="000000"/>
              </a:buClr>
              <a:buSzPts val="2250"/>
              <a:buChar char="•"/>
              <a:defRPr/>
            </a:lvl7pPr>
            <a:lvl8pPr marL="3657600" lvl="7" indent="-371475" algn="l">
              <a:lnSpc>
                <a:spcPct val="80000"/>
              </a:lnSpc>
              <a:spcBef>
                <a:spcPts val="1400"/>
              </a:spcBef>
              <a:spcAft>
                <a:spcPts val="0"/>
              </a:spcAft>
              <a:buClr>
                <a:srgbClr val="000000"/>
              </a:buClr>
              <a:buSzPts val="2250"/>
              <a:buChar char="•"/>
              <a:defRPr/>
            </a:lvl8pPr>
            <a:lvl9pPr marL="4114800" lvl="8" indent="-371475" algn="l">
              <a:lnSpc>
                <a:spcPct val="80000"/>
              </a:lnSpc>
              <a:spcBef>
                <a:spcPts val="1400"/>
              </a:spcBef>
              <a:spcAft>
                <a:spcPts val="0"/>
              </a:spcAft>
              <a:buClr>
                <a:srgbClr val="000000"/>
              </a:buClr>
              <a:buSzPts val="2250"/>
              <a:buChar char="•"/>
              <a:defRPr/>
            </a:lvl9pPr>
          </a:lstStyle>
          <a:p>
            <a:endParaRPr/>
          </a:p>
        </p:txBody>
      </p:sp>
      <p:sp>
        <p:nvSpPr>
          <p:cNvPr id="45" name="Google Shape;45;p34"/>
          <p:cNvSpPr txBox="1">
            <a:spLocks noGrp="1"/>
          </p:cNvSpPr>
          <p:nvPr>
            <p:ph type="sldNum" idx="12"/>
          </p:nvPr>
        </p:nvSpPr>
        <p:spPr>
          <a:xfrm>
            <a:off x="19837399" y="12954548"/>
            <a:ext cx="423343" cy="555626"/>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1pPr>
            <a:lvl2pPr marL="0" lvl="1"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2pPr>
            <a:lvl3pPr marL="0" lvl="2"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3pPr>
            <a:lvl4pPr marL="0" lvl="3"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4pPr>
            <a:lvl5pPr marL="0" lvl="4"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5pPr>
            <a:lvl6pPr marL="0" lvl="5"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6pPr>
            <a:lvl7pPr marL="0" lvl="6"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7pPr>
            <a:lvl8pPr marL="0" lvl="7"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8pPr>
            <a:lvl9pPr marL="0" lvl="8"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
        <p:nvSpPr>
          <p:cNvPr id="46" name="Google Shape;46;p34"/>
          <p:cNvSpPr txBox="1"/>
          <p:nvPr/>
        </p:nvSpPr>
        <p:spPr>
          <a:xfrm>
            <a:off x="512591" y="12899964"/>
            <a:ext cx="4372383" cy="601295"/>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2F6C69"/>
              </a:buClr>
              <a:buSzPts val="2800"/>
              <a:buFont typeface="Arial"/>
              <a:buNone/>
            </a:pPr>
            <a:r>
              <a:rPr lang="en-US" sz="2800" b="0" i="0" u="none" strike="noStrike" cap="none">
                <a:solidFill>
                  <a:srgbClr val="2F6C69"/>
                </a:solidFill>
                <a:latin typeface="Arial"/>
                <a:ea typeface="Arial"/>
                <a:cs typeface="Arial"/>
                <a:sym typeface="Arial"/>
              </a:rPr>
              <a:t>Confidential Distill Ventures</a:t>
            </a:r>
            <a:endParaRPr/>
          </a:p>
        </p:txBody>
      </p:sp>
      <p:cxnSp>
        <p:nvCxnSpPr>
          <p:cNvPr id="47" name="Google Shape;47;p34"/>
          <p:cNvCxnSpPr/>
          <p:nvPr/>
        </p:nvCxnSpPr>
        <p:spPr>
          <a:xfrm>
            <a:off x="567301" y="2734766"/>
            <a:ext cx="599816" cy="1"/>
          </a:xfrm>
          <a:prstGeom prst="straightConnector1">
            <a:avLst/>
          </a:prstGeom>
          <a:noFill/>
          <a:ln w="63500" cap="flat" cmpd="sng">
            <a:solidFill>
              <a:srgbClr val="EE751B"/>
            </a:solidFill>
            <a:prstDash val="solid"/>
            <a:miter lim="400000"/>
            <a:headEnd type="none" w="sm" len="sm"/>
            <a:tailEnd type="none" w="sm" len="sm"/>
          </a:ln>
        </p:spPr>
      </p:cxnSp>
      <p:pic>
        <p:nvPicPr>
          <p:cNvPr id="48" name="Google Shape;48;p34" descr="Distill_Ventures_Monogram_Logo_RGB_DVTEAL.png"/>
          <p:cNvPicPr preferRelativeResize="0"/>
          <p:nvPr/>
        </p:nvPicPr>
        <p:blipFill rotWithShape="1">
          <a:blip r:embed="rId2">
            <a:alphaModFix/>
          </a:blip>
          <a:srcRect/>
          <a:stretch/>
        </p:blipFill>
        <p:spPr>
          <a:xfrm>
            <a:off x="18214516" y="12512427"/>
            <a:ext cx="1595997" cy="897787"/>
          </a:xfrm>
          <a:prstGeom prst="rect">
            <a:avLst/>
          </a:prstGeom>
          <a:noFill/>
          <a:ln>
            <a:noFill/>
          </a:ln>
        </p:spPr>
      </p:pic>
      <p:cxnSp>
        <p:nvCxnSpPr>
          <p:cNvPr id="49" name="Google Shape;49;p34"/>
          <p:cNvCxnSpPr/>
          <p:nvPr/>
        </p:nvCxnSpPr>
        <p:spPr>
          <a:xfrm rot="10800000" flipH="1">
            <a:off x="19806920" y="13092232"/>
            <a:ext cx="1" cy="265546"/>
          </a:xfrm>
          <a:prstGeom prst="straightConnector1">
            <a:avLst/>
          </a:prstGeom>
          <a:noFill/>
          <a:ln w="9525" cap="flat" cmpd="sng">
            <a:solidFill>
              <a:srgbClr val="087073"/>
            </a:solidFill>
            <a:prstDash val="solid"/>
            <a:miter lim="4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age No Title">
  <p:cSld name="Blank Page No Title">
    <p:spTree>
      <p:nvGrpSpPr>
        <p:cNvPr id="1" name="Shape 140"/>
        <p:cNvGrpSpPr/>
        <p:nvPr/>
      </p:nvGrpSpPr>
      <p:grpSpPr>
        <a:xfrm>
          <a:off x="0" y="0"/>
          <a:ext cx="0" cy="0"/>
          <a:chOff x="0" y="0"/>
          <a:chExt cx="0" cy="0"/>
        </a:xfrm>
      </p:grpSpPr>
      <p:sp>
        <p:nvSpPr>
          <p:cNvPr id="141" name="Google Shape;141;p42"/>
          <p:cNvSpPr txBox="1">
            <a:spLocks noGrp="1"/>
          </p:cNvSpPr>
          <p:nvPr>
            <p:ph type="sldNum" idx="12"/>
          </p:nvPr>
        </p:nvSpPr>
        <p:spPr>
          <a:xfrm>
            <a:off x="19837399" y="12954548"/>
            <a:ext cx="423343" cy="555626"/>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1pPr>
            <a:lvl2pPr marL="0" lvl="1"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2pPr>
            <a:lvl3pPr marL="0" lvl="2"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3pPr>
            <a:lvl4pPr marL="0" lvl="3"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4pPr>
            <a:lvl5pPr marL="0" lvl="4"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5pPr>
            <a:lvl6pPr marL="0" lvl="5"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6pPr>
            <a:lvl7pPr marL="0" lvl="6"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7pPr>
            <a:lvl8pPr marL="0" lvl="7"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8pPr>
            <a:lvl9pPr marL="0" lvl="8" indent="0" algn="ctr">
              <a:lnSpc>
                <a:spcPct val="100000"/>
              </a:lnSpc>
              <a:spcBef>
                <a:spcPts val="0"/>
              </a:spcBef>
              <a:spcAft>
                <a:spcPts val="0"/>
              </a:spcAft>
              <a:buClr>
                <a:srgbClr val="087073"/>
              </a:buClr>
              <a:buSzPts val="2600"/>
              <a:buFont typeface="Arial"/>
              <a:buNone/>
              <a:defRPr sz="2600">
                <a:solidFill>
                  <a:srgbClr val="087073"/>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
        <p:nvSpPr>
          <p:cNvPr id="142" name="Google Shape;142;p42"/>
          <p:cNvSpPr txBox="1"/>
          <p:nvPr/>
        </p:nvSpPr>
        <p:spPr>
          <a:xfrm>
            <a:off x="512591" y="12899964"/>
            <a:ext cx="4372383" cy="601295"/>
          </a:xfrm>
          <a:prstGeom prst="rect">
            <a:avLst/>
          </a:prstGeom>
          <a:noFill/>
          <a:ln>
            <a:noFill/>
          </a:ln>
        </p:spPr>
        <p:txBody>
          <a:bodyPr spcFirstLastPara="1" wrap="square" lIns="42850" tIns="42850" rIns="42850" bIns="42850" anchor="ctr" anchorCtr="0">
            <a:spAutoFit/>
          </a:bodyPr>
          <a:lstStyle/>
          <a:p>
            <a:pPr marL="0" marR="0" lvl="0" indent="0" algn="l" rtl="0">
              <a:lnSpc>
                <a:spcPct val="80000"/>
              </a:lnSpc>
              <a:spcBef>
                <a:spcPts val="0"/>
              </a:spcBef>
              <a:spcAft>
                <a:spcPts val="0"/>
              </a:spcAft>
              <a:buClr>
                <a:srgbClr val="2F6C69"/>
              </a:buClr>
              <a:buSzPts val="2800"/>
              <a:buFont typeface="Arial"/>
              <a:buNone/>
            </a:pPr>
            <a:r>
              <a:rPr lang="en-US" sz="2800" b="0" i="0" u="none" strike="noStrike" cap="none">
                <a:solidFill>
                  <a:srgbClr val="2F6C69"/>
                </a:solidFill>
                <a:latin typeface="Arial"/>
                <a:ea typeface="Arial"/>
                <a:cs typeface="Arial"/>
                <a:sym typeface="Arial"/>
              </a:rPr>
              <a:t>Confidential Distill Ventures</a:t>
            </a:r>
            <a:endParaRPr/>
          </a:p>
        </p:txBody>
      </p:sp>
      <p:pic>
        <p:nvPicPr>
          <p:cNvPr id="143" name="Google Shape;143;p42" descr="Distill_Ventures_Monogram_Logo_RGB_DVTEAL.png"/>
          <p:cNvPicPr preferRelativeResize="0"/>
          <p:nvPr/>
        </p:nvPicPr>
        <p:blipFill rotWithShape="1">
          <a:blip r:embed="rId2">
            <a:alphaModFix/>
          </a:blip>
          <a:srcRect/>
          <a:stretch/>
        </p:blipFill>
        <p:spPr>
          <a:xfrm>
            <a:off x="18214516" y="12512427"/>
            <a:ext cx="1595997" cy="897787"/>
          </a:xfrm>
          <a:prstGeom prst="rect">
            <a:avLst/>
          </a:prstGeom>
          <a:noFill/>
          <a:ln>
            <a:noFill/>
          </a:ln>
        </p:spPr>
      </p:pic>
      <p:cxnSp>
        <p:nvCxnSpPr>
          <p:cNvPr id="144" name="Google Shape;144;p42"/>
          <p:cNvCxnSpPr/>
          <p:nvPr/>
        </p:nvCxnSpPr>
        <p:spPr>
          <a:xfrm rot="10800000" flipH="1">
            <a:off x="19806920" y="13092232"/>
            <a:ext cx="1" cy="265546"/>
          </a:xfrm>
          <a:prstGeom prst="straightConnector1">
            <a:avLst/>
          </a:prstGeom>
          <a:noFill/>
          <a:ln w="9525" cap="flat" cmpd="sng">
            <a:solidFill>
              <a:srgbClr val="087073"/>
            </a:solidFill>
            <a:prstDash val="solid"/>
            <a:miter lim="4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py">
  <p:cSld name="Blank copy">
    <p:spTree>
      <p:nvGrpSpPr>
        <p:cNvPr id="1" name="Shape 154"/>
        <p:cNvGrpSpPr/>
        <p:nvPr/>
      </p:nvGrpSpPr>
      <p:grpSpPr>
        <a:xfrm>
          <a:off x="0" y="0"/>
          <a:ext cx="0" cy="0"/>
          <a:chOff x="0" y="0"/>
          <a:chExt cx="0" cy="0"/>
        </a:xfrm>
      </p:grpSpPr>
      <p:sp>
        <p:nvSpPr>
          <p:cNvPr id="155" name="Google Shape;155;p44"/>
          <p:cNvSpPr txBox="1">
            <a:spLocks noGrp="1"/>
          </p:cNvSpPr>
          <p:nvPr>
            <p:ph type="sldNum" idx="12"/>
          </p:nvPr>
        </p:nvSpPr>
        <p:spPr>
          <a:xfrm>
            <a:off x="10062960" y="12108656"/>
            <a:ext cx="437364" cy="445184"/>
          </a:xfrm>
          <a:prstGeom prst="rect">
            <a:avLst/>
          </a:prstGeom>
          <a:noFill/>
          <a:ln>
            <a:noFill/>
          </a:ln>
        </p:spPr>
        <p:txBody>
          <a:bodyPr spcFirstLastPara="1" wrap="square" lIns="42850" tIns="42850" rIns="42850" bIns="4285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1425178" y="1371600"/>
            <a:ext cx="17723644" cy="1928813"/>
          </a:xfrm>
          <a:prstGeom prst="rect">
            <a:avLst/>
          </a:prstGeom>
          <a:noFill/>
          <a:ln>
            <a:noFill/>
          </a:ln>
        </p:spPr>
        <p:txBody>
          <a:bodyPr spcFirstLastPara="1" wrap="square" lIns="42850" tIns="42850" rIns="42850" bIns="42850" anchor="ctr" anchorCtr="0">
            <a:normAutofit/>
          </a:bodyPr>
          <a:lstStyle>
            <a:lvl1pPr marR="0" lvl="0"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1pPr>
            <a:lvl2pPr marR="0" lvl="1"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2pPr>
            <a:lvl3pPr marR="0" lvl="2"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3pPr>
            <a:lvl4pPr marR="0" lvl="3"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4pPr>
            <a:lvl5pPr marR="0" lvl="4"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5pPr>
            <a:lvl6pPr marR="0" lvl="5"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6pPr>
            <a:lvl7pPr marR="0" lvl="6"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7pPr>
            <a:lvl8pPr marR="0" lvl="7"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8pPr>
            <a:lvl9pPr marR="0" lvl="8" algn="l" rtl="0">
              <a:lnSpc>
                <a:spcPct val="70000"/>
              </a:lnSpc>
              <a:spcBef>
                <a:spcPts val="1400"/>
              </a:spcBef>
              <a:spcAft>
                <a:spcPts val="0"/>
              </a:spcAft>
              <a:buClr>
                <a:srgbClr val="2D5A67"/>
              </a:buClr>
              <a:buSzPts val="6000"/>
              <a:buFont typeface="Arial"/>
              <a:buNone/>
              <a:defRPr sz="6000" b="0" i="0" u="none" strike="noStrike" cap="none">
                <a:solidFill>
                  <a:srgbClr val="2D5A67"/>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1425178" y="3729037"/>
            <a:ext cx="17723644" cy="7843838"/>
          </a:xfrm>
          <a:prstGeom prst="rect">
            <a:avLst/>
          </a:prstGeom>
          <a:noFill/>
          <a:ln>
            <a:noFill/>
          </a:ln>
        </p:spPr>
        <p:txBody>
          <a:bodyPr spcFirstLastPara="1" wrap="square" lIns="42850" tIns="42850" rIns="42850" bIns="42850" anchor="ctr" anchorCtr="0">
            <a:normAutofit/>
          </a:bodyPr>
          <a:lstStyle>
            <a:lvl1pPr marL="457200" marR="0" lvl="0"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1pPr>
            <a:lvl2pPr marL="914400" marR="0" lvl="1"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2pPr>
            <a:lvl3pPr marL="1371600" marR="0" lvl="2"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3pPr>
            <a:lvl4pPr marL="1828800" marR="0" lvl="3"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4pPr>
            <a:lvl5pPr marL="2286000" marR="0" lvl="4"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5pPr>
            <a:lvl6pPr marL="2743200" marR="0" lvl="5"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6pPr>
            <a:lvl7pPr marL="3200400" marR="0" lvl="6"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7pPr>
            <a:lvl8pPr marL="3657600" marR="0" lvl="7"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8pPr>
            <a:lvl9pPr marL="4114800" marR="0" lvl="8" indent="-498475" algn="l" rtl="0">
              <a:lnSpc>
                <a:spcPct val="80000"/>
              </a:lnSpc>
              <a:spcBef>
                <a:spcPts val="1400"/>
              </a:spcBef>
              <a:spcAft>
                <a:spcPts val="0"/>
              </a:spcAft>
              <a:buClr>
                <a:srgbClr val="000000"/>
              </a:buClr>
              <a:buSzPts val="4250"/>
              <a:buFont typeface="Arial"/>
              <a:buChar char="•"/>
              <a:defRPr sz="3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10062960" y="12108656"/>
            <a:ext cx="437364" cy="445184"/>
          </a:xfrm>
          <a:prstGeom prst="rect">
            <a:avLst/>
          </a:prstGeom>
          <a:noFill/>
          <a:ln>
            <a:noFill/>
          </a:ln>
        </p:spPr>
        <p:txBody>
          <a:bodyPr spcFirstLastPara="1" wrap="square" lIns="42850" tIns="42850" rIns="42850" bIns="4285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ctrTitle" idx="4294967295"/>
          </p:nvPr>
        </p:nvSpPr>
        <p:spPr>
          <a:xfrm>
            <a:off x="3061692" y="8697714"/>
            <a:ext cx="14284921" cy="1995587"/>
          </a:xfrm>
          <a:prstGeom prst="rect">
            <a:avLst/>
          </a:prstGeom>
          <a:noFill/>
          <a:ln>
            <a:noFill/>
          </a:ln>
        </p:spPr>
        <p:txBody>
          <a:bodyPr spcFirstLastPara="1" wrap="square" lIns="42850" tIns="42850" rIns="42850" bIns="42850" anchor="t" anchorCtr="0">
            <a:normAutofit/>
          </a:bodyPr>
          <a:lstStyle/>
          <a:p>
            <a:pPr marL="0" marR="0" lvl="0" indent="0" algn="l" rtl="0">
              <a:lnSpc>
                <a:spcPct val="60000"/>
              </a:lnSpc>
              <a:spcBef>
                <a:spcPts val="0"/>
              </a:spcBef>
              <a:spcAft>
                <a:spcPts val="0"/>
              </a:spcAft>
              <a:buClr>
                <a:srgbClr val="FFFFFF"/>
              </a:buClr>
              <a:buSzPts val="4800"/>
              <a:buFont typeface="Arial"/>
              <a:buNone/>
            </a:pPr>
            <a:r>
              <a:rPr lang="en-US" sz="4800" b="0" i="0" u="none" strike="noStrike" cap="none" dirty="0">
                <a:solidFill>
                  <a:srgbClr val="FFFFFF"/>
                </a:solidFill>
                <a:latin typeface="Arial"/>
                <a:ea typeface="Arial"/>
                <a:cs typeface="Arial"/>
                <a:sym typeface="Arial"/>
              </a:rPr>
              <a:t>Nielsen Dashboard</a:t>
            </a:r>
            <a:endParaRPr sz="4800" b="0" i="0" u="none" strike="noStrike" cap="none" dirty="0">
              <a:solidFill>
                <a:srgbClr val="FFFFFF"/>
              </a:solidFill>
              <a:latin typeface="Arial"/>
              <a:ea typeface="Arial"/>
              <a:cs typeface="Arial"/>
              <a:sym typeface="Arial"/>
            </a:endParaRPr>
          </a:p>
        </p:txBody>
      </p:sp>
      <p:sp>
        <p:nvSpPr>
          <p:cNvPr id="161" name="Google Shape;161;p1"/>
          <p:cNvSpPr txBox="1">
            <a:spLocks noGrp="1"/>
          </p:cNvSpPr>
          <p:nvPr>
            <p:ph type="body" idx="1"/>
          </p:nvPr>
        </p:nvSpPr>
        <p:spPr>
          <a:xfrm>
            <a:off x="3032937" y="11779699"/>
            <a:ext cx="7073863" cy="480491"/>
          </a:xfrm>
          <a:prstGeom prst="rect">
            <a:avLst/>
          </a:prstGeom>
          <a:noFill/>
          <a:ln>
            <a:noFill/>
          </a:ln>
        </p:spPr>
        <p:txBody>
          <a:bodyPr spcFirstLastPara="1" wrap="square" lIns="42850" tIns="42850" rIns="42850" bIns="42850" anchor="ctr" anchorCtr="0">
            <a:spAutoFit/>
          </a:bodyPr>
          <a:lstStyle/>
          <a:p>
            <a:pPr marL="0" lvl="0" indent="0" algn="l" rtl="0">
              <a:lnSpc>
                <a:spcPct val="80000"/>
              </a:lnSpc>
              <a:spcBef>
                <a:spcPts val="0"/>
              </a:spcBef>
              <a:spcAft>
                <a:spcPts val="0"/>
              </a:spcAft>
              <a:buClr>
                <a:srgbClr val="FFFFFF"/>
              </a:buClr>
              <a:buSzPts val="3200"/>
              <a:buFont typeface="Arial"/>
              <a:buNone/>
            </a:pPr>
            <a:r>
              <a:rPr lang="en-US" sz="3200" dirty="0">
                <a:solidFill>
                  <a:srgbClr val="FFFFFF"/>
                </a:solidFill>
              </a:rPr>
              <a:t>September 2024</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508000" y="508000"/>
            <a:ext cx="19558000" cy="846015"/>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Data Sharing Guidelines</a:t>
            </a:r>
            <a:endParaRPr dirty="0"/>
          </a:p>
        </p:txBody>
      </p:sp>
      <p:sp>
        <p:nvSpPr>
          <p:cNvPr id="6" name="TextBox 5">
            <a:extLst>
              <a:ext uri="{FF2B5EF4-FFF2-40B4-BE49-F238E27FC236}">
                <a16:creationId xmlns:a16="http://schemas.microsoft.com/office/drawing/2014/main" id="{CC5740FF-D748-8D5A-F295-3A3FC754BB7B}"/>
              </a:ext>
            </a:extLst>
          </p:cNvPr>
          <p:cNvSpPr txBox="1"/>
          <p:nvPr/>
        </p:nvSpPr>
        <p:spPr>
          <a:xfrm>
            <a:off x="810491" y="2851487"/>
            <a:ext cx="18308782" cy="10864513"/>
          </a:xfrm>
          <a:prstGeom prst="rect">
            <a:avLst/>
          </a:prstGeom>
          <a:noFill/>
        </p:spPr>
        <p:txBody>
          <a:bodyPr wrap="square">
            <a:spAutoFit/>
          </a:bodyPr>
          <a:lstStyle/>
          <a:p>
            <a:pPr rtl="0">
              <a:spcBef>
                <a:spcPts val="0"/>
              </a:spcBef>
              <a:spcAft>
                <a:spcPts val="0"/>
              </a:spcAft>
            </a:pPr>
            <a:r>
              <a:rPr lang="en-US" sz="2700" b="1" i="0" u="none" strike="noStrike" dirty="0">
                <a:solidFill>
                  <a:schemeClr val="tx1"/>
                </a:solidFill>
                <a:effectLst/>
                <a:latin typeface="Arial" panose="020B0604020202020204" pitchFamily="34" charset="0"/>
              </a:rPr>
              <a:t>Nielsen Data sharing guidelines provide guidance when using licensed Nielsen data. These policies ensure retailer confidentiality is maintained so that retailers will continue to share their data with Nielsen and other information providers.</a:t>
            </a:r>
            <a:endParaRPr lang="en-US" sz="2700" b="0" dirty="0">
              <a:solidFill>
                <a:schemeClr val="tx1"/>
              </a:solidFill>
              <a:effectLst/>
            </a:endParaRPr>
          </a:p>
          <a:p>
            <a:pPr rtl="0">
              <a:spcBef>
                <a:spcPts val="0"/>
              </a:spcBef>
              <a:spcAft>
                <a:spcPts val="0"/>
              </a:spcAft>
            </a:pPr>
            <a:br>
              <a:rPr lang="en-US" sz="2700" b="0" dirty="0">
                <a:effectLst/>
              </a:rPr>
            </a:br>
            <a:r>
              <a:rPr lang="en-US" sz="2700" b="0" i="0" u="none" strike="noStrike" dirty="0">
                <a:effectLst/>
                <a:latin typeface="Arial" panose="020B0604020202020204" pitchFamily="34" charset="0"/>
              </a:rPr>
              <a:t>Please take note of the following rules:</a:t>
            </a:r>
            <a:endParaRPr lang="en-US" sz="2700" b="0" dirty="0">
              <a:effectLst/>
            </a:endParaRPr>
          </a:p>
          <a:p>
            <a:pPr rtl="0">
              <a:spcBef>
                <a:spcPts val="0"/>
              </a:spcBef>
              <a:spcAft>
                <a:spcPts val="0"/>
              </a:spcAft>
            </a:pPr>
            <a:br>
              <a:rPr lang="en-US" sz="2700" b="0" dirty="0">
                <a:effectLst/>
              </a:rPr>
            </a:br>
            <a:r>
              <a:rPr lang="en-US" sz="2700" b="0" i="0" u="none" strike="noStrike" dirty="0">
                <a:effectLst/>
                <a:latin typeface="Arial" panose="020B0604020202020204" pitchFamily="34" charset="0"/>
              </a:rPr>
              <a:t>Sharing data with cooperating retailers:</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You may share a retailer’s data with itself</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You may share market-level data with cooperating retailers</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You may NOT share data from one retailer with another</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You may NOT aggregate retailer data to share with another retailer</a:t>
            </a:r>
            <a:endParaRPr lang="en-US" sz="2700" b="0" dirty="0">
              <a:effectLst/>
            </a:endParaRPr>
          </a:p>
          <a:p>
            <a:pPr rtl="0">
              <a:spcBef>
                <a:spcPts val="0"/>
              </a:spcBef>
              <a:spcAft>
                <a:spcPts val="0"/>
              </a:spcAft>
            </a:pPr>
            <a:br>
              <a:rPr lang="en-US" sz="2700" b="0" dirty="0">
                <a:effectLst/>
              </a:rPr>
            </a:br>
            <a:r>
              <a:rPr lang="en-US" sz="2700" b="0" i="0" u="none" strike="noStrike" dirty="0">
                <a:effectLst/>
                <a:latin typeface="Arial" panose="020B0604020202020204" pitchFamily="34" charset="0"/>
              </a:rPr>
              <a:t>Sharing data with Non-cooperating retailers:</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Basic non-data specific observations using high level terms that do not reveal actual retailer data can be shared with non-cooperating retailers</a:t>
            </a:r>
            <a:endParaRPr lang="en-US" sz="2700" b="0" dirty="0">
              <a:effectLst/>
            </a:endParaRPr>
          </a:p>
          <a:p>
            <a:pPr marL="800100" lvl="3" indent="-342900" fontAlgn="base">
              <a:buFont typeface="Arial" panose="020B0604020202020204" pitchFamily="34" charset="0"/>
              <a:buChar char="•"/>
            </a:pPr>
            <a:r>
              <a:rPr lang="en-US" sz="2700" b="0" i="0" u="none" strike="noStrike" dirty="0">
                <a:effectLst/>
                <a:latin typeface="Arial" panose="020B0604020202020204" pitchFamily="34" charset="0"/>
              </a:rPr>
              <a:t>e.g. “</a:t>
            </a:r>
            <a:r>
              <a:rPr lang="en-US" sz="2700" b="0" i="0" u="none" strike="noStrike" dirty="0" err="1">
                <a:effectLst/>
                <a:latin typeface="Arial" panose="020B0604020202020204" pitchFamily="34" charset="0"/>
              </a:rPr>
              <a:t>Titos</a:t>
            </a:r>
            <a:r>
              <a:rPr lang="en-US" sz="2700" b="0" i="0" u="none" strike="noStrike" dirty="0">
                <a:effectLst/>
                <a:latin typeface="Arial" panose="020B0604020202020204" pitchFamily="34" charset="0"/>
              </a:rPr>
              <a:t> is the #1 Vodka Brand in Total US Drug Channel”</a:t>
            </a:r>
          </a:p>
          <a:p>
            <a:pPr marL="800100" lvl="3" indent="-342900" fontAlgn="base">
              <a:buFont typeface="Arial" panose="020B0604020202020204" pitchFamily="34" charset="0"/>
              <a:buChar char="•"/>
            </a:pPr>
            <a:r>
              <a:rPr lang="en-US" sz="2700" b="0" i="0" u="none" strike="noStrike" dirty="0">
                <a:effectLst/>
                <a:latin typeface="Arial" panose="020B0604020202020204" pitchFamily="34" charset="0"/>
              </a:rPr>
              <a:t>e.g. “Non-Alcoholic Beer is the fastest growing segment in the Convenience</a:t>
            </a:r>
          </a:p>
          <a:p>
            <a:pPr marL="1257300" lvl="3" indent="-342900">
              <a:buFont typeface="Arial" panose="020B0604020202020204" pitchFamily="34" charset="0"/>
              <a:buChar char="•"/>
            </a:pPr>
            <a:r>
              <a:rPr lang="en-US" sz="2700" b="0" i="0" u="none" strike="noStrike" dirty="0">
                <a:effectLst/>
                <a:latin typeface="Arial" panose="020B0604020202020204" pitchFamily="34" charset="0"/>
              </a:rPr>
              <a:t>Channel”</a:t>
            </a:r>
            <a:endParaRPr lang="en-US" sz="2700" b="0" dirty="0">
              <a:effectLst/>
            </a:endParaRPr>
          </a:p>
          <a:p>
            <a:pPr marL="457200" rtl="0">
              <a:spcBef>
                <a:spcPts val="0"/>
              </a:spcBef>
              <a:spcAft>
                <a:spcPts val="0"/>
              </a:spcAft>
            </a:pPr>
            <a:r>
              <a:rPr lang="en-US" sz="2700" b="0" i="0" u="none" strike="noStrike" dirty="0">
                <a:effectLst/>
                <a:latin typeface="Arial" panose="020B0604020202020204" pitchFamily="34" charset="0"/>
              </a:rPr>
              <a:t>✖ You may NOT share any actual Retailer or Market-level data with non-cooperating retailers (Non-Cooperating Retailers include but are not limited to Costco, Trader Joes, HEB, </a:t>
            </a:r>
            <a:r>
              <a:rPr lang="en-US" sz="2700" b="0" i="0" u="none" strike="noStrike" dirty="0" err="1">
                <a:effectLst/>
                <a:latin typeface="Arial" panose="020B0604020202020204" pitchFamily="34" charset="0"/>
              </a:rPr>
              <a:t>Winco</a:t>
            </a:r>
            <a:r>
              <a:rPr lang="en-US" sz="2700" b="0" i="0" u="none" strike="noStrike" dirty="0">
                <a:effectLst/>
                <a:latin typeface="Arial" panose="020B0604020202020204" pitchFamily="34" charset="0"/>
              </a:rPr>
              <a:t>, Aldi, Sprouts)</a:t>
            </a:r>
            <a:endParaRPr lang="en-US" sz="2700" b="0" dirty="0">
              <a:effectLst/>
            </a:endParaRPr>
          </a:p>
          <a:p>
            <a:pPr rtl="0">
              <a:spcBef>
                <a:spcPts val="0"/>
              </a:spcBef>
              <a:spcAft>
                <a:spcPts val="0"/>
              </a:spcAft>
            </a:pPr>
            <a:br>
              <a:rPr lang="en-US" sz="2700" b="0" dirty="0">
                <a:effectLst/>
              </a:rPr>
            </a:br>
            <a:r>
              <a:rPr lang="en-US" sz="2700" b="0" i="0" u="none" strike="noStrike" dirty="0">
                <a:solidFill>
                  <a:srgbClr val="FF0000"/>
                </a:solidFill>
                <a:effectLst/>
                <a:latin typeface="Arial" panose="020B0604020202020204" pitchFamily="34" charset="0"/>
              </a:rPr>
              <a:t>Failure to adhere to these rules may result in Distill Ventures being in violation of its Nielsen contract and losing all data access. </a:t>
            </a:r>
            <a:endParaRPr lang="en-US" sz="2700" b="0" dirty="0">
              <a:solidFill>
                <a:srgbClr val="FF0000"/>
              </a:solidFill>
              <a:effectLst/>
            </a:endParaRPr>
          </a:p>
          <a:p>
            <a:br>
              <a:rPr lang="en-US" sz="2700" b="0" dirty="0">
                <a:effectLst/>
              </a:rPr>
            </a:br>
            <a:endParaRPr lang="en-US" sz="2700" dirty="0"/>
          </a:p>
        </p:txBody>
      </p:sp>
      <p:sp>
        <p:nvSpPr>
          <p:cNvPr id="11" name="Google Shape;168;p2">
            <a:extLst>
              <a:ext uri="{FF2B5EF4-FFF2-40B4-BE49-F238E27FC236}">
                <a16:creationId xmlns:a16="http://schemas.microsoft.com/office/drawing/2014/main" id="{4F030604-3B73-C873-5DF9-452D078FD967}"/>
              </a:ext>
            </a:extLst>
          </p:cNvPr>
          <p:cNvSpPr txBox="1">
            <a:spLocks noGrp="1"/>
          </p:cNvSpPr>
          <p:nvPr>
            <p:ph type="sldNum" idx="12"/>
          </p:nvPr>
        </p:nvSpPr>
        <p:spPr>
          <a:xfrm>
            <a:off x="19904286" y="12959892"/>
            <a:ext cx="280036"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2</a:t>
            </a:fld>
            <a:endParaRPr/>
          </a:p>
        </p:txBody>
      </p:sp>
    </p:spTree>
    <p:extLst>
      <p:ext uri="{BB962C8B-B14F-4D97-AF65-F5344CB8AC3E}">
        <p14:creationId xmlns:p14="http://schemas.microsoft.com/office/powerpoint/2010/main" val="284988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508000" y="508000"/>
            <a:ext cx="19558000" cy="846015"/>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Table of Contents</a:t>
            </a:r>
            <a:endParaRPr dirty="0"/>
          </a:p>
        </p:txBody>
      </p:sp>
      <p:sp>
        <p:nvSpPr>
          <p:cNvPr id="168" name="Google Shape;168;p2"/>
          <p:cNvSpPr txBox="1">
            <a:spLocks noGrp="1"/>
          </p:cNvSpPr>
          <p:nvPr>
            <p:ph type="sldNum" idx="12"/>
          </p:nvPr>
        </p:nvSpPr>
        <p:spPr>
          <a:xfrm>
            <a:off x="19904286" y="12959892"/>
            <a:ext cx="280036"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3</a:t>
            </a:fld>
            <a:endParaRPr/>
          </a:p>
        </p:txBody>
      </p:sp>
      <p:pic>
        <p:nvPicPr>
          <p:cNvPr id="3" name="Picture 2">
            <a:extLst>
              <a:ext uri="{FF2B5EF4-FFF2-40B4-BE49-F238E27FC236}">
                <a16:creationId xmlns:a16="http://schemas.microsoft.com/office/drawing/2014/main" id="{AFACD40F-9C3B-FCB8-9ACB-10573FB087AE}"/>
              </a:ext>
            </a:extLst>
          </p:cNvPr>
          <p:cNvPicPr>
            <a:picLocks noChangeAspect="1"/>
          </p:cNvPicPr>
          <p:nvPr/>
        </p:nvPicPr>
        <p:blipFill>
          <a:blip r:embed="rId3"/>
          <a:stretch>
            <a:fillRect/>
          </a:stretch>
        </p:blipFill>
        <p:spPr>
          <a:xfrm>
            <a:off x="2865564" y="3400921"/>
            <a:ext cx="16613762" cy="7483956"/>
          </a:xfrm>
          <a:prstGeom prst="rect">
            <a:avLst/>
          </a:prstGeom>
        </p:spPr>
      </p:pic>
      <p:sp>
        <p:nvSpPr>
          <p:cNvPr id="4" name="Rectangle: Rounded Corners 3">
            <a:extLst>
              <a:ext uri="{FF2B5EF4-FFF2-40B4-BE49-F238E27FC236}">
                <a16:creationId xmlns:a16="http://schemas.microsoft.com/office/drawing/2014/main" id="{3CC2A62C-F8A7-459C-E67A-0C5187F77D8A}"/>
              </a:ext>
            </a:extLst>
          </p:cNvPr>
          <p:cNvSpPr/>
          <p:nvPr/>
        </p:nvSpPr>
        <p:spPr>
          <a:xfrm>
            <a:off x="2672863" y="2971800"/>
            <a:ext cx="10665766" cy="763119"/>
          </a:xfrm>
          <a:prstGeom prst="roundRect">
            <a:avLst/>
          </a:prstGeom>
          <a:noFill/>
          <a:ln w="9525" cap="flat" cmpd="sng" algn="ctr">
            <a:solidFill>
              <a:srgbClr val="2D5A67"/>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 name="TextBox 4">
            <a:extLst>
              <a:ext uri="{FF2B5EF4-FFF2-40B4-BE49-F238E27FC236}">
                <a16:creationId xmlns:a16="http://schemas.microsoft.com/office/drawing/2014/main" id="{619B75A6-08D5-6E70-F17E-2C5CC2814EAB}"/>
              </a:ext>
            </a:extLst>
          </p:cNvPr>
          <p:cNvSpPr txBox="1"/>
          <p:nvPr/>
        </p:nvSpPr>
        <p:spPr>
          <a:xfrm>
            <a:off x="2672862" y="1899138"/>
            <a:ext cx="6348046" cy="738664"/>
          </a:xfrm>
          <a:prstGeom prst="rect">
            <a:avLst/>
          </a:prstGeom>
          <a:noFill/>
          <a:ln>
            <a:noFill/>
          </a:ln>
        </p:spPr>
        <p:txBody>
          <a:bodyPr wrap="square" rtlCol="0">
            <a:spAutoFit/>
          </a:bodyPr>
          <a:lstStyle/>
          <a:p>
            <a:r>
              <a:rPr lang="en-US" b="1" dirty="0">
                <a:latin typeface="Helvetica Neue" panose="020B0604020202020204" charset="0"/>
              </a:rPr>
              <a:t>Navigation Bar</a:t>
            </a:r>
          </a:p>
          <a:p>
            <a:r>
              <a:rPr lang="en-US" dirty="0">
                <a:latin typeface="Helvetica Neue" panose="020B0604020202020204" charset="0"/>
              </a:rPr>
              <a:t>Use this panel top navigate quickly to different dashboards and views within the report.</a:t>
            </a:r>
          </a:p>
        </p:txBody>
      </p:sp>
      <p:cxnSp>
        <p:nvCxnSpPr>
          <p:cNvPr id="7" name="Straight Connector 6">
            <a:extLst>
              <a:ext uri="{FF2B5EF4-FFF2-40B4-BE49-F238E27FC236}">
                <a16:creationId xmlns:a16="http://schemas.microsoft.com/office/drawing/2014/main" id="{965F8544-2D1E-1074-E223-42E2F572C9CA}"/>
              </a:ext>
            </a:extLst>
          </p:cNvPr>
          <p:cNvCxnSpPr/>
          <p:nvPr/>
        </p:nvCxnSpPr>
        <p:spPr>
          <a:xfrm flipV="1">
            <a:off x="3991429" y="2637802"/>
            <a:ext cx="0" cy="333998"/>
          </a:xfrm>
          <a:prstGeom prst="line">
            <a:avLst/>
          </a:prstGeom>
          <a:ln>
            <a:solidFill>
              <a:srgbClr val="2D5A6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816F66-02FC-CB50-59B5-B31CC2B5A579}"/>
              </a:ext>
            </a:extLst>
          </p:cNvPr>
          <p:cNvSpPr txBox="1"/>
          <p:nvPr/>
        </p:nvSpPr>
        <p:spPr>
          <a:xfrm>
            <a:off x="15184738" y="3147237"/>
            <a:ext cx="3978066" cy="738664"/>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latin typeface="Helvetica Neue" panose="020B0604020202020204" charset="0"/>
              </a:rPr>
              <a:t>Formulas and Definitions</a:t>
            </a:r>
          </a:p>
          <a:p>
            <a:r>
              <a:rPr lang="en-US" dirty="0">
                <a:latin typeface="Helvetica Neue" panose="020B0604020202020204" charset="0"/>
              </a:rPr>
              <a:t>Formulas and definitions used in the report are explained here.</a:t>
            </a:r>
          </a:p>
        </p:txBody>
      </p:sp>
      <p:sp>
        <p:nvSpPr>
          <p:cNvPr id="9" name="Rectangle: Rounded Corners 8">
            <a:extLst>
              <a:ext uri="{FF2B5EF4-FFF2-40B4-BE49-F238E27FC236}">
                <a16:creationId xmlns:a16="http://schemas.microsoft.com/office/drawing/2014/main" id="{755A737F-4A3A-888D-F8E5-C7A8B658DC39}"/>
              </a:ext>
            </a:extLst>
          </p:cNvPr>
          <p:cNvSpPr/>
          <p:nvPr/>
        </p:nvSpPr>
        <p:spPr>
          <a:xfrm>
            <a:off x="2975428" y="5781825"/>
            <a:ext cx="2235199" cy="5408690"/>
          </a:xfrm>
          <a:prstGeom prst="roundRect">
            <a:avLst/>
          </a:prstGeom>
          <a:noFill/>
          <a:ln w="9525" cap="flat" cmpd="sng" algn="ctr">
            <a:solidFill>
              <a:srgbClr val="2D5A67"/>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0" name="TextBox 9">
            <a:extLst>
              <a:ext uri="{FF2B5EF4-FFF2-40B4-BE49-F238E27FC236}">
                <a16:creationId xmlns:a16="http://schemas.microsoft.com/office/drawing/2014/main" id="{5DD8EBC1-B2C0-34A1-1AEA-A05113C66686}"/>
              </a:ext>
            </a:extLst>
          </p:cNvPr>
          <p:cNvSpPr txBox="1"/>
          <p:nvPr/>
        </p:nvSpPr>
        <p:spPr>
          <a:xfrm>
            <a:off x="596166" y="6380946"/>
            <a:ext cx="2076696" cy="954107"/>
          </a:xfrm>
          <a:prstGeom prst="rect">
            <a:avLst/>
          </a:prstGeom>
          <a:noFill/>
        </p:spPr>
        <p:txBody>
          <a:bodyPr wrap="square" rtlCol="0">
            <a:spAutoFit/>
          </a:bodyPr>
          <a:lstStyle/>
          <a:p>
            <a:r>
              <a:rPr lang="en-US" b="1" dirty="0">
                <a:latin typeface="Helvetica Neue" panose="020B0604020202020204" charset="0"/>
              </a:rPr>
              <a:t>Detailed Nav Pane</a:t>
            </a:r>
          </a:p>
          <a:p>
            <a:r>
              <a:rPr lang="en-US" dirty="0">
                <a:latin typeface="Helvetica Neue" panose="020B0604020202020204" charset="0"/>
              </a:rPr>
              <a:t>Use this pane to navigate to the relevant report dashboards.</a:t>
            </a:r>
          </a:p>
        </p:txBody>
      </p:sp>
      <p:sp>
        <p:nvSpPr>
          <p:cNvPr id="14" name="TextBox 13">
            <a:extLst>
              <a:ext uri="{FF2B5EF4-FFF2-40B4-BE49-F238E27FC236}">
                <a16:creationId xmlns:a16="http://schemas.microsoft.com/office/drawing/2014/main" id="{262E8886-B839-8FDD-EB88-C13F1D5255E1}"/>
              </a:ext>
            </a:extLst>
          </p:cNvPr>
          <p:cNvSpPr txBox="1"/>
          <p:nvPr/>
        </p:nvSpPr>
        <p:spPr>
          <a:xfrm>
            <a:off x="7194379" y="5843449"/>
            <a:ext cx="3978066" cy="954107"/>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latin typeface="Helvetica Neue" panose="020B0604020202020204" charset="0"/>
              </a:rPr>
              <a:t>Dashboards</a:t>
            </a:r>
          </a:p>
          <a:p>
            <a:r>
              <a:rPr lang="en-US" dirty="0">
                <a:latin typeface="Helvetica Neue" panose="020B0604020202020204" charset="0"/>
              </a:rPr>
              <a:t>A brief description of each dashboard is available here. Click on a dashboard image to navigate to this dashboard.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Topline Performance</a:t>
            </a:r>
            <a:endParaRPr dirty="0"/>
          </a:p>
        </p:txBody>
      </p:sp>
      <p:sp>
        <p:nvSpPr>
          <p:cNvPr id="175" name="Google Shape;175;p3"/>
          <p:cNvSpPr txBox="1">
            <a:spLocks noGrp="1"/>
          </p:cNvSpPr>
          <p:nvPr>
            <p:ph type="sldNum" idx="12"/>
          </p:nvPr>
        </p:nvSpPr>
        <p:spPr>
          <a:xfrm>
            <a:off x="19892894" y="12950207"/>
            <a:ext cx="302820"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4</a:t>
            </a:fld>
            <a:endParaRPr/>
          </a:p>
        </p:txBody>
      </p:sp>
      <p:pic>
        <p:nvPicPr>
          <p:cNvPr id="3" name="Picture 2">
            <a:extLst>
              <a:ext uri="{FF2B5EF4-FFF2-40B4-BE49-F238E27FC236}">
                <a16:creationId xmlns:a16="http://schemas.microsoft.com/office/drawing/2014/main" id="{36E58B99-302B-0FCF-A375-A50296B253C2}"/>
              </a:ext>
            </a:extLst>
          </p:cNvPr>
          <p:cNvPicPr>
            <a:picLocks noChangeAspect="1"/>
          </p:cNvPicPr>
          <p:nvPr/>
        </p:nvPicPr>
        <p:blipFill>
          <a:blip r:embed="rId3"/>
          <a:stretch>
            <a:fillRect/>
          </a:stretch>
        </p:blipFill>
        <p:spPr>
          <a:xfrm>
            <a:off x="4494512" y="3958314"/>
            <a:ext cx="15213548" cy="6554115"/>
          </a:xfrm>
          <a:prstGeom prst="rect">
            <a:avLst/>
          </a:prstGeom>
        </p:spPr>
      </p:pic>
      <p:sp>
        <p:nvSpPr>
          <p:cNvPr id="4" name="TextBox 3">
            <a:extLst>
              <a:ext uri="{FF2B5EF4-FFF2-40B4-BE49-F238E27FC236}">
                <a16:creationId xmlns:a16="http://schemas.microsoft.com/office/drawing/2014/main" id="{1B6D767F-C1B0-8F0A-04D7-97BBBAF281D5}"/>
              </a:ext>
            </a:extLst>
          </p:cNvPr>
          <p:cNvSpPr txBox="1"/>
          <p:nvPr/>
        </p:nvSpPr>
        <p:spPr>
          <a:xfrm>
            <a:off x="6705600" y="3282694"/>
            <a:ext cx="4136571" cy="523220"/>
          </a:xfrm>
          <a:prstGeom prst="rect">
            <a:avLst/>
          </a:prstGeom>
          <a:noFill/>
          <a:ln>
            <a:noFill/>
          </a:ln>
        </p:spPr>
        <p:txBody>
          <a:bodyPr wrap="square" rtlCol="0">
            <a:spAutoFit/>
          </a:bodyPr>
          <a:lstStyle/>
          <a:p>
            <a:r>
              <a:rPr lang="en-US" b="1" dirty="0">
                <a:latin typeface="Helvetica Neue" panose="020B0604020202020204" charset="0"/>
              </a:rPr>
              <a:t>Measure Selection</a:t>
            </a:r>
          </a:p>
          <a:p>
            <a:r>
              <a:rPr lang="en-US" dirty="0">
                <a:latin typeface="Helvetica Neue" panose="020B0604020202020204" charset="0"/>
              </a:rPr>
              <a:t>Select to show report by EQ Volume or USD.</a:t>
            </a:r>
          </a:p>
        </p:txBody>
      </p:sp>
      <p:sp>
        <p:nvSpPr>
          <p:cNvPr id="5" name="Rectangle: Rounded Corners 4">
            <a:extLst>
              <a:ext uri="{FF2B5EF4-FFF2-40B4-BE49-F238E27FC236}">
                <a16:creationId xmlns:a16="http://schemas.microsoft.com/office/drawing/2014/main" id="{57BBE5D6-E722-3662-6BD7-4C397D725EE5}"/>
              </a:ext>
            </a:extLst>
          </p:cNvPr>
          <p:cNvSpPr/>
          <p:nvPr/>
        </p:nvSpPr>
        <p:spPr>
          <a:xfrm>
            <a:off x="6705600" y="4455886"/>
            <a:ext cx="1712686" cy="696685"/>
          </a:xfrm>
          <a:prstGeom prst="roundRect">
            <a:avLst/>
          </a:prstGeom>
          <a:noFill/>
          <a:ln w="9525" cap="flat" cmpd="sng" algn="ctr">
            <a:solidFill>
              <a:srgbClr val="2D5A67"/>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TextBox 5">
            <a:extLst>
              <a:ext uri="{FF2B5EF4-FFF2-40B4-BE49-F238E27FC236}">
                <a16:creationId xmlns:a16="http://schemas.microsoft.com/office/drawing/2014/main" id="{09C2E90A-0A69-697B-8BD3-52FDAA49CC8C}"/>
              </a:ext>
            </a:extLst>
          </p:cNvPr>
          <p:cNvSpPr txBox="1"/>
          <p:nvPr/>
        </p:nvSpPr>
        <p:spPr>
          <a:xfrm>
            <a:off x="460968" y="5867207"/>
            <a:ext cx="3082332" cy="6124754"/>
          </a:xfrm>
          <a:prstGeom prst="rect">
            <a:avLst/>
          </a:prstGeom>
          <a:noFill/>
          <a:ln>
            <a:solidFill>
              <a:srgbClr val="2D5A67"/>
            </a:solidFill>
          </a:ln>
        </p:spPr>
        <p:txBody>
          <a:bodyPr wrap="square" rtlCol="0">
            <a:spAutoFit/>
          </a:bodyPr>
          <a:lstStyle/>
          <a:p>
            <a:r>
              <a:rPr lang="en-US" b="1" dirty="0">
                <a:latin typeface="Helvetica Neue" panose="020B0604020202020204" charset="0"/>
              </a:rPr>
              <a:t>Filter Pane</a:t>
            </a:r>
          </a:p>
          <a:p>
            <a:r>
              <a:rPr lang="en-US" dirty="0">
                <a:latin typeface="Helvetica Neue" panose="020B0604020202020204" charset="0"/>
              </a:rPr>
              <a:t>Select filters for the report.</a:t>
            </a:r>
          </a:p>
          <a:p>
            <a:r>
              <a:rPr lang="en-US" dirty="0">
                <a:latin typeface="Helvetica Neue" panose="020B0604020202020204" charset="0"/>
              </a:rPr>
              <a:t>Week Ending and Last N Weeks control the timeframe for the report calculations.</a:t>
            </a:r>
          </a:p>
          <a:p>
            <a:r>
              <a:rPr lang="en-US" dirty="0">
                <a:latin typeface="Helvetica Neue" panose="020B0604020202020204" charset="0"/>
              </a:rPr>
              <a:t>Filters include:</a:t>
            </a:r>
          </a:p>
          <a:p>
            <a:pPr marL="285750" indent="-285750">
              <a:buFont typeface="Arial" panose="020B0604020202020204" pitchFamily="34" charset="0"/>
              <a:buChar char="•"/>
            </a:pPr>
            <a:r>
              <a:rPr lang="en-US" dirty="0">
                <a:latin typeface="Helvetica Neue" panose="020B0604020202020204" charset="0"/>
              </a:rPr>
              <a:t>Market</a:t>
            </a:r>
          </a:p>
          <a:p>
            <a:pPr marL="285750" indent="-285750">
              <a:buFont typeface="Arial" panose="020B0604020202020204" pitchFamily="34" charset="0"/>
              <a:buChar char="•"/>
            </a:pPr>
            <a:r>
              <a:rPr lang="en-US" dirty="0">
                <a:latin typeface="Helvetica Neue" panose="020B0604020202020204" charset="0"/>
              </a:rPr>
              <a:t>Category</a:t>
            </a:r>
          </a:p>
          <a:p>
            <a:pPr marL="285750" indent="-285750">
              <a:buFont typeface="Arial" panose="020B0604020202020204" pitchFamily="34" charset="0"/>
              <a:buChar char="•"/>
            </a:pPr>
            <a:r>
              <a:rPr lang="en-US" dirty="0">
                <a:latin typeface="Helvetica Neue" panose="020B0604020202020204" charset="0"/>
              </a:rPr>
              <a:t>Sub Category</a:t>
            </a:r>
          </a:p>
          <a:p>
            <a:pPr marL="285750" indent="-285750">
              <a:buFont typeface="Arial" panose="020B0604020202020204" pitchFamily="34" charset="0"/>
              <a:buChar char="•"/>
            </a:pPr>
            <a:r>
              <a:rPr lang="en-US" dirty="0">
                <a:latin typeface="Helvetica Neue" panose="020B0604020202020204" charset="0"/>
              </a:rPr>
              <a:t>Whiskey Type</a:t>
            </a:r>
          </a:p>
          <a:p>
            <a:pPr marL="285750" indent="-285750">
              <a:buFont typeface="Arial" panose="020B0604020202020204" pitchFamily="34" charset="0"/>
              <a:buChar char="•"/>
            </a:pPr>
            <a:r>
              <a:rPr lang="en-US" dirty="0">
                <a:latin typeface="Helvetica Neue" panose="020B0604020202020204" charset="0"/>
              </a:rPr>
              <a:t>Flavor Group</a:t>
            </a:r>
          </a:p>
          <a:p>
            <a:pPr marL="285750" indent="-285750">
              <a:buFont typeface="Arial" panose="020B0604020202020204" pitchFamily="34" charset="0"/>
              <a:buChar char="•"/>
            </a:pPr>
            <a:r>
              <a:rPr lang="en-US" dirty="0">
                <a:latin typeface="Helvetica Neue" panose="020B0604020202020204" charset="0"/>
              </a:rPr>
              <a:t>Price Segment</a:t>
            </a:r>
          </a:p>
          <a:p>
            <a:pPr marL="285750" indent="-285750">
              <a:buFont typeface="Arial" panose="020B0604020202020204" pitchFamily="34" charset="0"/>
              <a:buChar char="•"/>
            </a:pPr>
            <a:r>
              <a:rPr lang="en-US" dirty="0">
                <a:latin typeface="Helvetica Neue" panose="020B0604020202020204" charset="0"/>
              </a:rPr>
              <a:t>Price Tier</a:t>
            </a:r>
          </a:p>
          <a:p>
            <a:pPr marL="285750" indent="-285750">
              <a:buFont typeface="Arial" panose="020B0604020202020204" pitchFamily="34" charset="0"/>
              <a:buChar char="•"/>
            </a:pPr>
            <a:r>
              <a:rPr lang="en-US" dirty="0">
                <a:latin typeface="Helvetica Neue" panose="020B0604020202020204" charset="0"/>
              </a:rPr>
              <a:t>Manufacturer</a:t>
            </a:r>
          </a:p>
          <a:p>
            <a:pPr marL="285750" indent="-285750">
              <a:buFont typeface="Arial" panose="020B0604020202020204" pitchFamily="34" charset="0"/>
              <a:buChar char="•"/>
            </a:pPr>
            <a:r>
              <a:rPr lang="en-US" dirty="0">
                <a:latin typeface="Helvetica Neue" panose="020B0604020202020204" charset="0"/>
              </a:rPr>
              <a:t>Brand Family</a:t>
            </a:r>
          </a:p>
          <a:p>
            <a:pPr marL="285750" indent="-285750">
              <a:buFont typeface="Arial" panose="020B0604020202020204" pitchFamily="34" charset="0"/>
              <a:buChar char="•"/>
            </a:pPr>
            <a:r>
              <a:rPr lang="en-US" dirty="0">
                <a:latin typeface="Helvetica Neue" panose="020B0604020202020204" charset="0"/>
              </a:rPr>
              <a:t>Brand Extension</a:t>
            </a:r>
          </a:p>
          <a:p>
            <a:pPr marL="285750" indent="-285750">
              <a:buFont typeface="Arial" panose="020B0604020202020204" pitchFamily="34" charset="0"/>
              <a:buChar char="•"/>
            </a:pPr>
            <a:r>
              <a:rPr lang="en-US" dirty="0">
                <a:latin typeface="Helvetica Neue" panose="020B0604020202020204" charset="0"/>
              </a:rPr>
              <a:t>Size</a:t>
            </a:r>
          </a:p>
          <a:p>
            <a:pPr marL="285750" indent="-285750">
              <a:buFont typeface="Arial" panose="020B0604020202020204" pitchFamily="34" charset="0"/>
              <a:buChar char="•"/>
            </a:pPr>
            <a:r>
              <a:rPr lang="en-US" dirty="0">
                <a:latin typeface="Helvetica Neue" panose="020B0604020202020204" charset="0"/>
              </a:rPr>
              <a:t>Container Type</a:t>
            </a:r>
          </a:p>
          <a:p>
            <a:pPr marL="285750" indent="-285750">
              <a:buFont typeface="Arial" panose="020B0604020202020204" pitchFamily="34" charset="0"/>
              <a:buChar char="•"/>
            </a:pPr>
            <a:r>
              <a:rPr lang="en-US" dirty="0">
                <a:latin typeface="Helvetica Neue" panose="020B0604020202020204" charset="0"/>
              </a:rPr>
              <a:t>Container Material</a:t>
            </a:r>
          </a:p>
          <a:p>
            <a:pPr marL="285750" indent="-285750">
              <a:buFont typeface="Arial" panose="020B0604020202020204" pitchFamily="34" charset="0"/>
              <a:buChar char="•"/>
            </a:pPr>
            <a:r>
              <a:rPr lang="en-US" dirty="0">
                <a:latin typeface="Helvetica Neue" panose="020B0604020202020204" charset="0"/>
              </a:rPr>
              <a:t>Proof</a:t>
            </a:r>
          </a:p>
          <a:p>
            <a:pPr marL="285750" indent="-285750">
              <a:buFont typeface="Arial" panose="020B0604020202020204" pitchFamily="34" charset="0"/>
              <a:buChar char="•"/>
            </a:pPr>
            <a:r>
              <a:rPr lang="en-US" dirty="0">
                <a:latin typeface="Helvetica Neue" panose="020B0604020202020204" charset="0"/>
              </a:rPr>
              <a:t>Ready to Drink</a:t>
            </a:r>
          </a:p>
          <a:p>
            <a:pPr marL="285750" indent="-285750">
              <a:buFont typeface="Arial" panose="020B0604020202020204" pitchFamily="34" charset="0"/>
              <a:buChar char="•"/>
            </a:pPr>
            <a:r>
              <a:rPr lang="en-US" dirty="0">
                <a:latin typeface="Helvetica Neue" panose="020B0604020202020204" charset="0"/>
              </a:rPr>
              <a:t>Item Description</a:t>
            </a:r>
          </a:p>
          <a:p>
            <a:pPr marL="285750" indent="-285750">
              <a:buFont typeface="Arial" panose="020B0604020202020204" pitchFamily="34" charset="0"/>
              <a:buChar char="•"/>
            </a:pPr>
            <a:r>
              <a:rPr lang="en-US" dirty="0">
                <a:latin typeface="Helvetica Neue" panose="020B0604020202020204" charset="0"/>
              </a:rPr>
              <a:t>UPC</a:t>
            </a:r>
          </a:p>
          <a:p>
            <a:pPr marL="285750" indent="-285750">
              <a:buFont typeface="Arial" panose="020B0604020202020204" pitchFamily="34" charset="0"/>
              <a:buChar char="•"/>
            </a:pPr>
            <a:endParaRPr lang="en-US" dirty="0">
              <a:latin typeface="Helvetica Neue" panose="020B0604020202020204" charset="0"/>
            </a:endParaRPr>
          </a:p>
          <a:p>
            <a:r>
              <a:rPr lang="en-US" dirty="0">
                <a:latin typeface="Helvetica Neue" panose="020B0604020202020204" charset="0"/>
              </a:rPr>
              <a:t>To apply a filter, open the dropdown panel, select the desired values, then press the Apply button.</a:t>
            </a:r>
          </a:p>
        </p:txBody>
      </p:sp>
      <p:cxnSp>
        <p:nvCxnSpPr>
          <p:cNvPr id="8" name="Straight Connector 7">
            <a:extLst>
              <a:ext uri="{FF2B5EF4-FFF2-40B4-BE49-F238E27FC236}">
                <a16:creationId xmlns:a16="http://schemas.microsoft.com/office/drawing/2014/main" id="{7D655272-811F-84CE-D6B0-46A8B61721D7}"/>
              </a:ext>
            </a:extLst>
          </p:cNvPr>
          <p:cNvCxnSpPr>
            <a:cxnSpLocks/>
          </p:cNvCxnSpPr>
          <p:nvPr/>
        </p:nvCxnSpPr>
        <p:spPr>
          <a:xfrm flipV="1">
            <a:off x="8142514" y="3805914"/>
            <a:ext cx="0" cy="649972"/>
          </a:xfrm>
          <a:prstGeom prst="line">
            <a:avLst/>
          </a:prstGeom>
          <a:ln>
            <a:solidFill>
              <a:srgbClr val="2D5A67"/>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1D09E90-31DF-912D-C673-1483CBA4EC55}"/>
              </a:ext>
            </a:extLst>
          </p:cNvPr>
          <p:cNvSpPr/>
          <p:nvPr/>
        </p:nvSpPr>
        <p:spPr>
          <a:xfrm>
            <a:off x="6705600" y="5152571"/>
            <a:ext cx="13002459" cy="1175658"/>
          </a:xfrm>
          <a:prstGeom prst="roundRect">
            <a:avLst/>
          </a:prstGeom>
          <a:noFill/>
          <a:ln w="9525" cap="flat" cmpd="sng" algn="ctr">
            <a:solidFill>
              <a:srgbClr val="2D5A67"/>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1" name="TextBox 10">
            <a:extLst>
              <a:ext uri="{FF2B5EF4-FFF2-40B4-BE49-F238E27FC236}">
                <a16:creationId xmlns:a16="http://schemas.microsoft.com/office/drawing/2014/main" id="{A1638587-F496-0BEF-3D24-ECA283BA1A60}"/>
              </a:ext>
            </a:extLst>
          </p:cNvPr>
          <p:cNvSpPr txBox="1"/>
          <p:nvPr/>
        </p:nvSpPr>
        <p:spPr>
          <a:xfrm>
            <a:off x="11415485" y="3328136"/>
            <a:ext cx="4463143" cy="738664"/>
          </a:xfrm>
          <a:prstGeom prst="rect">
            <a:avLst/>
          </a:prstGeom>
          <a:noFill/>
          <a:ln>
            <a:noFill/>
          </a:ln>
        </p:spPr>
        <p:txBody>
          <a:bodyPr wrap="square" rtlCol="0">
            <a:spAutoFit/>
          </a:bodyPr>
          <a:lstStyle/>
          <a:p>
            <a:r>
              <a:rPr lang="en-US" b="1" dirty="0">
                <a:latin typeface="Helvetica Neue" panose="020B0604020202020204" charset="0"/>
              </a:rPr>
              <a:t>Filter Summary</a:t>
            </a:r>
          </a:p>
          <a:p>
            <a:r>
              <a:rPr lang="en-US" dirty="0">
                <a:latin typeface="Helvetica Neue" panose="020B0604020202020204" charset="0"/>
              </a:rPr>
              <a:t>A readout of the currently selected filters applied to the report.</a:t>
            </a:r>
          </a:p>
        </p:txBody>
      </p:sp>
      <p:cxnSp>
        <p:nvCxnSpPr>
          <p:cNvPr id="13" name="Straight Connector 12">
            <a:extLst>
              <a:ext uri="{FF2B5EF4-FFF2-40B4-BE49-F238E27FC236}">
                <a16:creationId xmlns:a16="http://schemas.microsoft.com/office/drawing/2014/main" id="{67345542-4B78-2351-9867-BF3015BB2F69}"/>
              </a:ext>
            </a:extLst>
          </p:cNvPr>
          <p:cNvCxnSpPr/>
          <p:nvPr/>
        </p:nvCxnSpPr>
        <p:spPr>
          <a:xfrm flipV="1">
            <a:off x="12700000" y="4180114"/>
            <a:ext cx="0" cy="972457"/>
          </a:xfrm>
          <a:prstGeom prst="line">
            <a:avLst/>
          </a:prstGeom>
          <a:ln>
            <a:solidFill>
              <a:srgbClr val="2D5A67"/>
            </a:solidFill>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2442C00D-E905-DB00-96F2-19F267391CA5}"/>
              </a:ext>
            </a:extLst>
          </p:cNvPr>
          <p:cNvSpPr/>
          <p:nvPr/>
        </p:nvSpPr>
        <p:spPr>
          <a:xfrm>
            <a:off x="3454400" y="6458857"/>
            <a:ext cx="682171" cy="4455886"/>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D5A67"/>
              </a:solidFill>
            </a:endParaRPr>
          </a:p>
        </p:txBody>
      </p:sp>
      <p:sp>
        <p:nvSpPr>
          <p:cNvPr id="15" name="TextBox 14">
            <a:extLst>
              <a:ext uri="{FF2B5EF4-FFF2-40B4-BE49-F238E27FC236}">
                <a16:creationId xmlns:a16="http://schemas.microsoft.com/office/drawing/2014/main" id="{92B7BCC0-8243-E53B-AE3D-F9E04C30E877}"/>
              </a:ext>
            </a:extLst>
          </p:cNvPr>
          <p:cNvSpPr txBox="1"/>
          <p:nvPr/>
        </p:nvSpPr>
        <p:spPr>
          <a:xfrm>
            <a:off x="812800" y="3232746"/>
            <a:ext cx="6348046" cy="523220"/>
          </a:xfrm>
          <a:prstGeom prst="rect">
            <a:avLst/>
          </a:prstGeom>
          <a:noFill/>
          <a:ln>
            <a:noFill/>
          </a:ln>
        </p:spPr>
        <p:txBody>
          <a:bodyPr wrap="square" rtlCol="0">
            <a:spAutoFit/>
          </a:bodyPr>
          <a:lstStyle/>
          <a:p>
            <a:r>
              <a:rPr lang="en-US" b="1" dirty="0">
                <a:latin typeface="Helvetica Neue" panose="020B0604020202020204" charset="0"/>
              </a:rPr>
              <a:t>Topline Performance</a:t>
            </a:r>
          </a:p>
          <a:p>
            <a:r>
              <a:rPr lang="en-US" dirty="0">
                <a:latin typeface="Helvetica Neue" panose="020B0604020202020204" charset="0"/>
              </a:rPr>
              <a:t>High level snapshot report.</a:t>
            </a:r>
          </a:p>
        </p:txBody>
      </p:sp>
      <p:sp>
        <p:nvSpPr>
          <p:cNvPr id="17" name="Left Brace 16">
            <a:extLst>
              <a:ext uri="{FF2B5EF4-FFF2-40B4-BE49-F238E27FC236}">
                <a16:creationId xmlns:a16="http://schemas.microsoft.com/office/drawing/2014/main" id="{774704A7-A9D6-84AA-2BE4-9D585DA0B242}"/>
              </a:ext>
            </a:extLst>
          </p:cNvPr>
          <p:cNvSpPr/>
          <p:nvPr/>
        </p:nvSpPr>
        <p:spPr>
          <a:xfrm rot="5400000" flipH="1">
            <a:off x="9327666" y="8360582"/>
            <a:ext cx="1085772" cy="5658896"/>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94718530-3DA9-1FAA-3039-FF179CE9A3B2}"/>
              </a:ext>
            </a:extLst>
          </p:cNvPr>
          <p:cNvSpPr/>
          <p:nvPr/>
        </p:nvSpPr>
        <p:spPr>
          <a:xfrm rot="5400000" flipH="1">
            <a:off x="16056013" y="8190763"/>
            <a:ext cx="1085772" cy="5903687"/>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008F91F-15E9-1D16-6F02-9DAAE261663D}"/>
              </a:ext>
            </a:extLst>
          </p:cNvPr>
          <p:cNvSpPr txBox="1"/>
          <p:nvPr/>
        </p:nvSpPr>
        <p:spPr>
          <a:xfrm>
            <a:off x="6858783" y="11834500"/>
            <a:ext cx="6348046" cy="1169551"/>
          </a:xfrm>
          <a:prstGeom prst="rect">
            <a:avLst/>
          </a:prstGeom>
          <a:noFill/>
          <a:ln>
            <a:noFill/>
          </a:ln>
        </p:spPr>
        <p:txBody>
          <a:bodyPr wrap="square" rtlCol="0">
            <a:spAutoFit/>
          </a:bodyPr>
          <a:lstStyle/>
          <a:p>
            <a:r>
              <a:rPr lang="en-US" b="1" dirty="0">
                <a:latin typeface="Helvetica Neue" panose="020B0604020202020204" charset="0"/>
              </a:rPr>
              <a:t>Category Volume/USD Share</a:t>
            </a:r>
          </a:p>
          <a:p>
            <a:r>
              <a:rPr lang="en-US" dirty="0">
                <a:latin typeface="Helvetica Neue" panose="020B0604020202020204" charset="0"/>
              </a:rPr>
              <a:t>Shows the share of EQ Volume or Dollars, depending on measure selection, broken out by category for the selected time period. In addition, shows the percentage of total and highlights whether this share has increased or declined vs the same period last year.</a:t>
            </a:r>
          </a:p>
        </p:txBody>
      </p:sp>
      <p:sp>
        <p:nvSpPr>
          <p:cNvPr id="21" name="TextBox 20">
            <a:extLst>
              <a:ext uri="{FF2B5EF4-FFF2-40B4-BE49-F238E27FC236}">
                <a16:creationId xmlns:a16="http://schemas.microsoft.com/office/drawing/2014/main" id="{2AA728FB-AEAC-A1BC-EAC1-8AADDAEF3C45}"/>
              </a:ext>
            </a:extLst>
          </p:cNvPr>
          <p:cNvSpPr txBox="1"/>
          <p:nvPr/>
        </p:nvSpPr>
        <p:spPr>
          <a:xfrm>
            <a:off x="13424876" y="11834500"/>
            <a:ext cx="6348046" cy="738664"/>
          </a:xfrm>
          <a:prstGeom prst="rect">
            <a:avLst/>
          </a:prstGeom>
          <a:noFill/>
          <a:ln>
            <a:noFill/>
          </a:ln>
        </p:spPr>
        <p:txBody>
          <a:bodyPr wrap="square" rtlCol="0">
            <a:spAutoFit/>
          </a:bodyPr>
          <a:lstStyle/>
          <a:p>
            <a:r>
              <a:rPr lang="en-US" b="1" dirty="0">
                <a:latin typeface="Helvetica Neue" panose="020B0604020202020204" charset="0"/>
              </a:rPr>
              <a:t>Sub Category Volume/USD Share</a:t>
            </a:r>
          </a:p>
          <a:p>
            <a:r>
              <a:rPr lang="en-US" dirty="0">
                <a:latin typeface="Helvetica Neue" panose="020B0604020202020204" charset="0"/>
              </a:rPr>
              <a:t>Similar to the Category Volume/USD Share panel to the left, but broken down to Sub Category level.</a:t>
            </a:r>
          </a:p>
        </p:txBody>
      </p:sp>
      <p:pic>
        <p:nvPicPr>
          <p:cNvPr id="26" name="Picture 25">
            <a:extLst>
              <a:ext uri="{FF2B5EF4-FFF2-40B4-BE49-F238E27FC236}">
                <a16:creationId xmlns:a16="http://schemas.microsoft.com/office/drawing/2014/main" id="{CCAF1EC5-3800-F999-E531-1CFDF2791AFB}"/>
              </a:ext>
            </a:extLst>
          </p:cNvPr>
          <p:cNvPicPr>
            <a:picLocks noChangeAspect="1"/>
          </p:cNvPicPr>
          <p:nvPr/>
        </p:nvPicPr>
        <p:blipFill>
          <a:blip r:embed="rId4"/>
          <a:stretch>
            <a:fillRect/>
          </a:stretch>
        </p:blipFill>
        <p:spPr>
          <a:xfrm>
            <a:off x="8860761" y="6924073"/>
            <a:ext cx="2019582" cy="628738"/>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1005C66C-7999-79C6-767B-9443DB1ACE49}"/>
              </a:ext>
            </a:extLst>
          </p:cNvPr>
          <p:cNvSpPr txBox="1"/>
          <p:nvPr/>
        </p:nvSpPr>
        <p:spPr>
          <a:xfrm>
            <a:off x="10710967" y="7414000"/>
            <a:ext cx="3978066" cy="1169551"/>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latin typeface="Helvetica Neue" panose="020B0604020202020204" charset="0"/>
              </a:rPr>
              <a:t>On-Hover Tooltips</a:t>
            </a:r>
          </a:p>
          <a:p>
            <a:r>
              <a:rPr lang="en-US" dirty="0">
                <a:latin typeface="Helvetica Neue" panose="020B0604020202020204" charset="0"/>
              </a:rPr>
              <a:t>Hovering the mouse cursor over any calculated value will give some additional context or information (for example, the start and end date of the calculation).</a:t>
            </a:r>
          </a:p>
        </p:txBody>
      </p:sp>
      <p:cxnSp>
        <p:nvCxnSpPr>
          <p:cNvPr id="30" name="Straight Arrow Connector 29">
            <a:extLst>
              <a:ext uri="{FF2B5EF4-FFF2-40B4-BE49-F238E27FC236}">
                <a16:creationId xmlns:a16="http://schemas.microsoft.com/office/drawing/2014/main" id="{81E987BE-217E-575D-41E6-999F43B055AB}"/>
              </a:ext>
            </a:extLst>
          </p:cNvPr>
          <p:cNvCxnSpPr/>
          <p:nvPr/>
        </p:nvCxnSpPr>
        <p:spPr>
          <a:xfrm>
            <a:off x="3543300" y="11394831"/>
            <a:ext cx="733482" cy="0"/>
          </a:xfrm>
          <a:prstGeom prst="straightConnector1">
            <a:avLst/>
          </a:prstGeom>
          <a:ln>
            <a:solidFill>
              <a:srgbClr val="2D5A67"/>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05F6AF-AB45-D884-FC18-C7C10C3418FB}"/>
              </a:ext>
            </a:extLst>
          </p:cNvPr>
          <p:cNvPicPr>
            <a:picLocks noChangeAspect="1"/>
          </p:cNvPicPr>
          <p:nvPr/>
        </p:nvPicPr>
        <p:blipFill>
          <a:blip r:embed="rId5"/>
          <a:stretch>
            <a:fillRect/>
          </a:stretch>
        </p:blipFill>
        <p:spPr>
          <a:xfrm>
            <a:off x="4275393" y="10202593"/>
            <a:ext cx="1896888" cy="27476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Topline Performance Continued</a:t>
            </a:r>
            <a:endParaRPr dirty="0"/>
          </a:p>
        </p:txBody>
      </p:sp>
      <p:sp>
        <p:nvSpPr>
          <p:cNvPr id="175" name="Google Shape;175;p3"/>
          <p:cNvSpPr txBox="1">
            <a:spLocks noGrp="1"/>
          </p:cNvSpPr>
          <p:nvPr>
            <p:ph type="sldNum" idx="12"/>
          </p:nvPr>
        </p:nvSpPr>
        <p:spPr>
          <a:xfrm>
            <a:off x="19892894" y="12950207"/>
            <a:ext cx="302820"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5</a:t>
            </a:fld>
            <a:endParaRPr/>
          </a:p>
        </p:txBody>
      </p:sp>
      <p:sp>
        <p:nvSpPr>
          <p:cNvPr id="4" name="TextBox 3">
            <a:extLst>
              <a:ext uri="{FF2B5EF4-FFF2-40B4-BE49-F238E27FC236}">
                <a16:creationId xmlns:a16="http://schemas.microsoft.com/office/drawing/2014/main" id="{1B6D767F-C1B0-8F0A-04D7-97BBBAF281D5}"/>
              </a:ext>
            </a:extLst>
          </p:cNvPr>
          <p:cNvSpPr txBox="1"/>
          <p:nvPr/>
        </p:nvSpPr>
        <p:spPr>
          <a:xfrm>
            <a:off x="7039428" y="3174767"/>
            <a:ext cx="6518310" cy="738664"/>
          </a:xfrm>
          <a:prstGeom prst="rect">
            <a:avLst/>
          </a:prstGeom>
          <a:noFill/>
          <a:ln>
            <a:noFill/>
          </a:ln>
        </p:spPr>
        <p:txBody>
          <a:bodyPr wrap="square" rtlCol="0">
            <a:spAutoFit/>
          </a:bodyPr>
          <a:lstStyle/>
          <a:p>
            <a:r>
              <a:rPr lang="en-US" b="1" dirty="0">
                <a:latin typeface="Helvetica Neue" panose="020B0604020202020204" charset="0"/>
              </a:rPr>
              <a:t>Sales % Change Chart</a:t>
            </a:r>
          </a:p>
          <a:p>
            <a:r>
              <a:rPr lang="en-US" dirty="0">
                <a:latin typeface="Helvetica Neue" panose="020B0604020202020204" charset="0"/>
              </a:rPr>
              <a:t>Per category, shows the percentage change vs prior year for each category, for 4, 13, 26, and 52 week timeframes.</a:t>
            </a:r>
          </a:p>
        </p:txBody>
      </p:sp>
      <p:sp>
        <p:nvSpPr>
          <p:cNvPr id="11" name="TextBox 10">
            <a:extLst>
              <a:ext uri="{FF2B5EF4-FFF2-40B4-BE49-F238E27FC236}">
                <a16:creationId xmlns:a16="http://schemas.microsoft.com/office/drawing/2014/main" id="{A1638587-F496-0BEF-3D24-ECA283BA1A60}"/>
              </a:ext>
            </a:extLst>
          </p:cNvPr>
          <p:cNvSpPr txBox="1"/>
          <p:nvPr/>
        </p:nvSpPr>
        <p:spPr>
          <a:xfrm>
            <a:off x="13557738" y="3174767"/>
            <a:ext cx="6335156" cy="954107"/>
          </a:xfrm>
          <a:prstGeom prst="rect">
            <a:avLst/>
          </a:prstGeom>
          <a:noFill/>
          <a:ln>
            <a:noFill/>
          </a:ln>
        </p:spPr>
        <p:txBody>
          <a:bodyPr wrap="square" rtlCol="0">
            <a:spAutoFit/>
          </a:bodyPr>
          <a:lstStyle/>
          <a:p>
            <a:r>
              <a:rPr lang="en-US" b="1" dirty="0">
                <a:latin typeface="Helvetica Neue" panose="020B0604020202020204" charset="0"/>
              </a:rPr>
              <a:t>Change by Price Segment</a:t>
            </a:r>
          </a:p>
          <a:p>
            <a:r>
              <a:rPr lang="en-US" dirty="0">
                <a:latin typeface="Helvetica Neue" panose="020B0604020202020204" charset="0"/>
              </a:rPr>
              <a:t>Year over year change by price segment- shows the breakdown of year over year change in volume or dollars for by price segment for the selected time period.</a:t>
            </a:r>
          </a:p>
        </p:txBody>
      </p:sp>
      <p:sp>
        <p:nvSpPr>
          <p:cNvPr id="9" name="Left Brace 8">
            <a:extLst>
              <a:ext uri="{FF2B5EF4-FFF2-40B4-BE49-F238E27FC236}">
                <a16:creationId xmlns:a16="http://schemas.microsoft.com/office/drawing/2014/main" id="{433277EC-6172-688B-38F7-5DFECCCD929A}"/>
              </a:ext>
            </a:extLst>
          </p:cNvPr>
          <p:cNvSpPr/>
          <p:nvPr/>
        </p:nvSpPr>
        <p:spPr>
          <a:xfrm>
            <a:off x="3820485" y="5165118"/>
            <a:ext cx="682171" cy="5759002"/>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D5A67"/>
              </a:solidFill>
            </a:endParaRPr>
          </a:p>
        </p:txBody>
      </p:sp>
      <p:sp>
        <p:nvSpPr>
          <p:cNvPr id="12" name="TextBox 11">
            <a:extLst>
              <a:ext uri="{FF2B5EF4-FFF2-40B4-BE49-F238E27FC236}">
                <a16:creationId xmlns:a16="http://schemas.microsoft.com/office/drawing/2014/main" id="{1D2D9CB2-6DE0-BA03-9EEC-36901F190CF4}"/>
              </a:ext>
            </a:extLst>
          </p:cNvPr>
          <p:cNvSpPr txBox="1"/>
          <p:nvPr/>
        </p:nvSpPr>
        <p:spPr>
          <a:xfrm>
            <a:off x="738153" y="5520851"/>
            <a:ext cx="3082332" cy="5047536"/>
          </a:xfrm>
          <a:prstGeom prst="rect">
            <a:avLst/>
          </a:prstGeom>
          <a:noFill/>
          <a:ln>
            <a:noFill/>
          </a:ln>
        </p:spPr>
        <p:txBody>
          <a:bodyPr wrap="square" rtlCol="0">
            <a:spAutoFit/>
          </a:bodyPr>
          <a:lstStyle/>
          <a:p>
            <a:r>
              <a:rPr lang="en-US" b="1" dirty="0">
                <a:latin typeface="Helvetica Neue" panose="020B0604020202020204" charset="0"/>
              </a:rPr>
              <a:t>Filter Pane Continued</a:t>
            </a:r>
          </a:p>
          <a:p>
            <a:r>
              <a:rPr lang="en-US" dirty="0">
                <a:latin typeface="Helvetica Neue" panose="020B0604020202020204" charset="0"/>
              </a:rPr>
              <a:t>Select filters for the report.</a:t>
            </a:r>
          </a:p>
          <a:p>
            <a:r>
              <a:rPr lang="en-US" dirty="0">
                <a:latin typeface="Helvetica Neue" panose="020B0604020202020204" charset="0"/>
              </a:rPr>
              <a:t>Week Ending and Last N Weeks control the timeframe for the report calculations.</a:t>
            </a:r>
          </a:p>
          <a:p>
            <a:r>
              <a:rPr lang="en-US" dirty="0">
                <a:latin typeface="Helvetica Neue" panose="020B0604020202020204" charset="0"/>
              </a:rPr>
              <a:t>Filters include:</a:t>
            </a:r>
          </a:p>
          <a:p>
            <a:pPr marL="285750" indent="-285750">
              <a:buFont typeface="Arial" panose="020B0604020202020204" pitchFamily="34" charset="0"/>
              <a:buChar char="•"/>
            </a:pPr>
            <a:r>
              <a:rPr lang="en-US" dirty="0">
                <a:latin typeface="Helvetica Neue" panose="020B0604020202020204" charset="0"/>
              </a:rPr>
              <a:t>Market</a:t>
            </a:r>
          </a:p>
          <a:p>
            <a:pPr marL="285750" indent="-285750">
              <a:buFont typeface="Arial" panose="020B0604020202020204" pitchFamily="34" charset="0"/>
              <a:buChar char="•"/>
            </a:pPr>
            <a:r>
              <a:rPr lang="en-US" dirty="0">
                <a:latin typeface="Helvetica Neue" panose="020B0604020202020204" charset="0"/>
              </a:rPr>
              <a:t>Category</a:t>
            </a:r>
          </a:p>
          <a:p>
            <a:pPr marL="285750" indent="-285750">
              <a:buFont typeface="Arial" panose="020B0604020202020204" pitchFamily="34" charset="0"/>
              <a:buChar char="•"/>
            </a:pPr>
            <a:r>
              <a:rPr lang="en-US" dirty="0">
                <a:latin typeface="Helvetica Neue" panose="020B0604020202020204" charset="0"/>
              </a:rPr>
              <a:t>Sub Category</a:t>
            </a:r>
          </a:p>
          <a:p>
            <a:pPr marL="285750" indent="-285750">
              <a:buFont typeface="Arial" panose="020B0604020202020204" pitchFamily="34" charset="0"/>
              <a:buChar char="•"/>
            </a:pPr>
            <a:r>
              <a:rPr lang="en-US" dirty="0">
                <a:latin typeface="Helvetica Neue" panose="020B0604020202020204" charset="0"/>
              </a:rPr>
              <a:t>Whiskey Type</a:t>
            </a:r>
          </a:p>
          <a:p>
            <a:pPr marL="285750" indent="-285750">
              <a:buFont typeface="Arial" panose="020B0604020202020204" pitchFamily="34" charset="0"/>
              <a:buChar char="•"/>
            </a:pPr>
            <a:r>
              <a:rPr lang="en-US" dirty="0">
                <a:latin typeface="Helvetica Neue" panose="020B0604020202020204" charset="0"/>
              </a:rPr>
              <a:t>Flavor Group</a:t>
            </a:r>
          </a:p>
          <a:p>
            <a:pPr marL="285750" indent="-285750">
              <a:buFont typeface="Arial" panose="020B0604020202020204" pitchFamily="34" charset="0"/>
              <a:buChar char="•"/>
            </a:pPr>
            <a:r>
              <a:rPr lang="en-US" dirty="0">
                <a:latin typeface="Helvetica Neue" panose="020B0604020202020204" charset="0"/>
              </a:rPr>
              <a:t>Price Segment</a:t>
            </a:r>
          </a:p>
          <a:p>
            <a:pPr marL="285750" indent="-285750">
              <a:buFont typeface="Arial" panose="020B0604020202020204" pitchFamily="34" charset="0"/>
              <a:buChar char="•"/>
            </a:pPr>
            <a:r>
              <a:rPr lang="en-US" dirty="0">
                <a:latin typeface="Helvetica Neue" panose="020B0604020202020204" charset="0"/>
              </a:rPr>
              <a:t>Price Tier</a:t>
            </a:r>
          </a:p>
          <a:p>
            <a:pPr marL="285750" indent="-285750">
              <a:buFont typeface="Arial" panose="020B0604020202020204" pitchFamily="34" charset="0"/>
              <a:buChar char="•"/>
            </a:pPr>
            <a:r>
              <a:rPr lang="en-US" dirty="0">
                <a:latin typeface="Helvetica Neue" panose="020B0604020202020204" charset="0"/>
              </a:rPr>
              <a:t>Manufacturer</a:t>
            </a:r>
          </a:p>
          <a:p>
            <a:pPr marL="285750" indent="-285750">
              <a:buFont typeface="Arial" panose="020B0604020202020204" pitchFamily="34" charset="0"/>
              <a:buChar char="•"/>
            </a:pPr>
            <a:r>
              <a:rPr lang="en-US" dirty="0">
                <a:latin typeface="Helvetica Neue" panose="020B0604020202020204" charset="0"/>
              </a:rPr>
              <a:t>Brand Family</a:t>
            </a:r>
          </a:p>
          <a:p>
            <a:pPr marL="285750" indent="-285750">
              <a:buFont typeface="Arial" panose="020B0604020202020204" pitchFamily="34" charset="0"/>
              <a:buChar char="•"/>
            </a:pPr>
            <a:r>
              <a:rPr lang="en-US" dirty="0">
                <a:latin typeface="Helvetica Neue" panose="020B0604020202020204" charset="0"/>
              </a:rPr>
              <a:t>Brand Extension</a:t>
            </a:r>
          </a:p>
          <a:p>
            <a:pPr marL="285750" indent="-285750">
              <a:buFont typeface="Arial" panose="020B0604020202020204" pitchFamily="34" charset="0"/>
              <a:buChar char="•"/>
            </a:pPr>
            <a:r>
              <a:rPr lang="en-US" dirty="0">
                <a:latin typeface="Helvetica Neue" panose="020B0604020202020204" charset="0"/>
              </a:rPr>
              <a:t>Size</a:t>
            </a:r>
          </a:p>
          <a:p>
            <a:pPr marL="285750" indent="-285750">
              <a:buFont typeface="Arial" panose="020B0604020202020204" pitchFamily="34" charset="0"/>
              <a:buChar char="•"/>
            </a:pPr>
            <a:r>
              <a:rPr lang="en-US" dirty="0">
                <a:latin typeface="Helvetica Neue" panose="020B0604020202020204" charset="0"/>
              </a:rPr>
              <a:t>Container Type</a:t>
            </a:r>
          </a:p>
          <a:p>
            <a:pPr marL="285750" indent="-285750">
              <a:buFont typeface="Arial" panose="020B0604020202020204" pitchFamily="34" charset="0"/>
              <a:buChar char="•"/>
            </a:pPr>
            <a:r>
              <a:rPr lang="en-US" dirty="0">
                <a:latin typeface="Helvetica Neue" panose="020B0604020202020204" charset="0"/>
              </a:rPr>
              <a:t>Container Material</a:t>
            </a:r>
          </a:p>
          <a:p>
            <a:pPr marL="285750" indent="-285750">
              <a:buFont typeface="Arial" panose="020B0604020202020204" pitchFamily="34" charset="0"/>
              <a:buChar char="•"/>
            </a:pPr>
            <a:r>
              <a:rPr lang="en-US" dirty="0">
                <a:latin typeface="Helvetica Neue" panose="020B0604020202020204" charset="0"/>
              </a:rPr>
              <a:t>Proof</a:t>
            </a:r>
          </a:p>
          <a:p>
            <a:pPr marL="285750" indent="-285750">
              <a:buFont typeface="Arial" panose="020B0604020202020204" pitchFamily="34" charset="0"/>
              <a:buChar char="•"/>
            </a:pPr>
            <a:r>
              <a:rPr lang="en-US" dirty="0">
                <a:latin typeface="Helvetica Neue" panose="020B0604020202020204" charset="0"/>
              </a:rPr>
              <a:t>Ready to Drink</a:t>
            </a:r>
          </a:p>
          <a:p>
            <a:pPr marL="285750" indent="-285750">
              <a:buFont typeface="Arial" panose="020B0604020202020204" pitchFamily="34" charset="0"/>
              <a:buChar char="•"/>
            </a:pPr>
            <a:r>
              <a:rPr lang="en-US" dirty="0">
                <a:latin typeface="Helvetica Neue" panose="020B0604020202020204" charset="0"/>
              </a:rPr>
              <a:t>Item Description</a:t>
            </a:r>
          </a:p>
          <a:p>
            <a:pPr marL="285750" indent="-285750">
              <a:buFont typeface="Arial" panose="020B0604020202020204" pitchFamily="34" charset="0"/>
              <a:buChar char="•"/>
            </a:pPr>
            <a:r>
              <a:rPr lang="en-US" dirty="0">
                <a:latin typeface="Helvetica Neue" panose="020B0604020202020204" charset="0"/>
              </a:rPr>
              <a:t>UPC</a:t>
            </a:r>
          </a:p>
        </p:txBody>
      </p:sp>
      <p:sp>
        <p:nvSpPr>
          <p:cNvPr id="16" name="Left Brace 15">
            <a:extLst>
              <a:ext uri="{FF2B5EF4-FFF2-40B4-BE49-F238E27FC236}">
                <a16:creationId xmlns:a16="http://schemas.microsoft.com/office/drawing/2014/main" id="{767DE01F-19BF-6303-0FFB-634E33E6C4D3}"/>
              </a:ext>
            </a:extLst>
          </p:cNvPr>
          <p:cNvSpPr/>
          <p:nvPr/>
        </p:nvSpPr>
        <p:spPr>
          <a:xfrm rot="16200000" flipH="1">
            <a:off x="9658982" y="1281732"/>
            <a:ext cx="1085772" cy="6324880"/>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BDF2F282-5DEF-997C-F2A4-4B37E9B6FB83}"/>
              </a:ext>
            </a:extLst>
          </p:cNvPr>
          <p:cNvSpPr/>
          <p:nvPr/>
        </p:nvSpPr>
        <p:spPr>
          <a:xfrm rot="16200000" flipH="1">
            <a:off x="16177292" y="1288166"/>
            <a:ext cx="1085772" cy="6324880"/>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34E15F2B-98A9-83CB-0DFE-CE7E09E05785}"/>
              </a:ext>
            </a:extLst>
          </p:cNvPr>
          <p:cNvSpPr/>
          <p:nvPr/>
        </p:nvSpPr>
        <p:spPr>
          <a:xfrm rot="5400000" flipH="1">
            <a:off x="13188348" y="5275204"/>
            <a:ext cx="555626" cy="12853466"/>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6096BBE4-800F-FB99-4927-8BE1C7AEC4F4}"/>
              </a:ext>
            </a:extLst>
          </p:cNvPr>
          <p:cNvSpPr txBox="1"/>
          <p:nvPr/>
        </p:nvSpPr>
        <p:spPr>
          <a:xfrm>
            <a:off x="7039428" y="11967010"/>
            <a:ext cx="10972017" cy="738664"/>
          </a:xfrm>
          <a:prstGeom prst="rect">
            <a:avLst/>
          </a:prstGeom>
          <a:noFill/>
          <a:ln>
            <a:noFill/>
          </a:ln>
        </p:spPr>
        <p:txBody>
          <a:bodyPr wrap="square" rtlCol="0">
            <a:spAutoFit/>
          </a:bodyPr>
          <a:lstStyle/>
          <a:p>
            <a:r>
              <a:rPr lang="en-US" b="1" dirty="0">
                <a:latin typeface="Helvetica Neue" panose="020B0604020202020204" charset="0"/>
              </a:rPr>
              <a:t>Gainers and Drainers</a:t>
            </a:r>
          </a:p>
          <a:p>
            <a:r>
              <a:rPr lang="en-US" dirty="0">
                <a:latin typeface="Helvetica Neue" panose="020B0604020202020204" charset="0"/>
              </a:rPr>
              <a:t>Brand families, broken out by families with gains and losses in % share of dollars or volume within the selected period this year (vs same period last year). </a:t>
            </a:r>
          </a:p>
        </p:txBody>
      </p:sp>
      <p:pic>
        <p:nvPicPr>
          <p:cNvPr id="6" name="Picture 5">
            <a:extLst>
              <a:ext uri="{FF2B5EF4-FFF2-40B4-BE49-F238E27FC236}">
                <a16:creationId xmlns:a16="http://schemas.microsoft.com/office/drawing/2014/main" id="{EB19F531-D72D-B9DC-9BA9-1214D5A3EFEE}"/>
              </a:ext>
            </a:extLst>
          </p:cNvPr>
          <p:cNvPicPr>
            <a:picLocks noChangeAspect="1"/>
          </p:cNvPicPr>
          <p:nvPr/>
        </p:nvPicPr>
        <p:blipFill>
          <a:blip r:embed="rId3"/>
          <a:stretch>
            <a:fillRect/>
          </a:stretch>
        </p:blipFill>
        <p:spPr>
          <a:xfrm>
            <a:off x="4532103" y="5160306"/>
            <a:ext cx="15268575" cy="6048375"/>
          </a:xfrm>
          <a:prstGeom prst="rect">
            <a:avLst/>
          </a:prstGeom>
        </p:spPr>
      </p:pic>
    </p:spTree>
    <p:extLst>
      <p:ext uri="{BB962C8B-B14F-4D97-AF65-F5344CB8AC3E}">
        <p14:creationId xmlns:p14="http://schemas.microsoft.com/office/powerpoint/2010/main" val="172985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Topline Breakout</a:t>
            </a:r>
            <a:endParaRPr dirty="0"/>
          </a:p>
        </p:txBody>
      </p:sp>
      <p:sp>
        <p:nvSpPr>
          <p:cNvPr id="175" name="Google Shape;175;p3"/>
          <p:cNvSpPr txBox="1">
            <a:spLocks noGrp="1"/>
          </p:cNvSpPr>
          <p:nvPr>
            <p:ph type="sldNum" idx="12"/>
          </p:nvPr>
        </p:nvSpPr>
        <p:spPr>
          <a:xfrm>
            <a:off x="19892894" y="12950207"/>
            <a:ext cx="302820"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6</a:t>
            </a:fld>
            <a:endParaRPr/>
          </a:p>
        </p:txBody>
      </p:sp>
      <p:pic>
        <p:nvPicPr>
          <p:cNvPr id="3" name="Picture 2">
            <a:extLst>
              <a:ext uri="{FF2B5EF4-FFF2-40B4-BE49-F238E27FC236}">
                <a16:creationId xmlns:a16="http://schemas.microsoft.com/office/drawing/2014/main" id="{B72143FD-4FE7-97F0-1A2C-16F0363A779C}"/>
              </a:ext>
            </a:extLst>
          </p:cNvPr>
          <p:cNvPicPr>
            <a:picLocks noChangeAspect="1"/>
          </p:cNvPicPr>
          <p:nvPr/>
        </p:nvPicPr>
        <p:blipFill>
          <a:blip r:embed="rId3"/>
          <a:stretch>
            <a:fillRect/>
          </a:stretch>
        </p:blipFill>
        <p:spPr>
          <a:xfrm>
            <a:off x="4669820" y="5579829"/>
            <a:ext cx="15223074" cy="5677692"/>
          </a:xfrm>
          <a:prstGeom prst="rect">
            <a:avLst/>
          </a:prstGeom>
        </p:spPr>
      </p:pic>
      <p:sp>
        <p:nvSpPr>
          <p:cNvPr id="5" name="TextBox 4">
            <a:extLst>
              <a:ext uri="{FF2B5EF4-FFF2-40B4-BE49-F238E27FC236}">
                <a16:creationId xmlns:a16="http://schemas.microsoft.com/office/drawing/2014/main" id="{7A1BF86F-DC9C-4ACC-4E4D-6D9524977885}"/>
              </a:ext>
            </a:extLst>
          </p:cNvPr>
          <p:cNvSpPr txBox="1"/>
          <p:nvPr/>
        </p:nvSpPr>
        <p:spPr>
          <a:xfrm>
            <a:off x="508000" y="2970834"/>
            <a:ext cx="13964138" cy="954107"/>
          </a:xfrm>
          <a:prstGeom prst="rect">
            <a:avLst/>
          </a:prstGeom>
          <a:noFill/>
          <a:ln>
            <a:noFill/>
          </a:ln>
        </p:spPr>
        <p:txBody>
          <a:bodyPr wrap="square" rtlCol="0">
            <a:spAutoFit/>
          </a:bodyPr>
          <a:lstStyle/>
          <a:p>
            <a:r>
              <a:rPr lang="en-US" b="1" dirty="0">
                <a:latin typeface="Helvetica Neue" panose="020B0604020202020204" charset="0"/>
              </a:rPr>
              <a:t>Topline Breakout</a:t>
            </a:r>
          </a:p>
          <a:p>
            <a:r>
              <a:rPr lang="en-US" dirty="0">
                <a:latin typeface="Helvetica Neue" panose="020B0604020202020204" charset="0"/>
              </a:rPr>
              <a:t>Topline Breakout report shows key metrics pertaining to dollars, volume, and distribution broken down across multiple categories.  Click on a value within a category to filter the remaining tables to show data for only the selected category. Ctrl + click to select multiple categories within a single chart to see values for multiple categories across multiple charts.</a:t>
            </a:r>
          </a:p>
        </p:txBody>
      </p:sp>
      <p:sp>
        <p:nvSpPr>
          <p:cNvPr id="6" name="TextBox 5">
            <a:extLst>
              <a:ext uri="{FF2B5EF4-FFF2-40B4-BE49-F238E27FC236}">
                <a16:creationId xmlns:a16="http://schemas.microsoft.com/office/drawing/2014/main" id="{63A042C9-D1DF-98E7-A927-A71A824C7B35}"/>
              </a:ext>
            </a:extLst>
          </p:cNvPr>
          <p:cNvSpPr txBox="1"/>
          <p:nvPr/>
        </p:nvSpPr>
        <p:spPr>
          <a:xfrm>
            <a:off x="681106" y="6858000"/>
            <a:ext cx="3589215" cy="3754874"/>
          </a:xfrm>
          <a:prstGeom prst="rect">
            <a:avLst/>
          </a:prstGeom>
          <a:noFill/>
          <a:ln>
            <a:noFill/>
          </a:ln>
        </p:spPr>
        <p:txBody>
          <a:bodyPr wrap="square" rtlCol="0">
            <a:spAutoFit/>
          </a:bodyPr>
          <a:lstStyle/>
          <a:p>
            <a:r>
              <a:rPr lang="en-US" b="1" dirty="0">
                <a:latin typeface="Helvetica Neue" panose="020B0604020202020204" charset="0"/>
              </a:rPr>
              <a:t>Breakdown Categories</a:t>
            </a:r>
          </a:p>
          <a:p>
            <a:r>
              <a:rPr lang="en-US" dirty="0">
                <a:latin typeface="Helvetica Neue" panose="020B0604020202020204" charset="0"/>
              </a:rPr>
              <a:t>Multiple breakdown categories are presented for key metrics:</a:t>
            </a:r>
          </a:p>
          <a:p>
            <a:pPr marL="285750" indent="-285750">
              <a:buFont typeface="Arial" panose="020B0604020202020204" pitchFamily="34" charset="0"/>
              <a:buChar char="•"/>
            </a:pPr>
            <a:r>
              <a:rPr lang="en-US" dirty="0">
                <a:latin typeface="Helvetica Neue" panose="020B0604020202020204" charset="0"/>
              </a:rPr>
              <a:t>Category</a:t>
            </a:r>
          </a:p>
          <a:p>
            <a:pPr marL="285750" indent="-285750">
              <a:buFont typeface="Arial" panose="020B0604020202020204" pitchFamily="34" charset="0"/>
              <a:buChar char="•"/>
            </a:pPr>
            <a:r>
              <a:rPr lang="en-US" dirty="0">
                <a:latin typeface="Helvetica Neue" panose="020B0604020202020204" charset="0"/>
              </a:rPr>
              <a:t>Sub Category</a:t>
            </a:r>
          </a:p>
          <a:p>
            <a:pPr marL="285750" indent="-285750">
              <a:buFont typeface="Arial" panose="020B0604020202020204" pitchFamily="34" charset="0"/>
              <a:buChar char="•"/>
            </a:pPr>
            <a:r>
              <a:rPr lang="en-US" dirty="0">
                <a:latin typeface="Helvetica Neue" panose="020B0604020202020204" charset="0"/>
              </a:rPr>
              <a:t>Price Segment</a:t>
            </a:r>
          </a:p>
          <a:p>
            <a:pPr marL="285750" indent="-285750">
              <a:buFont typeface="Arial" panose="020B0604020202020204" pitchFamily="34" charset="0"/>
              <a:buChar char="•"/>
            </a:pPr>
            <a:r>
              <a:rPr lang="en-US" dirty="0">
                <a:latin typeface="Helvetica Neue" panose="020B0604020202020204" charset="0"/>
              </a:rPr>
              <a:t>Price Tier </a:t>
            </a:r>
          </a:p>
          <a:p>
            <a:pPr marL="285750" indent="-285750">
              <a:buFont typeface="Arial" panose="020B0604020202020204" pitchFamily="34" charset="0"/>
              <a:buChar char="•"/>
            </a:pPr>
            <a:r>
              <a:rPr lang="en-US" dirty="0">
                <a:latin typeface="Helvetica Neue" panose="020B0604020202020204" charset="0"/>
              </a:rPr>
              <a:t>Container Material</a:t>
            </a:r>
          </a:p>
          <a:p>
            <a:pPr marL="285750" indent="-285750">
              <a:buFont typeface="Arial" panose="020B0604020202020204" pitchFamily="34" charset="0"/>
              <a:buChar char="•"/>
            </a:pPr>
            <a:r>
              <a:rPr lang="en-US" dirty="0">
                <a:latin typeface="Helvetica Neue" panose="020B0604020202020204" charset="0"/>
              </a:rPr>
              <a:t>Flavor</a:t>
            </a:r>
          </a:p>
          <a:p>
            <a:pPr marL="285750" indent="-285750">
              <a:buFont typeface="Arial" panose="020B0604020202020204" pitchFamily="34" charset="0"/>
              <a:buChar char="•"/>
            </a:pPr>
            <a:r>
              <a:rPr lang="en-US" dirty="0">
                <a:latin typeface="Helvetica Neue" panose="020B0604020202020204" charset="0"/>
              </a:rPr>
              <a:t>Whiskey Type</a:t>
            </a:r>
          </a:p>
          <a:p>
            <a:pPr marL="285750" indent="-285750">
              <a:buFont typeface="Arial" panose="020B0604020202020204" pitchFamily="34" charset="0"/>
              <a:buChar char="•"/>
            </a:pPr>
            <a:r>
              <a:rPr lang="en-US" dirty="0">
                <a:latin typeface="Helvetica Neue" panose="020B0604020202020204" charset="0"/>
              </a:rPr>
              <a:t>Container Type</a:t>
            </a:r>
          </a:p>
          <a:p>
            <a:pPr marL="285750" indent="-285750">
              <a:buFont typeface="Arial" panose="020B0604020202020204" pitchFamily="34" charset="0"/>
              <a:buChar char="•"/>
            </a:pPr>
            <a:r>
              <a:rPr lang="en-US" dirty="0">
                <a:latin typeface="Helvetica Neue" panose="020B0604020202020204" charset="0"/>
              </a:rPr>
              <a:t>Size Manufacturer</a:t>
            </a:r>
          </a:p>
          <a:p>
            <a:pPr marL="285750" indent="-285750">
              <a:buFont typeface="Arial" panose="020B0604020202020204" pitchFamily="34" charset="0"/>
              <a:buChar char="•"/>
            </a:pPr>
            <a:r>
              <a:rPr lang="en-US" dirty="0">
                <a:latin typeface="Helvetica Neue" panose="020B0604020202020204" charset="0"/>
              </a:rPr>
              <a:t>Brand Family</a:t>
            </a:r>
          </a:p>
          <a:p>
            <a:pPr marL="285750" indent="-285750">
              <a:buFont typeface="Arial" panose="020B0604020202020204" pitchFamily="34" charset="0"/>
              <a:buChar char="•"/>
            </a:pPr>
            <a:endParaRPr lang="en-US" dirty="0">
              <a:latin typeface="Helvetica Neue" panose="020B0604020202020204" charset="0"/>
            </a:endParaRPr>
          </a:p>
          <a:p>
            <a:r>
              <a:rPr lang="en-US" dirty="0">
                <a:latin typeface="Helvetica Neue" panose="020B0604020202020204" charset="0"/>
              </a:rPr>
              <a:t>Select a value within a chart to filter the remaining charts for this value. Ctrl + click to select multiple values.</a:t>
            </a:r>
          </a:p>
        </p:txBody>
      </p:sp>
      <p:sp>
        <p:nvSpPr>
          <p:cNvPr id="8" name="Left Brace 7">
            <a:extLst>
              <a:ext uri="{FF2B5EF4-FFF2-40B4-BE49-F238E27FC236}">
                <a16:creationId xmlns:a16="http://schemas.microsoft.com/office/drawing/2014/main" id="{134212E6-5FC0-5F1C-7521-24028A77E653}"/>
              </a:ext>
            </a:extLst>
          </p:cNvPr>
          <p:cNvSpPr/>
          <p:nvPr/>
        </p:nvSpPr>
        <p:spPr>
          <a:xfrm rot="16200000" flipH="1">
            <a:off x="13133549" y="-1179514"/>
            <a:ext cx="542129" cy="12976558"/>
          </a:xfrm>
          <a:prstGeom prst="leftBrace">
            <a:avLst/>
          </a:prstGeom>
          <a:ln>
            <a:solidFill>
              <a:srgbClr val="2D5A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6C4F8F6-AFE2-C695-2B9E-9C75B8AD285D}"/>
              </a:ext>
            </a:extLst>
          </p:cNvPr>
          <p:cNvSpPr txBox="1"/>
          <p:nvPr/>
        </p:nvSpPr>
        <p:spPr>
          <a:xfrm>
            <a:off x="6793241" y="4207375"/>
            <a:ext cx="11987128" cy="738664"/>
          </a:xfrm>
          <a:prstGeom prst="rect">
            <a:avLst/>
          </a:prstGeom>
          <a:noFill/>
          <a:ln>
            <a:noFill/>
          </a:ln>
        </p:spPr>
        <p:txBody>
          <a:bodyPr wrap="square" rtlCol="0">
            <a:spAutoFit/>
          </a:bodyPr>
          <a:lstStyle/>
          <a:p>
            <a:r>
              <a:rPr lang="en-US" b="1" dirty="0">
                <a:latin typeface="Helvetica Neue" panose="020B0604020202020204" charset="0"/>
              </a:rPr>
              <a:t>Breakout Calculations</a:t>
            </a:r>
          </a:p>
          <a:p>
            <a:r>
              <a:rPr lang="en-US" dirty="0">
                <a:latin typeface="Helvetica Neue" panose="020B0604020202020204" charset="0"/>
              </a:rPr>
              <a:t>For the selected time period, the calculated metrics include dollar spend, EQ unit volume, percent dollar share, percent EQ unit share, and ACV. All measure also calculate the absolute and percentage difference vs the same period last year.</a:t>
            </a:r>
          </a:p>
        </p:txBody>
      </p:sp>
    </p:spTree>
    <p:extLst>
      <p:ext uri="{BB962C8B-B14F-4D97-AF65-F5344CB8AC3E}">
        <p14:creationId xmlns:p14="http://schemas.microsoft.com/office/powerpoint/2010/main" val="48133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Market Overview</a:t>
            </a:r>
            <a:endParaRPr dirty="0"/>
          </a:p>
        </p:txBody>
      </p:sp>
      <p:sp>
        <p:nvSpPr>
          <p:cNvPr id="175" name="Google Shape;175;p3"/>
          <p:cNvSpPr txBox="1">
            <a:spLocks noGrp="1"/>
          </p:cNvSpPr>
          <p:nvPr>
            <p:ph type="sldNum" idx="12"/>
          </p:nvPr>
        </p:nvSpPr>
        <p:spPr>
          <a:xfrm>
            <a:off x="19892894" y="12950207"/>
            <a:ext cx="302820"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7</a:t>
            </a:fld>
            <a:endParaRPr/>
          </a:p>
        </p:txBody>
      </p:sp>
      <p:sp>
        <p:nvSpPr>
          <p:cNvPr id="5" name="TextBox 4">
            <a:extLst>
              <a:ext uri="{FF2B5EF4-FFF2-40B4-BE49-F238E27FC236}">
                <a16:creationId xmlns:a16="http://schemas.microsoft.com/office/drawing/2014/main" id="{7A1BF86F-DC9C-4ACC-4E4D-6D9524977885}"/>
              </a:ext>
            </a:extLst>
          </p:cNvPr>
          <p:cNvSpPr txBox="1"/>
          <p:nvPr/>
        </p:nvSpPr>
        <p:spPr>
          <a:xfrm>
            <a:off x="508000" y="2970834"/>
            <a:ext cx="13964138" cy="523220"/>
          </a:xfrm>
          <a:prstGeom prst="rect">
            <a:avLst/>
          </a:prstGeom>
          <a:noFill/>
          <a:ln>
            <a:noFill/>
          </a:ln>
        </p:spPr>
        <p:txBody>
          <a:bodyPr wrap="square" rtlCol="0">
            <a:spAutoFit/>
          </a:bodyPr>
          <a:lstStyle/>
          <a:p>
            <a:r>
              <a:rPr lang="en-US" b="1" dirty="0">
                <a:latin typeface="Helvetica Neue" panose="020B0604020202020204" charset="0"/>
              </a:rPr>
              <a:t>Market Overview</a:t>
            </a:r>
          </a:p>
          <a:p>
            <a:r>
              <a:rPr lang="en-US" dirty="0">
                <a:latin typeface="Helvetica Neue" panose="020B0604020202020204" charset="0"/>
              </a:rPr>
              <a:t>Market Level Data table for cross-regional analysis.</a:t>
            </a:r>
          </a:p>
        </p:txBody>
      </p:sp>
      <p:sp>
        <p:nvSpPr>
          <p:cNvPr id="6" name="TextBox 5">
            <a:extLst>
              <a:ext uri="{FF2B5EF4-FFF2-40B4-BE49-F238E27FC236}">
                <a16:creationId xmlns:a16="http://schemas.microsoft.com/office/drawing/2014/main" id="{63A042C9-D1DF-98E7-A927-A71A824C7B35}"/>
              </a:ext>
            </a:extLst>
          </p:cNvPr>
          <p:cNvSpPr txBox="1"/>
          <p:nvPr/>
        </p:nvSpPr>
        <p:spPr>
          <a:xfrm>
            <a:off x="804664" y="5556737"/>
            <a:ext cx="3589215" cy="3108543"/>
          </a:xfrm>
          <a:prstGeom prst="rect">
            <a:avLst/>
          </a:prstGeom>
          <a:noFill/>
          <a:ln>
            <a:noFill/>
          </a:ln>
        </p:spPr>
        <p:txBody>
          <a:bodyPr wrap="square" rtlCol="0">
            <a:spAutoFit/>
          </a:bodyPr>
          <a:lstStyle/>
          <a:p>
            <a:r>
              <a:rPr lang="en-US" b="1" dirty="0">
                <a:latin typeface="Helvetica Neue" panose="020B0604020202020204" charset="0"/>
              </a:rPr>
              <a:t>Choose Dimension Option</a:t>
            </a:r>
          </a:p>
          <a:p>
            <a:r>
              <a:rPr lang="en-US" dirty="0">
                <a:latin typeface="Helvetica Neue" panose="020B0604020202020204" charset="0"/>
              </a:rPr>
              <a:t>This report contains a single data table that breaks data down by Market by default. Additional options for breakdowns are available in the CHOOSE DIMENSION selection:</a:t>
            </a:r>
          </a:p>
          <a:p>
            <a:pPr marL="285750" indent="-285750">
              <a:buFont typeface="Arial" panose="020B0604020202020204" pitchFamily="34" charset="0"/>
              <a:buChar char="•"/>
            </a:pPr>
            <a:r>
              <a:rPr lang="en-US" dirty="0">
                <a:latin typeface="Helvetica Neue" panose="020B0604020202020204" charset="0"/>
              </a:rPr>
              <a:t>Market</a:t>
            </a:r>
          </a:p>
          <a:p>
            <a:pPr marL="285750" indent="-285750">
              <a:buFont typeface="Arial" panose="020B0604020202020204" pitchFamily="34" charset="0"/>
              <a:buChar char="•"/>
            </a:pPr>
            <a:r>
              <a:rPr lang="en-US" dirty="0">
                <a:latin typeface="Helvetica Neue" panose="020B0604020202020204" charset="0"/>
              </a:rPr>
              <a:t>Brand Family</a:t>
            </a:r>
          </a:p>
          <a:p>
            <a:pPr marL="285750" indent="-285750">
              <a:buFont typeface="Arial" panose="020B0604020202020204" pitchFamily="34" charset="0"/>
              <a:buChar char="•"/>
            </a:pPr>
            <a:r>
              <a:rPr lang="en-US" dirty="0">
                <a:latin typeface="Helvetica Neue" panose="020B0604020202020204" charset="0"/>
              </a:rPr>
              <a:t>Brand Extension</a:t>
            </a:r>
          </a:p>
          <a:p>
            <a:pPr marL="285750" indent="-285750">
              <a:buFont typeface="Arial" panose="020B0604020202020204" pitchFamily="34" charset="0"/>
              <a:buChar char="•"/>
            </a:pPr>
            <a:r>
              <a:rPr lang="en-US" dirty="0">
                <a:latin typeface="Helvetica Neue" panose="020B0604020202020204" charset="0"/>
              </a:rPr>
              <a:t>Product</a:t>
            </a:r>
          </a:p>
          <a:p>
            <a:endParaRPr lang="en-US" dirty="0">
              <a:latin typeface="Helvetica Neue" panose="020B0604020202020204" charset="0"/>
            </a:endParaRPr>
          </a:p>
          <a:p>
            <a:r>
              <a:rPr lang="en-US" i="1" dirty="0">
                <a:latin typeface="Helvetica Neue" panose="020B0604020202020204" charset="0"/>
              </a:rPr>
              <a:t>Note that the table can become very long and take a moment to load if some items are selected without many applied filters.</a:t>
            </a:r>
          </a:p>
        </p:txBody>
      </p:sp>
      <p:pic>
        <p:nvPicPr>
          <p:cNvPr id="4" name="Picture 3">
            <a:extLst>
              <a:ext uri="{FF2B5EF4-FFF2-40B4-BE49-F238E27FC236}">
                <a16:creationId xmlns:a16="http://schemas.microsoft.com/office/drawing/2014/main" id="{52026A30-BE7B-A106-ED04-9A56EC991B52}"/>
              </a:ext>
            </a:extLst>
          </p:cNvPr>
          <p:cNvPicPr>
            <a:picLocks noChangeAspect="1"/>
          </p:cNvPicPr>
          <p:nvPr/>
        </p:nvPicPr>
        <p:blipFill>
          <a:blip r:embed="rId3"/>
          <a:stretch>
            <a:fillRect/>
          </a:stretch>
        </p:blipFill>
        <p:spPr>
          <a:xfrm>
            <a:off x="4886903" y="4609786"/>
            <a:ext cx="15308811" cy="4496427"/>
          </a:xfrm>
          <a:prstGeom prst="rect">
            <a:avLst/>
          </a:prstGeom>
        </p:spPr>
      </p:pic>
      <p:pic>
        <p:nvPicPr>
          <p:cNvPr id="9" name="Picture 8">
            <a:extLst>
              <a:ext uri="{FF2B5EF4-FFF2-40B4-BE49-F238E27FC236}">
                <a16:creationId xmlns:a16="http://schemas.microsoft.com/office/drawing/2014/main" id="{45F720FA-C403-0B04-8B59-A69D9AA0D108}"/>
              </a:ext>
            </a:extLst>
          </p:cNvPr>
          <p:cNvPicPr>
            <a:picLocks noChangeAspect="1"/>
          </p:cNvPicPr>
          <p:nvPr/>
        </p:nvPicPr>
        <p:blipFill>
          <a:blip r:embed="rId4"/>
          <a:stretch>
            <a:fillRect/>
          </a:stretch>
        </p:blipFill>
        <p:spPr>
          <a:xfrm>
            <a:off x="7490069" y="8625716"/>
            <a:ext cx="2057687" cy="1371791"/>
          </a:xfrm>
          <a:prstGeom prst="rect">
            <a:avLst/>
          </a:prstGeom>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504CD489-3460-32D8-19A5-3F31FA919170}"/>
              </a:ext>
            </a:extLst>
          </p:cNvPr>
          <p:cNvCxnSpPr/>
          <p:nvPr/>
        </p:nvCxnSpPr>
        <p:spPr>
          <a:xfrm>
            <a:off x="6998677" y="8493369"/>
            <a:ext cx="491392" cy="175846"/>
          </a:xfrm>
          <a:prstGeom prst="line">
            <a:avLst/>
          </a:prstGeom>
          <a:ln>
            <a:solidFill>
              <a:srgbClr val="2D5A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2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Price Volume</a:t>
            </a:r>
            <a:endParaRPr dirty="0"/>
          </a:p>
        </p:txBody>
      </p:sp>
      <p:sp>
        <p:nvSpPr>
          <p:cNvPr id="182" name="Google Shape;182;p4"/>
          <p:cNvSpPr txBox="1">
            <a:spLocks noGrp="1"/>
          </p:cNvSpPr>
          <p:nvPr>
            <p:ph type="sldNum" idx="12"/>
          </p:nvPr>
        </p:nvSpPr>
        <p:spPr>
          <a:xfrm>
            <a:off x="19905586" y="12954548"/>
            <a:ext cx="286970"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8</a:t>
            </a:fld>
            <a:endParaRPr/>
          </a:p>
        </p:txBody>
      </p:sp>
      <p:pic>
        <p:nvPicPr>
          <p:cNvPr id="3" name="Picture 2">
            <a:extLst>
              <a:ext uri="{FF2B5EF4-FFF2-40B4-BE49-F238E27FC236}">
                <a16:creationId xmlns:a16="http://schemas.microsoft.com/office/drawing/2014/main" id="{CCEDBF73-E34F-A079-74B6-DFDA3B28CF13}"/>
              </a:ext>
            </a:extLst>
          </p:cNvPr>
          <p:cNvPicPr>
            <a:picLocks noChangeAspect="1"/>
          </p:cNvPicPr>
          <p:nvPr/>
        </p:nvPicPr>
        <p:blipFill>
          <a:blip r:embed="rId3"/>
          <a:stretch>
            <a:fillRect/>
          </a:stretch>
        </p:blipFill>
        <p:spPr>
          <a:xfrm>
            <a:off x="7772281" y="3260851"/>
            <a:ext cx="12133305" cy="9069089"/>
          </a:xfrm>
          <a:prstGeom prst="rect">
            <a:avLst/>
          </a:prstGeom>
        </p:spPr>
      </p:pic>
      <p:sp>
        <p:nvSpPr>
          <p:cNvPr id="4" name="TextBox 3">
            <a:extLst>
              <a:ext uri="{FF2B5EF4-FFF2-40B4-BE49-F238E27FC236}">
                <a16:creationId xmlns:a16="http://schemas.microsoft.com/office/drawing/2014/main" id="{CE56B8B9-24C9-F923-A376-FBB1A770C8BC}"/>
              </a:ext>
            </a:extLst>
          </p:cNvPr>
          <p:cNvSpPr txBox="1"/>
          <p:nvPr/>
        </p:nvSpPr>
        <p:spPr>
          <a:xfrm>
            <a:off x="508000" y="2970834"/>
            <a:ext cx="5576277" cy="3539430"/>
          </a:xfrm>
          <a:prstGeom prst="rect">
            <a:avLst/>
          </a:prstGeom>
          <a:noFill/>
          <a:ln>
            <a:noFill/>
          </a:ln>
        </p:spPr>
        <p:txBody>
          <a:bodyPr wrap="square" rtlCol="0">
            <a:spAutoFit/>
          </a:bodyPr>
          <a:lstStyle/>
          <a:p>
            <a:r>
              <a:rPr lang="en-US" b="1" dirty="0">
                <a:latin typeface="Helvetica Neue" panose="020B0604020202020204" charset="0"/>
              </a:rPr>
              <a:t>Price Volume</a:t>
            </a:r>
          </a:p>
          <a:p>
            <a:r>
              <a:rPr lang="en-US" dirty="0">
                <a:latin typeface="Helvetica Neue" panose="020B0604020202020204" charset="0"/>
              </a:rPr>
              <a:t>This report contains weekly data points for price and volume for a simple elasticity analysis.</a:t>
            </a:r>
          </a:p>
          <a:p>
            <a:endParaRPr lang="en-US" dirty="0">
              <a:latin typeface="Helvetica Neue" panose="020B0604020202020204" charset="0"/>
            </a:endParaRPr>
          </a:p>
          <a:p>
            <a:r>
              <a:rPr lang="en-US" b="1" dirty="0">
                <a:latin typeface="Helvetica Neue" panose="020B0604020202020204" charset="0"/>
              </a:rPr>
              <a:t>Average Price</a:t>
            </a:r>
          </a:p>
          <a:p>
            <a:r>
              <a:rPr lang="en-US" dirty="0">
                <a:latin typeface="Helvetica Neue" panose="020B0604020202020204" charset="0"/>
              </a:rPr>
              <a:t>Average price calculates the weekly average dollars divided by number of units sold.</a:t>
            </a:r>
          </a:p>
          <a:p>
            <a:endParaRPr lang="en-US" dirty="0">
              <a:latin typeface="Helvetica Neue" panose="020B0604020202020204" charset="0"/>
            </a:endParaRPr>
          </a:p>
          <a:p>
            <a:r>
              <a:rPr lang="en-US" b="1" dirty="0">
                <a:latin typeface="Helvetica Neue" panose="020B0604020202020204" charset="0"/>
              </a:rPr>
              <a:t>Units Sold</a:t>
            </a:r>
          </a:p>
          <a:p>
            <a:r>
              <a:rPr lang="en-US" dirty="0">
                <a:latin typeface="Helvetica Neue" panose="020B0604020202020204" charset="0"/>
              </a:rPr>
              <a:t>The bar chart shows the number of units sold for current and prior year for that week.</a:t>
            </a:r>
          </a:p>
          <a:p>
            <a:br>
              <a:rPr lang="en-US" dirty="0">
                <a:latin typeface="Helvetica Neue" panose="020B0604020202020204" charset="0"/>
              </a:rPr>
            </a:br>
            <a:r>
              <a:rPr lang="en-US" b="1" dirty="0">
                <a:latin typeface="Helvetica Neue" panose="020B0604020202020204" charset="0"/>
              </a:rPr>
              <a:t>Detailed</a:t>
            </a:r>
          </a:p>
          <a:p>
            <a:r>
              <a:rPr lang="en-US" dirty="0">
                <a:latin typeface="Helvetica Neue" panose="020B0604020202020204" charset="0"/>
              </a:rPr>
              <a:t>Shows additional metrics and the week ending date (for the current year). A detailed tooltip shows the week ending date for both current and prior year for the given week.</a:t>
            </a:r>
          </a:p>
        </p:txBody>
      </p:sp>
      <p:pic>
        <p:nvPicPr>
          <p:cNvPr id="6" name="Picture 5">
            <a:extLst>
              <a:ext uri="{FF2B5EF4-FFF2-40B4-BE49-F238E27FC236}">
                <a16:creationId xmlns:a16="http://schemas.microsoft.com/office/drawing/2014/main" id="{73A02C6F-AEC9-3640-BA1A-AD3EDEF03FB6}"/>
              </a:ext>
            </a:extLst>
          </p:cNvPr>
          <p:cNvPicPr>
            <a:picLocks noChangeAspect="1"/>
          </p:cNvPicPr>
          <p:nvPr/>
        </p:nvPicPr>
        <p:blipFill>
          <a:blip r:embed="rId4"/>
          <a:stretch>
            <a:fillRect/>
          </a:stretch>
        </p:blipFill>
        <p:spPr>
          <a:xfrm>
            <a:off x="4992179" y="8744964"/>
            <a:ext cx="4749699" cy="1015452"/>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803A781-305C-0773-412E-4F038BDD8F0C}"/>
              </a:ext>
            </a:extLst>
          </p:cNvPr>
          <p:cNvSpPr txBox="1"/>
          <p:nvPr/>
        </p:nvSpPr>
        <p:spPr>
          <a:xfrm>
            <a:off x="668414" y="9791059"/>
            <a:ext cx="5576277" cy="954107"/>
          </a:xfrm>
          <a:prstGeom prst="rect">
            <a:avLst/>
          </a:prstGeom>
          <a:noFill/>
          <a:ln>
            <a:noFill/>
          </a:ln>
        </p:spPr>
        <p:txBody>
          <a:bodyPr wrap="square" rtlCol="0">
            <a:spAutoFit/>
          </a:bodyPr>
          <a:lstStyle/>
          <a:p>
            <a:r>
              <a:rPr lang="en-US" b="1" dirty="0">
                <a:latin typeface="Helvetica Neue" panose="020B0604020202020204" charset="0"/>
              </a:rPr>
              <a:t>Tooltip</a:t>
            </a:r>
          </a:p>
          <a:p>
            <a:r>
              <a:rPr lang="en-US" dirty="0">
                <a:latin typeface="Helvetica Neue" panose="020B0604020202020204" charset="0"/>
              </a:rPr>
              <a:t>Hover over the charts to see a tooltip with the week ending dates for the current and prior year.</a:t>
            </a:r>
          </a:p>
          <a:p>
            <a:endParaRPr lang="en-US" dirty="0">
              <a:latin typeface="Helvetica Neue"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2" name="Picture 11">
            <a:extLst>
              <a:ext uri="{FF2B5EF4-FFF2-40B4-BE49-F238E27FC236}">
                <a16:creationId xmlns:a16="http://schemas.microsoft.com/office/drawing/2014/main" id="{89ACD3C0-BC39-7536-4B68-B733EEDA85D0}"/>
              </a:ext>
            </a:extLst>
          </p:cNvPr>
          <p:cNvPicPr>
            <a:picLocks noChangeAspect="1"/>
          </p:cNvPicPr>
          <p:nvPr/>
        </p:nvPicPr>
        <p:blipFill>
          <a:blip r:embed="rId3"/>
          <a:stretch>
            <a:fillRect/>
          </a:stretch>
        </p:blipFill>
        <p:spPr>
          <a:xfrm>
            <a:off x="6033355" y="3374374"/>
            <a:ext cx="13573491" cy="8831309"/>
          </a:xfrm>
          <a:prstGeom prst="rect">
            <a:avLst/>
          </a:prstGeom>
        </p:spPr>
      </p:pic>
      <p:sp>
        <p:nvSpPr>
          <p:cNvPr id="187" name="Google Shape;187;p5"/>
          <p:cNvSpPr txBox="1">
            <a:spLocks noGrp="1"/>
          </p:cNvSpPr>
          <p:nvPr>
            <p:ph type="title"/>
          </p:nvPr>
        </p:nvSpPr>
        <p:spPr>
          <a:xfrm>
            <a:off x="508000" y="508000"/>
            <a:ext cx="19558000" cy="2128243"/>
          </a:xfrm>
          <a:prstGeom prst="rect">
            <a:avLst/>
          </a:prstGeom>
          <a:noFill/>
          <a:ln>
            <a:noFill/>
          </a:ln>
        </p:spPr>
        <p:txBody>
          <a:bodyPr spcFirstLastPara="1" wrap="square" lIns="42850" tIns="42850" rIns="42850" bIns="42850" anchor="t" anchorCtr="0">
            <a:noAutofit/>
          </a:bodyPr>
          <a:lstStyle/>
          <a:p>
            <a:pPr marL="0" lvl="0" indent="0" algn="l" rtl="0">
              <a:lnSpc>
                <a:spcPct val="70000"/>
              </a:lnSpc>
              <a:spcBef>
                <a:spcPts val="0"/>
              </a:spcBef>
              <a:spcAft>
                <a:spcPts val="0"/>
              </a:spcAft>
              <a:buClr>
                <a:srgbClr val="2D5A67"/>
              </a:buClr>
              <a:buSzPts val="6000"/>
              <a:buFont typeface="Arial"/>
              <a:buNone/>
            </a:pPr>
            <a:r>
              <a:rPr lang="en-US" dirty="0"/>
              <a:t>Nielsen – Brand Comparison</a:t>
            </a:r>
            <a:endParaRPr dirty="0"/>
          </a:p>
        </p:txBody>
      </p:sp>
      <p:sp>
        <p:nvSpPr>
          <p:cNvPr id="189" name="Google Shape;189;p5"/>
          <p:cNvSpPr txBox="1">
            <a:spLocks noGrp="1"/>
          </p:cNvSpPr>
          <p:nvPr>
            <p:ph type="sldNum" idx="12"/>
          </p:nvPr>
        </p:nvSpPr>
        <p:spPr>
          <a:xfrm>
            <a:off x="19904100" y="12954548"/>
            <a:ext cx="289942" cy="555626"/>
          </a:xfrm>
          <a:prstGeom prst="rect">
            <a:avLst/>
          </a:prstGeom>
          <a:noFill/>
          <a:ln>
            <a:noFill/>
          </a:ln>
        </p:spPr>
        <p:txBody>
          <a:bodyPr spcFirstLastPara="1" wrap="square" lIns="42850" tIns="42850" rIns="42850" bIns="42850" anchor="t" anchorCtr="0">
            <a:spAutoFit/>
          </a:bodyPr>
          <a:lstStyle/>
          <a:p>
            <a:pPr marL="0" lvl="0" indent="0" algn="ctr" rtl="0">
              <a:lnSpc>
                <a:spcPct val="100000"/>
              </a:lnSpc>
              <a:spcBef>
                <a:spcPts val="0"/>
              </a:spcBef>
              <a:spcAft>
                <a:spcPts val="0"/>
              </a:spcAft>
              <a:buClr>
                <a:srgbClr val="087073"/>
              </a:buClr>
              <a:buSzPts val="2600"/>
              <a:buFont typeface="Arial"/>
              <a:buNone/>
            </a:pPr>
            <a:fld id="{00000000-1234-1234-1234-123412341234}" type="slidenum">
              <a:rPr lang="en-US" sz="2600">
                <a:solidFill>
                  <a:srgbClr val="087073"/>
                </a:solidFill>
                <a:latin typeface="Arial"/>
                <a:ea typeface="Arial"/>
                <a:cs typeface="Arial"/>
                <a:sym typeface="Arial"/>
              </a:rPr>
              <a:t>9</a:t>
            </a:fld>
            <a:endParaRPr/>
          </a:p>
        </p:txBody>
      </p:sp>
      <p:sp>
        <p:nvSpPr>
          <p:cNvPr id="4" name="TextBox 3">
            <a:extLst>
              <a:ext uri="{FF2B5EF4-FFF2-40B4-BE49-F238E27FC236}">
                <a16:creationId xmlns:a16="http://schemas.microsoft.com/office/drawing/2014/main" id="{ABC1B432-8EF4-0E42-B4C7-7DF379FA55D2}"/>
              </a:ext>
            </a:extLst>
          </p:cNvPr>
          <p:cNvSpPr txBox="1"/>
          <p:nvPr/>
        </p:nvSpPr>
        <p:spPr>
          <a:xfrm>
            <a:off x="508000" y="2970834"/>
            <a:ext cx="5207000" cy="3108543"/>
          </a:xfrm>
          <a:prstGeom prst="rect">
            <a:avLst/>
          </a:prstGeom>
          <a:solidFill>
            <a:schemeClr val="bg1">
              <a:lumMod val="95000"/>
            </a:schemeClr>
          </a:solidFill>
          <a:ln>
            <a:noFill/>
          </a:ln>
        </p:spPr>
        <p:txBody>
          <a:bodyPr wrap="square" rtlCol="0">
            <a:spAutoFit/>
          </a:bodyPr>
          <a:lstStyle/>
          <a:p>
            <a:r>
              <a:rPr lang="en-US" b="1" dirty="0">
                <a:latin typeface="Helvetica Neue" panose="020B0604020202020204" charset="0"/>
              </a:rPr>
              <a:t>Brand Comparison</a:t>
            </a:r>
          </a:p>
          <a:p>
            <a:r>
              <a:rPr lang="en-US" dirty="0">
                <a:latin typeface="Helvetica Neue" panose="020B0604020202020204" charset="0"/>
              </a:rPr>
              <a:t>Tools for comparing brand against their category.</a:t>
            </a:r>
          </a:p>
          <a:p>
            <a:endParaRPr lang="en-US" dirty="0">
              <a:latin typeface="Helvetica Neue" panose="020B0604020202020204" charset="0"/>
            </a:endParaRPr>
          </a:p>
          <a:p>
            <a:r>
              <a:rPr lang="en-US" b="1" dirty="0">
                <a:latin typeface="Helvetica Neue" panose="020B0604020202020204" charset="0"/>
              </a:rPr>
              <a:t>Step 1.</a:t>
            </a:r>
          </a:p>
          <a:p>
            <a:r>
              <a:rPr lang="en-US" dirty="0">
                <a:latin typeface="Helvetica Neue" panose="020B0604020202020204" charset="0"/>
              </a:rPr>
              <a:t>Select a category, sub category, or price tier. Click on the item to select. This will populate the “Category” metrics below.</a:t>
            </a:r>
          </a:p>
          <a:p>
            <a:endParaRPr lang="en-US" dirty="0">
              <a:latin typeface="Helvetica Neue" panose="020B0604020202020204" charset="0"/>
            </a:endParaRPr>
          </a:p>
          <a:p>
            <a:r>
              <a:rPr lang="en-US" b="1" dirty="0">
                <a:latin typeface="Helvetica Neue" panose="020B0604020202020204" charset="0"/>
              </a:rPr>
              <a:t>Step 2.</a:t>
            </a:r>
          </a:p>
          <a:p>
            <a:r>
              <a:rPr lang="en-US" dirty="0">
                <a:latin typeface="Helvetica Neue" panose="020B0604020202020204" charset="0"/>
              </a:rPr>
              <a:t>Select a brand family, brand extension, or manufacturer. This will populate the “Focus” category below.</a:t>
            </a:r>
          </a:p>
          <a:p>
            <a:endParaRPr lang="en-US" dirty="0">
              <a:latin typeface="Helvetica Neue" panose="020B0604020202020204" charset="0"/>
            </a:endParaRPr>
          </a:p>
          <a:p>
            <a:r>
              <a:rPr lang="en-US" b="1" dirty="0">
                <a:latin typeface="Helvetica Neue" panose="020B0604020202020204" charset="0"/>
              </a:rPr>
              <a:t>Step 3 and 4.</a:t>
            </a:r>
          </a:p>
          <a:p>
            <a:r>
              <a:rPr lang="en-US" dirty="0">
                <a:latin typeface="Helvetica Neue" panose="020B0604020202020204" charset="0"/>
              </a:rPr>
              <a:t>Select the brand family or price tier for comparison to the focus brand to populate tables 4A and 4B below.</a:t>
            </a:r>
          </a:p>
        </p:txBody>
      </p:sp>
      <p:sp>
        <p:nvSpPr>
          <p:cNvPr id="5" name="TextBox 4">
            <a:extLst>
              <a:ext uri="{FF2B5EF4-FFF2-40B4-BE49-F238E27FC236}">
                <a16:creationId xmlns:a16="http://schemas.microsoft.com/office/drawing/2014/main" id="{D8DD469B-888B-DFD0-600D-96C1F1210CDF}"/>
              </a:ext>
            </a:extLst>
          </p:cNvPr>
          <p:cNvSpPr txBox="1"/>
          <p:nvPr/>
        </p:nvSpPr>
        <p:spPr>
          <a:xfrm>
            <a:off x="14617765" y="2238122"/>
            <a:ext cx="5576277" cy="1169551"/>
          </a:xfrm>
          <a:prstGeom prst="rect">
            <a:avLst/>
          </a:prstGeom>
          <a:noFill/>
          <a:ln>
            <a:noFill/>
          </a:ln>
        </p:spPr>
        <p:txBody>
          <a:bodyPr wrap="square" rtlCol="0">
            <a:spAutoFit/>
          </a:bodyPr>
          <a:lstStyle/>
          <a:p>
            <a:r>
              <a:rPr lang="en-US" b="1" dirty="0">
                <a:latin typeface="Helvetica Neue" panose="020B0604020202020204" charset="0"/>
              </a:rPr>
              <a:t>Ranking Table</a:t>
            </a:r>
          </a:p>
          <a:p>
            <a:r>
              <a:rPr lang="en-US" dirty="0">
                <a:latin typeface="Helvetica Neue" panose="020B0604020202020204" charset="0"/>
              </a:rPr>
              <a:t>This chart shows ranking for dollars and EQ volume for the selected focus brand. The main ranking is within the selected category (comparing like for like), and a secondary global ranking is displayed to the right.</a:t>
            </a:r>
          </a:p>
        </p:txBody>
      </p:sp>
      <p:cxnSp>
        <p:nvCxnSpPr>
          <p:cNvPr id="9" name="Straight Connector 8">
            <a:extLst>
              <a:ext uri="{FF2B5EF4-FFF2-40B4-BE49-F238E27FC236}">
                <a16:creationId xmlns:a16="http://schemas.microsoft.com/office/drawing/2014/main" id="{B277431A-58B0-127D-08F2-B7738B77F6C1}"/>
              </a:ext>
            </a:extLst>
          </p:cNvPr>
          <p:cNvCxnSpPr/>
          <p:nvPr/>
        </p:nvCxnSpPr>
        <p:spPr>
          <a:xfrm flipV="1">
            <a:off x="17057077" y="3407673"/>
            <a:ext cx="0" cy="355435"/>
          </a:xfrm>
          <a:prstGeom prst="line">
            <a:avLst/>
          </a:prstGeom>
          <a:ln>
            <a:solidFill>
              <a:srgbClr val="2D5A6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06FD98C-C6EA-728F-A2BC-B4800F17EE37}"/>
              </a:ext>
            </a:extLst>
          </p:cNvPr>
          <p:cNvSpPr txBox="1"/>
          <p:nvPr/>
        </p:nvSpPr>
        <p:spPr>
          <a:xfrm>
            <a:off x="508000" y="9190894"/>
            <a:ext cx="5207000" cy="2246769"/>
          </a:xfrm>
          <a:prstGeom prst="rect">
            <a:avLst/>
          </a:prstGeom>
          <a:noFill/>
          <a:ln>
            <a:noFill/>
          </a:ln>
        </p:spPr>
        <p:txBody>
          <a:bodyPr wrap="square" rtlCol="0">
            <a:spAutoFit/>
          </a:bodyPr>
          <a:lstStyle/>
          <a:p>
            <a:r>
              <a:rPr lang="en-US" b="1" dirty="0">
                <a:latin typeface="Helvetica Neue" panose="020B0604020202020204" charset="0"/>
              </a:rPr>
              <a:t>Metrics</a:t>
            </a:r>
          </a:p>
          <a:p>
            <a:r>
              <a:rPr lang="en-US" dirty="0">
                <a:latin typeface="Helvetica Neue" panose="020B0604020202020204" charset="0"/>
              </a:rPr>
              <a:t>For the selected category, focus brands, and comparison brands/tiers, metrics are displayed in these detailed charts:</a:t>
            </a:r>
          </a:p>
          <a:p>
            <a:pPr marL="285750" indent="-285750">
              <a:buFont typeface="Arial" panose="020B0604020202020204" pitchFamily="34" charset="0"/>
              <a:buChar char="•"/>
            </a:pPr>
            <a:r>
              <a:rPr lang="en-US" dirty="0">
                <a:latin typeface="Helvetica Neue" panose="020B0604020202020204" charset="0"/>
              </a:rPr>
              <a:t>EQU Volume &amp; Change vs Prior Year</a:t>
            </a:r>
          </a:p>
          <a:p>
            <a:pPr marL="285750" indent="-285750">
              <a:buFont typeface="Arial" panose="020B0604020202020204" pitchFamily="34" charset="0"/>
              <a:buChar char="•"/>
            </a:pPr>
            <a:r>
              <a:rPr lang="en-US" dirty="0">
                <a:latin typeface="Helvetica Neue" panose="020B0604020202020204" charset="0"/>
              </a:rPr>
              <a:t>Dollar Values &amp; Change vs Prior Year</a:t>
            </a:r>
          </a:p>
          <a:p>
            <a:pPr marL="285750" indent="-285750">
              <a:buFont typeface="Arial" panose="020B0604020202020204" pitchFamily="34" charset="0"/>
              <a:buChar char="•"/>
            </a:pPr>
            <a:r>
              <a:rPr lang="en-US" dirty="0">
                <a:latin typeface="Helvetica Neue" panose="020B0604020202020204" charset="0"/>
              </a:rPr>
              <a:t>Stores Selling</a:t>
            </a:r>
          </a:p>
          <a:p>
            <a:pPr marL="285750" indent="-285750">
              <a:buFont typeface="Arial" panose="020B0604020202020204" pitchFamily="34" charset="0"/>
              <a:buChar char="•"/>
            </a:pPr>
            <a:r>
              <a:rPr lang="en-US" dirty="0">
                <a:latin typeface="Helvetica Neue" panose="020B0604020202020204" charset="0"/>
              </a:rPr>
              <a:t>ACV</a:t>
            </a:r>
          </a:p>
          <a:p>
            <a:pPr marL="285750" indent="-285750">
              <a:buFont typeface="Arial" panose="020B0604020202020204" pitchFamily="34" charset="0"/>
              <a:buChar char="•"/>
            </a:pPr>
            <a:r>
              <a:rPr lang="en-US" dirty="0">
                <a:latin typeface="Helvetica Neue" panose="020B0604020202020204" charset="0"/>
              </a:rPr>
              <a:t>Dollar Share</a:t>
            </a:r>
          </a:p>
          <a:p>
            <a:pPr marL="285750" indent="-285750">
              <a:buFont typeface="Arial" panose="020B0604020202020204" pitchFamily="34" charset="0"/>
              <a:buChar char="•"/>
            </a:pPr>
            <a:r>
              <a:rPr lang="en-US" dirty="0">
                <a:latin typeface="Helvetica Neue" panose="020B0604020202020204" charset="0"/>
              </a:rPr>
              <a:t>Share Change %</a:t>
            </a:r>
          </a:p>
          <a:p>
            <a:pPr marL="285750" indent="-285750">
              <a:buFont typeface="Arial" panose="020B0604020202020204" pitchFamily="34" charset="0"/>
              <a:buChar char="•"/>
            </a:pPr>
            <a:r>
              <a:rPr lang="en-US" dirty="0">
                <a:latin typeface="Helvetica Neue" panose="020B0604020202020204" charset="0"/>
              </a:rPr>
              <a:t>Rank (Within Category)</a:t>
            </a: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8124D9457D4543A1949A34E616E3DF" ma:contentTypeVersion="17" ma:contentTypeDescription="Create a new document." ma:contentTypeScope="" ma:versionID="439cc17901bc6087a52c887f33c2d299">
  <xsd:schema xmlns:xsd="http://www.w3.org/2001/XMLSchema" xmlns:xs="http://www.w3.org/2001/XMLSchema" xmlns:p="http://schemas.microsoft.com/office/2006/metadata/properties" xmlns:ns2="7c37202e-fd97-4730-acb3-074135a40b22" xmlns:ns3="626b9322-3ba5-43ab-baed-fa7a8bf1e33a" targetNamespace="http://schemas.microsoft.com/office/2006/metadata/properties" ma:root="true" ma:fieldsID="3c0ff2633e27826bb42a22e45bc1daf5" ns2:_="" ns3:_="">
    <xsd:import namespace="7c37202e-fd97-4730-acb3-074135a40b22"/>
    <xsd:import namespace="626b9322-3ba5-43ab-baed-fa7a8bf1e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7202e-fd97-4730-acb3-074135a40b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8814ff1-9f90-4482-aa4b-9eead3d75f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Tags" ma:index="23" nillable="true" ma:displayName="Tags" ma:format="Dropdown" ma:internalName="Tags">
      <xsd:simpleType>
        <xsd:restriction base="dms:Choice">
          <xsd:enumeration value="Choice 1"/>
          <xsd:enumeration value="Choice 2"/>
          <xsd:enumeration value="Choice 3"/>
          <xsd:enumeration value="Best Practices"/>
        </xsd:restriction>
      </xsd:simpleType>
    </xsd:element>
  </xsd:schema>
  <xsd:schema xmlns:xsd="http://www.w3.org/2001/XMLSchema" xmlns:xs="http://www.w3.org/2001/XMLSchema" xmlns:dms="http://schemas.microsoft.com/office/2006/documentManagement/types" xmlns:pc="http://schemas.microsoft.com/office/infopath/2007/PartnerControls" targetNamespace="626b9322-3ba5-43ab-baed-fa7a8bf1e33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80a8fe2-0d43-42c7-95f8-f52aa91dc723}" ma:internalName="TaxCatchAll" ma:showField="CatchAllData" ma:web="626b9322-3ba5-43ab-baed-fa7a8bf1e33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5DAF2-C1F4-478F-A0ED-3A548A0D9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7202e-fd97-4730-acb3-074135a40b22"/>
    <ds:schemaRef ds:uri="626b9322-3ba5-43ab-baed-fa7a8bf1e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81CB4-7590-465E-9978-3DBD02CC5D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TotalTime>
  <Words>1229</Words>
  <Application>Microsoft Office PowerPoint</Application>
  <PresentationFormat>Custom</PresentationFormat>
  <Paragraphs>165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Helvetica Neue Light</vt:lpstr>
      <vt:lpstr>Arial</vt:lpstr>
      <vt:lpstr>Helvetica Neue</vt:lpstr>
      <vt:lpstr>White</vt:lpstr>
      <vt:lpstr>Nielsen Dashboard</vt:lpstr>
      <vt:lpstr>Nielsen – Data Sharing Guidelines</vt:lpstr>
      <vt:lpstr>Nielsen – Table of Contents</vt:lpstr>
      <vt:lpstr>Nielsen - Topline Performance</vt:lpstr>
      <vt:lpstr>Nielsen - Topline Performance Continued</vt:lpstr>
      <vt:lpstr>Nielsen - Topline Breakout</vt:lpstr>
      <vt:lpstr>Nielsen – Market Overview</vt:lpstr>
      <vt:lpstr>Nielsen – Price Volume</vt:lpstr>
      <vt:lpstr>Nielsen – Brand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Emily Welcker</dc:creator>
  <cp:lastModifiedBy>Norman Chea</cp:lastModifiedBy>
  <cp:revision>18</cp:revision>
  <dcterms:modified xsi:type="dcterms:W3CDTF">2024-09-13T20:40:16Z</dcterms:modified>
</cp:coreProperties>
</file>