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0" r:id="rId3"/>
    <p:sldMasterId id="2147483682" r:id="rId4"/>
  </p:sldMasterIdLst>
  <p:notesMasterIdLst>
    <p:notesMasterId r:id="rId33"/>
  </p:notesMasterIdLst>
  <p:handoutMasterIdLst>
    <p:handoutMasterId r:id="rId34"/>
  </p:handoutMasterIdLst>
  <p:sldIdLst>
    <p:sldId id="468" r:id="rId5"/>
    <p:sldId id="393" r:id="rId6"/>
    <p:sldId id="384" r:id="rId7"/>
    <p:sldId id="473" r:id="rId8"/>
    <p:sldId id="389" r:id="rId9"/>
    <p:sldId id="331" r:id="rId10"/>
    <p:sldId id="330" r:id="rId11"/>
    <p:sldId id="343" r:id="rId12"/>
    <p:sldId id="405" r:id="rId13"/>
    <p:sldId id="366" r:id="rId14"/>
    <p:sldId id="369" r:id="rId15"/>
    <p:sldId id="383" r:id="rId16"/>
    <p:sldId id="282" r:id="rId17"/>
    <p:sldId id="347" r:id="rId18"/>
    <p:sldId id="439" r:id="rId19"/>
    <p:sldId id="456" r:id="rId20"/>
    <p:sldId id="388" r:id="rId21"/>
    <p:sldId id="431" r:id="rId22"/>
    <p:sldId id="363" r:id="rId23"/>
    <p:sldId id="466" r:id="rId24"/>
    <p:sldId id="457" r:id="rId25"/>
    <p:sldId id="344" r:id="rId26"/>
    <p:sldId id="476" r:id="rId27"/>
    <p:sldId id="472" r:id="rId28"/>
    <p:sldId id="475" r:id="rId29"/>
    <p:sldId id="474" r:id="rId30"/>
    <p:sldId id="449" r:id="rId31"/>
    <p:sldId id="45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userDrawn="1">
          <p15:clr>
            <a:srgbClr val="A4A3A4"/>
          </p15:clr>
        </p15:guide>
        <p15:guide id="2" orient="horz" pos="1812" userDrawn="1">
          <p15:clr>
            <a:srgbClr val="A4A3A4"/>
          </p15:clr>
        </p15:guide>
        <p15:guide id="3" pos="4608" userDrawn="1">
          <p15:clr>
            <a:srgbClr val="A4A3A4"/>
          </p15:clr>
        </p15:guide>
        <p15:guide id="4" pos="2016" userDrawn="1">
          <p15:clr>
            <a:srgbClr val="A4A3A4"/>
          </p15:clr>
        </p15:guide>
        <p15:guide id="5" pos="3744" userDrawn="1">
          <p15:clr>
            <a:srgbClr val="A4A3A4"/>
          </p15:clr>
        </p15:guide>
        <p15:guide id="6" pos="1152" userDrawn="1">
          <p15:clr>
            <a:srgbClr val="A4A3A4"/>
          </p15:clr>
        </p15:guide>
        <p15:guide id="7" pos="2880" userDrawn="1">
          <p15:clr>
            <a:srgbClr val="A4A3A4"/>
          </p15:clr>
        </p15:guide>
        <p15:guide id="8" pos="288" userDrawn="1">
          <p15:clr>
            <a:srgbClr val="A4A3A4"/>
          </p15:clr>
        </p15:guide>
        <p15:guide id="9" pos="5472" userDrawn="1">
          <p15:clr>
            <a:srgbClr val="A4A3A4"/>
          </p15:clr>
        </p15:guide>
        <p15:guide id="10" orient="horz"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26F"/>
    <a:srgbClr val="AE1A1E"/>
    <a:srgbClr val="F2F2F2"/>
    <a:srgbClr val="F4F2F2"/>
    <a:srgbClr val="3F6282"/>
    <a:srgbClr val="1C7DB7"/>
    <a:srgbClr val="92B6A0"/>
    <a:srgbClr val="5D9BA8"/>
    <a:srgbClr val="595959"/>
    <a:srgbClr val="2D4E7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9562" autoAdjust="0"/>
  </p:normalViewPr>
  <p:slideViewPr>
    <p:cSldViewPr snapToGrid="0" snapToObjects="1">
      <p:cViewPr varScale="1">
        <p:scale>
          <a:sx n="163" d="100"/>
          <a:sy n="163" d="100"/>
        </p:scale>
        <p:origin x="192" y="224"/>
      </p:cViewPr>
      <p:guideLst>
        <p:guide orient="horz" pos="468"/>
        <p:guide orient="horz" pos="1812"/>
        <p:guide pos="4608"/>
        <p:guide pos="2016"/>
        <p:guide pos="3744"/>
        <p:guide pos="1152"/>
        <p:guide pos="2880"/>
        <p:guide pos="288"/>
        <p:guide pos="5472"/>
        <p:guide orient="horz" pos="2100"/>
      </p:guideLst>
    </p:cSldViewPr>
  </p:slideViewPr>
  <p:notesTextViewPr>
    <p:cViewPr>
      <p:scale>
        <a:sx n="100" d="100"/>
        <a:sy n="100" d="100"/>
      </p:scale>
      <p:origin x="0" y="0"/>
    </p:cViewPr>
  </p:notesTextViewPr>
  <p:sorterViewPr>
    <p:cViewPr varScale="1">
      <p:scale>
        <a:sx n="1" d="1"/>
        <a:sy n="1" d="1"/>
      </p:scale>
      <p:origin x="0" y="-2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A30E26-14E0-7D44-9177-12F36DAD3947}" type="datetimeFigureOut">
              <a:rPr lang="en-US" smtClean="0"/>
              <a:t>12/30/21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8D20F2-FA94-FD4F-B653-0A404E0764B1}" type="slidenum">
              <a:rPr lang="en-US" smtClean="0"/>
              <a:t>‹#›</a:t>
            </a:fld>
            <a:endParaRPr lang="en-US"/>
          </a:p>
        </p:txBody>
      </p:sp>
    </p:spTree>
    <p:extLst>
      <p:ext uri="{BB962C8B-B14F-4D97-AF65-F5344CB8AC3E}">
        <p14:creationId xmlns:p14="http://schemas.microsoft.com/office/powerpoint/2010/main" val="2979294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3162F-C3F3-2048-A7A3-BCABC8426978}" type="datetimeFigureOut">
              <a:rPr lang="en-US" smtClean="0"/>
              <a:t>12/30/21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0C73B-B1DF-1A41-805E-0554CA7F70A3}" type="slidenum">
              <a:rPr lang="en-US" smtClean="0"/>
              <a:t>‹#›</a:t>
            </a:fld>
            <a:endParaRPr lang="en-US"/>
          </a:p>
        </p:txBody>
      </p:sp>
    </p:spTree>
    <p:extLst>
      <p:ext uri="{BB962C8B-B14F-4D97-AF65-F5344CB8AC3E}">
        <p14:creationId xmlns:p14="http://schemas.microsoft.com/office/powerpoint/2010/main" val="39971442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BE4B089C-DC4E-B04C-A753-9AABADAE0E1F}" type="slidenum">
              <a:rPr kumimoji="0" lang="en-US" sz="1200" b="0" i="0" u="none" strike="noStrike" kern="1200" cap="none" spc="0" normalizeH="0" baseline="0" noProof="0" smtClean="0">
                <a:ln>
                  <a:noFill/>
                </a:ln>
                <a:solidFill>
                  <a:srgbClr val="000000"/>
                </a:solidFill>
                <a:effectLst/>
                <a:uLnTx/>
                <a:uFillTx/>
                <a:latin typeface="Trebuchet MS" panose="020B0603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58142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F4B1C-26F5-4B31-8797-8D7231AD57A0}" type="slidenum">
              <a:rPr lang="en-US" smtClean="0"/>
              <a:pPr>
                <a:defRPr/>
              </a:pPr>
              <a:t>7</a:t>
            </a:fld>
            <a:endParaRPr lang="en-US" dirty="0"/>
          </a:p>
        </p:txBody>
      </p:sp>
    </p:spTree>
    <p:extLst>
      <p:ext uri="{BB962C8B-B14F-4D97-AF65-F5344CB8AC3E}">
        <p14:creationId xmlns:p14="http://schemas.microsoft.com/office/powerpoint/2010/main" val="108331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7388"/>
            <a:ext cx="6096000" cy="3429000"/>
          </a:xfrm>
          <a:ln/>
        </p:spPr>
      </p:sp>
      <p:sp>
        <p:nvSpPr>
          <p:cNvPr id="63491" name="Notes Placeholder 2"/>
          <p:cNvSpPr>
            <a:spLocks noGrp="1"/>
          </p:cNvSpPr>
          <p:nvPr>
            <p:ph type="body" idx="1"/>
          </p:nvPr>
        </p:nvSpPr>
        <p:spPr>
          <a:xfrm>
            <a:off x="513176" y="5723176"/>
            <a:ext cx="4100755" cy="5994727"/>
          </a:xfrm>
          <a:noFill/>
          <a:ln/>
        </p:spPr>
        <p:txBody>
          <a:bodyPr/>
          <a:lstStyle/>
          <a:p>
            <a:endParaRPr lang="en-US" altLang="en-US" sz="1100" dirty="0"/>
          </a:p>
        </p:txBody>
      </p:sp>
      <p:sp>
        <p:nvSpPr>
          <p:cNvPr id="63492" name="Slide Number Placeholder 3"/>
          <p:cNvSpPr>
            <a:spLocks noGrp="1"/>
          </p:cNvSpPr>
          <p:nvPr>
            <p:ph type="sldNum" sz="quarter" idx="5"/>
          </p:nvPr>
        </p:nvSpPr>
        <p:spPr>
          <a:noFill/>
        </p:spPr>
        <p:txBody>
          <a:bodyPr/>
          <a:lstStyle/>
          <a:p>
            <a:fld id="{2F252BAF-096C-4AB2-A80A-859211CAF086}" type="slidenum">
              <a:rPr lang="en-US" altLang="en-US" smtClean="0"/>
              <a:pPr/>
              <a:t>8</a:t>
            </a:fld>
            <a:endParaRPr lang="en-US" altLang="en-US"/>
          </a:p>
        </p:txBody>
      </p:sp>
    </p:spTree>
    <p:extLst>
      <p:ext uri="{BB962C8B-B14F-4D97-AF65-F5344CB8AC3E}">
        <p14:creationId xmlns:p14="http://schemas.microsoft.com/office/powerpoint/2010/main" val="82100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1454150" y="909638"/>
            <a:ext cx="8080375" cy="4546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71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BEA4F38-57E0-FD43-8BBC-FAF0A697A921}" type="slidenum">
              <a:rPr kumimoji="0" lang="en-US" sz="1200" b="0" i="0" u="none" strike="noStrike" kern="1200" cap="none" spc="0" normalizeH="0" baseline="0" noProof="0">
                <a:ln>
                  <a:noFill/>
                </a:ln>
                <a:solidFill>
                  <a:prstClr val="black"/>
                </a:solidFill>
                <a:effectLst/>
                <a:uLnTx/>
                <a:uFillTx/>
                <a:latin typeface="Calibri" charset="0"/>
                <a:ea typeface="MS PGothic"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320870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7388"/>
            <a:ext cx="6096000" cy="3429000"/>
          </a:xfrm>
          <a:ln/>
        </p:spPr>
      </p:sp>
      <p:sp>
        <p:nvSpPr>
          <p:cNvPr id="75779" name="Notes Placeholder 2"/>
          <p:cNvSpPr>
            <a:spLocks noGrp="1"/>
          </p:cNvSpPr>
          <p:nvPr>
            <p:ph type="body" idx="1"/>
          </p:nvPr>
        </p:nvSpPr>
        <p:spPr>
          <a:noFill/>
          <a:ln/>
        </p:spPr>
        <p:txBody>
          <a:bodyPr/>
          <a:lstStyle/>
          <a:p>
            <a:endParaRPr lang="en-US" altLang="en-US" dirty="0"/>
          </a:p>
        </p:txBody>
      </p:sp>
      <p:sp>
        <p:nvSpPr>
          <p:cNvPr id="75780" name="Slide Number Placeholder 3"/>
          <p:cNvSpPr>
            <a:spLocks noGrp="1"/>
          </p:cNvSpPr>
          <p:nvPr>
            <p:ph type="sldNum" sz="quarter" idx="5"/>
          </p:nvPr>
        </p:nvSpPr>
        <p:spPr>
          <a:noFill/>
        </p:spPr>
        <p:txBody>
          <a:bodyPr/>
          <a:lstStyle/>
          <a:p>
            <a:fld id="{03CFE73C-769A-4764-A752-1CEC2A6CA9E7}" type="slidenum">
              <a:rPr lang="en-US" altLang="en-US" smtClean="0"/>
              <a:pPr/>
              <a:t>20</a:t>
            </a:fld>
            <a:endParaRPr lang="en-US" altLang="en-US"/>
          </a:p>
        </p:txBody>
      </p:sp>
    </p:spTree>
    <p:extLst>
      <p:ext uri="{BB962C8B-B14F-4D97-AF65-F5344CB8AC3E}">
        <p14:creationId xmlns:p14="http://schemas.microsoft.com/office/powerpoint/2010/main" val="3670178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C756B99-3AB5-41C0-95F0-074F8E311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Trebuchet MS" panose="020B0603020202020204" pitchFamily="34" charset="0"/>
                <a:cs typeface="Geneva" pitchFamily="34" charset="0"/>
              </a:defRPr>
            </a:lvl1pPr>
            <a:lvl2pPr marL="742950" indent="-285750" defTabSz="966788">
              <a:defRPr>
                <a:solidFill>
                  <a:schemeClr val="tx1"/>
                </a:solidFill>
                <a:latin typeface="Trebuchet MS" panose="020B0603020202020204" pitchFamily="34" charset="0"/>
                <a:cs typeface="Geneva" pitchFamily="34" charset="0"/>
              </a:defRPr>
            </a:lvl2pPr>
            <a:lvl3pPr marL="1143000" indent="-228600" defTabSz="966788">
              <a:defRPr>
                <a:solidFill>
                  <a:schemeClr val="tx1"/>
                </a:solidFill>
                <a:latin typeface="Trebuchet MS" panose="020B0603020202020204" pitchFamily="34" charset="0"/>
                <a:cs typeface="Geneva" pitchFamily="34" charset="0"/>
              </a:defRPr>
            </a:lvl3pPr>
            <a:lvl4pPr marL="1600200" indent="-228600" defTabSz="966788">
              <a:defRPr>
                <a:solidFill>
                  <a:schemeClr val="tx1"/>
                </a:solidFill>
                <a:latin typeface="Trebuchet MS" panose="020B0603020202020204" pitchFamily="34" charset="0"/>
                <a:cs typeface="Geneva" pitchFamily="34" charset="0"/>
              </a:defRPr>
            </a:lvl4pPr>
            <a:lvl5pPr marL="2057400" indent="-228600" defTabSz="966788">
              <a:defRPr>
                <a:solidFill>
                  <a:schemeClr val="tx1"/>
                </a:solidFill>
                <a:latin typeface="Trebuchet MS" panose="020B0603020202020204" pitchFamily="34" charset="0"/>
                <a:cs typeface="Geneva" pitchFamily="34" charset="0"/>
              </a:defRPr>
            </a:lvl5pPr>
            <a:lvl6pPr marL="25146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78989AC-D445-4BAC-B804-ED80F06AA7B6}" type="slidenum">
              <a:rPr kumimoji="0" lang="en-US" altLang="en-US" sz="1200" b="0" i="0" u="none" strike="noStrike" kern="1200" cap="none" spc="0" normalizeH="0" baseline="0" noProof="0" smtClean="0">
                <a:ln>
                  <a:noFill/>
                </a:ln>
                <a:solidFill>
                  <a:srgbClr val="000000"/>
                </a:solidFill>
                <a:effectLst/>
                <a:uLnTx/>
                <a:uFillTx/>
                <a:latin typeface="Trebuchet MS" panose="020B0603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ndParaRPr>
          </a:p>
        </p:txBody>
      </p:sp>
      <p:sp>
        <p:nvSpPr>
          <p:cNvPr id="37891" name="Slide Image Placeholder 1">
            <a:extLst>
              <a:ext uri="{FF2B5EF4-FFF2-40B4-BE49-F238E27FC236}">
                <a16:creationId xmlns:a16="http://schemas.microsoft.com/office/drawing/2014/main" id="{79D02150-8AD3-4918-B601-2B7884D37DDA}"/>
              </a:ext>
            </a:extLst>
          </p:cNvPr>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55D67FAA-2532-4640-B482-F87C85E95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4" rIns="94830" bIns="47414"/>
          <a:lstStyle/>
          <a:p>
            <a:pPr eaLnBrk="1" hangingPunct="1">
              <a:lnSpc>
                <a:spcPct val="85000"/>
              </a:lnSpc>
              <a:spcBef>
                <a:spcPct val="0"/>
              </a:spcBef>
              <a:spcAft>
                <a:spcPct val="35000"/>
              </a:spcAft>
            </a:pPr>
            <a:r>
              <a:rPr lang="en-US" altLang="en-US">
                <a:latin typeface="Trebuchet MS" panose="020B0603020202020204" pitchFamily="34" charset="0"/>
                <a:cs typeface="Geneva" pitchFamily="34" charset="0"/>
              </a:rPr>
              <a:t>It can’t be stressed enough: the sooner you start to save, the less you will have to put away. Look at how opening an IRA today can help you secure a comfortable retirement.</a:t>
            </a:r>
          </a:p>
        </p:txBody>
      </p:sp>
      <p:sp>
        <p:nvSpPr>
          <p:cNvPr id="37893" name="Slide Number Placeholder 3">
            <a:extLst>
              <a:ext uri="{FF2B5EF4-FFF2-40B4-BE49-F238E27FC236}">
                <a16:creationId xmlns:a16="http://schemas.microsoft.com/office/drawing/2014/main" id="{DE5D7F5E-6FBD-446F-8BE8-60B78602D973}"/>
              </a:ext>
            </a:extLst>
          </p:cNvPr>
          <p:cNvSpPr txBox="1">
            <a:spLocks noGrp="1"/>
          </p:cNvSpPr>
          <p:nvPr/>
        </p:nvSpPr>
        <p:spPr bwMode="auto">
          <a:xfrm>
            <a:off x="4144963" y="9118600"/>
            <a:ext cx="31686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4" rIns="94830" bIns="47414" anchor="b"/>
          <a:lstStyle>
            <a:lvl1pPr defTabSz="947738">
              <a:defRPr>
                <a:solidFill>
                  <a:schemeClr val="tx1"/>
                </a:solidFill>
                <a:latin typeface="Trebuchet MS" panose="020B0603020202020204" pitchFamily="34" charset="0"/>
                <a:cs typeface="Geneva" pitchFamily="34" charset="0"/>
              </a:defRPr>
            </a:lvl1pPr>
            <a:lvl2pPr marL="742950" indent="-285750" defTabSz="947738">
              <a:defRPr>
                <a:solidFill>
                  <a:schemeClr val="tx1"/>
                </a:solidFill>
                <a:latin typeface="Trebuchet MS" panose="020B0603020202020204" pitchFamily="34" charset="0"/>
                <a:cs typeface="Geneva" pitchFamily="34" charset="0"/>
              </a:defRPr>
            </a:lvl2pPr>
            <a:lvl3pPr marL="1143000" indent="-228600" defTabSz="947738">
              <a:defRPr>
                <a:solidFill>
                  <a:schemeClr val="tx1"/>
                </a:solidFill>
                <a:latin typeface="Trebuchet MS" panose="020B0603020202020204" pitchFamily="34" charset="0"/>
                <a:cs typeface="Geneva" pitchFamily="34" charset="0"/>
              </a:defRPr>
            </a:lvl3pPr>
            <a:lvl4pPr marL="1600200" indent="-228600" defTabSz="947738">
              <a:defRPr>
                <a:solidFill>
                  <a:schemeClr val="tx1"/>
                </a:solidFill>
                <a:latin typeface="Trebuchet MS" panose="020B0603020202020204" pitchFamily="34" charset="0"/>
                <a:cs typeface="Geneva" pitchFamily="34" charset="0"/>
              </a:defRPr>
            </a:lvl4pPr>
            <a:lvl5pPr marL="2057400" indent="-228600" defTabSz="947738">
              <a:defRPr>
                <a:solidFill>
                  <a:schemeClr val="tx1"/>
                </a:solidFill>
                <a:latin typeface="Trebuchet MS" panose="020B0603020202020204" pitchFamily="34" charset="0"/>
                <a:cs typeface="Geneva" pitchFamily="34" charset="0"/>
              </a:defRPr>
            </a:lvl5pPr>
            <a:lvl6pPr marL="25146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404E9091-30A9-42E1-A7D0-B367614B6966}" type="slidenum">
              <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a typeface="Arial Unicode MS" panose="020B0604020202020204" pitchFamily="34" charset="-128"/>
                <a:cs typeface="Arial Unicode MS" panose="020B0604020202020204" pitchFamily="34" charset="-128"/>
              </a:rPr>
              <a:pPr marL="0" marR="0" lvl="0" indent="0" algn="r" defTabSz="947738"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a typeface="Arial Unicode MS" panose="020B0604020202020204" pitchFamily="34" charset="-128"/>
              <a:cs typeface="Arial Unicode MS" panose="020B060402020202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C756B99-3AB5-41C0-95F0-074F8E311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Trebuchet MS" panose="020B0603020202020204" pitchFamily="34" charset="0"/>
                <a:cs typeface="Geneva" pitchFamily="34" charset="0"/>
              </a:defRPr>
            </a:lvl1pPr>
            <a:lvl2pPr marL="742950" indent="-285750" defTabSz="966788">
              <a:defRPr>
                <a:solidFill>
                  <a:schemeClr val="tx1"/>
                </a:solidFill>
                <a:latin typeface="Trebuchet MS" panose="020B0603020202020204" pitchFamily="34" charset="0"/>
                <a:cs typeface="Geneva" pitchFamily="34" charset="0"/>
              </a:defRPr>
            </a:lvl2pPr>
            <a:lvl3pPr marL="1143000" indent="-228600" defTabSz="966788">
              <a:defRPr>
                <a:solidFill>
                  <a:schemeClr val="tx1"/>
                </a:solidFill>
                <a:latin typeface="Trebuchet MS" panose="020B0603020202020204" pitchFamily="34" charset="0"/>
                <a:cs typeface="Geneva" pitchFamily="34" charset="0"/>
              </a:defRPr>
            </a:lvl3pPr>
            <a:lvl4pPr marL="1600200" indent="-228600" defTabSz="966788">
              <a:defRPr>
                <a:solidFill>
                  <a:schemeClr val="tx1"/>
                </a:solidFill>
                <a:latin typeface="Trebuchet MS" panose="020B0603020202020204" pitchFamily="34" charset="0"/>
                <a:cs typeface="Geneva" pitchFamily="34" charset="0"/>
              </a:defRPr>
            </a:lvl4pPr>
            <a:lvl5pPr marL="2057400" indent="-228600" defTabSz="966788">
              <a:defRPr>
                <a:solidFill>
                  <a:schemeClr val="tx1"/>
                </a:solidFill>
                <a:latin typeface="Trebuchet MS" panose="020B0603020202020204" pitchFamily="34" charset="0"/>
                <a:cs typeface="Geneva" pitchFamily="34" charset="0"/>
              </a:defRPr>
            </a:lvl5pPr>
            <a:lvl6pPr marL="25146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defTabSz="966788"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78989AC-D445-4BAC-B804-ED80F06AA7B6}" type="slidenum">
              <a:rPr kumimoji="0" lang="en-US" altLang="en-US" sz="1200" b="0" i="0" u="none" strike="noStrike" kern="1200" cap="none" spc="0" normalizeH="0" baseline="0" noProof="0" smtClean="0">
                <a:ln>
                  <a:noFill/>
                </a:ln>
                <a:solidFill>
                  <a:srgbClr val="000000"/>
                </a:solidFill>
                <a:effectLst/>
                <a:uLnTx/>
                <a:uFillTx/>
                <a:latin typeface="Trebuchet MS" panose="020B060302020202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ndParaRPr>
          </a:p>
        </p:txBody>
      </p:sp>
      <p:sp>
        <p:nvSpPr>
          <p:cNvPr id="37891" name="Slide Image Placeholder 1">
            <a:extLst>
              <a:ext uri="{FF2B5EF4-FFF2-40B4-BE49-F238E27FC236}">
                <a16:creationId xmlns:a16="http://schemas.microsoft.com/office/drawing/2014/main" id="{79D02150-8AD3-4918-B601-2B7884D37DDA}"/>
              </a:ext>
            </a:extLst>
          </p:cNvPr>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55D67FAA-2532-4640-B482-F87C85E95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4" rIns="94830" bIns="47414"/>
          <a:lstStyle/>
          <a:p>
            <a:pPr eaLnBrk="1" hangingPunct="1">
              <a:lnSpc>
                <a:spcPct val="85000"/>
              </a:lnSpc>
              <a:spcBef>
                <a:spcPct val="0"/>
              </a:spcBef>
              <a:spcAft>
                <a:spcPct val="35000"/>
              </a:spcAft>
            </a:pPr>
            <a:r>
              <a:rPr lang="en-US" altLang="en-US">
                <a:latin typeface="Trebuchet MS" panose="020B0603020202020204" pitchFamily="34" charset="0"/>
                <a:cs typeface="Geneva" pitchFamily="34" charset="0"/>
              </a:rPr>
              <a:t>It can’t be stressed enough: the sooner you start to save, the less you will have to put away. Look at how opening an IRA today can help you secure a comfortable retirement.</a:t>
            </a:r>
          </a:p>
        </p:txBody>
      </p:sp>
      <p:sp>
        <p:nvSpPr>
          <p:cNvPr id="37893" name="Slide Number Placeholder 3">
            <a:extLst>
              <a:ext uri="{FF2B5EF4-FFF2-40B4-BE49-F238E27FC236}">
                <a16:creationId xmlns:a16="http://schemas.microsoft.com/office/drawing/2014/main" id="{DE5D7F5E-6FBD-446F-8BE8-60B78602D973}"/>
              </a:ext>
            </a:extLst>
          </p:cNvPr>
          <p:cNvSpPr txBox="1">
            <a:spLocks noGrp="1"/>
          </p:cNvSpPr>
          <p:nvPr/>
        </p:nvSpPr>
        <p:spPr bwMode="auto">
          <a:xfrm>
            <a:off x="4144963" y="9118600"/>
            <a:ext cx="31686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4" rIns="94830" bIns="47414" anchor="b"/>
          <a:lstStyle>
            <a:lvl1pPr defTabSz="947738">
              <a:defRPr>
                <a:solidFill>
                  <a:schemeClr val="tx1"/>
                </a:solidFill>
                <a:latin typeface="Trebuchet MS" panose="020B0603020202020204" pitchFamily="34" charset="0"/>
                <a:cs typeface="Geneva" pitchFamily="34" charset="0"/>
              </a:defRPr>
            </a:lvl1pPr>
            <a:lvl2pPr marL="742950" indent="-285750" defTabSz="947738">
              <a:defRPr>
                <a:solidFill>
                  <a:schemeClr val="tx1"/>
                </a:solidFill>
                <a:latin typeface="Trebuchet MS" panose="020B0603020202020204" pitchFamily="34" charset="0"/>
                <a:cs typeface="Geneva" pitchFamily="34" charset="0"/>
              </a:defRPr>
            </a:lvl2pPr>
            <a:lvl3pPr marL="1143000" indent="-228600" defTabSz="947738">
              <a:defRPr>
                <a:solidFill>
                  <a:schemeClr val="tx1"/>
                </a:solidFill>
                <a:latin typeface="Trebuchet MS" panose="020B0603020202020204" pitchFamily="34" charset="0"/>
                <a:cs typeface="Geneva" pitchFamily="34" charset="0"/>
              </a:defRPr>
            </a:lvl3pPr>
            <a:lvl4pPr marL="1600200" indent="-228600" defTabSz="947738">
              <a:defRPr>
                <a:solidFill>
                  <a:schemeClr val="tx1"/>
                </a:solidFill>
                <a:latin typeface="Trebuchet MS" panose="020B0603020202020204" pitchFamily="34" charset="0"/>
                <a:cs typeface="Geneva" pitchFamily="34" charset="0"/>
              </a:defRPr>
            </a:lvl4pPr>
            <a:lvl5pPr marL="2057400" indent="-228600" defTabSz="947738">
              <a:defRPr>
                <a:solidFill>
                  <a:schemeClr val="tx1"/>
                </a:solidFill>
                <a:latin typeface="Trebuchet MS" panose="020B0603020202020204" pitchFamily="34" charset="0"/>
                <a:cs typeface="Geneva" pitchFamily="34" charset="0"/>
              </a:defRPr>
            </a:lvl5pPr>
            <a:lvl6pPr marL="25146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defTabSz="947738"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404E9091-30A9-42E1-A7D0-B367614B6966}" type="slidenum">
              <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a typeface="Arial Unicode MS" panose="020B0604020202020204" pitchFamily="34" charset="-128"/>
                <a:cs typeface="Arial Unicode MS" panose="020B0604020202020204" pitchFamily="34" charset="-128"/>
              </a:rPr>
              <a:pPr marL="0" marR="0" lvl="0" indent="0" algn="r" defTabSz="947738"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rebuchet MS" panose="020B06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5603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52014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922F8FD9-AFC3-4E26-AC40-725B81AA7228}"/>
              </a:ext>
            </a:extLst>
          </p:cNvPr>
          <p:cNvSpPr>
            <a:spLocks noGrp="1" noChangeArrowheads="1"/>
          </p:cNvSpPr>
          <p:nvPr>
            <p:ph type="sldNum" sz="quarter" idx="10"/>
          </p:nvPr>
        </p:nvSpPr>
        <p:spPr>
          <a:ln/>
        </p:spPr>
        <p:txBody>
          <a:bodyPr/>
          <a:lstStyle>
            <a:lvl1pPr>
              <a:defRPr/>
            </a:lvl1pPr>
          </a:lstStyle>
          <a:p>
            <a:pPr>
              <a:defRPr/>
            </a:pPr>
            <a:fld id="{789EB938-9D3E-489F-B9E8-DA0743238212}" type="slidenum">
              <a:rPr lang="en-US" altLang="en-US"/>
              <a:pPr>
                <a:defRPr/>
              </a:pPr>
              <a:t>‹#›</a:t>
            </a:fld>
            <a:endParaRPr lang="en-US" altLang="en-US"/>
          </a:p>
        </p:txBody>
      </p:sp>
    </p:spTree>
    <p:extLst>
      <p:ext uri="{BB962C8B-B14F-4D97-AF65-F5344CB8AC3E}">
        <p14:creationId xmlns:p14="http://schemas.microsoft.com/office/powerpoint/2010/main" val="381195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8C727B3-0D6A-45F7-B408-05316B3BAB7A}"/>
              </a:ext>
            </a:extLst>
          </p:cNvPr>
          <p:cNvSpPr>
            <a:spLocks noGrp="1" noChangeArrowheads="1"/>
          </p:cNvSpPr>
          <p:nvPr>
            <p:ph type="sldNum" sz="quarter" idx="10"/>
          </p:nvPr>
        </p:nvSpPr>
        <p:spPr>
          <a:ln/>
        </p:spPr>
        <p:txBody>
          <a:bodyPr/>
          <a:lstStyle>
            <a:lvl1pPr>
              <a:defRPr/>
            </a:lvl1pPr>
          </a:lstStyle>
          <a:p>
            <a:pPr>
              <a:defRPr/>
            </a:pPr>
            <a:fld id="{8BBC9E77-88AA-4E5F-ACD6-51A3B5A46ABE}" type="slidenum">
              <a:rPr lang="en-US" altLang="en-US"/>
              <a:pPr>
                <a:defRPr/>
              </a:pPr>
              <a:t>‹#›</a:t>
            </a:fld>
            <a:endParaRPr lang="en-US" altLang="en-US"/>
          </a:p>
        </p:txBody>
      </p:sp>
    </p:spTree>
    <p:extLst>
      <p:ext uri="{BB962C8B-B14F-4D97-AF65-F5344CB8AC3E}">
        <p14:creationId xmlns:p14="http://schemas.microsoft.com/office/powerpoint/2010/main" val="181375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D27B700-9EC0-46E5-92FF-317A2622F9C5}"/>
              </a:ext>
            </a:extLst>
          </p:cNvPr>
          <p:cNvSpPr>
            <a:spLocks noGrp="1" noChangeArrowheads="1"/>
          </p:cNvSpPr>
          <p:nvPr>
            <p:ph type="sldNum" sz="quarter" idx="10"/>
          </p:nvPr>
        </p:nvSpPr>
        <p:spPr>
          <a:ln/>
        </p:spPr>
        <p:txBody>
          <a:bodyPr/>
          <a:lstStyle>
            <a:lvl1pPr>
              <a:defRPr/>
            </a:lvl1pPr>
          </a:lstStyle>
          <a:p>
            <a:pPr>
              <a:defRPr/>
            </a:pPr>
            <a:fld id="{873473DE-9ABC-400E-ABE6-65B2BFE87708}" type="slidenum">
              <a:rPr lang="en-US" altLang="en-US"/>
              <a:pPr>
                <a:defRPr/>
              </a:pPr>
              <a:t>‹#›</a:t>
            </a:fld>
            <a:endParaRPr lang="en-US" altLang="en-US"/>
          </a:p>
        </p:txBody>
      </p:sp>
    </p:spTree>
    <p:extLst>
      <p:ext uri="{BB962C8B-B14F-4D97-AF65-F5344CB8AC3E}">
        <p14:creationId xmlns:p14="http://schemas.microsoft.com/office/powerpoint/2010/main" val="323344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C55DA9B-ED47-4451-908F-D8F6474273F8}"/>
              </a:ext>
            </a:extLst>
          </p:cNvPr>
          <p:cNvSpPr>
            <a:spLocks noGrp="1" noChangeArrowheads="1"/>
          </p:cNvSpPr>
          <p:nvPr>
            <p:ph type="sldNum" sz="quarter" idx="10"/>
          </p:nvPr>
        </p:nvSpPr>
        <p:spPr>
          <a:ln/>
        </p:spPr>
        <p:txBody>
          <a:bodyPr/>
          <a:lstStyle>
            <a:lvl1pPr>
              <a:defRPr/>
            </a:lvl1pPr>
          </a:lstStyle>
          <a:p>
            <a:pPr>
              <a:defRPr/>
            </a:pPr>
            <a:fld id="{301FE61A-C135-4F4D-B61E-8FF7D3285D48}" type="slidenum">
              <a:rPr lang="en-US" altLang="en-US"/>
              <a:pPr>
                <a:defRPr/>
              </a:pPr>
              <a:t>‹#›</a:t>
            </a:fld>
            <a:endParaRPr lang="en-US" altLang="en-US"/>
          </a:p>
        </p:txBody>
      </p:sp>
    </p:spTree>
    <p:extLst>
      <p:ext uri="{BB962C8B-B14F-4D97-AF65-F5344CB8AC3E}">
        <p14:creationId xmlns:p14="http://schemas.microsoft.com/office/powerpoint/2010/main" val="46887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5DD0AE9-141F-4836-A527-55BEE80FA729}"/>
              </a:ext>
            </a:extLst>
          </p:cNvPr>
          <p:cNvSpPr>
            <a:spLocks noGrp="1" noChangeArrowheads="1"/>
          </p:cNvSpPr>
          <p:nvPr>
            <p:ph type="sldNum" sz="quarter" idx="10"/>
          </p:nvPr>
        </p:nvSpPr>
        <p:spPr>
          <a:ln/>
        </p:spPr>
        <p:txBody>
          <a:bodyPr/>
          <a:lstStyle>
            <a:lvl1pPr>
              <a:defRPr/>
            </a:lvl1pPr>
          </a:lstStyle>
          <a:p>
            <a:pPr>
              <a:defRPr/>
            </a:pPr>
            <a:fld id="{56EB6EA2-BD65-4AB2-8661-DE97CF5CFC93}" type="slidenum">
              <a:rPr lang="en-US" altLang="en-US"/>
              <a:pPr>
                <a:defRPr/>
              </a:pPr>
              <a:t>‹#›</a:t>
            </a:fld>
            <a:endParaRPr lang="en-US" altLang="en-US"/>
          </a:p>
        </p:txBody>
      </p:sp>
    </p:spTree>
    <p:extLst>
      <p:ext uri="{BB962C8B-B14F-4D97-AF65-F5344CB8AC3E}">
        <p14:creationId xmlns:p14="http://schemas.microsoft.com/office/powerpoint/2010/main" val="1406641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971DEF4A-97D4-4D22-A8A3-A02A60FFB3F8}"/>
              </a:ext>
            </a:extLst>
          </p:cNvPr>
          <p:cNvSpPr>
            <a:spLocks noGrp="1" noChangeArrowheads="1"/>
          </p:cNvSpPr>
          <p:nvPr>
            <p:ph type="sldNum" sz="quarter" idx="10"/>
          </p:nvPr>
        </p:nvSpPr>
        <p:spPr>
          <a:ln/>
        </p:spPr>
        <p:txBody>
          <a:bodyPr/>
          <a:lstStyle>
            <a:lvl1pPr>
              <a:defRPr/>
            </a:lvl1pPr>
          </a:lstStyle>
          <a:p>
            <a:pPr>
              <a:defRPr/>
            </a:pPr>
            <a:fld id="{CD17D6D9-86E3-4397-B003-98367E8D3A69}" type="slidenum">
              <a:rPr lang="en-US" altLang="en-US"/>
              <a:pPr>
                <a:defRPr/>
              </a:pPr>
              <a:t>‹#›</a:t>
            </a:fld>
            <a:endParaRPr lang="en-US" altLang="en-US"/>
          </a:p>
        </p:txBody>
      </p:sp>
    </p:spTree>
    <p:extLst>
      <p:ext uri="{BB962C8B-B14F-4D97-AF65-F5344CB8AC3E}">
        <p14:creationId xmlns:p14="http://schemas.microsoft.com/office/powerpoint/2010/main" val="111101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A9509771-8D0B-4678-954B-8F73F42EDA19}"/>
              </a:ext>
            </a:extLst>
          </p:cNvPr>
          <p:cNvSpPr>
            <a:spLocks noGrp="1" noChangeArrowheads="1"/>
          </p:cNvSpPr>
          <p:nvPr>
            <p:ph type="sldNum" sz="quarter" idx="10"/>
          </p:nvPr>
        </p:nvSpPr>
        <p:spPr>
          <a:ln/>
        </p:spPr>
        <p:txBody>
          <a:bodyPr/>
          <a:lstStyle>
            <a:lvl1pPr>
              <a:defRPr/>
            </a:lvl1pPr>
          </a:lstStyle>
          <a:p>
            <a:pPr>
              <a:defRPr/>
            </a:pPr>
            <a:fld id="{2BB3D7E8-413F-4282-A758-7C11DEEE6E7E}" type="slidenum">
              <a:rPr lang="en-US" altLang="en-US"/>
              <a:pPr>
                <a:defRPr/>
              </a:pPr>
              <a:t>‹#›</a:t>
            </a:fld>
            <a:endParaRPr lang="en-US" altLang="en-US"/>
          </a:p>
        </p:txBody>
      </p:sp>
    </p:spTree>
    <p:extLst>
      <p:ext uri="{BB962C8B-B14F-4D97-AF65-F5344CB8AC3E}">
        <p14:creationId xmlns:p14="http://schemas.microsoft.com/office/powerpoint/2010/main" val="92262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F7667B0-9998-4D77-886C-1A39E7715164}"/>
              </a:ext>
            </a:extLst>
          </p:cNvPr>
          <p:cNvSpPr>
            <a:spLocks noGrp="1" noChangeArrowheads="1"/>
          </p:cNvSpPr>
          <p:nvPr>
            <p:ph type="sldNum" sz="quarter" idx="10"/>
          </p:nvPr>
        </p:nvSpPr>
        <p:spPr>
          <a:ln/>
        </p:spPr>
        <p:txBody>
          <a:bodyPr/>
          <a:lstStyle>
            <a:lvl1pPr>
              <a:defRPr/>
            </a:lvl1pPr>
          </a:lstStyle>
          <a:p>
            <a:pPr>
              <a:defRPr/>
            </a:pPr>
            <a:fld id="{A9BE87A5-C336-447D-93E8-C18F7E40C58D}" type="slidenum">
              <a:rPr lang="en-US" altLang="en-US"/>
              <a:pPr>
                <a:defRPr/>
              </a:pPr>
              <a:t>‹#›</a:t>
            </a:fld>
            <a:endParaRPr lang="en-US" altLang="en-US"/>
          </a:p>
        </p:txBody>
      </p:sp>
    </p:spTree>
    <p:extLst>
      <p:ext uri="{BB962C8B-B14F-4D97-AF65-F5344CB8AC3E}">
        <p14:creationId xmlns:p14="http://schemas.microsoft.com/office/powerpoint/2010/main" val="2995013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45946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05600" cy="45946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DB49296-6919-4158-91A7-8624BDCEBA62}"/>
              </a:ext>
            </a:extLst>
          </p:cNvPr>
          <p:cNvSpPr>
            <a:spLocks noGrp="1" noChangeArrowheads="1"/>
          </p:cNvSpPr>
          <p:nvPr>
            <p:ph type="sldNum" sz="quarter" idx="10"/>
          </p:nvPr>
        </p:nvSpPr>
        <p:spPr>
          <a:ln/>
        </p:spPr>
        <p:txBody>
          <a:bodyPr/>
          <a:lstStyle>
            <a:lvl1pPr>
              <a:defRPr/>
            </a:lvl1pPr>
          </a:lstStyle>
          <a:p>
            <a:pPr>
              <a:defRPr/>
            </a:pPr>
            <a:fld id="{4469FF12-A39F-4449-9E45-83C230188740}" type="slidenum">
              <a:rPr lang="en-US" altLang="en-US"/>
              <a:pPr>
                <a:defRPr/>
              </a:pPr>
              <a:t>‹#›</a:t>
            </a:fld>
            <a:endParaRPr lang="en-US" altLang="en-US"/>
          </a:p>
        </p:txBody>
      </p:sp>
    </p:spTree>
    <p:extLst>
      <p:ext uri="{BB962C8B-B14F-4D97-AF65-F5344CB8AC3E}">
        <p14:creationId xmlns:p14="http://schemas.microsoft.com/office/powerpoint/2010/main" val="2923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67893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726320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6911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56617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280440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67123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097894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71023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629077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919016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54729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6647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641273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4869657"/>
            <a:ext cx="2133600" cy="273844"/>
          </a:xfrm>
          <a:prstGeom prst="rect">
            <a:avLst/>
          </a:prstGeom>
        </p:spPr>
        <p:txBody>
          <a:bodyPr/>
          <a:lstStyle>
            <a:lvl1pPr>
              <a:defRPr/>
            </a:lvl1pPr>
          </a:lstStyle>
          <a:p>
            <a:pPr>
              <a:defRPr/>
            </a:pPr>
            <a:fld id="{2ADC2A54-91DF-4D18-ACFD-8AFC0BB40D4B}" type="slidenum">
              <a:rPr lang="en-US"/>
              <a:pPr>
                <a:defRPr/>
              </a:pPr>
              <a:t>‹#›</a:t>
            </a:fld>
            <a:endParaRPr lang="en-US" dirty="0"/>
          </a:p>
        </p:txBody>
      </p:sp>
    </p:spTree>
    <p:extLst>
      <p:ext uri="{BB962C8B-B14F-4D97-AF65-F5344CB8AC3E}">
        <p14:creationId xmlns:p14="http://schemas.microsoft.com/office/powerpoint/2010/main" val="206683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
        <p:nvSpPr>
          <p:cNvPr id="2" name="Rectangle 1">
            <a:extLst>
              <a:ext uri="{FF2B5EF4-FFF2-40B4-BE49-F238E27FC236}">
                <a16:creationId xmlns:a16="http://schemas.microsoft.com/office/drawing/2014/main" id="{B28676F7-5319-2B43-8D23-19B18AAA5FD3}"/>
              </a:ext>
            </a:extLst>
          </p:cNvPr>
          <p:cNvSpPr/>
          <p:nvPr userDrawn="1"/>
        </p:nvSpPr>
        <p:spPr>
          <a:xfrm>
            <a:off x="371260" y="756271"/>
            <a:ext cx="8435856" cy="165004"/>
          </a:xfrm>
          <a:prstGeom prst="rect">
            <a:avLst/>
          </a:prstGeom>
          <a:solidFill>
            <a:srgbClr val="F4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ysClr val="windowText" lastClr="000000"/>
                </a:solidFill>
              </a:ln>
            </a:endParaRPr>
          </a:p>
        </p:txBody>
      </p:sp>
    </p:spTree>
    <p:extLst>
      <p:ext uri="{BB962C8B-B14F-4D97-AF65-F5344CB8AC3E}">
        <p14:creationId xmlns:p14="http://schemas.microsoft.com/office/powerpoint/2010/main" val="379565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ue Bkg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1C72D-6345-2343-882F-CBB167EC01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94507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19050"/>
            <a:ext cx="9143999" cy="876300"/>
          </a:xfrm>
          <a:prstGeom prst="rect">
            <a:avLst/>
          </a:prstGeom>
        </p:spPr>
        <p:txBody>
          <a:bodyPr anchor="ctr" anchorCtr="0"/>
          <a:lstStyle>
            <a:lvl1pPr>
              <a:defRPr>
                <a:solidFill>
                  <a:schemeClr val="tx1"/>
                </a:solidFill>
                <a:latin typeface="+mn-lt"/>
                <a:ea typeface="Arial Unicode MS" panose="020B0604020202020204" pitchFamily="34" charset="-128"/>
              </a:defRPr>
            </a:lvl1pPr>
          </a:lstStyle>
          <a:p>
            <a:r>
              <a:rPr lang="en-US" dirty="0"/>
              <a:t>Click to edit Master title style</a:t>
            </a:r>
          </a:p>
        </p:txBody>
      </p:sp>
      <p:sp>
        <p:nvSpPr>
          <p:cNvPr id="3" name="Content Placeholder 2"/>
          <p:cNvSpPr>
            <a:spLocks noGrp="1"/>
          </p:cNvSpPr>
          <p:nvPr>
            <p:ph idx="1"/>
          </p:nvPr>
        </p:nvSpPr>
        <p:spPr>
          <a:xfrm>
            <a:off x="457200" y="1200151"/>
            <a:ext cx="8229600" cy="3394075"/>
          </a:xfrm>
          <a:prstGeom prst="rect">
            <a:avLst/>
          </a:prstGeom>
        </p:spPr>
        <p:txBody>
          <a:bodyPr/>
          <a:lstStyle>
            <a:lvl1pPr>
              <a:spcAft>
                <a:spcPts val="450"/>
              </a:spcAft>
              <a:buClr>
                <a:srgbClr val="5C6671"/>
              </a:buClr>
              <a:defRPr sz="2100">
                <a:ea typeface="Arial Unicode MS" panose="020B0604020202020204" pitchFamily="34" charset="-128"/>
              </a:defRPr>
            </a:lvl1pPr>
            <a:lvl2pPr>
              <a:spcAft>
                <a:spcPts val="450"/>
              </a:spcAft>
              <a:defRPr sz="1800"/>
            </a:lvl2pPr>
            <a:lvl3pPr>
              <a:spcAft>
                <a:spcPts val="450"/>
              </a:spcAft>
              <a:defRPr sz="1500"/>
            </a:lvl3pPr>
            <a:lvl4pPr>
              <a:spcAft>
                <a:spcPts val="450"/>
              </a:spcAft>
              <a:defRPr sz="1350"/>
            </a:lvl4pPr>
            <a:lvl5pPr>
              <a:spcAft>
                <a:spcPts val="450"/>
              </a:spcAf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38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9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716394CF-5D63-4521-9FE3-313BCAD0D11F}"/>
              </a:ext>
            </a:extLst>
          </p:cNvPr>
          <p:cNvSpPr>
            <a:spLocks noGrp="1" noChangeArrowheads="1"/>
          </p:cNvSpPr>
          <p:nvPr>
            <p:ph type="sldNum" sz="quarter" idx="10"/>
          </p:nvPr>
        </p:nvSpPr>
        <p:spPr>
          <a:ln/>
        </p:spPr>
        <p:txBody>
          <a:bodyPr/>
          <a:lstStyle>
            <a:lvl1pPr>
              <a:defRPr/>
            </a:lvl1pPr>
          </a:lstStyle>
          <a:p>
            <a:pPr>
              <a:defRPr/>
            </a:pPr>
            <a:fld id="{595F1F59-0589-451A-B4D3-752AE0612DDC}" type="slidenum">
              <a:rPr lang="en-US" altLang="en-US"/>
              <a:pPr>
                <a:defRPr/>
              </a:pPr>
              <a:t>‹#›</a:t>
            </a:fld>
            <a:endParaRPr lang="en-US" altLang="en-US"/>
          </a:p>
        </p:txBody>
      </p:sp>
    </p:spTree>
    <p:extLst>
      <p:ext uri="{BB962C8B-B14F-4D97-AF65-F5344CB8AC3E}">
        <p14:creationId xmlns:p14="http://schemas.microsoft.com/office/powerpoint/2010/main" val="13795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967E7AF-5090-4878-A36F-7114F9AB531C}"/>
              </a:ext>
            </a:extLst>
          </p:cNvPr>
          <p:cNvSpPr>
            <a:spLocks noGrp="1" noChangeArrowheads="1"/>
          </p:cNvSpPr>
          <p:nvPr>
            <p:ph type="sldNum" sz="quarter" idx="10"/>
          </p:nvPr>
        </p:nvSpPr>
        <p:spPr>
          <a:ln/>
        </p:spPr>
        <p:txBody>
          <a:bodyPr/>
          <a:lstStyle>
            <a:lvl1pPr>
              <a:defRPr/>
            </a:lvl1pPr>
          </a:lstStyle>
          <a:p>
            <a:pPr>
              <a:defRPr/>
            </a:pPr>
            <a:fld id="{F5BE5ED6-5B49-4891-843F-08331AEA3E0F}" type="slidenum">
              <a:rPr lang="en-US" altLang="en-US"/>
              <a:pPr>
                <a:defRPr/>
              </a:pPr>
              <a:t>‹#›</a:t>
            </a:fld>
            <a:endParaRPr lang="en-US" altLang="en-US"/>
          </a:p>
        </p:txBody>
      </p:sp>
    </p:spTree>
    <p:extLst>
      <p:ext uri="{BB962C8B-B14F-4D97-AF65-F5344CB8AC3E}">
        <p14:creationId xmlns:p14="http://schemas.microsoft.com/office/powerpoint/2010/main" val="1114977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8F76B0-01E5-B44E-A57A-4F5C525793DC}"/>
              </a:ext>
            </a:extLst>
          </p:cNvPr>
          <p:cNvSpPr/>
          <p:nvPr userDrawn="1"/>
        </p:nvSpPr>
        <p:spPr>
          <a:xfrm>
            <a:off x="0" y="0"/>
            <a:ext cx="9144000" cy="5190726"/>
          </a:xfrm>
          <a:prstGeom prst="rect">
            <a:avLst/>
          </a:prstGeom>
          <a:solidFill>
            <a:srgbClr val="F4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321" y="240354"/>
            <a:ext cx="8541358" cy="502165"/>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457200" y="1117233"/>
            <a:ext cx="8229600" cy="2012859"/>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1251" y="4865795"/>
            <a:ext cx="415950" cy="273844"/>
          </a:xfrm>
          <a:prstGeom prst="rect">
            <a:avLst/>
          </a:prstGeom>
        </p:spPr>
        <p:txBody>
          <a:bodyPr vert="horz" lIns="91440" tIns="45720" rIns="91440" bIns="45720" rtlCol="0" anchor="ctr"/>
          <a:lstStyle>
            <a:lvl1pPr algn="l">
              <a:defRPr sz="1000">
                <a:solidFill>
                  <a:schemeClr val="bg1">
                    <a:lumMod val="65000"/>
                  </a:schemeClr>
                </a:solidFill>
                <a:latin typeface="Arial Narrow"/>
                <a:cs typeface="Arial Narrow"/>
              </a:defRPr>
            </a:lvl1pPr>
          </a:lstStyle>
          <a:p>
            <a:fld id="{0FA17902-E6C7-4548-816F-3C750E8578FA}" type="slidenum">
              <a:rPr lang="en-US" smtClean="0"/>
              <a:pPr/>
              <a:t>‹#›</a:t>
            </a:fld>
            <a:endParaRPr lang="en-US"/>
          </a:p>
        </p:txBody>
      </p:sp>
      <p:cxnSp>
        <p:nvCxnSpPr>
          <p:cNvPr id="8" name="Straight Connector 7">
            <a:extLst>
              <a:ext uri="{FF2B5EF4-FFF2-40B4-BE49-F238E27FC236}">
                <a16:creationId xmlns:a16="http://schemas.microsoft.com/office/drawing/2014/main" id="{1D7D8C75-9288-2F48-A5FA-F1E3B30C1A0D}"/>
              </a:ext>
            </a:extLst>
          </p:cNvPr>
          <p:cNvCxnSpPr>
            <a:cxnSpLocks/>
          </p:cNvCxnSpPr>
          <p:nvPr userDrawn="1"/>
        </p:nvCxnSpPr>
        <p:spPr bwMode="auto">
          <a:xfrm>
            <a:off x="457200" y="819994"/>
            <a:ext cx="8229600" cy="0"/>
          </a:xfrm>
          <a:prstGeom prst="line">
            <a:avLst/>
          </a:prstGeom>
          <a:no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926194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457200" rtl="0" eaLnBrk="1" latinLnBrk="0" hangingPunct="1">
        <a:spcBef>
          <a:spcPct val="0"/>
        </a:spcBef>
        <a:buNone/>
        <a:defRPr sz="2600" kern="1200">
          <a:solidFill>
            <a:srgbClr val="3F6282"/>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6134CF52-FC88-4953-BEF0-AED5328695B1}"/>
              </a:ext>
            </a:extLst>
          </p:cNvPr>
          <p:cNvSpPr>
            <a:spLocks noChangeArrowheads="1"/>
          </p:cNvSpPr>
          <p:nvPr userDrawn="1"/>
        </p:nvSpPr>
        <p:spPr bwMode="auto">
          <a:xfrm>
            <a:off x="0" y="0"/>
            <a:ext cx="9144000" cy="5143500"/>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rebuchet MS" panose="020B0603020202020204" pitchFamily="34" charset="0"/>
                <a:cs typeface="Geneva" pitchFamily="34" charset="0"/>
              </a:defRPr>
            </a:lvl1pPr>
            <a:lvl2pPr marL="742950" indent="-285750">
              <a:defRPr>
                <a:solidFill>
                  <a:schemeClr val="tx1"/>
                </a:solidFill>
                <a:latin typeface="Trebuchet MS" panose="020B0603020202020204" pitchFamily="34" charset="0"/>
                <a:cs typeface="Geneva" pitchFamily="34" charset="0"/>
              </a:defRPr>
            </a:lvl2pPr>
            <a:lvl3pPr marL="1143000" indent="-228600">
              <a:defRPr>
                <a:solidFill>
                  <a:schemeClr val="tx1"/>
                </a:solidFill>
                <a:latin typeface="Trebuchet MS" panose="020B0603020202020204" pitchFamily="34" charset="0"/>
                <a:cs typeface="Geneva" pitchFamily="34" charset="0"/>
              </a:defRPr>
            </a:lvl3pPr>
            <a:lvl4pPr marL="1600200" indent="-228600">
              <a:defRPr>
                <a:solidFill>
                  <a:schemeClr val="tx1"/>
                </a:solidFill>
                <a:latin typeface="Trebuchet MS" panose="020B0603020202020204" pitchFamily="34" charset="0"/>
                <a:cs typeface="Geneva" pitchFamily="34" charset="0"/>
              </a:defRPr>
            </a:lvl4pPr>
            <a:lvl5pPr marL="2057400" indent="-228600">
              <a:defRPr>
                <a:solidFill>
                  <a:schemeClr val="tx1"/>
                </a:solidFill>
                <a:latin typeface="Trebuchet MS" panose="020B0603020202020204" pitchFamily="34" charset="0"/>
                <a:cs typeface="Geneva"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algn="ctr" eaLnBrk="1" hangingPunct="1">
              <a:spcBef>
                <a:spcPct val="20000"/>
              </a:spcBef>
              <a:defRPr/>
            </a:pPr>
            <a:endParaRPr lang="en-US" altLang="en-US" sz="1800">
              <a:solidFill>
                <a:srgbClr val="CC0000"/>
              </a:solidFill>
              <a:ea typeface="Arial Unicode MS" panose="020B0604020202020204" pitchFamily="34" charset="-128"/>
              <a:cs typeface="Arial Unicode MS" panose="020B0604020202020204" pitchFamily="34" charset="-128"/>
            </a:endParaRPr>
          </a:p>
        </p:txBody>
      </p:sp>
      <p:sp>
        <p:nvSpPr>
          <p:cNvPr id="3" name="Slide Number Placeholder 3">
            <a:extLst>
              <a:ext uri="{FF2B5EF4-FFF2-40B4-BE49-F238E27FC236}">
                <a16:creationId xmlns:a16="http://schemas.microsoft.com/office/drawing/2014/main" id="{3D699014-6AEB-4916-8966-2B98E9E34F5C}"/>
              </a:ext>
            </a:extLst>
          </p:cNvPr>
          <p:cNvSpPr txBox="1">
            <a:spLocks/>
          </p:cNvSpPr>
          <p:nvPr userDrawn="1"/>
        </p:nvSpPr>
        <p:spPr bwMode="auto">
          <a:xfrm>
            <a:off x="1" y="4868466"/>
            <a:ext cx="390525"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charset="0"/>
                <a:ea typeface="ＭＳ Ｐゴシック" charset="0"/>
                <a:cs typeface="ＭＳ Ｐゴシック" charset="0"/>
              </a:defRPr>
            </a:lvl1pPr>
            <a:lvl2pPr marL="742950" indent="-285750" eaLnBrk="0" hangingPunct="0">
              <a:defRPr sz="1000">
                <a:solidFill>
                  <a:schemeClr val="bg1"/>
                </a:solidFill>
                <a:latin typeface="Trebuchet MS" charset="0"/>
                <a:ea typeface="ＭＳ Ｐゴシック" charset="0"/>
              </a:defRPr>
            </a:lvl2pPr>
            <a:lvl3pPr marL="1143000" indent="-228600" eaLnBrk="0" hangingPunct="0">
              <a:defRPr sz="1000">
                <a:solidFill>
                  <a:schemeClr val="bg1"/>
                </a:solidFill>
                <a:latin typeface="Trebuchet MS" charset="0"/>
                <a:ea typeface="ＭＳ Ｐゴシック" charset="0"/>
              </a:defRPr>
            </a:lvl3pPr>
            <a:lvl4pPr marL="1600200" indent="-228600" eaLnBrk="0" hangingPunct="0">
              <a:defRPr sz="1000">
                <a:solidFill>
                  <a:schemeClr val="bg1"/>
                </a:solidFill>
                <a:latin typeface="Trebuchet MS" charset="0"/>
                <a:ea typeface="ＭＳ Ｐゴシック" charset="0"/>
              </a:defRPr>
            </a:lvl4pPr>
            <a:lvl5pPr marL="2057400" indent="-228600" eaLnBrk="0" hangingPunct="0">
              <a:defRPr sz="1000">
                <a:solidFill>
                  <a:schemeClr val="bg1"/>
                </a:solidFill>
                <a:latin typeface="Trebuchet MS" charset="0"/>
                <a:ea typeface="ＭＳ Ｐゴシック" charset="0"/>
              </a:defRPr>
            </a:lvl5pPr>
            <a:lvl6pPr marL="2514600" indent="-228600" eaLnBrk="0" fontAlgn="base" hangingPunct="0">
              <a:spcBef>
                <a:spcPct val="0"/>
              </a:spcBef>
              <a:spcAft>
                <a:spcPct val="0"/>
              </a:spcAft>
              <a:defRPr sz="1000">
                <a:solidFill>
                  <a:schemeClr val="bg1"/>
                </a:solidFill>
                <a:latin typeface="Trebuchet MS" charset="0"/>
                <a:ea typeface="ＭＳ Ｐゴシック" charset="0"/>
              </a:defRPr>
            </a:lvl6pPr>
            <a:lvl7pPr marL="2971800" indent="-228600" eaLnBrk="0" fontAlgn="base" hangingPunct="0">
              <a:spcBef>
                <a:spcPct val="0"/>
              </a:spcBef>
              <a:spcAft>
                <a:spcPct val="0"/>
              </a:spcAft>
              <a:defRPr sz="1000">
                <a:solidFill>
                  <a:schemeClr val="bg1"/>
                </a:solidFill>
                <a:latin typeface="Trebuchet MS" charset="0"/>
                <a:ea typeface="ＭＳ Ｐゴシック" charset="0"/>
              </a:defRPr>
            </a:lvl7pPr>
            <a:lvl8pPr marL="3429000" indent="-228600" eaLnBrk="0" fontAlgn="base" hangingPunct="0">
              <a:spcBef>
                <a:spcPct val="0"/>
              </a:spcBef>
              <a:spcAft>
                <a:spcPct val="0"/>
              </a:spcAft>
              <a:defRPr sz="1000">
                <a:solidFill>
                  <a:schemeClr val="bg1"/>
                </a:solidFill>
                <a:latin typeface="Trebuchet MS" charset="0"/>
                <a:ea typeface="ＭＳ Ｐゴシック" charset="0"/>
              </a:defRPr>
            </a:lvl8pPr>
            <a:lvl9pPr marL="3886200" indent="-228600" eaLnBrk="0" fontAlgn="base" hangingPunct="0">
              <a:spcBef>
                <a:spcPct val="0"/>
              </a:spcBef>
              <a:spcAft>
                <a:spcPct val="0"/>
              </a:spcAft>
              <a:defRPr sz="1000">
                <a:solidFill>
                  <a:schemeClr val="bg1"/>
                </a:solidFill>
                <a:latin typeface="Trebuchet MS" charset="0"/>
                <a:ea typeface="ＭＳ Ｐゴシック" charset="0"/>
              </a:defRPr>
            </a:lvl9pPr>
          </a:lstStyle>
          <a:p>
            <a:pPr eaLnBrk="1" hangingPunct="1">
              <a:defRPr/>
            </a:pPr>
            <a:fld id="{1368920B-3BD1-4F48-8E74-DA342B3CE93F}" type="slidenum">
              <a:rPr lang="en-US" sz="750" smtClean="0">
                <a:solidFill>
                  <a:schemeClr val="tx1"/>
                </a:solidFill>
                <a:ea typeface="Arial Unicode MS" panose="020B0604020202020204" pitchFamily="34" charset="-128"/>
                <a:cs typeface="Arial Unicode MS" charset="0"/>
              </a:rPr>
              <a:pPr eaLnBrk="1" hangingPunct="1">
                <a:defRPr/>
              </a:pPr>
              <a:t>‹#›</a:t>
            </a:fld>
            <a:endParaRPr lang="en-US" sz="750" dirty="0">
              <a:solidFill>
                <a:schemeClr val="tx1"/>
              </a:solidFill>
              <a:ea typeface="Arial Unicode MS" panose="020B0604020202020204" pitchFamily="34" charset="-128"/>
              <a:cs typeface="Arial Unicode MS" charset="0"/>
            </a:endParaRPr>
          </a:p>
        </p:txBody>
      </p:sp>
      <p:sp>
        <p:nvSpPr>
          <p:cNvPr id="3076" name="Rectangle 1">
            <a:extLst>
              <a:ext uri="{FF2B5EF4-FFF2-40B4-BE49-F238E27FC236}">
                <a16:creationId xmlns:a16="http://schemas.microsoft.com/office/drawing/2014/main" id="{35876CBB-0E3F-42A9-AC98-9D1E3D31E3AF}"/>
              </a:ext>
            </a:extLst>
          </p:cNvPr>
          <p:cNvSpPr>
            <a:spLocks noChangeArrowheads="1"/>
          </p:cNvSpPr>
          <p:nvPr userDrawn="1"/>
        </p:nvSpPr>
        <p:spPr bwMode="auto">
          <a:xfrm>
            <a:off x="0" y="0"/>
            <a:ext cx="9144000" cy="910829"/>
          </a:xfrm>
          <a:prstGeom prst="rect">
            <a:avLst/>
          </a:prstGeom>
          <a:solidFill>
            <a:srgbClr val="B3CB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cs typeface="Geneva" pitchFamily="34" charset="0"/>
              </a:defRPr>
            </a:lvl1pPr>
            <a:lvl2pPr marL="742950" indent="-285750">
              <a:defRPr>
                <a:solidFill>
                  <a:schemeClr val="tx1"/>
                </a:solidFill>
                <a:latin typeface="Trebuchet MS" panose="020B0603020202020204" pitchFamily="34" charset="0"/>
                <a:cs typeface="Geneva" pitchFamily="34" charset="0"/>
              </a:defRPr>
            </a:lvl2pPr>
            <a:lvl3pPr marL="1143000" indent="-228600">
              <a:defRPr>
                <a:solidFill>
                  <a:schemeClr val="tx1"/>
                </a:solidFill>
                <a:latin typeface="Trebuchet MS" panose="020B0603020202020204" pitchFamily="34" charset="0"/>
                <a:cs typeface="Geneva" pitchFamily="34" charset="0"/>
              </a:defRPr>
            </a:lvl3pPr>
            <a:lvl4pPr marL="1600200" indent="-228600">
              <a:defRPr>
                <a:solidFill>
                  <a:schemeClr val="tx1"/>
                </a:solidFill>
                <a:latin typeface="Trebuchet MS" panose="020B0603020202020204" pitchFamily="34" charset="0"/>
                <a:cs typeface="Geneva" pitchFamily="34" charset="0"/>
              </a:defRPr>
            </a:lvl4pPr>
            <a:lvl5pPr marL="2057400" indent="-228600">
              <a:defRPr>
                <a:solidFill>
                  <a:schemeClr val="tx1"/>
                </a:solidFill>
                <a:latin typeface="Trebuchet MS" panose="020B0603020202020204" pitchFamily="34" charset="0"/>
                <a:cs typeface="Geneva"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algn="ctr">
              <a:spcBef>
                <a:spcPct val="20000"/>
              </a:spcBef>
              <a:defRPr/>
            </a:pPr>
            <a:endParaRPr lang="en-US" altLang="en-US" sz="1800">
              <a:solidFill>
                <a:srgbClr val="CC000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75970280"/>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rtl="0" eaLnBrk="0" fontAlgn="base" hangingPunct="0">
        <a:lnSpc>
          <a:spcPct val="85000"/>
        </a:lnSpc>
        <a:spcBef>
          <a:spcPct val="0"/>
        </a:spcBef>
        <a:spcAft>
          <a:spcPct val="0"/>
        </a:spcAft>
        <a:defRPr sz="2700">
          <a:solidFill>
            <a:schemeClr val="bg1"/>
          </a:solidFill>
          <a:latin typeface="+mn-lt"/>
          <a:ea typeface="MS PGothic" pitchFamily="34" charset="-128"/>
          <a:cs typeface="Arial Unicode MS" pitchFamily="-107" charset="0"/>
        </a:defRPr>
      </a:lvl1pPr>
      <a:lvl2pPr algn="ctr" rtl="0" eaLnBrk="0" fontAlgn="base" hangingPunct="0">
        <a:lnSpc>
          <a:spcPct val="85000"/>
        </a:lnSpc>
        <a:spcBef>
          <a:spcPct val="0"/>
        </a:spcBef>
        <a:spcAft>
          <a:spcPct val="0"/>
        </a:spcAft>
        <a:defRPr sz="2700">
          <a:solidFill>
            <a:schemeClr val="bg1"/>
          </a:solidFill>
          <a:latin typeface="Trebuchet MS" pitchFamily="-110" charset="0"/>
          <a:ea typeface="MS PGothic" pitchFamily="34" charset="-128"/>
          <a:cs typeface="Arial Unicode MS" pitchFamily="-107" charset="0"/>
        </a:defRPr>
      </a:lvl2pPr>
      <a:lvl3pPr algn="ctr" rtl="0" eaLnBrk="0" fontAlgn="base" hangingPunct="0">
        <a:lnSpc>
          <a:spcPct val="85000"/>
        </a:lnSpc>
        <a:spcBef>
          <a:spcPct val="0"/>
        </a:spcBef>
        <a:spcAft>
          <a:spcPct val="0"/>
        </a:spcAft>
        <a:defRPr sz="2700">
          <a:solidFill>
            <a:schemeClr val="bg1"/>
          </a:solidFill>
          <a:latin typeface="Trebuchet MS" pitchFamily="-110" charset="0"/>
          <a:ea typeface="MS PGothic" pitchFamily="34" charset="-128"/>
          <a:cs typeface="Arial Unicode MS" pitchFamily="-107" charset="0"/>
        </a:defRPr>
      </a:lvl3pPr>
      <a:lvl4pPr algn="ctr" rtl="0" eaLnBrk="0" fontAlgn="base" hangingPunct="0">
        <a:lnSpc>
          <a:spcPct val="85000"/>
        </a:lnSpc>
        <a:spcBef>
          <a:spcPct val="0"/>
        </a:spcBef>
        <a:spcAft>
          <a:spcPct val="0"/>
        </a:spcAft>
        <a:defRPr sz="2700">
          <a:solidFill>
            <a:schemeClr val="bg1"/>
          </a:solidFill>
          <a:latin typeface="Trebuchet MS" pitchFamily="-110" charset="0"/>
          <a:ea typeface="MS PGothic" pitchFamily="34" charset="-128"/>
          <a:cs typeface="Arial Unicode MS" pitchFamily="-107" charset="0"/>
        </a:defRPr>
      </a:lvl4pPr>
      <a:lvl5pPr algn="ctr" rtl="0" eaLnBrk="0" fontAlgn="base" hangingPunct="0">
        <a:lnSpc>
          <a:spcPct val="85000"/>
        </a:lnSpc>
        <a:spcBef>
          <a:spcPct val="0"/>
        </a:spcBef>
        <a:spcAft>
          <a:spcPct val="0"/>
        </a:spcAft>
        <a:defRPr sz="2700">
          <a:solidFill>
            <a:schemeClr val="bg1"/>
          </a:solidFill>
          <a:latin typeface="Trebuchet MS" pitchFamily="-110" charset="0"/>
          <a:ea typeface="MS PGothic" pitchFamily="34" charset="-128"/>
          <a:cs typeface="Arial Unicode MS" pitchFamily="-107" charset="0"/>
        </a:defRPr>
      </a:lvl5pPr>
      <a:lvl6pPr marL="342900" algn="ctr" rtl="0" fontAlgn="base">
        <a:spcBef>
          <a:spcPct val="0"/>
        </a:spcBef>
        <a:spcAft>
          <a:spcPct val="0"/>
        </a:spcAft>
        <a:defRPr sz="2700">
          <a:solidFill>
            <a:schemeClr val="bg1"/>
          </a:solidFill>
          <a:latin typeface="Trebuchet MS" pitchFamily="-110" charset="0"/>
        </a:defRPr>
      </a:lvl6pPr>
      <a:lvl7pPr marL="685800" algn="ctr" rtl="0" fontAlgn="base">
        <a:spcBef>
          <a:spcPct val="0"/>
        </a:spcBef>
        <a:spcAft>
          <a:spcPct val="0"/>
        </a:spcAft>
        <a:defRPr sz="2700">
          <a:solidFill>
            <a:schemeClr val="bg1"/>
          </a:solidFill>
          <a:latin typeface="Trebuchet MS" pitchFamily="-110" charset="0"/>
        </a:defRPr>
      </a:lvl7pPr>
      <a:lvl8pPr marL="1028700" algn="ctr" rtl="0" fontAlgn="base">
        <a:spcBef>
          <a:spcPct val="0"/>
        </a:spcBef>
        <a:spcAft>
          <a:spcPct val="0"/>
        </a:spcAft>
        <a:defRPr sz="2700">
          <a:solidFill>
            <a:schemeClr val="bg1"/>
          </a:solidFill>
          <a:latin typeface="Trebuchet MS" pitchFamily="-110" charset="0"/>
        </a:defRPr>
      </a:lvl8pPr>
      <a:lvl9pPr marL="1371600" algn="ctr" rtl="0" fontAlgn="base">
        <a:spcBef>
          <a:spcPct val="0"/>
        </a:spcBef>
        <a:spcAft>
          <a:spcPct val="0"/>
        </a:spcAft>
        <a:defRPr sz="2700">
          <a:solidFill>
            <a:schemeClr val="bg1"/>
          </a:solidFill>
          <a:latin typeface="Trebuchet MS" pitchFamily="-110" charset="0"/>
        </a:defRPr>
      </a:lvl9pPr>
    </p:titleStyle>
    <p:bodyStyle>
      <a:lvl1pPr marL="257175" indent="-257175" algn="l" rtl="0" eaLnBrk="0" fontAlgn="base" hangingPunct="0">
        <a:lnSpc>
          <a:spcPct val="85000"/>
        </a:lnSpc>
        <a:spcBef>
          <a:spcPct val="0"/>
        </a:spcBef>
        <a:spcAft>
          <a:spcPts val="900"/>
        </a:spcAft>
        <a:buClr>
          <a:srgbClr val="003399"/>
        </a:buClr>
        <a:buChar char="•"/>
        <a:defRPr sz="2400">
          <a:solidFill>
            <a:schemeClr val="tx1"/>
          </a:solidFill>
          <a:latin typeface="+mn-lt"/>
          <a:ea typeface="MS PGothic" pitchFamily="34" charset="-128"/>
          <a:cs typeface="Arial Unicode MS" pitchFamily="-107" charset="0"/>
        </a:defRPr>
      </a:lvl1pPr>
      <a:lvl2pPr marL="557213" indent="-214313" algn="l" rtl="0" eaLnBrk="0" fontAlgn="base" hangingPunct="0">
        <a:lnSpc>
          <a:spcPct val="85000"/>
        </a:lnSpc>
        <a:spcBef>
          <a:spcPct val="0"/>
        </a:spcBef>
        <a:spcAft>
          <a:spcPts val="900"/>
        </a:spcAft>
        <a:buChar char="–"/>
        <a:defRPr sz="2100">
          <a:solidFill>
            <a:schemeClr val="tx1"/>
          </a:solidFill>
          <a:latin typeface="+mn-lt"/>
          <a:ea typeface="Arial Unicode MS" pitchFamily="-107" charset="0"/>
          <a:cs typeface="Arial Unicode MS" pitchFamily="-107" charset="0"/>
        </a:defRPr>
      </a:lvl2pPr>
      <a:lvl3pPr marL="857250" indent="-171450" algn="l" rtl="0" eaLnBrk="0" fontAlgn="base" hangingPunct="0">
        <a:lnSpc>
          <a:spcPct val="85000"/>
        </a:lnSpc>
        <a:spcBef>
          <a:spcPct val="0"/>
        </a:spcBef>
        <a:spcAft>
          <a:spcPts val="900"/>
        </a:spcAft>
        <a:buChar char="•"/>
        <a:defRPr sz="1800">
          <a:solidFill>
            <a:schemeClr val="tx1"/>
          </a:solidFill>
          <a:latin typeface="+mn-lt"/>
          <a:ea typeface="Arial Unicode MS" pitchFamily="-107" charset="0"/>
          <a:cs typeface="Arial Unicode MS" pitchFamily="-107" charset="0"/>
        </a:defRPr>
      </a:lvl3pPr>
      <a:lvl4pPr marL="1200150" indent="-171450" algn="l" rtl="0" eaLnBrk="0" fontAlgn="base" hangingPunct="0">
        <a:lnSpc>
          <a:spcPct val="85000"/>
        </a:lnSpc>
        <a:spcBef>
          <a:spcPct val="0"/>
        </a:spcBef>
        <a:spcAft>
          <a:spcPts val="900"/>
        </a:spcAft>
        <a:buChar char="–"/>
        <a:defRPr sz="1500">
          <a:solidFill>
            <a:schemeClr val="tx1"/>
          </a:solidFill>
          <a:latin typeface="+mn-lt"/>
          <a:ea typeface="Arial Unicode MS" pitchFamily="-107" charset="0"/>
          <a:cs typeface="Arial Unicode MS" pitchFamily="-107" charset="0"/>
        </a:defRPr>
      </a:lvl4pPr>
      <a:lvl5pPr marL="1543050" indent="-171450" algn="l" rtl="0" eaLnBrk="0" fontAlgn="base" hangingPunct="0">
        <a:lnSpc>
          <a:spcPct val="85000"/>
        </a:lnSpc>
        <a:spcBef>
          <a:spcPct val="0"/>
        </a:spcBef>
        <a:spcAft>
          <a:spcPts val="900"/>
        </a:spcAft>
        <a:buChar char="»"/>
        <a:defRPr sz="1500">
          <a:solidFill>
            <a:schemeClr val="tx1"/>
          </a:solidFill>
          <a:latin typeface="+mn-lt"/>
          <a:ea typeface="Arial Unicode MS" pitchFamily="-107" charset="0"/>
          <a:cs typeface="Arial Unicode MS" pitchFamily="-107" charset="0"/>
        </a:defRPr>
      </a:lvl5pPr>
      <a:lvl6pPr marL="1885950" indent="-171450" algn="l" rtl="0" fontAlgn="base">
        <a:spcBef>
          <a:spcPct val="20000"/>
        </a:spcBef>
        <a:spcAft>
          <a:spcPct val="0"/>
        </a:spcAft>
        <a:buChar char="»"/>
        <a:defRPr sz="1500">
          <a:solidFill>
            <a:schemeClr val="tx1"/>
          </a:solidFill>
          <a:latin typeface="+mn-lt"/>
          <a:ea typeface="ＭＳ Ｐゴシック" pitchFamily="-110"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10"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10"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10"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430F6498-3CE4-497E-9B41-AD0F9DF363D4}"/>
              </a:ext>
            </a:extLst>
          </p:cNvPr>
          <p:cNvSpPr>
            <a:spLocks noChangeArrowheads="1"/>
          </p:cNvSpPr>
          <p:nvPr userDrawn="1"/>
        </p:nvSpPr>
        <p:spPr bwMode="auto">
          <a:xfrm>
            <a:off x="0" y="0"/>
            <a:ext cx="9144000" cy="854869"/>
          </a:xfrm>
          <a:prstGeom prst="rect">
            <a:avLst/>
          </a:prstGeom>
          <a:gradFill rotWithShape="1">
            <a:gsLst>
              <a:gs pos="0">
                <a:srgbClr val="5191CD"/>
              </a:gs>
              <a:gs pos="100000">
                <a:srgbClr val="25435F"/>
              </a:gs>
            </a:gsLst>
            <a:path path="rect">
              <a:fillToRect r="100000" b="100000"/>
            </a:path>
          </a:gradFill>
          <a:ln>
            <a:noFill/>
          </a:ln>
        </p:spPr>
        <p:txBody>
          <a:bodyPr wrap="none" lIns="48002" tIns="24001" rIns="48002" bIns="24001" anchor="ctr"/>
          <a:lstStyle>
            <a:lvl1pPr defTabSz="639763" eaLnBrk="0" hangingPunct="0">
              <a:defRPr>
                <a:solidFill>
                  <a:schemeClr val="tx1"/>
                </a:solidFill>
                <a:latin typeface="Trebuchet MS" panose="020B0603020202020204" pitchFamily="34" charset="0"/>
                <a:ea typeface="Geneva" pitchFamily="34" charset="0"/>
                <a:cs typeface="Geneva" pitchFamily="34" charset="0"/>
              </a:defRPr>
            </a:lvl1pPr>
            <a:lvl2pPr marL="742950" indent="-285750" defTabSz="639763" eaLnBrk="0" hangingPunct="0">
              <a:defRPr>
                <a:solidFill>
                  <a:schemeClr val="tx1"/>
                </a:solidFill>
                <a:latin typeface="Trebuchet MS" panose="020B0603020202020204" pitchFamily="34" charset="0"/>
                <a:ea typeface="Geneva" pitchFamily="34" charset="0"/>
                <a:cs typeface="Geneva" pitchFamily="34" charset="0"/>
              </a:defRPr>
            </a:lvl2pPr>
            <a:lvl3pPr marL="1143000" indent="-228600" defTabSz="639763" eaLnBrk="0" hangingPunct="0">
              <a:defRPr>
                <a:solidFill>
                  <a:schemeClr val="tx1"/>
                </a:solidFill>
                <a:latin typeface="Trebuchet MS" panose="020B0603020202020204" pitchFamily="34" charset="0"/>
                <a:ea typeface="Geneva" pitchFamily="34" charset="0"/>
                <a:cs typeface="Geneva" pitchFamily="34" charset="0"/>
              </a:defRPr>
            </a:lvl3pPr>
            <a:lvl4pPr marL="1600200" indent="-228600" defTabSz="639763" eaLnBrk="0" hangingPunct="0">
              <a:defRPr>
                <a:solidFill>
                  <a:schemeClr val="tx1"/>
                </a:solidFill>
                <a:latin typeface="Trebuchet MS" panose="020B0603020202020204" pitchFamily="34" charset="0"/>
                <a:ea typeface="Geneva" pitchFamily="34" charset="0"/>
                <a:cs typeface="Geneva" pitchFamily="34" charset="0"/>
              </a:defRPr>
            </a:lvl4pPr>
            <a:lvl5pPr marL="2057400" indent="-228600" defTabSz="639763" eaLnBrk="0" hangingPunct="0">
              <a:defRPr>
                <a:solidFill>
                  <a:schemeClr val="tx1"/>
                </a:solidFill>
                <a:latin typeface="Trebuchet MS" panose="020B0603020202020204" pitchFamily="34" charset="0"/>
                <a:ea typeface="Geneva" pitchFamily="34" charset="0"/>
                <a:cs typeface="Geneva" pitchFamily="34" charset="0"/>
              </a:defRPr>
            </a:lvl5pPr>
            <a:lvl6pPr marL="25146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6pPr>
            <a:lvl7pPr marL="29718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7pPr>
            <a:lvl8pPr marL="34290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8pPr>
            <a:lvl9pPr marL="38862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9pPr>
          </a:lstStyle>
          <a:p>
            <a:pPr algn="ctr" eaLnBrk="1" hangingPunct="1">
              <a:spcBef>
                <a:spcPct val="20000"/>
              </a:spcBef>
              <a:defRPr/>
            </a:pPr>
            <a:endParaRPr lang="en-US" altLang="en-US" sz="1275">
              <a:solidFill>
                <a:srgbClr val="CC0000"/>
              </a:solidFill>
              <a:ea typeface="Arial Unicode MS" panose="020B0604020202020204" pitchFamily="34" charset="-128"/>
              <a:cs typeface="Arial Unicode MS" panose="020B0604020202020204" pitchFamily="34" charset="-128"/>
            </a:endParaRPr>
          </a:p>
        </p:txBody>
      </p:sp>
      <p:sp>
        <p:nvSpPr>
          <p:cNvPr id="1027" name="Rectangle 2">
            <a:extLst>
              <a:ext uri="{FF2B5EF4-FFF2-40B4-BE49-F238E27FC236}">
                <a16:creationId xmlns:a16="http://schemas.microsoft.com/office/drawing/2014/main" id="{7F0A3C7B-AE72-4656-817A-2FD93A17116B}"/>
              </a:ext>
            </a:extLst>
          </p:cNvPr>
          <p:cNvSpPr>
            <a:spLocks noGrp="1" noChangeArrowheads="1"/>
          </p:cNvSpPr>
          <p:nvPr>
            <p:ph type="title"/>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ACDB2383-6E09-4A8C-A82F-6B4A15B61D6E}"/>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3B2D5A74-66F0-413D-8FEA-7C7407D34E94}"/>
              </a:ext>
            </a:extLst>
          </p:cNvPr>
          <p:cNvSpPr>
            <a:spLocks noGrp="1" noChangeArrowheads="1"/>
          </p:cNvSpPr>
          <p:nvPr>
            <p:ph type="sldNum" sz="quarter" idx="4"/>
          </p:nvPr>
        </p:nvSpPr>
        <p:spPr bwMode="auto">
          <a:xfrm>
            <a:off x="457201" y="4683919"/>
            <a:ext cx="600075" cy="357188"/>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eaLnBrk="1" hangingPunct="1">
              <a:defRPr sz="1050">
                <a:ea typeface="Trebuchet MS" panose="020B0603020202020204" pitchFamily="34" charset="0"/>
                <a:cs typeface="Trebuchet MS" panose="020B0603020202020204" pitchFamily="34" charset="0"/>
              </a:defRPr>
            </a:lvl1pPr>
          </a:lstStyle>
          <a:p>
            <a:pPr>
              <a:defRPr/>
            </a:pPr>
            <a:fld id="{DE1B2378-9E48-4EA3-8760-1C24B953B8F9}" type="slidenum">
              <a:rPr lang="en-US" altLang="en-US"/>
              <a:pPr>
                <a:defRPr/>
              </a:pPr>
              <a:t>‹#›</a:t>
            </a:fld>
            <a:endParaRPr lang="en-US" altLang="en-US"/>
          </a:p>
        </p:txBody>
      </p:sp>
      <p:sp>
        <p:nvSpPr>
          <p:cNvPr id="2" name="Rectangle 9">
            <a:extLst>
              <a:ext uri="{FF2B5EF4-FFF2-40B4-BE49-F238E27FC236}">
                <a16:creationId xmlns:a16="http://schemas.microsoft.com/office/drawing/2014/main" id="{7677A10A-5C3D-492C-A282-201E0F3B53E7}"/>
              </a:ext>
            </a:extLst>
          </p:cNvPr>
          <p:cNvSpPr>
            <a:spLocks noChangeArrowheads="1"/>
          </p:cNvSpPr>
          <p:nvPr userDrawn="1"/>
        </p:nvSpPr>
        <p:spPr bwMode="auto">
          <a:xfrm>
            <a:off x="0" y="0"/>
            <a:ext cx="9144000" cy="51197"/>
          </a:xfrm>
          <a:prstGeom prst="rect">
            <a:avLst/>
          </a:prstGeom>
          <a:gradFill rotWithShape="1">
            <a:gsLst>
              <a:gs pos="0">
                <a:srgbClr val="192D40"/>
              </a:gs>
              <a:gs pos="100000">
                <a:srgbClr val="2E5477"/>
              </a:gs>
            </a:gsLst>
            <a:lin ang="0" scaled="1"/>
          </a:gradFill>
          <a:ln>
            <a:noFill/>
          </a:ln>
        </p:spPr>
        <p:txBody>
          <a:bodyPr wrap="none" lIns="48002" tIns="24001" rIns="48002" bIns="24001" anchor="ctr"/>
          <a:lstStyle>
            <a:lvl1pPr defTabSz="639763" eaLnBrk="0" hangingPunct="0">
              <a:defRPr>
                <a:solidFill>
                  <a:schemeClr val="tx1"/>
                </a:solidFill>
                <a:latin typeface="Trebuchet MS" panose="020B0603020202020204" pitchFamily="34" charset="0"/>
                <a:ea typeface="Geneva" pitchFamily="34" charset="0"/>
                <a:cs typeface="Geneva" pitchFamily="34" charset="0"/>
              </a:defRPr>
            </a:lvl1pPr>
            <a:lvl2pPr marL="742950" indent="-285750" defTabSz="639763" eaLnBrk="0" hangingPunct="0">
              <a:defRPr>
                <a:solidFill>
                  <a:schemeClr val="tx1"/>
                </a:solidFill>
                <a:latin typeface="Trebuchet MS" panose="020B0603020202020204" pitchFamily="34" charset="0"/>
                <a:ea typeface="Geneva" pitchFamily="34" charset="0"/>
                <a:cs typeface="Geneva" pitchFamily="34" charset="0"/>
              </a:defRPr>
            </a:lvl2pPr>
            <a:lvl3pPr marL="1143000" indent="-228600" defTabSz="639763" eaLnBrk="0" hangingPunct="0">
              <a:defRPr>
                <a:solidFill>
                  <a:schemeClr val="tx1"/>
                </a:solidFill>
                <a:latin typeface="Trebuchet MS" panose="020B0603020202020204" pitchFamily="34" charset="0"/>
                <a:ea typeface="Geneva" pitchFamily="34" charset="0"/>
                <a:cs typeface="Geneva" pitchFamily="34" charset="0"/>
              </a:defRPr>
            </a:lvl3pPr>
            <a:lvl4pPr marL="1600200" indent="-228600" defTabSz="639763" eaLnBrk="0" hangingPunct="0">
              <a:defRPr>
                <a:solidFill>
                  <a:schemeClr val="tx1"/>
                </a:solidFill>
                <a:latin typeface="Trebuchet MS" panose="020B0603020202020204" pitchFamily="34" charset="0"/>
                <a:ea typeface="Geneva" pitchFamily="34" charset="0"/>
                <a:cs typeface="Geneva" pitchFamily="34" charset="0"/>
              </a:defRPr>
            </a:lvl4pPr>
            <a:lvl5pPr marL="2057400" indent="-228600" defTabSz="639763" eaLnBrk="0" hangingPunct="0">
              <a:defRPr>
                <a:solidFill>
                  <a:schemeClr val="tx1"/>
                </a:solidFill>
                <a:latin typeface="Trebuchet MS" panose="020B0603020202020204" pitchFamily="34" charset="0"/>
                <a:ea typeface="Geneva" pitchFamily="34" charset="0"/>
                <a:cs typeface="Geneva" pitchFamily="34" charset="0"/>
              </a:defRPr>
            </a:lvl5pPr>
            <a:lvl6pPr marL="25146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6pPr>
            <a:lvl7pPr marL="29718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7pPr>
            <a:lvl8pPr marL="34290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8pPr>
            <a:lvl9pPr marL="3886200" indent="-228600" defTabSz="639763" eaLnBrk="0" fontAlgn="base" hangingPunct="0">
              <a:spcBef>
                <a:spcPct val="0"/>
              </a:spcBef>
              <a:spcAft>
                <a:spcPct val="0"/>
              </a:spcAft>
              <a:defRPr>
                <a:solidFill>
                  <a:schemeClr val="tx1"/>
                </a:solidFill>
                <a:latin typeface="Trebuchet MS" panose="020B0603020202020204" pitchFamily="34" charset="0"/>
                <a:ea typeface="Geneva" pitchFamily="34" charset="0"/>
                <a:cs typeface="Geneva" pitchFamily="34" charset="0"/>
              </a:defRPr>
            </a:lvl9pPr>
          </a:lstStyle>
          <a:p>
            <a:pPr algn="ctr" eaLnBrk="1" hangingPunct="1">
              <a:spcBef>
                <a:spcPct val="20000"/>
              </a:spcBef>
              <a:defRPr/>
            </a:pPr>
            <a:endParaRPr lang="en-US" altLang="en-US" sz="1275">
              <a:solidFill>
                <a:srgbClr val="CC000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84779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lnSpc>
          <a:spcPct val="85000"/>
        </a:lnSpc>
        <a:spcBef>
          <a:spcPct val="0"/>
        </a:spcBef>
        <a:spcAft>
          <a:spcPct val="0"/>
        </a:spcAft>
        <a:defRPr sz="2325" b="1">
          <a:solidFill>
            <a:schemeClr val="bg1"/>
          </a:solidFill>
          <a:latin typeface="+mj-lt"/>
          <a:ea typeface="Trebuchet MS" pitchFamily="34" charset="0"/>
          <a:cs typeface="Trebuchet MS" pitchFamily="34" charset="0"/>
        </a:defRPr>
      </a:lvl1pPr>
      <a:lvl2pPr algn="ctr" rtl="0" eaLnBrk="0" fontAlgn="base" hangingPunct="0">
        <a:lnSpc>
          <a:spcPct val="85000"/>
        </a:lnSpc>
        <a:spcBef>
          <a:spcPct val="0"/>
        </a:spcBef>
        <a:spcAft>
          <a:spcPct val="0"/>
        </a:spcAft>
        <a:defRPr sz="2325" b="1">
          <a:solidFill>
            <a:schemeClr val="bg1"/>
          </a:solidFill>
          <a:latin typeface="Trebuchet MS" pitchFamily="-103" charset="0"/>
          <a:ea typeface="Trebuchet MS" pitchFamily="34" charset="0"/>
          <a:cs typeface="Trebuchet MS" pitchFamily="34" charset="0"/>
        </a:defRPr>
      </a:lvl2pPr>
      <a:lvl3pPr algn="ctr" rtl="0" eaLnBrk="0" fontAlgn="base" hangingPunct="0">
        <a:lnSpc>
          <a:spcPct val="85000"/>
        </a:lnSpc>
        <a:spcBef>
          <a:spcPct val="0"/>
        </a:spcBef>
        <a:spcAft>
          <a:spcPct val="0"/>
        </a:spcAft>
        <a:defRPr sz="2325" b="1">
          <a:solidFill>
            <a:schemeClr val="bg1"/>
          </a:solidFill>
          <a:latin typeface="Trebuchet MS" pitchFamily="-103" charset="0"/>
          <a:ea typeface="Trebuchet MS" pitchFamily="34" charset="0"/>
          <a:cs typeface="Trebuchet MS" pitchFamily="34" charset="0"/>
        </a:defRPr>
      </a:lvl3pPr>
      <a:lvl4pPr algn="ctr" rtl="0" eaLnBrk="0" fontAlgn="base" hangingPunct="0">
        <a:lnSpc>
          <a:spcPct val="85000"/>
        </a:lnSpc>
        <a:spcBef>
          <a:spcPct val="0"/>
        </a:spcBef>
        <a:spcAft>
          <a:spcPct val="0"/>
        </a:spcAft>
        <a:defRPr sz="2325" b="1">
          <a:solidFill>
            <a:schemeClr val="bg1"/>
          </a:solidFill>
          <a:latin typeface="Trebuchet MS" pitchFamily="-103" charset="0"/>
          <a:ea typeface="Trebuchet MS" pitchFamily="34" charset="0"/>
          <a:cs typeface="Trebuchet MS" pitchFamily="34" charset="0"/>
        </a:defRPr>
      </a:lvl4pPr>
      <a:lvl5pPr algn="ctr" rtl="0" eaLnBrk="0" fontAlgn="base" hangingPunct="0">
        <a:lnSpc>
          <a:spcPct val="85000"/>
        </a:lnSpc>
        <a:spcBef>
          <a:spcPct val="0"/>
        </a:spcBef>
        <a:spcAft>
          <a:spcPct val="0"/>
        </a:spcAft>
        <a:defRPr sz="2325" b="1">
          <a:solidFill>
            <a:schemeClr val="bg1"/>
          </a:solidFill>
          <a:latin typeface="Trebuchet MS" pitchFamily="-103" charset="0"/>
          <a:ea typeface="Trebuchet MS" pitchFamily="34" charset="0"/>
          <a:cs typeface="Trebuchet MS" pitchFamily="34" charset="0"/>
        </a:defRPr>
      </a:lvl5pPr>
      <a:lvl6pPr marL="342900" algn="ctr" rtl="0" fontAlgn="base">
        <a:lnSpc>
          <a:spcPct val="85000"/>
        </a:lnSpc>
        <a:spcBef>
          <a:spcPct val="0"/>
        </a:spcBef>
        <a:spcAft>
          <a:spcPct val="0"/>
        </a:spcAft>
        <a:defRPr sz="2325" b="1">
          <a:solidFill>
            <a:schemeClr val="bg1"/>
          </a:solidFill>
          <a:latin typeface="Trebuchet MS" pitchFamily="-103" charset="0"/>
        </a:defRPr>
      </a:lvl6pPr>
      <a:lvl7pPr marL="685800" algn="ctr" rtl="0" fontAlgn="base">
        <a:lnSpc>
          <a:spcPct val="85000"/>
        </a:lnSpc>
        <a:spcBef>
          <a:spcPct val="0"/>
        </a:spcBef>
        <a:spcAft>
          <a:spcPct val="0"/>
        </a:spcAft>
        <a:defRPr sz="2325" b="1">
          <a:solidFill>
            <a:schemeClr val="bg1"/>
          </a:solidFill>
          <a:latin typeface="Trebuchet MS" pitchFamily="-103" charset="0"/>
        </a:defRPr>
      </a:lvl7pPr>
      <a:lvl8pPr marL="1028700" algn="ctr" rtl="0" fontAlgn="base">
        <a:lnSpc>
          <a:spcPct val="85000"/>
        </a:lnSpc>
        <a:spcBef>
          <a:spcPct val="0"/>
        </a:spcBef>
        <a:spcAft>
          <a:spcPct val="0"/>
        </a:spcAft>
        <a:defRPr sz="2325" b="1">
          <a:solidFill>
            <a:schemeClr val="bg1"/>
          </a:solidFill>
          <a:latin typeface="Trebuchet MS" pitchFamily="-103" charset="0"/>
        </a:defRPr>
      </a:lvl8pPr>
      <a:lvl9pPr marL="1371600" algn="ctr" rtl="0" fontAlgn="base">
        <a:lnSpc>
          <a:spcPct val="85000"/>
        </a:lnSpc>
        <a:spcBef>
          <a:spcPct val="0"/>
        </a:spcBef>
        <a:spcAft>
          <a:spcPct val="0"/>
        </a:spcAft>
        <a:defRPr sz="2325" b="1">
          <a:solidFill>
            <a:schemeClr val="bg1"/>
          </a:solidFill>
          <a:latin typeface="Trebuchet MS" pitchFamily="-103" charset="0"/>
        </a:defRPr>
      </a:lvl9pPr>
    </p:titleStyle>
    <p:bodyStyle>
      <a:lvl1pPr marL="257175" indent="-257175" algn="l" rtl="0" eaLnBrk="0" fontAlgn="base" hangingPunct="0">
        <a:lnSpc>
          <a:spcPct val="85000"/>
        </a:lnSpc>
        <a:spcBef>
          <a:spcPct val="0"/>
        </a:spcBef>
        <a:spcAft>
          <a:spcPct val="35000"/>
        </a:spcAft>
        <a:buChar char="•"/>
        <a:defRPr sz="2100">
          <a:solidFill>
            <a:schemeClr val="tx1"/>
          </a:solidFill>
          <a:latin typeface="+mn-lt"/>
          <a:ea typeface="Trebuchet MS" pitchFamily="34" charset="0"/>
          <a:cs typeface="Trebuchet MS" pitchFamily="34" charset="0"/>
        </a:defRPr>
      </a:lvl1pPr>
      <a:lvl2pPr marL="557213" indent="-214313" algn="l" rtl="0" eaLnBrk="0" fontAlgn="base" hangingPunct="0">
        <a:lnSpc>
          <a:spcPct val="85000"/>
        </a:lnSpc>
        <a:spcBef>
          <a:spcPct val="0"/>
        </a:spcBef>
        <a:spcAft>
          <a:spcPct val="35000"/>
        </a:spcAft>
        <a:buChar char="–"/>
        <a:defRPr sz="1875">
          <a:solidFill>
            <a:schemeClr val="tx1"/>
          </a:solidFill>
          <a:latin typeface="+mn-lt"/>
          <a:ea typeface="Trebuchet MS" pitchFamily="34" charset="0"/>
          <a:cs typeface="Trebuchet MS" pitchFamily="34" charset="0"/>
        </a:defRPr>
      </a:lvl2pPr>
      <a:lvl3pPr marL="857250" indent="-171450" algn="l" rtl="0" eaLnBrk="0" fontAlgn="base" hangingPunct="0">
        <a:lnSpc>
          <a:spcPct val="85000"/>
        </a:lnSpc>
        <a:spcBef>
          <a:spcPct val="0"/>
        </a:spcBef>
        <a:spcAft>
          <a:spcPct val="35000"/>
        </a:spcAft>
        <a:buChar char="•"/>
        <a:defRPr sz="1650">
          <a:solidFill>
            <a:schemeClr val="tx1"/>
          </a:solidFill>
          <a:latin typeface="+mn-lt"/>
          <a:ea typeface="Trebuchet MS" pitchFamily="34" charset="0"/>
          <a:cs typeface="Trebuchet MS" pitchFamily="34" charset="0"/>
        </a:defRPr>
      </a:lvl3pPr>
      <a:lvl4pPr marL="1200150" indent="-171450" algn="l" rtl="0" eaLnBrk="0" fontAlgn="base" hangingPunct="0">
        <a:lnSpc>
          <a:spcPct val="85000"/>
        </a:lnSpc>
        <a:spcBef>
          <a:spcPct val="0"/>
        </a:spcBef>
        <a:spcAft>
          <a:spcPct val="35000"/>
        </a:spcAft>
        <a:buChar char="–"/>
        <a:defRPr sz="1650">
          <a:solidFill>
            <a:schemeClr val="tx1"/>
          </a:solidFill>
          <a:latin typeface="+mn-lt"/>
          <a:ea typeface="Trebuchet MS" pitchFamily="34" charset="0"/>
          <a:cs typeface="Trebuchet MS" pitchFamily="34" charset="0"/>
        </a:defRPr>
      </a:lvl4pPr>
      <a:lvl5pPr marL="1543050" indent="-171450" algn="l" rtl="0" eaLnBrk="0" fontAlgn="base" hangingPunct="0">
        <a:lnSpc>
          <a:spcPct val="85000"/>
        </a:lnSpc>
        <a:spcBef>
          <a:spcPct val="0"/>
        </a:spcBef>
        <a:spcAft>
          <a:spcPct val="35000"/>
        </a:spcAft>
        <a:buChar char="»"/>
        <a:defRPr sz="1650">
          <a:solidFill>
            <a:schemeClr val="tx1"/>
          </a:solidFill>
          <a:latin typeface="+mn-lt"/>
          <a:ea typeface="Trebuchet MS" pitchFamily="34" charset="0"/>
          <a:cs typeface="Trebuchet MS" pitchFamily="34" charset="0"/>
        </a:defRPr>
      </a:lvl5pPr>
      <a:lvl6pPr marL="1885950" indent="-171450" algn="l" rtl="0" fontAlgn="base">
        <a:lnSpc>
          <a:spcPct val="85000"/>
        </a:lnSpc>
        <a:spcBef>
          <a:spcPct val="0"/>
        </a:spcBef>
        <a:spcAft>
          <a:spcPct val="35000"/>
        </a:spcAft>
        <a:buChar char="»"/>
        <a:defRPr sz="1650">
          <a:solidFill>
            <a:schemeClr val="tx1"/>
          </a:solidFill>
          <a:latin typeface="+mn-lt"/>
          <a:ea typeface="Geneva" pitchFamily="-103" charset="-128"/>
        </a:defRPr>
      </a:lvl6pPr>
      <a:lvl7pPr marL="2228850" indent="-171450" algn="l" rtl="0" fontAlgn="base">
        <a:lnSpc>
          <a:spcPct val="85000"/>
        </a:lnSpc>
        <a:spcBef>
          <a:spcPct val="0"/>
        </a:spcBef>
        <a:spcAft>
          <a:spcPct val="35000"/>
        </a:spcAft>
        <a:buChar char="»"/>
        <a:defRPr sz="1650">
          <a:solidFill>
            <a:schemeClr val="tx1"/>
          </a:solidFill>
          <a:latin typeface="+mn-lt"/>
          <a:ea typeface="Geneva" pitchFamily="-103" charset="-128"/>
        </a:defRPr>
      </a:lvl7pPr>
      <a:lvl8pPr marL="2571750" indent="-171450" algn="l" rtl="0" fontAlgn="base">
        <a:lnSpc>
          <a:spcPct val="85000"/>
        </a:lnSpc>
        <a:spcBef>
          <a:spcPct val="0"/>
        </a:spcBef>
        <a:spcAft>
          <a:spcPct val="35000"/>
        </a:spcAft>
        <a:buChar char="»"/>
        <a:defRPr sz="1650">
          <a:solidFill>
            <a:schemeClr val="tx1"/>
          </a:solidFill>
          <a:latin typeface="+mn-lt"/>
          <a:ea typeface="Geneva" pitchFamily="-103" charset="-128"/>
        </a:defRPr>
      </a:lvl8pPr>
      <a:lvl9pPr marL="2914650" indent="-171450" algn="l" rtl="0" fontAlgn="base">
        <a:lnSpc>
          <a:spcPct val="85000"/>
        </a:lnSpc>
        <a:spcBef>
          <a:spcPct val="0"/>
        </a:spcBef>
        <a:spcAft>
          <a:spcPct val="35000"/>
        </a:spcAft>
        <a:buChar char="»"/>
        <a:defRPr sz="1650">
          <a:solidFill>
            <a:schemeClr val="tx1"/>
          </a:solidFill>
          <a:latin typeface="+mn-lt"/>
          <a:ea typeface="Geneva" pitchFamily="-103"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9144000" cy="51435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4865796"/>
            <a:ext cx="2133600" cy="273844"/>
          </a:xfrm>
          <a:prstGeom prst="rect">
            <a:avLst/>
          </a:prstGeom>
        </p:spPr>
        <p:txBody>
          <a:bodyPr vert="horz" lIns="91440" tIns="45720" rIns="91440" bIns="45720" rtlCol="0" anchor="ctr"/>
          <a:lstStyle>
            <a:lvl1pPr algn="l">
              <a:defRPr sz="750">
                <a:solidFill>
                  <a:schemeClr val="bg1">
                    <a:lumMod val="65000"/>
                  </a:schemeClr>
                </a:solidFill>
                <a:latin typeface="Arial Narrow"/>
                <a:cs typeface="Arial Narrow"/>
              </a:defRPr>
            </a:lvl1pPr>
          </a:lstStyle>
          <a:p>
            <a:fld id="{0FA17902-E6C7-4548-816F-3C750E8578FA}" type="slidenum">
              <a:rPr lang="en-US" smtClean="0"/>
              <a:pPr/>
              <a:t>‹#›</a:t>
            </a:fld>
            <a:endParaRPr lang="en-US"/>
          </a:p>
        </p:txBody>
      </p:sp>
    </p:spTree>
    <p:extLst>
      <p:ext uri="{BB962C8B-B14F-4D97-AF65-F5344CB8AC3E}">
        <p14:creationId xmlns:p14="http://schemas.microsoft.com/office/powerpoint/2010/main" val="6713156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ctr" defTabSz="342900" rtl="0" eaLnBrk="1" latinLnBrk="0" hangingPunct="1">
        <a:spcBef>
          <a:spcPct val="0"/>
        </a:spcBef>
        <a:buNone/>
        <a:defRPr sz="3300" kern="1200">
          <a:solidFill>
            <a:schemeClr val="tx1"/>
          </a:solidFill>
          <a:latin typeface="Helvetica"/>
          <a:ea typeface="+mj-ea"/>
          <a:cs typeface="Helvetica"/>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Helvetica"/>
          <a:ea typeface="+mn-ea"/>
          <a:cs typeface="Helvetica"/>
        </a:defRPr>
      </a:lvl1pPr>
      <a:lvl2pPr marL="557213" indent="-214313" algn="l" defTabSz="342900" rtl="0" eaLnBrk="1" latinLnBrk="0" hangingPunct="1">
        <a:spcBef>
          <a:spcPct val="20000"/>
        </a:spcBef>
        <a:buFont typeface="Arial"/>
        <a:buChar char="–"/>
        <a:defRPr sz="2100" kern="1200">
          <a:solidFill>
            <a:schemeClr val="tx1"/>
          </a:solidFill>
          <a:latin typeface="Helvetica"/>
          <a:ea typeface="+mn-ea"/>
          <a:cs typeface="Helvetica"/>
        </a:defRPr>
      </a:lvl2pPr>
      <a:lvl3pPr marL="857250" indent="-171450" algn="l" defTabSz="342900" rtl="0" eaLnBrk="1" latinLnBrk="0" hangingPunct="1">
        <a:spcBef>
          <a:spcPct val="20000"/>
        </a:spcBef>
        <a:buFont typeface="Arial"/>
        <a:buChar char="•"/>
        <a:defRPr sz="1800" kern="1200">
          <a:solidFill>
            <a:schemeClr val="tx1"/>
          </a:solidFill>
          <a:latin typeface="Helvetica"/>
          <a:ea typeface="+mn-ea"/>
          <a:cs typeface="Helvetica"/>
        </a:defRPr>
      </a:lvl3pPr>
      <a:lvl4pPr marL="12001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4pPr>
      <a:lvl5pPr marL="15430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C39B5A-8419-4B40-B759-1DCBCD23CF09}"/>
              </a:ext>
            </a:extLst>
          </p:cNvPr>
          <p:cNvSpPr/>
          <p:nvPr/>
        </p:nvSpPr>
        <p:spPr bwMode="auto">
          <a:xfrm>
            <a:off x="0" y="0"/>
            <a:ext cx="9144000" cy="51435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wrap="none" anchor="ctr"/>
          <a:lstStyle/>
          <a:p>
            <a:pPr algn="ctr" defTabSz="685800" fontAlgn="base">
              <a:spcBef>
                <a:spcPct val="20000"/>
              </a:spcBef>
              <a:spcAft>
                <a:spcPct val="0"/>
              </a:spcAft>
              <a:defRPr/>
            </a:pPr>
            <a:endParaRPr lang="en-US">
              <a:solidFill>
                <a:srgbClr val="CC0000"/>
              </a:solidFill>
              <a:latin typeface="Trebuchet MS" pitchFamily="-110" charset="0"/>
            </a:endParaRPr>
          </a:p>
        </p:txBody>
      </p:sp>
      <p:pic>
        <p:nvPicPr>
          <p:cNvPr id="18435" name="Picture 1" descr="pri-279-485-blk.eps">
            <a:extLst>
              <a:ext uri="{FF2B5EF4-FFF2-40B4-BE49-F238E27FC236}">
                <a16:creationId xmlns:a16="http://schemas.microsoft.com/office/drawing/2014/main" id="{3C2761CA-445F-41BE-8D54-2144E14E91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8779" y="4094253"/>
            <a:ext cx="21967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D85217E0-028F-44CD-B462-58A237EC5CC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1"/>
            <a:ext cx="9143999" cy="403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a:extLst>
              <a:ext uri="{FF2B5EF4-FFF2-40B4-BE49-F238E27FC236}">
                <a16:creationId xmlns:a16="http://schemas.microsoft.com/office/drawing/2014/main" id="{0AB06E3F-87FE-4575-9C95-2A232620812E}"/>
              </a:ext>
            </a:extLst>
          </p:cNvPr>
          <p:cNvSpPr txBox="1">
            <a:spLocks noChangeArrowheads="1"/>
          </p:cNvSpPr>
          <p:nvPr/>
        </p:nvSpPr>
        <p:spPr bwMode="auto">
          <a:xfrm>
            <a:off x="6433185" y="4767885"/>
            <a:ext cx="2978944" cy="375616"/>
          </a:xfrm>
          <a:prstGeom prst="rect">
            <a:avLst/>
          </a:prstGeom>
          <a:noFill/>
          <a:ln>
            <a:noFill/>
          </a:ln>
          <a:extLst>
            <a:ext uri="{909E8E84-426E-40dd-AFC4-6F175D3DCCD1}"/>
            <a:ext uri="{91240B29-F687-4f45-9708-019B960494DF}"/>
          </a:extLst>
        </p:spPr>
        <p:txBody>
          <a:bodyPr>
            <a:spAutoFit/>
          </a:bodyPr>
          <a:lstStyle>
            <a:lvl1pPr eaLnBrk="0" hangingPunct="0">
              <a:defRPr sz="1000">
                <a:solidFill>
                  <a:schemeClr val="bg1"/>
                </a:solidFill>
                <a:latin typeface="Trebuchet MS" charset="0"/>
                <a:ea typeface="ＭＳ Ｐゴシック" charset="0"/>
                <a:cs typeface="ＭＳ Ｐゴシック" charset="0"/>
              </a:defRPr>
            </a:lvl1pPr>
            <a:lvl2pPr marL="742950" indent="-285750" eaLnBrk="0" hangingPunct="0">
              <a:defRPr sz="1000">
                <a:solidFill>
                  <a:schemeClr val="bg1"/>
                </a:solidFill>
                <a:latin typeface="Trebuchet MS" charset="0"/>
                <a:ea typeface="ＭＳ Ｐゴシック" charset="0"/>
              </a:defRPr>
            </a:lvl2pPr>
            <a:lvl3pPr marL="1143000" indent="-228600" eaLnBrk="0" hangingPunct="0">
              <a:defRPr sz="1000">
                <a:solidFill>
                  <a:schemeClr val="bg1"/>
                </a:solidFill>
                <a:latin typeface="Trebuchet MS" charset="0"/>
                <a:ea typeface="ＭＳ Ｐゴシック" charset="0"/>
              </a:defRPr>
            </a:lvl3pPr>
            <a:lvl4pPr marL="1600200" indent="-228600" eaLnBrk="0" hangingPunct="0">
              <a:defRPr sz="1000">
                <a:solidFill>
                  <a:schemeClr val="bg1"/>
                </a:solidFill>
                <a:latin typeface="Trebuchet MS" charset="0"/>
                <a:ea typeface="ＭＳ Ｐゴシック" charset="0"/>
              </a:defRPr>
            </a:lvl4pPr>
            <a:lvl5pPr marL="2057400" indent="-228600" eaLnBrk="0" hangingPunct="0">
              <a:defRPr sz="1000">
                <a:solidFill>
                  <a:schemeClr val="bg1"/>
                </a:solidFill>
                <a:latin typeface="Trebuchet MS" charset="0"/>
                <a:ea typeface="ＭＳ Ｐゴシック" charset="0"/>
              </a:defRPr>
            </a:lvl5pPr>
            <a:lvl6pPr marL="2514600" indent="-228600" eaLnBrk="0" fontAlgn="base" hangingPunct="0">
              <a:spcBef>
                <a:spcPct val="0"/>
              </a:spcBef>
              <a:spcAft>
                <a:spcPct val="0"/>
              </a:spcAft>
              <a:defRPr sz="1000">
                <a:solidFill>
                  <a:schemeClr val="bg1"/>
                </a:solidFill>
                <a:latin typeface="Trebuchet MS" charset="0"/>
                <a:ea typeface="ＭＳ Ｐゴシック" charset="0"/>
              </a:defRPr>
            </a:lvl6pPr>
            <a:lvl7pPr marL="2971800" indent="-228600" eaLnBrk="0" fontAlgn="base" hangingPunct="0">
              <a:spcBef>
                <a:spcPct val="0"/>
              </a:spcBef>
              <a:spcAft>
                <a:spcPct val="0"/>
              </a:spcAft>
              <a:defRPr sz="1000">
                <a:solidFill>
                  <a:schemeClr val="bg1"/>
                </a:solidFill>
                <a:latin typeface="Trebuchet MS" charset="0"/>
                <a:ea typeface="ＭＳ Ｐゴシック" charset="0"/>
              </a:defRPr>
            </a:lvl7pPr>
            <a:lvl8pPr marL="3429000" indent="-228600" eaLnBrk="0" fontAlgn="base" hangingPunct="0">
              <a:spcBef>
                <a:spcPct val="0"/>
              </a:spcBef>
              <a:spcAft>
                <a:spcPct val="0"/>
              </a:spcAft>
              <a:defRPr sz="1000">
                <a:solidFill>
                  <a:schemeClr val="bg1"/>
                </a:solidFill>
                <a:latin typeface="Trebuchet MS" charset="0"/>
                <a:ea typeface="ＭＳ Ｐゴシック" charset="0"/>
              </a:defRPr>
            </a:lvl8pPr>
            <a:lvl9pPr marL="3886200" indent="-228600" eaLnBrk="0" fontAlgn="base" hangingPunct="0">
              <a:spcBef>
                <a:spcPct val="0"/>
              </a:spcBef>
              <a:spcAft>
                <a:spcPct val="0"/>
              </a:spcAft>
              <a:defRPr sz="1000">
                <a:solidFill>
                  <a:schemeClr val="bg1"/>
                </a:solidFill>
                <a:latin typeface="Trebuchet MS" charset="0"/>
                <a:ea typeface="ＭＳ Ｐゴシック" charset="0"/>
              </a:defRPr>
            </a:lvl9pPr>
          </a:lstStyle>
          <a:p>
            <a:pPr defTabSz="685800" eaLnBrk="1" fontAlgn="base" hangingPunct="1">
              <a:lnSpc>
                <a:spcPct val="110000"/>
              </a:lnSpc>
              <a:spcBef>
                <a:spcPct val="0"/>
              </a:spcBef>
              <a:spcAft>
                <a:spcPct val="0"/>
              </a:spcAft>
              <a:defRPr/>
            </a:pPr>
            <a:r>
              <a:rPr lang="en-US" altLang="en-US" sz="1050" dirty="0">
                <a:solidFill>
                  <a:srgbClr val="34526F"/>
                </a:solidFill>
                <a:latin typeface="Helvetica"/>
                <a:cs typeface="Helvetica"/>
              </a:rPr>
              <a:t>Referrals / Earn your business / Expansion</a:t>
            </a:r>
            <a:endParaRPr lang="en-US" sz="1050" dirty="0">
              <a:solidFill>
                <a:srgbClr val="000000">
                  <a:lumMod val="50000"/>
                  <a:lumOff val="50000"/>
                </a:srgbClr>
              </a:solidFill>
            </a:endParaRPr>
          </a:p>
          <a:p>
            <a:pPr defTabSz="685800" eaLnBrk="1" fontAlgn="base" hangingPunct="1">
              <a:lnSpc>
                <a:spcPct val="110000"/>
              </a:lnSpc>
              <a:spcBef>
                <a:spcPct val="0"/>
              </a:spcBef>
              <a:spcAft>
                <a:spcPct val="0"/>
              </a:spcAft>
              <a:defRPr/>
            </a:pPr>
            <a:r>
              <a:rPr lang="en-US" sz="675" dirty="0">
                <a:solidFill>
                  <a:srgbClr val="34526F"/>
                </a:solidFill>
                <a:latin typeface="Helvetica"/>
                <a:cs typeface="Helvetica"/>
              </a:rPr>
              <a:t>Not to be used in New York.</a:t>
            </a:r>
            <a:endParaRPr lang="en-US" sz="675" dirty="0">
              <a:solidFill>
                <a:srgbClr val="000000">
                  <a:lumMod val="50000"/>
                  <a:lumOff val="50000"/>
                </a:srgbClr>
              </a:solidFill>
            </a:endParaRPr>
          </a:p>
        </p:txBody>
      </p:sp>
      <p:sp>
        <p:nvSpPr>
          <p:cNvPr id="18438" name="Content Placeholder 2">
            <a:extLst>
              <a:ext uri="{FF2B5EF4-FFF2-40B4-BE49-F238E27FC236}">
                <a16:creationId xmlns:a16="http://schemas.microsoft.com/office/drawing/2014/main" id="{2B23EA62-0BD9-44BC-8E24-5C8AF9BC9D25}"/>
              </a:ext>
            </a:extLst>
          </p:cNvPr>
          <p:cNvSpPr txBox="1">
            <a:spLocks noChangeArrowheads="1"/>
          </p:cNvSpPr>
          <p:nvPr/>
        </p:nvSpPr>
        <p:spPr bwMode="auto">
          <a:xfrm>
            <a:off x="0" y="5005387"/>
            <a:ext cx="26646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Trebuchet MS" panose="020B0603020202020204" pitchFamily="34" charset="0"/>
                <a:cs typeface="Geneva" pitchFamily="34" charset="0"/>
              </a:defRPr>
            </a:lvl1pPr>
            <a:lvl2pPr marL="742950" indent="-285750" defTabSz="457200">
              <a:defRPr>
                <a:solidFill>
                  <a:schemeClr val="tx1"/>
                </a:solidFill>
                <a:latin typeface="Trebuchet MS" panose="020B0603020202020204" pitchFamily="34" charset="0"/>
                <a:cs typeface="Geneva" pitchFamily="34" charset="0"/>
              </a:defRPr>
            </a:lvl2pPr>
            <a:lvl3pPr marL="1143000" indent="-228600" defTabSz="457200">
              <a:defRPr>
                <a:solidFill>
                  <a:schemeClr val="tx1"/>
                </a:solidFill>
                <a:latin typeface="Trebuchet MS" panose="020B0603020202020204" pitchFamily="34" charset="0"/>
                <a:cs typeface="Geneva" pitchFamily="34" charset="0"/>
              </a:defRPr>
            </a:lvl3pPr>
            <a:lvl4pPr marL="1600200" indent="-228600" defTabSz="457200">
              <a:defRPr>
                <a:solidFill>
                  <a:schemeClr val="tx1"/>
                </a:solidFill>
                <a:latin typeface="Trebuchet MS" panose="020B0603020202020204" pitchFamily="34" charset="0"/>
                <a:cs typeface="Geneva" pitchFamily="34" charset="0"/>
              </a:defRPr>
            </a:lvl4pPr>
            <a:lvl5pPr marL="2057400" indent="-228600" defTabSz="457200">
              <a:defRPr>
                <a:solidFill>
                  <a:schemeClr val="tx1"/>
                </a:solidFill>
                <a:latin typeface="Trebuchet MS" panose="020B0603020202020204"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defTabSz="342900" fontAlgn="base">
              <a:lnSpc>
                <a:spcPct val="90000"/>
              </a:lnSpc>
              <a:spcBef>
                <a:spcPct val="0"/>
              </a:spcBef>
              <a:spcAft>
                <a:spcPct val="0"/>
              </a:spcAft>
              <a:buClr>
                <a:srgbClr val="003399"/>
              </a:buClr>
            </a:pPr>
            <a:r>
              <a:rPr lang="en-US" altLang="en-US" sz="600" dirty="0">
                <a:solidFill>
                  <a:srgbClr val="26506C"/>
                </a:solidFill>
                <a:ea typeface="Arial Unicode MS" panose="020B0604020202020204" pitchFamily="34" charset="-128"/>
                <a:cs typeface="Arial Unicode MS" panose="020B0604020202020204" pitchFamily="34" charset="-128"/>
              </a:rPr>
              <a:t>© 2012-2020 Primerica / 55081 / 12.20 / 505572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FF3F468-85C0-4F72-B297-0E8A4C823172}"/>
              </a:ext>
            </a:extLst>
          </p:cNvPr>
          <p:cNvGraphicFramePr>
            <a:graphicFrameLocks noGrp="1"/>
          </p:cNvGraphicFramePr>
          <p:nvPr>
            <p:extLst>
              <p:ext uri="{D42A27DB-BD31-4B8C-83A1-F6EECF244321}">
                <p14:modId xmlns:p14="http://schemas.microsoft.com/office/powerpoint/2010/main" val="943403506"/>
              </p:ext>
            </p:extLst>
          </p:nvPr>
        </p:nvGraphicFramePr>
        <p:xfrm>
          <a:off x="482321" y="795534"/>
          <a:ext cx="8239646" cy="3631353"/>
        </p:xfrm>
        <a:graphic>
          <a:graphicData uri="http://schemas.openxmlformats.org/drawingml/2006/table">
            <a:tbl>
              <a:tblPr firstRow="1" bandRow="1">
                <a:tableStyleId>{5C22544A-7EE6-4342-B048-85BDC9FD1C3A}</a:tableStyleId>
              </a:tblPr>
              <a:tblGrid>
                <a:gridCol w="3332372">
                  <a:extLst>
                    <a:ext uri="{9D8B030D-6E8A-4147-A177-3AD203B41FA5}">
                      <a16:colId xmlns:a16="http://schemas.microsoft.com/office/drawing/2014/main" val="20000"/>
                    </a:ext>
                  </a:extLst>
                </a:gridCol>
                <a:gridCol w="4907274">
                  <a:extLst>
                    <a:ext uri="{9D8B030D-6E8A-4147-A177-3AD203B41FA5}">
                      <a16:colId xmlns:a16="http://schemas.microsoft.com/office/drawing/2014/main" val="20001"/>
                    </a:ext>
                  </a:extLst>
                </a:gridCol>
              </a:tblGrid>
              <a:tr h="251454">
                <a:tc>
                  <a:txBody>
                    <a:bodyPr/>
                    <a:lstStyle/>
                    <a:p>
                      <a:pPr marL="0" indent="0">
                        <a:buNone/>
                      </a:pPr>
                      <a:r>
                        <a:rPr lang="en-US" sz="1200" b="1" dirty="0">
                          <a:solidFill>
                            <a:schemeClr val="bg1"/>
                          </a:solidFill>
                        </a:rPr>
                        <a:t>Legal Protection:</a:t>
                      </a:r>
                      <a:endParaRPr lang="en-US" sz="1200" dirty="0">
                        <a:solidFill>
                          <a:schemeClr val="bg1"/>
                        </a:solidFill>
                      </a:endParaRP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buNone/>
                      </a:pPr>
                      <a:r>
                        <a:rPr lang="en-US" sz="1200" b="1" dirty="0">
                          <a:solidFill>
                            <a:schemeClr val="bg1"/>
                          </a:solidFill>
                        </a:rPr>
                        <a:t>Legal Protection:</a:t>
                      </a:r>
                      <a:r>
                        <a:rPr lang="en-US" sz="1200" b="0" baseline="30000" dirty="0">
                          <a:solidFill>
                            <a:schemeClr val="bg1"/>
                          </a:solidFill>
                        </a:rPr>
                        <a:t>4</a:t>
                      </a: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76092"/>
                    </a:solidFill>
                  </a:tcPr>
                </a:tc>
                <a:extLst>
                  <a:ext uri="{0D108BD9-81ED-4DB2-BD59-A6C34878D82A}">
                    <a16:rowId xmlns:a16="http://schemas.microsoft.com/office/drawing/2014/main" val="10002"/>
                  </a:ext>
                </a:extLst>
              </a:tr>
              <a:tr h="725939">
                <a:tc>
                  <a:txBody>
                    <a:bodyPr/>
                    <a:lstStyle/>
                    <a:p>
                      <a:pPr marL="0" marR="0" indent="0" algn="l" defTabSz="457200" rtl="0" eaLnBrk="1" fontAlgn="auto" latinLnBrk="0" hangingPunct="1">
                        <a:lnSpc>
                          <a:spcPct val="85000"/>
                        </a:lnSpc>
                        <a:spcBef>
                          <a:spcPts val="0"/>
                        </a:spcBef>
                        <a:spcAft>
                          <a:spcPts val="0"/>
                        </a:spcAft>
                        <a:buClrTx/>
                        <a:buSzTx/>
                        <a:buFontTx/>
                        <a:buNone/>
                        <a:tabLst/>
                        <a:defRPr/>
                      </a:pPr>
                      <a:endParaRPr lang="en-US" sz="900" b="1" dirty="0">
                        <a:latin typeface="Helvetica" panose="020B0604020202020204" pitchFamily="34" charset="0"/>
                        <a:cs typeface="Helvetica" panose="020B0604020202020204" pitchFamily="34" charset="0"/>
                      </a:endParaRPr>
                    </a:p>
                    <a:p>
                      <a:pPr marL="0" marR="0" indent="0" algn="l" defTabSz="457200" rtl="0" eaLnBrk="1" fontAlgn="auto" latinLnBrk="0" hangingPunct="1">
                        <a:lnSpc>
                          <a:spcPct val="85000"/>
                        </a:lnSpc>
                        <a:spcBef>
                          <a:spcPts val="0"/>
                        </a:spcBef>
                        <a:spcAft>
                          <a:spcPts val="0"/>
                        </a:spcAft>
                        <a:buClrTx/>
                        <a:buSzTx/>
                        <a:buFontTx/>
                        <a:buNone/>
                        <a:tabLst/>
                        <a:defRPr/>
                      </a:pPr>
                      <a:r>
                        <a:rPr lang="en-US" sz="1400" b="1" dirty="0">
                          <a:solidFill>
                            <a:srgbClr val="26506C"/>
                          </a:solidFill>
                          <a:latin typeface="Helvetica" panose="020B0604020202020204" pitchFamily="34" charset="0"/>
                          <a:cs typeface="Helvetica" panose="020B0604020202020204" pitchFamily="34" charset="0"/>
                        </a:rPr>
                        <a:t>No Will </a:t>
                      </a:r>
                      <a:r>
                        <a:rPr lang="en-US" sz="1400" dirty="0">
                          <a:solidFill>
                            <a:srgbClr val="26506C"/>
                          </a:solidFill>
                          <a:latin typeface="Helvetica" panose="020B0604020202020204" pitchFamily="34" charset="0"/>
                          <a:cs typeface="Helvetica" panose="020B0604020202020204" pitchFamily="34" charset="0"/>
                        </a:rPr>
                        <a:t>and no access to a respected, full-service law firm.</a:t>
                      </a: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US" sz="600" b="1" dirty="0">
                        <a:latin typeface="Helvetica" panose="020B0604020202020204" pitchFamily="34" charset="0"/>
                        <a:cs typeface="Helvetica" panose="020B0604020202020204" pitchFamily="34" charset="0"/>
                      </a:endParaRPr>
                    </a:p>
                    <a:p>
                      <a:pPr marL="0" indent="0">
                        <a:buNone/>
                      </a:pPr>
                      <a:r>
                        <a:rPr lang="en-US" sz="1400" b="1" dirty="0">
                          <a:solidFill>
                            <a:srgbClr val="C00000"/>
                          </a:solidFill>
                          <a:latin typeface="Helvetica" panose="020B0604020202020204" pitchFamily="34" charset="0"/>
                          <a:cs typeface="Helvetica" panose="020B0604020202020204" pitchFamily="34" charset="0"/>
                        </a:rPr>
                        <a:t>SET UP A </a:t>
                      </a:r>
                      <a:r>
                        <a:rPr lang="en-US" sz="1400" b="1" dirty="0">
                          <a:solidFill>
                            <a:srgbClr val="CC0000"/>
                          </a:solidFill>
                          <a:latin typeface="Helvetica" panose="020B0604020202020204" pitchFamily="34" charset="0"/>
                          <a:cs typeface="Helvetica" panose="020B0604020202020204" pitchFamily="34" charset="0"/>
                        </a:rPr>
                        <a:t>WILL</a:t>
                      </a:r>
                      <a:r>
                        <a:rPr lang="en-US" sz="1400" b="1" dirty="0">
                          <a:latin typeface="Helvetica" panose="020B0604020202020204" pitchFamily="34" charset="0"/>
                          <a:cs typeface="Helvetica" panose="020B0604020202020204" pitchFamily="34" charset="0"/>
                        </a:rPr>
                        <a:t> </a:t>
                      </a:r>
                      <a:r>
                        <a:rPr lang="en-US" sz="1400" b="1" dirty="0">
                          <a:solidFill>
                            <a:srgbClr val="26506C"/>
                          </a:solidFill>
                          <a:latin typeface="Helvetica" panose="020B0604020202020204" pitchFamily="34" charset="0"/>
                          <a:cs typeface="Helvetica" panose="020B0604020202020204" pitchFamily="34" charset="0"/>
                        </a:rPr>
                        <a:t>through the Primerica Legal Protection</a:t>
                      </a:r>
                      <a:r>
                        <a:rPr lang="en-US" sz="1400" b="0" baseline="0" dirty="0">
                          <a:solidFill>
                            <a:srgbClr val="26506C"/>
                          </a:solidFill>
                          <a:latin typeface="Helvetica" panose="020B0604020202020204" pitchFamily="34" charset="0"/>
                          <a:cs typeface="Helvetica" panose="020B0604020202020204" pitchFamily="34" charset="0"/>
                        </a:rPr>
                        <a:t> </a:t>
                      </a:r>
                      <a:r>
                        <a:rPr lang="en-US" sz="1400" b="1" dirty="0">
                          <a:solidFill>
                            <a:srgbClr val="26506C"/>
                          </a:solidFill>
                          <a:latin typeface="Helvetica" panose="020B0604020202020204" pitchFamily="34" charset="0"/>
                          <a:cs typeface="Helvetica" panose="020B0604020202020204" pitchFamily="34" charset="0"/>
                        </a:rPr>
                        <a:t>Program</a:t>
                      </a:r>
                      <a:r>
                        <a:rPr lang="en-US" sz="1400" dirty="0">
                          <a:solidFill>
                            <a:srgbClr val="26506C"/>
                          </a:solidFill>
                          <a:latin typeface="Helvetica" panose="020B0604020202020204" pitchFamily="34" charset="0"/>
                          <a:cs typeface="Helvetica" panose="020B0604020202020204" pitchFamily="34" charset="0"/>
                        </a:rPr>
                        <a:t> and access to a full-service law firm for $28/mo.</a:t>
                      </a: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7882">
                <a:tc>
                  <a:txBody>
                    <a:bodyPr/>
                    <a:lstStyle/>
                    <a:p>
                      <a:pPr marL="0" indent="0">
                        <a:buNone/>
                      </a:pPr>
                      <a:r>
                        <a:rPr lang="en-US" sz="1400" b="1" dirty="0">
                          <a:solidFill>
                            <a:schemeClr val="bg1"/>
                          </a:solidFill>
                          <a:latin typeface="Helvetica" panose="020B0604020202020204" pitchFamily="34" charset="0"/>
                          <a:cs typeface="Helvetica" panose="020B0604020202020204" pitchFamily="34" charset="0"/>
                        </a:rPr>
                        <a:t>Auto &amp; Homeowner’s Insurance:</a:t>
                      </a:r>
                      <a:endParaRPr lang="en-US" sz="1400" dirty="0">
                        <a:solidFill>
                          <a:schemeClr val="bg1"/>
                        </a:solidFill>
                        <a:latin typeface="Helvetica" panose="020B0604020202020204" pitchFamily="34" charset="0"/>
                        <a:cs typeface="Helvetica" panose="020B0604020202020204" pitchFamily="34" charset="0"/>
                      </a:endParaRP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buNone/>
                      </a:pPr>
                      <a:r>
                        <a:rPr lang="en-US" sz="1400" b="1" dirty="0">
                          <a:solidFill>
                            <a:schemeClr val="bg1"/>
                          </a:solidFill>
                          <a:latin typeface="Helvetica" panose="020B0604020202020204" pitchFamily="34" charset="0"/>
                          <a:cs typeface="Helvetica" panose="020B0604020202020204" pitchFamily="34" charset="0"/>
                        </a:rPr>
                        <a:t>Auto &amp; Homeowner’s Insurance:</a:t>
                      </a:r>
                      <a:r>
                        <a:rPr lang="en-US" sz="1400" b="0" baseline="30000" dirty="0">
                          <a:solidFill>
                            <a:schemeClr val="bg1"/>
                          </a:solidFill>
                          <a:latin typeface="Helvetica" panose="020B0604020202020204" pitchFamily="34" charset="0"/>
                          <a:cs typeface="Helvetica" panose="020B0604020202020204" pitchFamily="34" charset="0"/>
                        </a:rPr>
                        <a:t>5,6</a:t>
                      </a: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76092"/>
                    </a:solidFill>
                  </a:tcPr>
                </a:tc>
                <a:extLst>
                  <a:ext uri="{0D108BD9-81ED-4DB2-BD59-A6C34878D82A}">
                    <a16:rowId xmlns:a16="http://schemas.microsoft.com/office/drawing/2014/main" val="10004"/>
                  </a:ext>
                </a:extLst>
              </a:tr>
              <a:tr h="709694">
                <a:tc>
                  <a:txBody>
                    <a:bodyPr/>
                    <a:lstStyle/>
                    <a:p>
                      <a:pPr marL="0" indent="0">
                        <a:buNone/>
                      </a:pPr>
                      <a:endParaRPr lang="en-US" sz="500" dirty="0">
                        <a:latin typeface="Helvetica" panose="020B0604020202020204" pitchFamily="34" charset="0"/>
                        <a:cs typeface="Helvetica" panose="020B0604020202020204" pitchFamily="34" charset="0"/>
                      </a:endParaRPr>
                    </a:p>
                    <a:p>
                      <a:pPr marL="0" indent="0">
                        <a:buNone/>
                      </a:pPr>
                      <a:r>
                        <a:rPr lang="en-US" sz="1400" dirty="0">
                          <a:solidFill>
                            <a:srgbClr val="26506C"/>
                          </a:solidFill>
                          <a:latin typeface="Helvetica" panose="020B0604020202020204" pitchFamily="34" charset="0"/>
                          <a:cs typeface="Helvetica" panose="020B0604020202020204" pitchFamily="34" charset="0"/>
                        </a:rPr>
                        <a:t>John &amp; Mary were paying </a:t>
                      </a:r>
                      <a:r>
                        <a:rPr lang="en-US" sz="1400" b="1" dirty="0">
                          <a:solidFill>
                            <a:srgbClr val="26506C"/>
                          </a:solidFill>
                          <a:latin typeface="Helvetica" panose="020B0604020202020204" pitchFamily="34" charset="0"/>
                          <a:cs typeface="Helvetica" panose="020B0604020202020204" pitchFamily="34" charset="0"/>
                        </a:rPr>
                        <a:t>$243 per month </a:t>
                      </a:r>
                      <a:r>
                        <a:rPr lang="en-US" sz="1400" dirty="0">
                          <a:solidFill>
                            <a:srgbClr val="26506C"/>
                          </a:solidFill>
                          <a:latin typeface="Helvetica" panose="020B0604020202020204" pitchFamily="34" charset="0"/>
                          <a:cs typeface="Helvetica" panose="020B0604020202020204" pitchFamily="34" charset="0"/>
                        </a:rPr>
                        <a:t>for auto &amp; home insurance.</a:t>
                      </a: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1400" b="0" dirty="0">
                          <a:solidFill>
                            <a:srgbClr val="26506C"/>
                          </a:solidFill>
                          <a:latin typeface="Helvetica" panose="020B0604020202020204" pitchFamily="34" charset="0"/>
                          <a:cs typeface="Helvetica" panose="020B0604020202020204" pitchFamily="34" charset="0"/>
                        </a:rPr>
                        <a:t>Now they pay $178</a:t>
                      </a:r>
                      <a:r>
                        <a:rPr lang="en-US" sz="1400" b="0" baseline="0" dirty="0">
                          <a:solidFill>
                            <a:srgbClr val="26506C"/>
                          </a:solidFill>
                          <a:latin typeface="Helvetica" panose="020B0604020202020204" pitchFamily="34" charset="0"/>
                          <a:cs typeface="Helvetica" panose="020B0604020202020204" pitchFamily="34" charset="0"/>
                        </a:rPr>
                        <a:t> </a:t>
                      </a:r>
                      <a:r>
                        <a:rPr lang="en-US" sz="1400" b="0" dirty="0">
                          <a:solidFill>
                            <a:srgbClr val="26506C"/>
                          </a:solidFill>
                          <a:latin typeface="Helvetica" panose="020B0604020202020204" pitchFamily="34" charset="0"/>
                          <a:cs typeface="Helvetica" panose="020B0604020202020204" pitchFamily="34" charset="0"/>
                        </a:rPr>
                        <a:t>per month with</a:t>
                      </a:r>
                      <a:r>
                        <a:rPr lang="en-US" sz="1400" b="0" baseline="0" dirty="0">
                          <a:solidFill>
                            <a:srgbClr val="26506C"/>
                          </a:solidFill>
                          <a:latin typeface="Helvetica" panose="020B0604020202020204" pitchFamily="34" charset="0"/>
                          <a:cs typeface="Helvetica" panose="020B0604020202020204" pitchFamily="34" charset="0"/>
                        </a:rPr>
                        <a:t> a top-rated company. </a:t>
                      </a:r>
                      <a:r>
                        <a:rPr lang="en-US" sz="1400" b="1" baseline="0" dirty="0">
                          <a:solidFill>
                            <a:srgbClr val="C00000"/>
                          </a:solidFill>
                          <a:latin typeface="Helvetica" panose="020B0604020202020204" pitchFamily="34" charset="0"/>
                          <a:cs typeface="Helvetica" panose="020B0604020202020204" pitchFamily="34" charset="0"/>
                        </a:rPr>
                        <a:t>Saved $65 per month</a:t>
                      </a:r>
                      <a:endParaRPr lang="en-US" sz="1400" b="1" dirty="0">
                        <a:solidFill>
                          <a:srgbClr val="C00000"/>
                        </a:solidFill>
                        <a:latin typeface="Helvetica" panose="020B0604020202020204" pitchFamily="34" charset="0"/>
                        <a:cs typeface="Helvetica" panose="020B0604020202020204" pitchFamily="34" charset="0"/>
                      </a:endParaRPr>
                    </a:p>
                    <a:p>
                      <a:pPr marL="0" indent="0">
                        <a:buNone/>
                      </a:pPr>
                      <a:r>
                        <a:rPr lang="en-US" sz="1200" dirty="0">
                          <a:solidFill>
                            <a:srgbClr val="26506C"/>
                          </a:solidFill>
                          <a:latin typeface="Helvetica" panose="020B0604020202020204" pitchFamily="34" charset="0"/>
                          <a:cs typeface="Helvetica" panose="020B0604020202020204" pitchFamily="34" charset="0"/>
                        </a:rPr>
                        <a:t>($65 per month for 20 years at 9% = $43,000 for</a:t>
                      </a:r>
                      <a:r>
                        <a:rPr lang="en-US" sz="1200" baseline="0" dirty="0">
                          <a:solidFill>
                            <a:srgbClr val="26506C"/>
                          </a:solidFill>
                          <a:latin typeface="Helvetica" panose="020B0604020202020204" pitchFamily="34" charset="0"/>
                          <a:cs typeface="Helvetica" panose="020B0604020202020204" pitchFamily="34" charset="0"/>
                        </a:rPr>
                        <a:t> college</a:t>
                      </a:r>
                      <a:r>
                        <a:rPr lang="en-US" sz="1200" dirty="0">
                          <a:solidFill>
                            <a:srgbClr val="26506C"/>
                          </a:solidFill>
                          <a:latin typeface="Helvetica" panose="020B0604020202020204" pitchFamily="34" charset="0"/>
                          <a:cs typeface="Helvetica" panose="020B0604020202020204" pitchFamily="34" charset="0"/>
                        </a:rPr>
                        <a:t>)</a:t>
                      </a: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0505">
                <a:tc>
                  <a:txBody>
                    <a:bodyPr/>
                    <a:lstStyle/>
                    <a:p>
                      <a:pPr marL="0" marR="0" indent="0" algn="l" defTabSz="457200" rtl="0" eaLnBrk="1" fontAlgn="auto" latinLnBrk="0" hangingPunct="1">
                        <a:lnSpc>
                          <a:spcPct val="85000"/>
                        </a:lnSpc>
                        <a:spcBef>
                          <a:spcPts val="0"/>
                        </a:spcBef>
                        <a:spcAft>
                          <a:spcPts val="0"/>
                        </a:spcAft>
                        <a:buClrTx/>
                        <a:buSzTx/>
                        <a:buFontTx/>
                        <a:buNone/>
                        <a:tabLst/>
                        <a:defRPr/>
                      </a:pPr>
                      <a:r>
                        <a:rPr lang="en-US" sz="1200" b="1" dirty="0">
                          <a:solidFill>
                            <a:schemeClr val="bg1"/>
                          </a:solidFill>
                          <a:latin typeface="Helvetica" panose="020B0604020202020204" pitchFamily="34" charset="0"/>
                          <a:cs typeface="Helvetica" panose="020B0604020202020204" pitchFamily="34" charset="0"/>
                        </a:rPr>
                        <a:t>Retirement Plan:</a:t>
                      </a:r>
                      <a:endParaRPr lang="en-US" sz="1200" dirty="0">
                        <a:solidFill>
                          <a:schemeClr val="bg1"/>
                        </a:solidFill>
                        <a:latin typeface="Helvetica" panose="020B0604020202020204" pitchFamily="34" charset="0"/>
                        <a:cs typeface="Helvetica" panose="020B0604020202020204" pitchFamily="34" charset="0"/>
                      </a:endParaRP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indent="0" algn="l" defTabSz="457200" rtl="0" eaLnBrk="1" fontAlgn="auto" latinLnBrk="0" hangingPunct="1">
                        <a:lnSpc>
                          <a:spcPct val="85000"/>
                        </a:lnSpc>
                        <a:spcBef>
                          <a:spcPts val="0"/>
                        </a:spcBef>
                        <a:spcAft>
                          <a:spcPts val="0"/>
                        </a:spcAft>
                        <a:buClrTx/>
                        <a:buSzTx/>
                        <a:buFontTx/>
                        <a:buNone/>
                        <a:tabLst/>
                        <a:defRPr/>
                      </a:pPr>
                      <a:r>
                        <a:rPr lang="en-US" sz="1200" b="1" dirty="0">
                          <a:solidFill>
                            <a:schemeClr val="bg1"/>
                          </a:solidFill>
                          <a:latin typeface="Helvetica" panose="020B0604020202020204" pitchFamily="34" charset="0"/>
                          <a:cs typeface="Helvetica" panose="020B0604020202020204" pitchFamily="34" charset="0"/>
                        </a:rPr>
                        <a:t>Retirement Plan:</a:t>
                      </a:r>
                      <a:r>
                        <a:rPr lang="en-US" sz="1200" b="1" baseline="30000" dirty="0">
                          <a:solidFill>
                            <a:schemeClr val="bg1"/>
                          </a:solidFill>
                          <a:latin typeface="Helvetica" panose="020B0604020202020204" pitchFamily="34" charset="0"/>
                          <a:cs typeface="Helvetica" panose="020B0604020202020204" pitchFamily="34" charset="0"/>
                        </a:rPr>
                        <a:t>6</a:t>
                      </a:r>
                      <a:endParaRPr lang="en-US" sz="1200" baseline="30000" dirty="0">
                        <a:solidFill>
                          <a:schemeClr val="bg1"/>
                        </a:solidFill>
                        <a:latin typeface="Helvetica" panose="020B0604020202020204" pitchFamily="34" charset="0"/>
                        <a:cs typeface="Helvetica" panose="020B0604020202020204" pitchFamily="34" charset="0"/>
                      </a:endParaRP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76092"/>
                    </a:solidFill>
                  </a:tcPr>
                </a:tc>
                <a:extLst>
                  <a:ext uri="{0D108BD9-81ED-4DB2-BD59-A6C34878D82A}">
                    <a16:rowId xmlns:a16="http://schemas.microsoft.com/office/drawing/2014/main" val="10006"/>
                  </a:ext>
                </a:extLst>
              </a:tr>
              <a:tr h="1097329">
                <a:tc>
                  <a:txBody>
                    <a:bodyPr/>
                    <a:lstStyle/>
                    <a:p>
                      <a:pPr marL="0" indent="0">
                        <a:buNone/>
                      </a:pPr>
                      <a:r>
                        <a:rPr lang="en-US" sz="1400" dirty="0">
                          <a:solidFill>
                            <a:srgbClr val="26506C"/>
                          </a:solidFill>
                          <a:latin typeface="Helvetica" panose="020B0604020202020204" pitchFamily="34" charset="0"/>
                          <a:cs typeface="Helvetica" panose="020B0604020202020204" pitchFamily="34" charset="0"/>
                        </a:rPr>
                        <a:t>John &amp; Mary had </a:t>
                      </a:r>
                      <a:r>
                        <a:rPr lang="en-US" sz="1400" b="1" dirty="0">
                          <a:solidFill>
                            <a:srgbClr val="26506C"/>
                          </a:solidFill>
                          <a:latin typeface="Helvetica" panose="020B0604020202020204" pitchFamily="34" charset="0"/>
                          <a:cs typeface="Helvetica" panose="020B0604020202020204" pitchFamily="34" charset="0"/>
                        </a:rPr>
                        <a:t>$20,000 in an IRA </a:t>
                      </a:r>
                      <a:r>
                        <a:rPr lang="en-US" sz="1400" dirty="0">
                          <a:solidFill>
                            <a:srgbClr val="26506C"/>
                          </a:solidFill>
                          <a:latin typeface="Helvetica" panose="020B0604020202020204" pitchFamily="34" charset="0"/>
                          <a:cs typeface="Helvetica" panose="020B0604020202020204" pitchFamily="34" charset="0"/>
                        </a:rPr>
                        <a:t>at their bank earning </a:t>
                      </a:r>
                      <a:r>
                        <a:rPr lang="en-US" sz="1400" b="1" dirty="0">
                          <a:solidFill>
                            <a:srgbClr val="26506C"/>
                          </a:solidFill>
                          <a:latin typeface="Helvetica" panose="020B0604020202020204" pitchFamily="34" charset="0"/>
                          <a:cs typeface="Helvetica" panose="020B0604020202020204" pitchFamily="34" charset="0"/>
                        </a:rPr>
                        <a:t>1.5%</a:t>
                      </a:r>
                      <a:r>
                        <a:rPr lang="en-US" sz="1400" dirty="0">
                          <a:solidFill>
                            <a:srgbClr val="26506C"/>
                          </a:solidFill>
                          <a:latin typeface="Helvetica" panose="020B0604020202020204" pitchFamily="34" charset="0"/>
                          <a:cs typeface="Helvetica" panose="020B0604020202020204" pitchFamily="34" charset="0"/>
                        </a:rPr>
                        <a:t>, with </a:t>
                      </a:r>
                      <a:r>
                        <a:rPr lang="en-US" sz="1400" b="1" dirty="0">
                          <a:solidFill>
                            <a:srgbClr val="26506C"/>
                          </a:solidFill>
                          <a:latin typeface="Helvetica" panose="020B0604020202020204" pitchFamily="34" charset="0"/>
                          <a:cs typeface="Helvetica" panose="020B0604020202020204" pitchFamily="34" charset="0"/>
                        </a:rPr>
                        <a:t>$105 </a:t>
                      </a:r>
                      <a:r>
                        <a:rPr lang="en-US" sz="1400" dirty="0">
                          <a:solidFill>
                            <a:srgbClr val="26506C"/>
                          </a:solidFill>
                          <a:latin typeface="Helvetica" panose="020B0604020202020204" pitchFamily="34" charset="0"/>
                          <a:cs typeface="Helvetica" panose="020B0604020202020204" pitchFamily="34" charset="0"/>
                        </a:rPr>
                        <a:t>per month contributions.</a:t>
                      </a:r>
                    </a:p>
                    <a:p>
                      <a:pPr marL="0" indent="0">
                        <a:buNone/>
                      </a:pPr>
                      <a:r>
                        <a:rPr lang="en-US" sz="1400" dirty="0">
                          <a:solidFill>
                            <a:srgbClr val="26506C"/>
                          </a:solidFill>
                          <a:latin typeface="Helvetica" panose="020B0604020202020204" pitchFamily="34" charset="0"/>
                          <a:cs typeface="Helvetica" panose="020B0604020202020204" pitchFamily="34" charset="0"/>
                        </a:rPr>
                        <a:t>Accumulated savings at age </a:t>
                      </a:r>
                    </a:p>
                    <a:p>
                      <a:pPr marL="0" indent="0">
                        <a:buNone/>
                      </a:pPr>
                      <a:r>
                        <a:rPr lang="en-US" sz="1400" b="1" dirty="0">
                          <a:solidFill>
                            <a:srgbClr val="26506C"/>
                          </a:solidFill>
                          <a:latin typeface="Helvetica" panose="020B0604020202020204" pitchFamily="34" charset="0"/>
                          <a:cs typeface="Helvetica" panose="020B0604020202020204" pitchFamily="34" charset="0"/>
                        </a:rPr>
                        <a:t>65 = $79,118</a:t>
                      </a:r>
                      <a:endParaRPr lang="en-US" sz="1400" dirty="0">
                        <a:solidFill>
                          <a:srgbClr val="26506C"/>
                        </a:solidFill>
                        <a:latin typeface="Helvetica" panose="020B0604020202020204" pitchFamily="34" charset="0"/>
                        <a:cs typeface="Helvetica" panose="020B0604020202020204" pitchFamily="34" charset="0"/>
                      </a:endParaRPr>
                    </a:p>
                  </a:txBody>
                  <a:tcPr marL="68579" marR="68579" marT="34287" marB="34287">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1400" b="1" dirty="0">
                          <a:solidFill>
                            <a:srgbClr val="26506C"/>
                          </a:solidFill>
                          <a:latin typeface="Helvetica" panose="020B0604020202020204" pitchFamily="34" charset="0"/>
                          <a:cs typeface="Helvetica" panose="020B0604020202020204" pitchFamily="34" charset="0"/>
                        </a:rPr>
                        <a:t>Rolled over $20,000 IRA into mutual funds. Monthly contributions increased to $250</a:t>
                      </a:r>
                      <a:endParaRPr lang="en-US" sz="1400" dirty="0">
                        <a:solidFill>
                          <a:srgbClr val="26506C"/>
                        </a:solidFill>
                        <a:latin typeface="Helvetica" panose="020B0604020202020204" pitchFamily="34" charset="0"/>
                        <a:cs typeface="Helvetica" panose="020B0604020202020204" pitchFamily="34" charset="0"/>
                      </a:endParaRPr>
                    </a:p>
                    <a:p>
                      <a:pPr marL="0" indent="0">
                        <a:buNone/>
                      </a:pPr>
                      <a:r>
                        <a:rPr lang="en-US" sz="1400" dirty="0">
                          <a:solidFill>
                            <a:srgbClr val="26506C"/>
                          </a:solidFill>
                          <a:latin typeface="Helvetica" panose="020B0604020202020204" pitchFamily="34" charset="0"/>
                          <a:cs typeface="Helvetica" panose="020B0604020202020204" pitchFamily="34" charset="0"/>
                        </a:rPr>
                        <a:t>($105 + $145 savings from cash value life insurance).</a:t>
                      </a:r>
                    </a:p>
                    <a:p>
                      <a:pPr marL="0" indent="0">
                        <a:buNone/>
                      </a:pPr>
                      <a:r>
                        <a:rPr lang="en-US" sz="1400" b="1" dirty="0">
                          <a:solidFill>
                            <a:srgbClr val="26506C"/>
                          </a:solidFill>
                          <a:latin typeface="Helvetica" panose="020B0604020202020204" pitchFamily="34" charset="0"/>
                          <a:cs typeface="Helvetica" panose="020B0604020202020204" pitchFamily="34" charset="0"/>
                        </a:rPr>
                        <a:t>6% rate of return: </a:t>
                      </a:r>
                      <a:r>
                        <a:rPr lang="en-US" sz="1400" b="1" dirty="0">
                          <a:solidFill>
                            <a:srgbClr val="C00000"/>
                          </a:solidFill>
                          <a:latin typeface="Helvetica" panose="020B0604020202020204" pitchFamily="34" charset="0"/>
                          <a:cs typeface="Helvetica" panose="020B0604020202020204" pitchFamily="34" charset="0"/>
                        </a:rPr>
                        <a:t>$372,800 </a:t>
                      </a:r>
                      <a:r>
                        <a:rPr lang="en-US" sz="1400" b="1" dirty="0">
                          <a:solidFill>
                            <a:srgbClr val="26506C"/>
                          </a:solidFill>
                          <a:latin typeface="Helvetica" panose="020B0604020202020204" pitchFamily="34" charset="0"/>
                          <a:cs typeface="Helvetica" panose="020B0604020202020204" pitchFamily="34" charset="0"/>
                        </a:rPr>
                        <a:t>at age 65</a:t>
                      </a:r>
                      <a:endParaRPr lang="en-US" sz="1400" dirty="0">
                        <a:solidFill>
                          <a:srgbClr val="26506C"/>
                        </a:solidFill>
                        <a:latin typeface="Helvetica" panose="020B0604020202020204" pitchFamily="34" charset="0"/>
                        <a:cs typeface="Helvetica" panose="020B0604020202020204" pitchFamily="34" charset="0"/>
                      </a:endParaRPr>
                    </a:p>
                    <a:p>
                      <a:pPr marL="0" indent="0">
                        <a:buNone/>
                      </a:pPr>
                      <a:r>
                        <a:rPr lang="en-US" sz="1400" b="1" dirty="0">
                          <a:solidFill>
                            <a:srgbClr val="26506C"/>
                          </a:solidFill>
                          <a:latin typeface="Helvetica" panose="020B0604020202020204" pitchFamily="34" charset="0"/>
                          <a:cs typeface="Helvetica" panose="020B0604020202020204" pitchFamily="34" charset="0"/>
                        </a:rPr>
                        <a:t>9% rate of return: </a:t>
                      </a:r>
                      <a:r>
                        <a:rPr lang="en-US" sz="1400" b="1" dirty="0">
                          <a:solidFill>
                            <a:srgbClr val="C00000"/>
                          </a:solidFill>
                          <a:latin typeface="Helvetica" panose="020B0604020202020204" pitchFamily="34" charset="0"/>
                          <a:cs typeface="Helvetica" panose="020B0604020202020204" pitchFamily="34" charset="0"/>
                        </a:rPr>
                        <a:t>$755,700 </a:t>
                      </a:r>
                      <a:r>
                        <a:rPr lang="en-US" sz="1400" b="1" dirty="0">
                          <a:solidFill>
                            <a:srgbClr val="26506C"/>
                          </a:solidFill>
                          <a:latin typeface="Helvetica" panose="020B0604020202020204" pitchFamily="34" charset="0"/>
                          <a:cs typeface="Helvetica" panose="020B0604020202020204" pitchFamily="34" charset="0"/>
                        </a:rPr>
                        <a:t>at age 65</a:t>
                      </a:r>
                      <a:endParaRPr lang="en-US" sz="1400" dirty="0">
                        <a:solidFill>
                          <a:srgbClr val="26506C"/>
                        </a:solidFill>
                        <a:latin typeface="Helvetica" panose="020B0604020202020204" pitchFamily="34" charset="0"/>
                        <a:cs typeface="Helvetica" panose="020B0604020202020204" pitchFamily="34" charset="0"/>
                      </a:endParaRPr>
                    </a:p>
                  </a:txBody>
                  <a:tcPr marL="68579" marR="68579" marT="34287" marB="34287">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0505">
                <a:tc gridSpan="2">
                  <a:txBody>
                    <a:bodyPr/>
                    <a:lstStyle/>
                    <a:p>
                      <a:pPr marL="0" indent="0" algn="l">
                        <a:lnSpc>
                          <a:spcPct val="85000"/>
                        </a:lnSpc>
                        <a:buNone/>
                        <a:tabLst>
                          <a:tab pos="1485900" algn="ctr"/>
                          <a:tab pos="3200400" algn="ctr"/>
                          <a:tab pos="5778500" algn="ctr"/>
                        </a:tabLst>
                      </a:pPr>
                      <a:r>
                        <a:rPr lang="en-US" sz="1200" b="1" dirty="0">
                          <a:solidFill>
                            <a:schemeClr val="bg1"/>
                          </a:solidFill>
                        </a:rPr>
                        <a:t>	</a:t>
                      </a:r>
                      <a:r>
                        <a:rPr lang="en-US" sz="1400" b="1" dirty="0">
                          <a:solidFill>
                            <a:schemeClr val="bg1"/>
                          </a:solidFill>
                        </a:rPr>
                        <a:t>A	         </a:t>
                      </a:r>
                      <a:r>
                        <a:rPr lang="en-US" sz="1400" b="1" baseline="0" dirty="0">
                          <a:solidFill>
                            <a:schemeClr val="bg1"/>
                          </a:solidFill>
                        </a:rPr>
                        <a:t>or	</a:t>
                      </a:r>
                      <a:r>
                        <a:rPr lang="en-US" sz="1400" b="1" dirty="0">
                          <a:solidFill>
                            <a:schemeClr val="bg1"/>
                          </a:solidFill>
                        </a:rPr>
                        <a:t>B</a:t>
                      </a:r>
                    </a:p>
                  </a:txBody>
                  <a:tcPr marL="68579" marR="68579" marT="34287" marB="34287">
                    <a:lnL w="12700" cmpd="sng">
                      <a:noFill/>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schemeClr>
                    </a:solidFill>
                  </a:tcPr>
                </a:tc>
                <a:tc hMerge="1">
                  <a:txBody>
                    <a:bodyPr/>
                    <a:lstStyle/>
                    <a:p>
                      <a:pPr marL="0" indent="0">
                        <a:buNone/>
                      </a:pPr>
                      <a:endParaRPr lang="en-US" sz="1400" dirty="0"/>
                    </a:p>
                  </a:txBody>
                  <a:tcP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6648" name="Title 1">
            <a:extLst>
              <a:ext uri="{FF2B5EF4-FFF2-40B4-BE49-F238E27FC236}">
                <a16:creationId xmlns:a16="http://schemas.microsoft.com/office/drawing/2014/main" id="{40D4FE24-4C87-412A-94F5-A9F958648B7D}"/>
              </a:ext>
            </a:extLst>
          </p:cNvPr>
          <p:cNvSpPr>
            <a:spLocks noGrp="1" noChangeArrowheads="1"/>
          </p:cNvSpPr>
          <p:nvPr>
            <p:ph type="title"/>
          </p:nvPr>
        </p:nvSpPr>
        <p:spPr>
          <a:xfrm>
            <a:off x="1143000" y="136922"/>
            <a:ext cx="6858000" cy="657225"/>
          </a:xfrm>
        </p:spPr>
        <p:txBody>
          <a:bodyPr/>
          <a:lstStyle/>
          <a:p>
            <a:r>
              <a:rPr lang="en-US" altLang="en-US" sz="2100" b="0" dirty="0">
                <a:solidFill>
                  <a:srgbClr val="26506C"/>
                </a:solidFill>
                <a:latin typeface="Helvetica" panose="020B0604020202020204" pitchFamily="34" charset="0"/>
                <a:cs typeface="Helvetica" panose="020B0604020202020204" pitchFamily="34" charset="0"/>
              </a:rPr>
              <a:t>How Primerica Helps Families</a:t>
            </a:r>
          </a:p>
        </p:txBody>
      </p:sp>
      <p:sp>
        <p:nvSpPr>
          <p:cNvPr id="26649" name="Rectangle 13">
            <a:extLst>
              <a:ext uri="{FF2B5EF4-FFF2-40B4-BE49-F238E27FC236}">
                <a16:creationId xmlns:a16="http://schemas.microsoft.com/office/drawing/2014/main" id="{686AE245-86B5-4F9E-9DDD-B4D15D1FB58D}"/>
              </a:ext>
            </a:extLst>
          </p:cNvPr>
          <p:cNvSpPr>
            <a:spLocks noChangeArrowheads="1"/>
          </p:cNvSpPr>
          <p:nvPr/>
        </p:nvSpPr>
        <p:spPr bwMode="auto">
          <a:xfrm>
            <a:off x="0" y="4551318"/>
            <a:ext cx="914400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spcAft>
                <a:spcPts val="450"/>
              </a:spcAft>
              <a:buNone/>
            </a:pPr>
            <a:r>
              <a:rPr lang="en-US" altLang="en-US" sz="60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4 </a:t>
            </a:r>
            <a:r>
              <a:rPr lang="en-US" altLang="en-US" sz="60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$28 per month in most areas. Primerica Legal Protection Program legal protection services are offered by Pre-Paid Legal Services, Inc. dba </a:t>
            </a:r>
            <a:r>
              <a:rPr lang="en-US" altLang="en-US" sz="600" dirty="0" err="1">
                <a:solidFill>
                  <a:srgbClr val="26506C"/>
                </a:solidFill>
                <a:latin typeface="Helvetica" panose="020B0604020202020204" pitchFamily="34" charset="0"/>
                <a:ea typeface="Arial Unicode MS" panose="020B0604020202020204" pitchFamily="34" charset="-128"/>
                <a:cs typeface="Helvetica" panose="020B0604020202020204" pitchFamily="34" charset="0"/>
              </a:rPr>
              <a:t>LegalShield</a:t>
            </a:r>
            <a:r>
              <a:rPr lang="en-US" altLang="en-US" sz="60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or applicable subsidiary. Neither Primerica nor its representatives provide legal services, representation or advice. Services and benefit availability may vary state to state. </a:t>
            </a:r>
            <a:r>
              <a:rPr lang="en-US" altLang="en-US" sz="60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5 </a:t>
            </a:r>
            <a:r>
              <a:rPr lang="en-US" altLang="en-US" sz="60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Primerica Secure™ not available in Puerto Rico. Auto and home insurance is offered through Primerica Secure, a personal lines insurance referral program in which representatives may refer individuals to Answer Financial Inc. which offers insurance products and services through its licensed affiliates. Not all insurance products and services are available in all states. Primerica, its representatives and the Secure Program™ do not represent any of the insurers in the program.</a:t>
            </a:r>
            <a:r>
              <a:rPr lang="en-US" altLang="en-US" sz="60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6 </a:t>
            </a:r>
            <a:r>
              <a:rPr lang="en-US" altLang="en-US" sz="60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Hypothetical 6% and 9% rates of return, compounded monthly, and tax deferred accumulation for IRA is not guaranteed or intend to demonstrate the performance of an actual investment. Unlike actual investments, these hypothetical accounts grow at a constant rate of return without any fees or charges. Actual investments will fluctuate in value. If fees and taxes were included, results would be lower. Any tax-deductible contributions are taxed and tax deferred growth may be taxed upon withdrawal. Withdrawals prior to age 59 1/2 may be subject to a tax penalty.</a:t>
            </a:r>
          </a:p>
        </p:txBody>
      </p:sp>
      <p:cxnSp>
        <p:nvCxnSpPr>
          <p:cNvPr id="8" name="Straight Connector 7">
            <a:extLst>
              <a:ext uri="{FF2B5EF4-FFF2-40B4-BE49-F238E27FC236}">
                <a16:creationId xmlns:a16="http://schemas.microsoft.com/office/drawing/2014/main" id="{3C36D8CE-CF5D-4D09-B911-C6011CF4812B}"/>
              </a:ext>
            </a:extLst>
          </p:cNvPr>
          <p:cNvCxnSpPr>
            <a:cxnSpLocks/>
          </p:cNvCxnSpPr>
          <p:nvPr/>
        </p:nvCxnSpPr>
        <p:spPr>
          <a:xfrm>
            <a:off x="3821061" y="794147"/>
            <a:ext cx="0" cy="3477816"/>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6651" name="Picture 1">
            <a:extLst>
              <a:ext uri="{FF2B5EF4-FFF2-40B4-BE49-F238E27FC236}">
                <a16:creationId xmlns:a16="http://schemas.microsoft.com/office/drawing/2014/main" id="{0BD6102E-676E-40FA-A35D-B8819F5A3E6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20403" y="5217319"/>
            <a:ext cx="6529388" cy="69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6">
            <a:extLst>
              <a:ext uri="{FF2B5EF4-FFF2-40B4-BE49-F238E27FC236}">
                <a16:creationId xmlns:a16="http://schemas.microsoft.com/office/drawing/2014/main" id="{E62A6CCE-0F79-431C-A18D-BA203CC85D2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20403" y="6023372"/>
            <a:ext cx="6529388" cy="11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E2B2D52D-FBAA-4413-B9DF-25349A3BEED8}"/>
              </a:ext>
            </a:extLst>
          </p:cNvPr>
          <p:cNvCxnSpPr/>
          <p:nvPr/>
        </p:nvCxnSpPr>
        <p:spPr bwMode="auto">
          <a:xfrm>
            <a:off x="1748357" y="689923"/>
            <a:ext cx="5737012" cy="0"/>
          </a:xfrm>
          <a:prstGeom prst="line">
            <a:avLst/>
          </a:prstGeom>
          <a:noFill/>
          <a:ln w="9525" cap="flat" cmpd="sng" algn="ctr">
            <a:solidFill>
              <a:srgbClr val="34526F"/>
            </a:solidFill>
            <a:prstDash val="solid"/>
            <a:round/>
            <a:headEnd type="none" w="med" len="med"/>
            <a:tailEnd type="none" w="med" len="med"/>
          </a:ln>
          <a:effectLst/>
        </p:spPr>
      </p:cxnSp>
      <p:sp>
        <p:nvSpPr>
          <p:cNvPr id="10" name="Rectangle 9">
            <a:extLst>
              <a:ext uri="{FF2B5EF4-FFF2-40B4-BE49-F238E27FC236}">
                <a16:creationId xmlns:a16="http://schemas.microsoft.com/office/drawing/2014/main" id="{0955450E-29AC-476F-B2D4-E43B89AEE338}"/>
              </a:ext>
            </a:extLst>
          </p:cNvPr>
          <p:cNvSpPr/>
          <p:nvPr/>
        </p:nvSpPr>
        <p:spPr>
          <a:xfrm>
            <a:off x="442129" y="1740642"/>
            <a:ext cx="3399029" cy="10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B0FCD5-046A-4A8E-A740-8C6FC486DF54}"/>
              </a:ext>
            </a:extLst>
          </p:cNvPr>
          <p:cNvSpPr/>
          <p:nvPr/>
        </p:nvSpPr>
        <p:spPr>
          <a:xfrm>
            <a:off x="442129" y="2781126"/>
            <a:ext cx="3399029" cy="139898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2E5600-CFB6-4DB0-9246-4256736EC047}"/>
              </a:ext>
            </a:extLst>
          </p:cNvPr>
          <p:cNvSpPr/>
          <p:nvPr/>
        </p:nvSpPr>
        <p:spPr>
          <a:xfrm>
            <a:off x="3831110" y="1750591"/>
            <a:ext cx="4921001" cy="10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D7106F-C462-4774-A3E6-6FEA17ECCB54}"/>
              </a:ext>
            </a:extLst>
          </p:cNvPr>
          <p:cNvSpPr/>
          <p:nvPr/>
        </p:nvSpPr>
        <p:spPr>
          <a:xfrm>
            <a:off x="3831110" y="2787570"/>
            <a:ext cx="4921001" cy="139254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DB5D7E3-ADAC-4A5C-BED9-CD85B859F43E}"/>
              </a:ext>
            </a:extLst>
          </p:cNvPr>
          <p:cNvSpPr>
            <a:spLocks noGrp="1" noChangeArrowheads="1"/>
          </p:cNvSpPr>
          <p:nvPr>
            <p:ph type="title"/>
          </p:nvPr>
        </p:nvSpPr>
        <p:spPr>
          <a:xfrm>
            <a:off x="1143000" y="136922"/>
            <a:ext cx="6858000" cy="657225"/>
          </a:xfrm>
        </p:spPr>
        <p:txBody>
          <a:bodyPr/>
          <a:lstStyle/>
          <a:p>
            <a:r>
              <a:rPr lang="en-US" altLang="en-US" sz="2700" b="0"/>
              <a:t>Expansion &amp; Marketing Strategy</a:t>
            </a:r>
          </a:p>
        </p:txBody>
      </p:sp>
      <p:pic>
        <p:nvPicPr>
          <p:cNvPr id="27651" name="Picture 1">
            <a:extLst>
              <a:ext uri="{FF2B5EF4-FFF2-40B4-BE49-F238E27FC236}">
                <a16:creationId xmlns:a16="http://schemas.microsoft.com/office/drawing/2014/main" id="{0F4FFCB9-77EB-4019-9C50-1CA6253B6519}"/>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2">
            <a:extLst>
              <a:ext uri="{FF2B5EF4-FFF2-40B4-BE49-F238E27FC236}">
                <a16:creationId xmlns:a16="http://schemas.microsoft.com/office/drawing/2014/main" id="{6618B740-61EE-47AB-BFCF-403DC1610C65}"/>
              </a:ext>
            </a:extLst>
          </p:cNvPr>
          <p:cNvSpPr txBox="1">
            <a:spLocks noChangeArrowheads="1"/>
          </p:cNvSpPr>
          <p:nvPr/>
        </p:nvSpPr>
        <p:spPr bwMode="auto">
          <a:xfrm>
            <a:off x="636814" y="1798739"/>
            <a:ext cx="787037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3200" dirty="0">
                <a:solidFill>
                  <a:srgbClr val="34526F"/>
                </a:solidFill>
                <a:latin typeface="Helvetica"/>
                <a:cs typeface="Helvetica"/>
              </a:rPr>
              <a:t>Our products and services are not the issue. Our </a:t>
            </a:r>
            <a:r>
              <a:rPr lang="en-US" altLang="en-US" sz="3200" b="1" i="1" dirty="0">
                <a:solidFill>
                  <a:srgbClr val="0070C0"/>
                </a:solidFill>
                <a:latin typeface="Helvetica"/>
                <a:cs typeface="Helvetica"/>
              </a:rPr>
              <a:t>biggest issue </a:t>
            </a:r>
            <a:r>
              <a:rPr lang="en-US" altLang="en-US" sz="3200" dirty="0">
                <a:solidFill>
                  <a:srgbClr val="34526F"/>
                </a:solidFill>
                <a:latin typeface="Helvetica"/>
                <a:cs typeface="Helvetica"/>
              </a:rPr>
              <a:t>is that we do not have enough licensed agents to handle the volume of need that is out there</a:t>
            </a:r>
            <a:r>
              <a:rPr lang="en-US" altLang="en-US" dirty="0">
                <a:solidFill>
                  <a:srgbClr val="34526F"/>
                </a:solidFill>
                <a:latin typeface="Helvetica"/>
                <a:cs typeface="Helvetica"/>
              </a:rPr>
              <a:t>. </a:t>
            </a:r>
            <a:endParaRPr lang="en-US" altLang="en-US" dirty="0">
              <a:solidFill>
                <a:srgbClr val="000000"/>
              </a:solidFill>
              <a:cs typeface="Geneva" pitchFamily="34" charset="0"/>
            </a:endParaRPr>
          </a:p>
        </p:txBody>
      </p:sp>
      <p:sp>
        <p:nvSpPr>
          <p:cNvPr id="6" name="Content Placeholder 2">
            <a:extLst>
              <a:ext uri="{FF2B5EF4-FFF2-40B4-BE49-F238E27FC236}">
                <a16:creationId xmlns:a16="http://schemas.microsoft.com/office/drawing/2014/main" id="{EACA16FD-0F57-4DC4-8D9A-B08A56DC72DE}"/>
              </a:ext>
            </a:extLst>
          </p:cNvPr>
          <p:cNvSpPr txBox="1">
            <a:spLocks/>
          </p:cNvSpPr>
          <p:nvPr/>
        </p:nvSpPr>
        <p:spPr bwMode="auto">
          <a:xfrm>
            <a:off x="1471368" y="213654"/>
            <a:ext cx="6441294" cy="38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defTabSz="342900">
              <a:spcAft>
                <a:spcPts val="450"/>
              </a:spcAft>
              <a:buNone/>
            </a:pPr>
            <a:r>
              <a:rPr lang="en-US" altLang="en-US" sz="2100" dirty="0">
                <a:solidFill>
                  <a:srgbClr val="34526F"/>
                </a:solidFill>
                <a:latin typeface="Helvetica"/>
                <a:cs typeface="Helvetica"/>
              </a:rPr>
              <a:t>Expansion &amp; Marketing Strategy</a:t>
            </a:r>
          </a:p>
        </p:txBody>
      </p:sp>
      <p:cxnSp>
        <p:nvCxnSpPr>
          <p:cNvPr id="7" name="Straight Connector 6">
            <a:extLst>
              <a:ext uri="{FF2B5EF4-FFF2-40B4-BE49-F238E27FC236}">
                <a16:creationId xmlns:a16="http://schemas.microsoft.com/office/drawing/2014/main" id="{257A7258-E51E-42AD-A61D-C9A1C8F34BF5}"/>
              </a:ext>
            </a:extLst>
          </p:cNvPr>
          <p:cNvCxnSpPr/>
          <p:nvPr/>
        </p:nvCxnSpPr>
        <p:spPr bwMode="auto">
          <a:xfrm>
            <a:off x="1595074" y="600492"/>
            <a:ext cx="6193885" cy="0"/>
          </a:xfrm>
          <a:prstGeom prst="line">
            <a:avLst/>
          </a:prstGeom>
          <a:noFill/>
          <a:ln w="9525" cap="flat" cmpd="sng" algn="ctr">
            <a:solidFill>
              <a:srgbClr val="34526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6" presetClass="entr" presetSubtype="37"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kgr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26056"/>
            <a:ext cx="9143999" cy="2517041"/>
          </a:xfrm>
          <a:prstGeom prst="rect">
            <a:avLst/>
          </a:prstGeom>
        </p:spPr>
      </p:pic>
      <p:grpSp>
        <p:nvGrpSpPr>
          <p:cNvPr id="16" name="Group 15"/>
          <p:cNvGrpSpPr/>
          <p:nvPr/>
        </p:nvGrpSpPr>
        <p:grpSpPr>
          <a:xfrm>
            <a:off x="252033" y="3841727"/>
            <a:ext cx="1471338" cy="1268255"/>
            <a:chOff x="337237" y="1771752"/>
            <a:chExt cx="1961782" cy="1691006"/>
          </a:xfrm>
        </p:grpSpPr>
        <p:sp>
          <p:nvSpPr>
            <p:cNvPr id="6168" name="TextBox 29"/>
            <p:cNvSpPr txBox="1">
              <a:spLocks noChangeArrowheads="1"/>
            </p:cNvSpPr>
            <p:nvPr/>
          </p:nvSpPr>
          <p:spPr bwMode="auto">
            <a:xfrm>
              <a:off x="344413" y="2453251"/>
              <a:ext cx="1954606" cy="100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tabLst>
                  <a:tab pos="573088" algn="l"/>
                </a:tabLst>
                <a:defRPr sz="2400">
                  <a:solidFill>
                    <a:schemeClr val="tx1"/>
                  </a:solidFill>
                  <a:latin typeface="Calibri" charset="0"/>
                  <a:ea typeface="MS PGothic" charset="0"/>
                  <a:cs typeface="MS PGothic" charset="0"/>
                </a:defRPr>
              </a:lvl1pPr>
              <a:lvl2pPr marL="742950" indent="-285750">
                <a:tabLst>
                  <a:tab pos="573088" algn="l"/>
                </a:tabLst>
                <a:defRPr sz="2400">
                  <a:solidFill>
                    <a:schemeClr val="tx1"/>
                  </a:solidFill>
                  <a:latin typeface="Calibri" charset="0"/>
                  <a:ea typeface="MS PGothic" charset="0"/>
                  <a:cs typeface="MS PGothic" charset="0"/>
                </a:defRPr>
              </a:lvl2pPr>
              <a:lvl3pPr marL="1143000" indent="-228600">
                <a:tabLst>
                  <a:tab pos="573088" algn="l"/>
                </a:tabLst>
                <a:defRPr sz="2400">
                  <a:solidFill>
                    <a:schemeClr val="tx1"/>
                  </a:solidFill>
                  <a:latin typeface="Calibri" charset="0"/>
                  <a:ea typeface="MS PGothic" charset="0"/>
                  <a:cs typeface="MS PGothic" charset="0"/>
                </a:defRPr>
              </a:lvl3pPr>
              <a:lvl4pPr marL="1600200" indent="-228600">
                <a:tabLst>
                  <a:tab pos="573088" algn="l"/>
                </a:tabLst>
                <a:defRPr sz="2400">
                  <a:solidFill>
                    <a:schemeClr val="tx1"/>
                  </a:solidFill>
                  <a:latin typeface="Calibri" charset="0"/>
                  <a:ea typeface="MS PGothic" charset="0"/>
                  <a:cs typeface="MS PGothic" charset="0"/>
                </a:defRPr>
              </a:lvl4pPr>
              <a:lvl5pPr marL="2057400" indent="-228600">
                <a:tabLst>
                  <a:tab pos="573088" algn="l"/>
                </a:tabLst>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9pPr>
            </a:lstStyle>
            <a:p>
              <a:pPr defTabSz="342900">
                <a:lnSpc>
                  <a:spcPct val="90000"/>
                </a:lnSpc>
                <a:spcAft>
                  <a:spcPts val="450"/>
                </a:spcAft>
                <a:tabLst>
                  <a:tab pos="429816" algn="l"/>
                </a:tabLst>
              </a:pPr>
              <a:r>
                <a:rPr lang="en-US" sz="1200" dirty="0">
                  <a:solidFill>
                    <a:srgbClr val="FFFFFF"/>
                  </a:solidFill>
                  <a:latin typeface="Helvetica Light"/>
                  <a:cs typeface="Helvetica Light"/>
                </a:rPr>
                <a:t>People looking for a career change with better income</a:t>
              </a:r>
              <a:br>
                <a:rPr lang="en-US" sz="1200" dirty="0">
                  <a:solidFill>
                    <a:srgbClr val="FFFFFF"/>
                  </a:solidFill>
                  <a:latin typeface="Helvetica Light"/>
                  <a:cs typeface="Helvetica Light"/>
                </a:rPr>
              </a:br>
              <a:r>
                <a:rPr lang="en-US" sz="1200" dirty="0">
                  <a:solidFill>
                    <a:srgbClr val="FFFFFF"/>
                  </a:solidFill>
                  <a:latin typeface="Helvetica Light"/>
                  <a:cs typeface="Helvetica Light"/>
                </a:rPr>
                <a:t>potential.</a:t>
              </a:r>
            </a:p>
          </p:txBody>
        </p:sp>
        <p:sp>
          <p:nvSpPr>
            <p:cNvPr id="50" name="TextBox 29"/>
            <p:cNvSpPr txBox="1">
              <a:spLocks noChangeArrowheads="1"/>
            </p:cNvSpPr>
            <p:nvPr/>
          </p:nvSpPr>
          <p:spPr bwMode="auto">
            <a:xfrm>
              <a:off x="337237" y="1771752"/>
              <a:ext cx="1961782" cy="62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tabLst>
                  <a:tab pos="573088" algn="l"/>
                </a:tabLst>
                <a:defRPr sz="2400">
                  <a:solidFill>
                    <a:schemeClr val="tx1"/>
                  </a:solidFill>
                  <a:latin typeface="Calibri" charset="0"/>
                  <a:ea typeface="MS PGothic" charset="0"/>
                  <a:cs typeface="MS PGothic" charset="0"/>
                </a:defRPr>
              </a:lvl1pPr>
              <a:lvl2pPr marL="742950" indent="-285750">
                <a:tabLst>
                  <a:tab pos="573088" algn="l"/>
                </a:tabLst>
                <a:defRPr sz="2400">
                  <a:solidFill>
                    <a:schemeClr val="tx1"/>
                  </a:solidFill>
                  <a:latin typeface="Calibri" charset="0"/>
                  <a:ea typeface="MS PGothic" charset="0"/>
                  <a:cs typeface="MS PGothic" charset="0"/>
                </a:defRPr>
              </a:lvl2pPr>
              <a:lvl3pPr marL="1143000" indent="-228600">
                <a:tabLst>
                  <a:tab pos="573088" algn="l"/>
                </a:tabLst>
                <a:defRPr sz="2400">
                  <a:solidFill>
                    <a:schemeClr val="tx1"/>
                  </a:solidFill>
                  <a:latin typeface="Calibri" charset="0"/>
                  <a:ea typeface="MS PGothic" charset="0"/>
                  <a:cs typeface="MS PGothic" charset="0"/>
                </a:defRPr>
              </a:lvl3pPr>
              <a:lvl4pPr marL="1600200" indent="-228600">
                <a:tabLst>
                  <a:tab pos="573088" algn="l"/>
                </a:tabLst>
                <a:defRPr sz="2400">
                  <a:solidFill>
                    <a:schemeClr val="tx1"/>
                  </a:solidFill>
                  <a:latin typeface="Calibri" charset="0"/>
                  <a:ea typeface="MS PGothic" charset="0"/>
                  <a:cs typeface="MS PGothic" charset="0"/>
                </a:defRPr>
              </a:lvl4pPr>
              <a:lvl5pPr marL="2057400" indent="-228600">
                <a:tabLst>
                  <a:tab pos="573088" algn="l"/>
                </a:tabLst>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573088" algn="l"/>
                </a:tabLst>
                <a:defRPr sz="2400">
                  <a:solidFill>
                    <a:schemeClr val="tx1"/>
                  </a:solidFill>
                  <a:latin typeface="Calibri" charset="0"/>
                  <a:ea typeface="MS PGothic" charset="0"/>
                  <a:cs typeface="MS PGothic" charset="0"/>
                </a:defRPr>
              </a:lvl9pPr>
            </a:lstStyle>
            <a:p>
              <a:pPr defTabSz="342900">
                <a:lnSpc>
                  <a:spcPct val="90000"/>
                </a:lnSpc>
                <a:spcAft>
                  <a:spcPts val="450"/>
                </a:spcAft>
                <a:tabLst>
                  <a:tab pos="429816" algn="l"/>
                </a:tabLst>
              </a:pPr>
              <a:r>
                <a:rPr lang="en-US" sz="1350" b="1" dirty="0">
                  <a:solidFill>
                    <a:prstClr val="white"/>
                  </a:solidFill>
                  <a:latin typeface="Helvetica"/>
                  <a:cs typeface="Helvetica"/>
                </a:rPr>
                <a:t>DISLIKE</a:t>
              </a:r>
              <a:br>
                <a:rPr lang="en-US" sz="1350" b="1" dirty="0">
                  <a:solidFill>
                    <a:prstClr val="white"/>
                  </a:solidFill>
                  <a:latin typeface="Helvetica"/>
                  <a:cs typeface="Helvetica"/>
                </a:rPr>
              </a:br>
              <a:r>
                <a:rPr lang="en-US" sz="1350" b="1" spc="-23" dirty="0">
                  <a:solidFill>
                    <a:prstClr val="white"/>
                  </a:solidFill>
                  <a:latin typeface="Helvetica"/>
                  <a:cs typeface="Helvetica"/>
                </a:rPr>
                <a:t>CURRENT JOB</a:t>
              </a:r>
            </a:p>
          </p:txBody>
        </p:sp>
      </p:grpSp>
      <p:grpSp>
        <p:nvGrpSpPr>
          <p:cNvPr id="17" name="Group 16"/>
          <p:cNvGrpSpPr/>
          <p:nvPr/>
        </p:nvGrpSpPr>
        <p:grpSpPr>
          <a:xfrm>
            <a:off x="1941105" y="2730614"/>
            <a:ext cx="1723360" cy="2504203"/>
            <a:chOff x="2094280" y="401793"/>
            <a:chExt cx="2297813" cy="3338937"/>
          </a:xfrm>
        </p:grpSpPr>
        <p:sp>
          <p:nvSpPr>
            <p:cNvPr id="6165" name="TextBox 26"/>
            <p:cNvSpPr txBox="1">
              <a:spLocks noChangeArrowheads="1"/>
            </p:cNvSpPr>
            <p:nvPr/>
          </p:nvSpPr>
          <p:spPr bwMode="auto">
            <a:xfrm>
              <a:off x="2095180" y="2560431"/>
              <a:ext cx="2296913" cy="1009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200" dirty="0">
                  <a:solidFill>
                    <a:srgbClr val="FFFFFF"/>
                  </a:solidFill>
                  <a:latin typeface="Helvetica Light"/>
                  <a:cs typeface="Helvetica Light"/>
                </a:rPr>
                <a:t>People who love what they do, but a part-time income would make a difference.</a:t>
              </a:r>
            </a:p>
          </p:txBody>
        </p:sp>
        <p:cxnSp>
          <p:nvCxnSpPr>
            <p:cNvPr id="41" name="Straight Connector 40"/>
            <p:cNvCxnSpPr/>
            <p:nvPr/>
          </p:nvCxnSpPr>
          <p:spPr bwMode="auto">
            <a:xfrm>
              <a:off x="2094280" y="401793"/>
              <a:ext cx="0" cy="3338937"/>
            </a:xfrm>
            <a:prstGeom prst="line">
              <a:avLst/>
            </a:prstGeom>
            <a:noFill/>
            <a:ln w="9525" cap="flat" cmpd="sng" algn="ctr">
              <a:solidFill>
                <a:schemeClr val="bg1">
                  <a:lumMod val="95000"/>
                </a:schemeClr>
              </a:solidFill>
              <a:prstDash val="solid"/>
              <a:round/>
              <a:headEnd type="none" w="med" len="med"/>
              <a:tailEnd type="none" w="med" len="med"/>
            </a:ln>
            <a:effectLst/>
          </p:spPr>
        </p:cxnSp>
        <p:sp>
          <p:nvSpPr>
            <p:cNvPr id="51" name="TextBox 26"/>
            <p:cNvSpPr txBox="1">
              <a:spLocks noChangeArrowheads="1"/>
            </p:cNvSpPr>
            <p:nvPr/>
          </p:nvSpPr>
          <p:spPr bwMode="auto">
            <a:xfrm>
              <a:off x="2095181" y="1878930"/>
              <a:ext cx="1757945" cy="62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350" b="1" dirty="0">
                  <a:solidFill>
                    <a:prstClr val="white"/>
                  </a:solidFill>
                  <a:latin typeface="Helvetica"/>
                  <a:cs typeface="Helvetica"/>
                </a:rPr>
                <a:t>EARN EXTRA INCOME</a:t>
              </a:r>
            </a:p>
          </p:txBody>
        </p:sp>
      </p:grpSp>
      <p:grpSp>
        <p:nvGrpSpPr>
          <p:cNvPr id="18" name="Group 17"/>
          <p:cNvGrpSpPr/>
          <p:nvPr/>
        </p:nvGrpSpPr>
        <p:grpSpPr>
          <a:xfrm>
            <a:off x="3765083" y="2735414"/>
            <a:ext cx="1335219" cy="2504203"/>
            <a:chOff x="3851321" y="401793"/>
            <a:chExt cx="1780292" cy="3338937"/>
          </a:xfrm>
        </p:grpSpPr>
        <p:sp>
          <p:nvSpPr>
            <p:cNvPr id="6162" name="TextBox 27"/>
            <p:cNvSpPr txBox="1">
              <a:spLocks noChangeArrowheads="1"/>
            </p:cNvSpPr>
            <p:nvPr/>
          </p:nvSpPr>
          <p:spPr bwMode="auto">
            <a:xfrm>
              <a:off x="3860300" y="2546966"/>
              <a:ext cx="1757942" cy="787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200" dirty="0">
                  <a:solidFill>
                    <a:srgbClr val="FFFFFF"/>
                  </a:solidFill>
                  <a:latin typeface="Helvetica Light"/>
                  <a:cs typeface="Helvetica Light"/>
                </a:rPr>
                <a:t>People want to learn how to win the money game.</a:t>
              </a:r>
            </a:p>
          </p:txBody>
        </p:sp>
        <p:cxnSp>
          <p:nvCxnSpPr>
            <p:cNvPr id="42" name="Straight Connector 41"/>
            <p:cNvCxnSpPr/>
            <p:nvPr/>
          </p:nvCxnSpPr>
          <p:spPr bwMode="auto">
            <a:xfrm>
              <a:off x="3851321" y="401793"/>
              <a:ext cx="0" cy="3338937"/>
            </a:xfrm>
            <a:prstGeom prst="line">
              <a:avLst/>
            </a:prstGeom>
            <a:noFill/>
            <a:ln w="9525" cap="flat" cmpd="sng" algn="ctr">
              <a:solidFill>
                <a:schemeClr val="bg1">
                  <a:lumMod val="95000"/>
                </a:schemeClr>
              </a:solidFill>
              <a:prstDash val="solid"/>
              <a:round/>
              <a:headEnd type="none" w="med" len="med"/>
              <a:tailEnd type="none" w="med" len="med"/>
            </a:ln>
            <a:effectLst/>
          </p:spPr>
        </p:cxnSp>
        <p:sp>
          <p:nvSpPr>
            <p:cNvPr id="52" name="TextBox 27"/>
            <p:cNvSpPr txBox="1">
              <a:spLocks noChangeArrowheads="1"/>
            </p:cNvSpPr>
            <p:nvPr/>
          </p:nvSpPr>
          <p:spPr bwMode="auto">
            <a:xfrm>
              <a:off x="3873668" y="1878937"/>
              <a:ext cx="1757945" cy="62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350" b="1" dirty="0">
                  <a:solidFill>
                    <a:prstClr val="white"/>
                  </a:solidFill>
                  <a:latin typeface="Helvetica"/>
                  <a:cs typeface="Helvetica"/>
                </a:rPr>
                <a:t>FINANCIAL</a:t>
              </a:r>
              <a:br>
                <a:rPr lang="en-US" sz="1350" b="1" dirty="0">
                  <a:solidFill>
                    <a:prstClr val="white"/>
                  </a:solidFill>
                  <a:latin typeface="Helvetica"/>
                  <a:cs typeface="Helvetica"/>
                </a:rPr>
              </a:br>
              <a:r>
                <a:rPr lang="en-US" sz="1350" b="1" dirty="0">
                  <a:solidFill>
                    <a:prstClr val="white"/>
                  </a:solidFill>
                  <a:latin typeface="Helvetica"/>
                  <a:cs typeface="Helvetica"/>
                </a:rPr>
                <a:t>EDUCATION</a:t>
              </a:r>
            </a:p>
          </p:txBody>
        </p:sp>
      </p:grpSp>
      <p:grpSp>
        <p:nvGrpSpPr>
          <p:cNvPr id="21" name="Group 20"/>
          <p:cNvGrpSpPr/>
          <p:nvPr/>
        </p:nvGrpSpPr>
        <p:grpSpPr>
          <a:xfrm>
            <a:off x="5550118" y="2735414"/>
            <a:ext cx="1710375" cy="2504203"/>
            <a:chOff x="5608363" y="401793"/>
            <a:chExt cx="2280499" cy="3338937"/>
          </a:xfrm>
        </p:grpSpPr>
        <p:sp>
          <p:nvSpPr>
            <p:cNvPr id="6159" name="TextBox 25"/>
            <p:cNvSpPr txBox="1">
              <a:spLocks noChangeArrowheads="1"/>
            </p:cNvSpPr>
            <p:nvPr/>
          </p:nvSpPr>
          <p:spPr bwMode="auto">
            <a:xfrm>
              <a:off x="5611067" y="2560374"/>
              <a:ext cx="2277795" cy="787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200" dirty="0">
                  <a:solidFill>
                    <a:srgbClr val="FFFFFF"/>
                  </a:solidFill>
                  <a:latin typeface="Helvetica Light"/>
                  <a:cs typeface="Helvetica Light"/>
                </a:rPr>
                <a:t>People who believe in </a:t>
              </a:r>
              <a:br>
                <a:rPr lang="en-US" sz="1200" dirty="0">
                  <a:solidFill>
                    <a:srgbClr val="FFFFFF"/>
                  </a:solidFill>
                  <a:latin typeface="Helvetica Light"/>
                  <a:cs typeface="Helvetica Light"/>
                </a:rPr>
              </a:br>
              <a:r>
                <a:rPr lang="en-US" sz="1200" dirty="0">
                  <a:solidFill>
                    <a:srgbClr val="FFFFFF"/>
                  </a:solidFill>
                  <a:latin typeface="Helvetica Light"/>
                  <a:cs typeface="Helvetica Light"/>
                </a:rPr>
                <a:t>making a difference and helping others.</a:t>
              </a:r>
            </a:p>
          </p:txBody>
        </p:sp>
        <p:cxnSp>
          <p:nvCxnSpPr>
            <p:cNvPr id="43" name="Straight Connector 42"/>
            <p:cNvCxnSpPr/>
            <p:nvPr/>
          </p:nvCxnSpPr>
          <p:spPr bwMode="auto">
            <a:xfrm>
              <a:off x="5608363" y="401793"/>
              <a:ext cx="0" cy="3338937"/>
            </a:xfrm>
            <a:prstGeom prst="line">
              <a:avLst/>
            </a:prstGeom>
            <a:noFill/>
            <a:ln w="9525" cap="flat" cmpd="sng" algn="ctr">
              <a:solidFill>
                <a:schemeClr val="bg1">
                  <a:lumMod val="95000"/>
                </a:schemeClr>
              </a:solidFill>
              <a:prstDash val="solid"/>
              <a:round/>
              <a:headEnd type="none" w="med" len="med"/>
              <a:tailEnd type="none" w="med" len="med"/>
            </a:ln>
            <a:effectLst/>
          </p:spPr>
        </p:cxnSp>
        <p:sp>
          <p:nvSpPr>
            <p:cNvPr id="53" name="TextBox 25"/>
            <p:cNvSpPr txBox="1">
              <a:spLocks noChangeArrowheads="1"/>
            </p:cNvSpPr>
            <p:nvPr/>
          </p:nvSpPr>
          <p:spPr bwMode="auto">
            <a:xfrm>
              <a:off x="5628191" y="1923557"/>
              <a:ext cx="1920629" cy="62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350" b="1" spc="-23" dirty="0">
                  <a:solidFill>
                    <a:prstClr val="white"/>
                  </a:solidFill>
                  <a:latin typeface="Helvetica"/>
                  <a:cs typeface="Helvetica"/>
                </a:rPr>
                <a:t>LOVE HELPING</a:t>
              </a:r>
              <a:br>
                <a:rPr lang="en-US" sz="1350" b="1" spc="-23" dirty="0">
                  <a:solidFill>
                    <a:prstClr val="white"/>
                  </a:solidFill>
                  <a:latin typeface="Helvetica"/>
                  <a:cs typeface="Helvetica"/>
                </a:rPr>
              </a:br>
              <a:r>
                <a:rPr lang="en-US" sz="1350" b="1" spc="-23" dirty="0">
                  <a:solidFill>
                    <a:prstClr val="white"/>
                  </a:solidFill>
                  <a:latin typeface="Helvetica"/>
                  <a:cs typeface="Helvetica"/>
                </a:rPr>
                <a:t>PEOPLE</a:t>
              </a:r>
            </a:p>
          </p:txBody>
        </p:sp>
      </p:grpSp>
      <p:grpSp>
        <p:nvGrpSpPr>
          <p:cNvPr id="22" name="Group 21"/>
          <p:cNvGrpSpPr/>
          <p:nvPr/>
        </p:nvGrpSpPr>
        <p:grpSpPr>
          <a:xfrm>
            <a:off x="7329916" y="2735414"/>
            <a:ext cx="1713045" cy="2504203"/>
            <a:chOff x="7361837" y="401793"/>
            <a:chExt cx="2284059" cy="3338937"/>
          </a:xfrm>
        </p:grpSpPr>
        <p:sp>
          <p:nvSpPr>
            <p:cNvPr id="6156" name="TextBox 28"/>
            <p:cNvSpPr txBox="1">
              <a:spLocks noChangeArrowheads="1"/>
            </p:cNvSpPr>
            <p:nvPr/>
          </p:nvSpPr>
          <p:spPr bwMode="auto">
            <a:xfrm>
              <a:off x="7369013" y="2560374"/>
              <a:ext cx="2276883" cy="787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200" dirty="0">
                  <a:solidFill>
                    <a:srgbClr val="FFFFFF"/>
                  </a:solidFill>
                  <a:latin typeface="Helvetica Light"/>
                  <a:cs typeface="Helvetica Light"/>
                </a:rPr>
                <a:t>People who  dream of</a:t>
              </a:r>
              <a:br>
                <a:rPr lang="en-US" sz="1200" dirty="0">
                  <a:solidFill>
                    <a:srgbClr val="FFFFFF"/>
                  </a:solidFill>
                  <a:latin typeface="Helvetica Light"/>
                  <a:cs typeface="Helvetica Light"/>
                </a:rPr>
              </a:br>
              <a:r>
                <a:rPr lang="en-US" sz="1200" dirty="0">
                  <a:solidFill>
                    <a:srgbClr val="FFFFFF"/>
                  </a:solidFill>
                  <a:latin typeface="Helvetica Light"/>
                  <a:cs typeface="Helvetica Light"/>
                </a:rPr>
                <a:t>having your own business.</a:t>
              </a:r>
            </a:p>
          </p:txBody>
        </p:sp>
        <p:cxnSp>
          <p:nvCxnSpPr>
            <p:cNvPr id="44" name="Straight Connector 43"/>
            <p:cNvCxnSpPr/>
            <p:nvPr/>
          </p:nvCxnSpPr>
          <p:spPr bwMode="auto">
            <a:xfrm>
              <a:off x="7365404" y="401793"/>
              <a:ext cx="0" cy="3338937"/>
            </a:xfrm>
            <a:prstGeom prst="line">
              <a:avLst/>
            </a:prstGeom>
            <a:noFill/>
            <a:ln w="9525" cap="flat" cmpd="sng" algn="ctr">
              <a:solidFill>
                <a:schemeClr val="bg1">
                  <a:lumMod val="95000"/>
                </a:schemeClr>
              </a:solidFill>
              <a:prstDash val="solid"/>
              <a:round/>
              <a:headEnd type="none" w="med" len="med"/>
              <a:tailEnd type="none" w="med" len="med"/>
            </a:ln>
            <a:effectLst/>
          </p:spPr>
        </p:cxnSp>
        <p:sp>
          <p:nvSpPr>
            <p:cNvPr id="54" name="TextBox 28"/>
            <p:cNvSpPr txBox="1">
              <a:spLocks noChangeArrowheads="1"/>
            </p:cNvSpPr>
            <p:nvPr/>
          </p:nvSpPr>
          <p:spPr bwMode="auto">
            <a:xfrm>
              <a:off x="7361837" y="1918281"/>
              <a:ext cx="2150819" cy="62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342900">
                <a:lnSpc>
                  <a:spcPct val="90000"/>
                </a:lnSpc>
                <a:spcAft>
                  <a:spcPts val="450"/>
                </a:spcAft>
              </a:pPr>
              <a:r>
                <a:rPr lang="en-US" sz="1350" b="1" dirty="0">
                  <a:solidFill>
                    <a:prstClr val="white"/>
                  </a:solidFill>
                  <a:latin typeface="Helvetica"/>
                  <a:cs typeface="Helvetica"/>
                </a:rPr>
                <a:t>DESIRE TO OWN A BUSINESS</a:t>
              </a:r>
            </a:p>
          </p:txBody>
        </p:sp>
      </p:grpSp>
      <p:sp>
        <p:nvSpPr>
          <p:cNvPr id="60" name="TextBox 59"/>
          <p:cNvSpPr txBox="1"/>
          <p:nvPr/>
        </p:nvSpPr>
        <p:spPr>
          <a:xfrm>
            <a:off x="-85241" y="2858524"/>
            <a:ext cx="1252413" cy="1200329"/>
          </a:xfrm>
          <a:prstGeom prst="rect">
            <a:avLst/>
          </a:prstGeom>
          <a:noFill/>
        </p:spPr>
        <p:txBody>
          <a:bodyPr wrap="square" rtlCol="0">
            <a:spAutoFit/>
          </a:bodyPr>
          <a:lstStyle/>
          <a:p>
            <a:pPr algn="ctr" defTabSz="342900"/>
            <a:r>
              <a:rPr lang="en-US" sz="7200" b="1" dirty="0">
                <a:solidFill>
                  <a:prstClr val="white"/>
                </a:solidFill>
                <a:latin typeface="Helvetica"/>
                <a:cs typeface="Helvetica"/>
              </a:rPr>
              <a:t>1</a:t>
            </a:r>
          </a:p>
        </p:txBody>
      </p:sp>
      <p:sp>
        <p:nvSpPr>
          <p:cNvPr id="61" name="TextBox 60"/>
          <p:cNvSpPr txBox="1"/>
          <p:nvPr/>
        </p:nvSpPr>
        <p:spPr>
          <a:xfrm>
            <a:off x="1684044" y="2898815"/>
            <a:ext cx="1252413" cy="1200329"/>
          </a:xfrm>
          <a:prstGeom prst="rect">
            <a:avLst/>
          </a:prstGeom>
          <a:noFill/>
        </p:spPr>
        <p:txBody>
          <a:bodyPr wrap="square" rtlCol="0">
            <a:spAutoFit/>
          </a:bodyPr>
          <a:lstStyle/>
          <a:p>
            <a:pPr algn="ctr" defTabSz="342900"/>
            <a:r>
              <a:rPr lang="en-US" sz="7200" b="1" dirty="0">
                <a:solidFill>
                  <a:prstClr val="white"/>
                </a:solidFill>
                <a:latin typeface="Helvetica"/>
                <a:cs typeface="Helvetica"/>
              </a:rPr>
              <a:t>2</a:t>
            </a:r>
          </a:p>
        </p:txBody>
      </p:sp>
      <p:sp>
        <p:nvSpPr>
          <p:cNvPr id="62" name="TextBox 61"/>
          <p:cNvSpPr txBox="1"/>
          <p:nvPr/>
        </p:nvSpPr>
        <p:spPr>
          <a:xfrm>
            <a:off x="3491745" y="2899501"/>
            <a:ext cx="1252413" cy="1200329"/>
          </a:xfrm>
          <a:prstGeom prst="rect">
            <a:avLst/>
          </a:prstGeom>
          <a:noFill/>
        </p:spPr>
        <p:txBody>
          <a:bodyPr wrap="square" rtlCol="0">
            <a:spAutoFit/>
          </a:bodyPr>
          <a:lstStyle/>
          <a:p>
            <a:pPr algn="ctr" defTabSz="342900"/>
            <a:r>
              <a:rPr lang="en-US" sz="7200" b="1" dirty="0">
                <a:solidFill>
                  <a:prstClr val="white"/>
                </a:solidFill>
                <a:latin typeface="Helvetica"/>
                <a:cs typeface="Helvetica"/>
              </a:rPr>
              <a:t>3</a:t>
            </a:r>
          </a:p>
        </p:txBody>
      </p:sp>
      <p:sp>
        <p:nvSpPr>
          <p:cNvPr id="63" name="TextBox 62"/>
          <p:cNvSpPr txBox="1"/>
          <p:nvPr/>
        </p:nvSpPr>
        <p:spPr>
          <a:xfrm>
            <a:off x="5287590" y="2909549"/>
            <a:ext cx="1252413" cy="1200329"/>
          </a:xfrm>
          <a:prstGeom prst="rect">
            <a:avLst/>
          </a:prstGeom>
          <a:noFill/>
        </p:spPr>
        <p:txBody>
          <a:bodyPr wrap="square" rtlCol="0">
            <a:spAutoFit/>
          </a:bodyPr>
          <a:lstStyle/>
          <a:p>
            <a:pPr algn="ctr" defTabSz="342900"/>
            <a:r>
              <a:rPr lang="en-US" sz="7200" b="1" dirty="0">
                <a:solidFill>
                  <a:prstClr val="white"/>
                </a:solidFill>
                <a:latin typeface="Helvetica"/>
                <a:cs typeface="Helvetica"/>
              </a:rPr>
              <a:t>4</a:t>
            </a:r>
          </a:p>
        </p:txBody>
      </p:sp>
      <p:sp>
        <p:nvSpPr>
          <p:cNvPr id="64" name="TextBox 63"/>
          <p:cNvSpPr txBox="1"/>
          <p:nvPr/>
        </p:nvSpPr>
        <p:spPr>
          <a:xfrm>
            <a:off x="7052600" y="2933096"/>
            <a:ext cx="1252413" cy="1200329"/>
          </a:xfrm>
          <a:prstGeom prst="rect">
            <a:avLst/>
          </a:prstGeom>
          <a:noFill/>
        </p:spPr>
        <p:txBody>
          <a:bodyPr wrap="square" rtlCol="0">
            <a:spAutoFit/>
          </a:bodyPr>
          <a:lstStyle/>
          <a:p>
            <a:pPr algn="ctr" defTabSz="342900"/>
            <a:r>
              <a:rPr lang="en-US" sz="7200" b="1" dirty="0">
                <a:solidFill>
                  <a:prstClr val="white"/>
                </a:solidFill>
                <a:latin typeface="Helvetica"/>
                <a:cs typeface="Helvetica"/>
              </a:rPr>
              <a:t>5</a:t>
            </a:r>
          </a:p>
        </p:txBody>
      </p:sp>
      <p:pic>
        <p:nvPicPr>
          <p:cNvPr id="3" name="Picture 2">
            <a:extLst>
              <a:ext uri="{FF2B5EF4-FFF2-40B4-BE49-F238E27FC236}">
                <a16:creationId xmlns:a16="http://schemas.microsoft.com/office/drawing/2014/main" id="{822B390E-FF1D-4EF7-AFD9-A813326121C3}"/>
              </a:ext>
            </a:extLst>
          </p:cNvPr>
          <p:cNvPicPr>
            <a:picLocks noChangeAspect="1"/>
          </p:cNvPicPr>
          <p:nvPr/>
        </p:nvPicPr>
        <p:blipFill rotWithShape="1">
          <a:blip r:embed="rId4"/>
          <a:srcRect t="26284" r="9000" b="26309"/>
          <a:stretch/>
        </p:blipFill>
        <p:spPr>
          <a:xfrm>
            <a:off x="0" y="-16029"/>
            <a:ext cx="9144000" cy="3084773"/>
          </a:xfrm>
          <a:prstGeom prst="rect">
            <a:avLst/>
          </a:prstGeom>
        </p:spPr>
      </p:pic>
      <p:sp>
        <p:nvSpPr>
          <p:cNvPr id="36" name="Rectangle 13">
            <a:extLst>
              <a:ext uri="{FF2B5EF4-FFF2-40B4-BE49-F238E27FC236}">
                <a16:creationId xmlns:a16="http://schemas.microsoft.com/office/drawing/2014/main" id="{01122BDB-A7E6-4F36-A85B-AA063CBDE410}"/>
              </a:ext>
            </a:extLst>
          </p:cNvPr>
          <p:cNvSpPr txBox="1">
            <a:spLocks noChangeArrowheads="1"/>
          </p:cNvSpPr>
          <p:nvPr/>
        </p:nvSpPr>
        <p:spPr>
          <a:xfrm>
            <a:off x="1143000" y="74698"/>
            <a:ext cx="6858000" cy="552407"/>
          </a:xfrm>
          <a:prstGeom prst="rect">
            <a:avLst/>
          </a:prstGeom>
        </p:spPr>
        <p:txBody>
          <a:bodyPr/>
          <a:lstStyle>
            <a:lvl1pPr algn="ctr" rtl="0" eaLnBrk="0" fontAlgn="base" hangingPunct="0">
              <a:lnSpc>
                <a:spcPct val="85000"/>
              </a:lnSpc>
              <a:spcBef>
                <a:spcPct val="0"/>
              </a:spcBef>
              <a:spcAft>
                <a:spcPct val="0"/>
              </a:spcAft>
              <a:defRPr sz="3100" b="1">
                <a:solidFill>
                  <a:schemeClr val="bg1"/>
                </a:solidFill>
                <a:latin typeface="+mj-lt"/>
                <a:ea typeface="Trebuchet MS" pitchFamily="34" charset="0"/>
                <a:cs typeface="Trebuchet MS" pitchFamily="34" charset="0"/>
              </a:defRPr>
            </a:lvl1pPr>
            <a:lvl2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2pPr>
            <a:lvl3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3pPr>
            <a:lvl4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4pPr>
            <a:lvl5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5pPr>
            <a:lvl6pPr marL="457200" algn="ctr" rtl="0" fontAlgn="base">
              <a:lnSpc>
                <a:spcPct val="85000"/>
              </a:lnSpc>
              <a:spcBef>
                <a:spcPct val="0"/>
              </a:spcBef>
              <a:spcAft>
                <a:spcPct val="0"/>
              </a:spcAft>
              <a:defRPr sz="3100" b="1">
                <a:solidFill>
                  <a:schemeClr val="bg1"/>
                </a:solidFill>
                <a:latin typeface="Trebuchet MS" pitchFamily="-103" charset="0"/>
              </a:defRPr>
            </a:lvl6pPr>
            <a:lvl7pPr marL="914400" algn="ctr" rtl="0" fontAlgn="base">
              <a:lnSpc>
                <a:spcPct val="85000"/>
              </a:lnSpc>
              <a:spcBef>
                <a:spcPct val="0"/>
              </a:spcBef>
              <a:spcAft>
                <a:spcPct val="0"/>
              </a:spcAft>
              <a:defRPr sz="3100" b="1">
                <a:solidFill>
                  <a:schemeClr val="bg1"/>
                </a:solidFill>
                <a:latin typeface="Trebuchet MS" pitchFamily="-103" charset="0"/>
              </a:defRPr>
            </a:lvl7pPr>
            <a:lvl8pPr marL="1371600" algn="ctr" rtl="0" fontAlgn="base">
              <a:lnSpc>
                <a:spcPct val="85000"/>
              </a:lnSpc>
              <a:spcBef>
                <a:spcPct val="0"/>
              </a:spcBef>
              <a:spcAft>
                <a:spcPct val="0"/>
              </a:spcAft>
              <a:defRPr sz="3100" b="1">
                <a:solidFill>
                  <a:schemeClr val="bg1"/>
                </a:solidFill>
                <a:latin typeface="Trebuchet MS" pitchFamily="-103" charset="0"/>
              </a:defRPr>
            </a:lvl8pPr>
            <a:lvl9pPr marL="1828800" algn="ctr" rtl="0" fontAlgn="base">
              <a:lnSpc>
                <a:spcPct val="85000"/>
              </a:lnSpc>
              <a:spcBef>
                <a:spcPct val="0"/>
              </a:spcBef>
              <a:spcAft>
                <a:spcPct val="0"/>
              </a:spcAft>
              <a:defRPr sz="3100" b="1">
                <a:solidFill>
                  <a:schemeClr val="bg1"/>
                </a:solidFill>
                <a:latin typeface="Trebuchet MS" pitchFamily="-103" charset="0"/>
              </a:defRPr>
            </a:lvl9pPr>
          </a:lstStyle>
          <a:p>
            <a:pPr defTabSz="685800" eaLnBrk="1" hangingPunct="1"/>
            <a:r>
              <a:rPr lang="en-US" sz="2400" b="0" u="sng" dirty="0">
                <a:solidFill>
                  <a:prstClr val="white"/>
                </a:solidFill>
                <a:latin typeface="Helvetica"/>
                <a:cs typeface="Helvetica"/>
              </a:rPr>
              <a:t>Expansion: Today’s Income Challenges</a:t>
            </a:r>
            <a:endParaRPr lang="en-US" altLang="en-US" sz="2400" b="0" u="sng" kern="0" dirty="0">
              <a:solidFill>
                <a:prstClr val="white"/>
              </a:solidFill>
              <a:latin typeface="Calibri"/>
            </a:endParaRPr>
          </a:p>
        </p:txBody>
      </p:sp>
      <p:sp>
        <p:nvSpPr>
          <p:cNvPr id="38" name="Rectangle 13">
            <a:extLst>
              <a:ext uri="{FF2B5EF4-FFF2-40B4-BE49-F238E27FC236}">
                <a16:creationId xmlns:a16="http://schemas.microsoft.com/office/drawing/2014/main" id="{2A857E3B-CC64-4F7E-9657-8DFC70BB2109}"/>
              </a:ext>
            </a:extLst>
          </p:cNvPr>
          <p:cNvSpPr txBox="1">
            <a:spLocks noChangeArrowheads="1"/>
          </p:cNvSpPr>
          <p:nvPr/>
        </p:nvSpPr>
        <p:spPr bwMode="auto">
          <a:xfrm>
            <a:off x="0" y="2719527"/>
            <a:ext cx="9143999" cy="358378"/>
          </a:xfrm>
          <a:prstGeom prst="rect">
            <a:avLst/>
          </a:prstGeom>
          <a:solidFill>
            <a:srgbClr val="26506C"/>
          </a:solidFill>
          <a:ln>
            <a:noFill/>
          </a:ln>
        </p:spPr>
        <p:txBody>
          <a:bodyPr lIns="68570" tIns="34286" rIns="68570" bIns="34286" anchor="ctr"/>
          <a:lstStyle>
            <a:lvl1pPr algn="ctr" rtl="0" eaLnBrk="0" fontAlgn="base" hangingPunct="0">
              <a:lnSpc>
                <a:spcPct val="85000"/>
              </a:lnSpc>
              <a:spcBef>
                <a:spcPct val="0"/>
              </a:spcBef>
              <a:spcAft>
                <a:spcPct val="0"/>
              </a:spcAft>
              <a:defRPr sz="3100" b="1">
                <a:solidFill>
                  <a:schemeClr val="bg1"/>
                </a:solidFill>
                <a:latin typeface="+mj-lt"/>
                <a:ea typeface="Trebuchet MS" pitchFamily="34" charset="0"/>
                <a:cs typeface="Trebuchet MS" pitchFamily="34" charset="0"/>
              </a:defRPr>
            </a:lvl1pPr>
            <a:lvl2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2pPr>
            <a:lvl3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3pPr>
            <a:lvl4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4pPr>
            <a:lvl5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5pPr>
            <a:lvl6pPr marL="457200" algn="ctr" rtl="0" fontAlgn="base">
              <a:lnSpc>
                <a:spcPct val="85000"/>
              </a:lnSpc>
              <a:spcBef>
                <a:spcPct val="0"/>
              </a:spcBef>
              <a:spcAft>
                <a:spcPct val="0"/>
              </a:spcAft>
              <a:defRPr sz="3100" b="1">
                <a:solidFill>
                  <a:schemeClr val="bg1"/>
                </a:solidFill>
                <a:latin typeface="Trebuchet MS" pitchFamily="-103" charset="0"/>
              </a:defRPr>
            </a:lvl6pPr>
            <a:lvl7pPr marL="914400" algn="ctr" rtl="0" fontAlgn="base">
              <a:lnSpc>
                <a:spcPct val="85000"/>
              </a:lnSpc>
              <a:spcBef>
                <a:spcPct val="0"/>
              </a:spcBef>
              <a:spcAft>
                <a:spcPct val="0"/>
              </a:spcAft>
              <a:defRPr sz="3100" b="1">
                <a:solidFill>
                  <a:schemeClr val="bg1"/>
                </a:solidFill>
                <a:latin typeface="Trebuchet MS" pitchFamily="-103" charset="0"/>
              </a:defRPr>
            </a:lvl7pPr>
            <a:lvl8pPr marL="1371600" algn="ctr" rtl="0" fontAlgn="base">
              <a:lnSpc>
                <a:spcPct val="85000"/>
              </a:lnSpc>
              <a:spcBef>
                <a:spcPct val="0"/>
              </a:spcBef>
              <a:spcAft>
                <a:spcPct val="0"/>
              </a:spcAft>
              <a:defRPr sz="3100" b="1">
                <a:solidFill>
                  <a:schemeClr val="bg1"/>
                </a:solidFill>
                <a:latin typeface="Trebuchet MS" pitchFamily="-103" charset="0"/>
              </a:defRPr>
            </a:lvl8pPr>
            <a:lvl9pPr marL="1828800" algn="ctr" rtl="0" fontAlgn="base">
              <a:lnSpc>
                <a:spcPct val="85000"/>
              </a:lnSpc>
              <a:spcBef>
                <a:spcPct val="0"/>
              </a:spcBef>
              <a:spcAft>
                <a:spcPct val="0"/>
              </a:spcAft>
              <a:defRPr sz="3100" b="1">
                <a:solidFill>
                  <a:schemeClr val="bg1"/>
                </a:solidFill>
                <a:latin typeface="Trebuchet MS" pitchFamily="-103" charset="0"/>
              </a:defRPr>
            </a:lvl9pPr>
          </a:lstStyle>
          <a:p>
            <a:pPr defTabSz="685800" eaLnBrk="1" hangingPunct="1">
              <a:defRPr/>
            </a:pPr>
            <a:r>
              <a:rPr lang="en-US" altLang="en-US" sz="1800" b="0" kern="0" dirty="0">
                <a:solidFill>
                  <a:prstClr val="white"/>
                </a:solidFill>
                <a:latin typeface="Helvetica" panose="020B0604020202020204" pitchFamily="34" charset="0"/>
                <a:cs typeface="Helvetica" panose="020B0604020202020204" pitchFamily="34" charset="0"/>
              </a:rPr>
              <a:t>People that work out of our offices come here because:</a:t>
            </a:r>
            <a:endParaRPr lang="en-US" altLang="en-US" sz="1350" b="0" kern="0" dirty="0">
              <a:solidFill>
                <a:prstClr val="white"/>
              </a:solidFill>
              <a:latin typeface="Helvetica" panose="020B0604020202020204" pitchFamily="34" charset="0"/>
              <a:cs typeface="Helvetica" panose="020B0604020202020204" pitchFamily="34" charset="0"/>
            </a:endParaRPr>
          </a:p>
        </p:txBody>
      </p:sp>
      <p:sp>
        <p:nvSpPr>
          <p:cNvPr id="33" name="Rectangle 32">
            <a:extLst>
              <a:ext uri="{FF2B5EF4-FFF2-40B4-BE49-F238E27FC236}">
                <a16:creationId xmlns:a16="http://schemas.microsoft.com/office/drawing/2014/main" id="{D4A32D23-59E1-4309-A228-B48D22DB0A39}"/>
              </a:ext>
            </a:extLst>
          </p:cNvPr>
          <p:cNvSpPr/>
          <p:nvPr/>
        </p:nvSpPr>
        <p:spPr>
          <a:xfrm>
            <a:off x="505122" y="711396"/>
            <a:ext cx="5009119" cy="744243"/>
          </a:xfrm>
          <a:prstGeom prst="rect">
            <a:avLst/>
          </a:prstGeom>
        </p:spPr>
        <p:txBody>
          <a:bodyPr wrap="square">
            <a:spAutoFit/>
          </a:bodyPr>
          <a:lstStyle/>
          <a:p>
            <a:pPr defTabSz="685800" eaLnBrk="0" fontAlgn="base" hangingPunct="0">
              <a:lnSpc>
                <a:spcPts val="2025"/>
              </a:lnSpc>
              <a:spcBef>
                <a:spcPct val="0"/>
              </a:spcBef>
              <a:spcAft>
                <a:spcPct val="0"/>
              </a:spcAft>
            </a:pPr>
            <a:r>
              <a:rPr lang="en-US" b="1" dirty="0">
                <a:solidFill>
                  <a:prstClr val="white"/>
                </a:solidFill>
                <a:latin typeface="Helvetica" panose="020B0604020202020204" pitchFamily="34" charset="0"/>
                <a:cs typeface="Helvetica" panose="020B0604020202020204" pitchFamily="34" charset="0"/>
              </a:rPr>
              <a:t>Seventy-four percent of workers live paycheck to paycheck.</a:t>
            </a:r>
          </a:p>
          <a:p>
            <a:pPr defTabSz="685800" eaLnBrk="0" fontAlgn="base" hangingPunct="0">
              <a:lnSpc>
                <a:spcPts val="1200"/>
              </a:lnSpc>
              <a:spcBef>
                <a:spcPct val="0"/>
              </a:spcBef>
              <a:spcAft>
                <a:spcPct val="0"/>
              </a:spcAft>
            </a:pPr>
            <a:r>
              <a:rPr lang="en-US" sz="825" dirty="0" err="1">
                <a:solidFill>
                  <a:prstClr val="white"/>
                </a:solidFill>
                <a:latin typeface="Arial Narrow" panose="020B0606020202030204" pitchFamily="34" charset="0"/>
              </a:rPr>
              <a:t>MarketWatch.com</a:t>
            </a:r>
            <a:r>
              <a:rPr lang="en-US" sz="825" dirty="0">
                <a:solidFill>
                  <a:prstClr val="white"/>
                </a:solidFill>
                <a:latin typeface="Arial Narrow" panose="020B0606020202030204" pitchFamily="34" charset="0"/>
              </a:rPr>
              <a:t>, “A Shocking Number of Americans Are Living Paycheck to Paycheck,” January 11, 2020</a:t>
            </a:r>
            <a:endParaRPr lang="en-US" sz="825" b="1" dirty="0">
              <a:solidFill>
                <a:prstClr val="white"/>
              </a:solidFill>
              <a:latin typeface="Arial Narrow" panose="020B0606020202030204" pitchFamily="34" charset="0"/>
            </a:endParaRPr>
          </a:p>
        </p:txBody>
      </p:sp>
      <p:sp>
        <p:nvSpPr>
          <p:cNvPr id="39" name="Content Placeholder 2">
            <a:extLst>
              <a:ext uri="{FF2B5EF4-FFF2-40B4-BE49-F238E27FC236}">
                <a16:creationId xmlns:a16="http://schemas.microsoft.com/office/drawing/2014/main" id="{2A249CC3-770F-4A31-A5A9-F69F8DE4369B}"/>
              </a:ext>
            </a:extLst>
          </p:cNvPr>
          <p:cNvSpPr txBox="1">
            <a:spLocks/>
          </p:cNvSpPr>
          <p:nvPr/>
        </p:nvSpPr>
        <p:spPr>
          <a:xfrm>
            <a:off x="505122" y="1580281"/>
            <a:ext cx="4812672" cy="1000723"/>
          </a:xfrm>
          <a:prstGeom prst="rect">
            <a:avLst/>
          </a:prstGeom>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fontAlgn="base">
              <a:lnSpc>
                <a:spcPts val="2025"/>
              </a:lnSpc>
              <a:spcBef>
                <a:spcPts val="0"/>
              </a:spcBef>
              <a:spcAft>
                <a:spcPct val="0"/>
              </a:spcAft>
              <a:buNone/>
            </a:pPr>
            <a:r>
              <a:rPr lang="en-US" sz="1800" b="1" dirty="0">
                <a:solidFill>
                  <a:prstClr val="white"/>
                </a:solidFill>
              </a:rPr>
              <a:t>Almost four in 10 Americans would need to borrow money to cover a $1,000 emergency.</a:t>
            </a:r>
          </a:p>
          <a:p>
            <a:pPr marL="0" indent="0" defTabSz="342900" fontAlgn="base">
              <a:lnSpc>
                <a:spcPts val="1200"/>
              </a:lnSpc>
              <a:spcBef>
                <a:spcPts val="0"/>
              </a:spcBef>
              <a:spcAft>
                <a:spcPct val="0"/>
              </a:spcAft>
              <a:buNone/>
            </a:pPr>
            <a:r>
              <a:rPr lang="en-US" sz="825" dirty="0" err="1">
                <a:solidFill>
                  <a:prstClr val="white"/>
                </a:solidFill>
                <a:latin typeface="Arial Narrow" panose="020B0606020202030204" pitchFamily="34" charset="0"/>
              </a:rPr>
              <a:t>Bankrate.com</a:t>
            </a:r>
            <a:r>
              <a:rPr lang="en-US" sz="825" dirty="0">
                <a:solidFill>
                  <a:prstClr val="white"/>
                </a:solidFill>
                <a:latin typeface="Arial Narrow" panose="020B0606020202030204" pitchFamily="34" charset="0"/>
              </a:rPr>
              <a:t>, “Survey: Nearly 4 in 10 Americans Would Borrow Money to Cover a $1k Emergency,” January 22, 2020</a:t>
            </a:r>
            <a:endParaRPr lang="en-US" sz="825" b="1"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1858545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3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38" grpId="0" animBg="1"/>
      <p:bldP spid="33"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1216" name="Rectangle 16">
            <a:extLst>
              <a:ext uri="{FF2B5EF4-FFF2-40B4-BE49-F238E27FC236}">
                <a16:creationId xmlns:a16="http://schemas.microsoft.com/office/drawing/2014/main" id="{5BECDA06-85D5-4B6E-B1AC-E6A91187A4E3}"/>
              </a:ext>
            </a:extLst>
          </p:cNvPr>
          <p:cNvSpPr>
            <a:spLocks noGrp="1" noChangeArrowheads="1"/>
          </p:cNvSpPr>
          <p:nvPr>
            <p:ph type="body" idx="1"/>
          </p:nvPr>
        </p:nvSpPr>
        <p:spPr>
          <a:xfrm>
            <a:off x="3838146" y="976522"/>
            <a:ext cx="4994355" cy="2567615"/>
          </a:xfrm>
        </p:spPr>
        <p:txBody>
          <a:bodyPr/>
          <a:lstStyle/>
          <a:p>
            <a:pPr marL="0" indent="0" eaLnBrk="1" hangingPunct="1">
              <a:spcAft>
                <a:spcPct val="0"/>
              </a:spcAft>
              <a:buNone/>
              <a:tabLst>
                <a:tab pos="2362200" algn="l"/>
              </a:tabLst>
            </a:pPr>
            <a:r>
              <a:rPr lang="en-US" altLang="en-US" sz="2000" b="1" dirty="0">
                <a:solidFill>
                  <a:srgbClr val="26506C"/>
                </a:solidFill>
                <a:latin typeface="Helvetica" panose="020B0604020202020204" pitchFamily="34" charset="0"/>
                <a:cs typeface="Helvetica" panose="020B0604020202020204" pitchFamily="34" charset="0"/>
              </a:rPr>
              <a:t>Earn $15,000/</a:t>
            </a:r>
            <a:r>
              <a:rPr lang="en-US" altLang="en-US" sz="2000" b="1" dirty="0" err="1">
                <a:solidFill>
                  <a:srgbClr val="26506C"/>
                </a:solidFill>
                <a:latin typeface="Helvetica" panose="020B0604020202020204" pitchFamily="34" charset="0"/>
                <a:cs typeface="Helvetica" panose="020B0604020202020204" pitchFamily="34" charset="0"/>
              </a:rPr>
              <a:t>yr</a:t>
            </a:r>
            <a:r>
              <a:rPr lang="en-US" altLang="en-US" sz="2000" b="1" dirty="0">
                <a:solidFill>
                  <a:srgbClr val="26506C"/>
                </a:solidFill>
                <a:latin typeface="Helvetica" panose="020B0604020202020204" pitchFamily="34" charset="0"/>
                <a:cs typeface="Helvetica" panose="020B0604020202020204" pitchFamily="34" charset="0"/>
              </a:rPr>
              <a:t> </a:t>
            </a:r>
            <a:r>
              <a:rPr lang="en-US" altLang="en-US" sz="1400" b="1" dirty="0">
                <a:solidFill>
                  <a:srgbClr val="26506C"/>
                </a:solidFill>
                <a:latin typeface="Helvetica" panose="020B0604020202020204" pitchFamily="34" charset="0"/>
                <a:cs typeface="Helvetica" panose="020B0604020202020204" pitchFamily="34" charset="0"/>
              </a:rPr>
              <a:t>(Part-time personal producer)</a:t>
            </a:r>
            <a:br>
              <a:rPr lang="en-US" altLang="en-US" sz="2000" b="1" dirty="0">
                <a:solidFill>
                  <a:srgbClr val="26506C"/>
                </a:solidFill>
                <a:latin typeface="Helvetica" panose="020B0604020202020204" pitchFamily="34" charset="0"/>
                <a:cs typeface="Helvetica" panose="020B0604020202020204" pitchFamily="34" charset="0"/>
              </a:rPr>
            </a:br>
            <a:r>
              <a:rPr lang="en-US" altLang="en-US" sz="1400" dirty="0">
                <a:solidFill>
                  <a:srgbClr val="26506C"/>
                </a:solidFill>
                <a:latin typeface="Helvetica" panose="020B0604020202020204" pitchFamily="34" charset="0"/>
                <a:cs typeface="Helvetica" panose="020B0604020202020204" pitchFamily="34" charset="0"/>
              </a:rPr>
              <a:t>by becoming a </a:t>
            </a:r>
            <a:r>
              <a:rPr lang="en-US" altLang="en-US" sz="1400" b="1" dirty="0">
                <a:solidFill>
                  <a:srgbClr val="26506C"/>
                </a:solidFill>
                <a:latin typeface="Helvetica" panose="020B0604020202020204" pitchFamily="34" charset="0"/>
                <a:cs typeface="Helvetica" panose="020B0604020202020204" pitchFamily="34" charset="0"/>
              </a:rPr>
              <a:t>District Leader</a:t>
            </a:r>
            <a:r>
              <a:rPr lang="en-US" altLang="en-US" sz="1400" dirty="0">
                <a:solidFill>
                  <a:srgbClr val="26506C"/>
                </a:solidFill>
                <a:latin typeface="Helvetica" panose="020B0604020202020204" pitchFamily="34" charset="0"/>
                <a:cs typeface="Helvetica" panose="020B0604020202020204" pitchFamily="34" charset="0"/>
              </a:rPr>
              <a:t> and helping 4-5 clients per month with no risk of leaving their current career</a:t>
            </a:r>
            <a:br>
              <a:rPr lang="en-US" altLang="en-US" sz="1400" b="1" dirty="0">
                <a:solidFill>
                  <a:srgbClr val="CC0000"/>
                </a:solidFill>
                <a:cs typeface="Geneva" pitchFamily="34" charset="0"/>
              </a:rPr>
            </a:br>
            <a:endParaRPr lang="en-US" altLang="en-US" sz="1400" dirty="0">
              <a:cs typeface="Geneva" pitchFamily="34" charset="0"/>
            </a:endParaRPr>
          </a:p>
          <a:p>
            <a:pPr marL="0" indent="0" eaLnBrk="1" hangingPunct="1">
              <a:spcAft>
                <a:spcPct val="0"/>
              </a:spcAft>
              <a:buNone/>
              <a:tabLst>
                <a:tab pos="2362200" algn="l"/>
              </a:tabLst>
            </a:pPr>
            <a:r>
              <a:rPr lang="en-US" altLang="en-US" sz="2000" b="1" dirty="0">
                <a:solidFill>
                  <a:srgbClr val="26506C"/>
                </a:solidFill>
                <a:latin typeface="Helvetica" panose="020B0604020202020204" pitchFamily="34" charset="0"/>
                <a:cs typeface="Helvetica" panose="020B0604020202020204" pitchFamily="34" charset="0"/>
              </a:rPr>
              <a:t>Earn $45,000/</a:t>
            </a:r>
            <a:r>
              <a:rPr lang="en-US" altLang="en-US" sz="2000" b="1" dirty="0" err="1">
                <a:solidFill>
                  <a:srgbClr val="26506C"/>
                </a:solidFill>
                <a:latin typeface="Helvetica" panose="020B0604020202020204" pitchFamily="34" charset="0"/>
                <a:cs typeface="Helvetica" panose="020B0604020202020204" pitchFamily="34" charset="0"/>
              </a:rPr>
              <a:t>yr</a:t>
            </a:r>
            <a:r>
              <a:rPr lang="en-US" altLang="en-US" sz="2000" b="1" dirty="0">
                <a:solidFill>
                  <a:srgbClr val="26506C"/>
                </a:solidFill>
                <a:latin typeface="Helvetica" panose="020B0604020202020204" pitchFamily="34" charset="0"/>
                <a:cs typeface="Helvetica" panose="020B0604020202020204" pitchFamily="34" charset="0"/>
              </a:rPr>
              <a:t> </a:t>
            </a:r>
            <a:r>
              <a:rPr lang="en-US" altLang="en-US" sz="1400" b="1" dirty="0">
                <a:solidFill>
                  <a:srgbClr val="26506C"/>
                </a:solidFill>
                <a:latin typeface="Helvetica" panose="020B0604020202020204" pitchFamily="34" charset="0"/>
                <a:cs typeface="Helvetica" panose="020B0604020202020204" pitchFamily="34" charset="0"/>
              </a:rPr>
              <a:t>(Trainer/Recruiter)</a:t>
            </a:r>
          </a:p>
          <a:p>
            <a:pPr marL="0" indent="0" eaLnBrk="1" hangingPunct="1">
              <a:spcAft>
                <a:spcPct val="0"/>
              </a:spcAft>
              <a:buNone/>
              <a:tabLst>
                <a:tab pos="2362200" algn="l"/>
              </a:tabLst>
            </a:pPr>
            <a:r>
              <a:rPr lang="en-US" altLang="en-US" sz="1400" dirty="0">
                <a:solidFill>
                  <a:srgbClr val="26506C"/>
                </a:solidFill>
                <a:latin typeface="Helvetica" panose="020B0604020202020204" pitchFamily="34" charset="0"/>
                <a:cs typeface="Helvetica" panose="020B0604020202020204" pitchFamily="34" charset="0"/>
              </a:rPr>
              <a:t>by becoming a </a:t>
            </a:r>
            <a:r>
              <a:rPr lang="en-US" altLang="en-US" sz="1400" b="1" dirty="0">
                <a:solidFill>
                  <a:srgbClr val="26506C"/>
                </a:solidFill>
                <a:latin typeface="Helvetica" panose="020B0604020202020204" pitchFamily="34" charset="0"/>
                <a:cs typeface="Helvetica" panose="020B0604020202020204" pitchFamily="34" charset="0"/>
              </a:rPr>
              <a:t>Regional Leader</a:t>
            </a:r>
            <a:r>
              <a:rPr lang="en-US" altLang="en-US" sz="1400" dirty="0">
                <a:solidFill>
                  <a:srgbClr val="26506C"/>
                </a:solidFill>
                <a:latin typeface="Helvetica" panose="020B0604020202020204" pitchFamily="34" charset="0"/>
                <a:cs typeface="Helvetica" panose="020B0604020202020204" pitchFamily="34" charset="0"/>
              </a:rPr>
              <a:t> and helping 6 clients per month, plus training 3 people how to help 3 clients per month </a:t>
            </a:r>
          </a:p>
          <a:p>
            <a:pPr marL="0" indent="0" eaLnBrk="1" hangingPunct="1">
              <a:spcAft>
                <a:spcPct val="0"/>
              </a:spcAft>
              <a:buNone/>
              <a:tabLst>
                <a:tab pos="2362200" algn="l"/>
              </a:tabLst>
            </a:pPr>
            <a:endParaRPr lang="en-US" altLang="en-US" sz="1400" dirty="0">
              <a:cs typeface="Geneva" pitchFamily="34" charset="0"/>
            </a:endParaRPr>
          </a:p>
          <a:p>
            <a:pPr marL="0" indent="0" eaLnBrk="1" hangingPunct="1">
              <a:spcAft>
                <a:spcPct val="0"/>
              </a:spcAft>
              <a:buNone/>
              <a:tabLst>
                <a:tab pos="2362200" algn="l"/>
              </a:tabLst>
            </a:pPr>
            <a:r>
              <a:rPr lang="en-US" altLang="en-US" sz="2000" b="1" dirty="0">
                <a:solidFill>
                  <a:srgbClr val="26506C"/>
                </a:solidFill>
                <a:latin typeface="Helvetica" panose="020B0604020202020204" pitchFamily="34" charset="0"/>
                <a:cs typeface="Helvetica" panose="020B0604020202020204" pitchFamily="34" charset="0"/>
              </a:rPr>
              <a:t>Earn $100,000/</a:t>
            </a:r>
            <a:r>
              <a:rPr lang="en-US" altLang="en-US" sz="2000" b="1" dirty="0" err="1">
                <a:solidFill>
                  <a:srgbClr val="26506C"/>
                </a:solidFill>
                <a:latin typeface="Helvetica" panose="020B0604020202020204" pitchFamily="34" charset="0"/>
                <a:cs typeface="Helvetica" panose="020B0604020202020204" pitchFamily="34" charset="0"/>
              </a:rPr>
              <a:t>yr</a:t>
            </a:r>
            <a:r>
              <a:rPr lang="en-US" altLang="en-US" sz="2000" b="1" dirty="0">
                <a:solidFill>
                  <a:srgbClr val="26506C"/>
                </a:solidFill>
                <a:latin typeface="Helvetica" panose="020B0604020202020204" pitchFamily="34" charset="0"/>
                <a:cs typeface="Helvetica" panose="020B0604020202020204" pitchFamily="34" charset="0"/>
              </a:rPr>
              <a:t> </a:t>
            </a:r>
            <a:r>
              <a:rPr lang="en-US" altLang="en-US" sz="1400" b="1" dirty="0">
                <a:solidFill>
                  <a:srgbClr val="26506C"/>
                </a:solidFill>
                <a:latin typeface="Helvetica" panose="020B0604020202020204" pitchFamily="34" charset="0"/>
                <a:cs typeface="Helvetica" panose="020B0604020202020204" pitchFamily="34" charset="0"/>
              </a:rPr>
              <a:t>(Full-time)</a:t>
            </a:r>
          </a:p>
          <a:p>
            <a:pPr marL="0" indent="0" eaLnBrk="1" hangingPunct="1">
              <a:spcAft>
                <a:spcPct val="0"/>
              </a:spcAft>
              <a:buNone/>
              <a:tabLst>
                <a:tab pos="2362200" algn="l"/>
              </a:tabLst>
            </a:pPr>
            <a:r>
              <a:rPr lang="en-US" altLang="en-US" sz="1400" dirty="0">
                <a:solidFill>
                  <a:srgbClr val="26506C"/>
                </a:solidFill>
                <a:latin typeface="Helvetica" panose="020B0604020202020204" pitchFamily="34" charset="0"/>
                <a:cs typeface="Helvetica" panose="020B0604020202020204" pitchFamily="34" charset="0"/>
              </a:rPr>
              <a:t>by becoming a </a:t>
            </a:r>
            <a:r>
              <a:rPr lang="en-US" altLang="en-US" sz="1400" b="1" dirty="0">
                <a:solidFill>
                  <a:srgbClr val="26506C"/>
                </a:solidFill>
                <a:latin typeface="Helvetica" panose="020B0604020202020204" pitchFamily="34" charset="0"/>
                <a:cs typeface="Helvetica" panose="020B0604020202020204" pitchFamily="34" charset="0"/>
              </a:rPr>
              <a:t>Regional Vice President</a:t>
            </a:r>
            <a:r>
              <a:rPr lang="en-US" altLang="en-US" sz="1400" dirty="0">
                <a:solidFill>
                  <a:srgbClr val="26506C"/>
                </a:solidFill>
                <a:latin typeface="Helvetica" panose="020B0604020202020204" pitchFamily="34" charset="0"/>
                <a:cs typeface="Helvetica" panose="020B0604020202020204" pitchFamily="34" charset="0"/>
              </a:rPr>
              <a:t> and helping 6 clients per month, plus training 3 people how to help 3 clients per month </a:t>
            </a:r>
          </a:p>
          <a:p>
            <a:pPr marL="0" indent="0" eaLnBrk="1" hangingPunct="1">
              <a:spcAft>
                <a:spcPct val="0"/>
              </a:spcAft>
              <a:buNone/>
              <a:tabLst>
                <a:tab pos="2362200" algn="l"/>
              </a:tabLst>
            </a:pPr>
            <a:r>
              <a:rPr lang="en-US" altLang="en-US" sz="1400" dirty="0">
                <a:cs typeface="Geneva" pitchFamily="34" charset="0"/>
              </a:rPr>
              <a:t>	</a:t>
            </a:r>
            <a:endParaRPr lang="en-US" altLang="en-US" sz="1600" b="1" dirty="0">
              <a:solidFill>
                <a:srgbClr val="CC0000"/>
              </a:solidFill>
              <a:cs typeface="Geneva" pitchFamily="34" charset="0"/>
            </a:endParaRPr>
          </a:p>
        </p:txBody>
      </p:sp>
      <p:sp>
        <p:nvSpPr>
          <p:cNvPr id="51222" name="Text Box 22">
            <a:extLst>
              <a:ext uri="{FF2B5EF4-FFF2-40B4-BE49-F238E27FC236}">
                <a16:creationId xmlns:a16="http://schemas.microsoft.com/office/drawing/2014/main" id="{C0FF420A-DC17-4482-8E94-9BB285BCC8B4}"/>
              </a:ext>
            </a:extLst>
          </p:cNvPr>
          <p:cNvSpPr txBox="1">
            <a:spLocks noChangeArrowheads="1"/>
          </p:cNvSpPr>
          <p:nvPr/>
        </p:nvSpPr>
        <p:spPr bwMode="auto">
          <a:xfrm>
            <a:off x="4700" y="3998595"/>
            <a:ext cx="9139300" cy="32316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fontAlgn="base">
              <a:lnSpc>
                <a:spcPct val="100000"/>
              </a:lnSpc>
              <a:spcBef>
                <a:spcPct val="0"/>
              </a:spcBef>
              <a:buNone/>
            </a:pPr>
            <a:r>
              <a:rPr lang="en-US" altLang="en-US" sz="1500" dirty="0">
                <a:solidFill>
                  <a:srgbClr val="CC0000"/>
                </a:solidFill>
                <a:latin typeface="Helvetica" panose="020B0604020202020204" pitchFamily="34" charset="0"/>
                <a:cs typeface="Helvetica" panose="020B0604020202020204" pitchFamily="34" charset="0"/>
              </a:rPr>
              <a:t>Another 50,000 financial advisors will be needed during the next 4-5 years</a:t>
            </a:r>
            <a:r>
              <a:rPr lang="en-US" altLang="en-US" sz="1500" dirty="0">
                <a:solidFill>
                  <a:srgbClr val="000000"/>
                </a:solidFill>
                <a:latin typeface="Helvetica" panose="020B0604020202020204" pitchFamily="34" charset="0"/>
                <a:cs typeface="Helvetica" panose="020B0604020202020204" pitchFamily="34" charset="0"/>
              </a:rPr>
              <a:t> </a:t>
            </a:r>
            <a:endParaRPr lang="en-US" altLang="en-US" sz="1350" dirty="0">
              <a:solidFill>
                <a:srgbClr val="000000"/>
              </a:solidFill>
              <a:latin typeface="Helvetica" panose="020B0604020202020204" pitchFamily="34" charset="0"/>
              <a:cs typeface="Helvetica" panose="020B0604020202020204" pitchFamily="34" charset="0"/>
            </a:endParaRPr>
          </a:p>
        </p:txBody>
      </p:sp>
      <p:pic>
        <p:nvPicPr>
          <p:cNvPr id="7" name="Picture 6" descr="p31_RVP-FT">
            <a:extLst>
              <a:ext uri="{FF2B5EF4-FFF2-40B4-BE49-F238E27FC236}">
                <a16:creationId xmlns:a16="http://schemas.microsoft.com/office/drawing/2014/main" id="{A8E1728B-FF87-4241-A438-588814B37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22" y="834628"/>
            <a:ext cx="3061683" cy="278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CB11F5F-874A-417D-B423-8A0E331156D7}"/>
              </a:ext>
            </a:extLst>
          </p:cNvPr>
          <p:cNvSpPr txBox="1"/>
          <p:nvPr/>
        </p:nvSpPr>
        <p:spPr>
          <a:xfrm>
            <a:off x="4700" y="4445080"/>
            <a:ext cx="9144000" cy="680571"/>
          </a:xfrm>
          <a:prstGeom prst="rect">
            <a:avLst/>
          </a:prstGeom>
          <a:noFill/>
        </p:spPr>
        <p:txBody>
          <a:bodyPr wrap="square" rtlCol="0">
            <a:spAutoFit/>
          </a:bodyPr>
          <a:lstStyle/>
          <a:p>
            <a:pPr defTabSz="685800" eaLnBrk="0" fontAlgn="base" hangingPunct="0">
              <a:lnSpc>
                <a:spcPct val="90000"/>
              </a:lnSpc>
              <a:spcBef>
                <a:spcPct val="0"/>
              </a:spcBef>
              <a:spcAft>
                <a:spcPts val="450"/>
              </a:spcAft>
            </a:pPr>
            <a:r>
              <a:rPr lang="en-US" sz="675" kern="1000" spc="-8" dirty="0">
                <a:solidFill>
                  <a:srgbClr val="26506C"/>
                </a:solidFill>
                <a:latin typeface="Helvetica" panose="020B0604020202020204" pitchFamily="34" charset="0"/>
                <a:cs typeface="Helvetica" panose="020B0604020202020204" pitchFamily="34" charset="0"/>
              </a:rPr>
              <a:t>This number represents 12-month rolling cash flow levels, including advances, that were achieved by Primerica representatives in 2020. The representatives are not necessarily achieving those levels at this time. Further, the numbers reflected in the “Cumulative Number of Earners” column are cumulative from level to level and, therefore, include all representatives who have ever achieved the stated cash flow figures, even if they are also included in a higher cash flow category. </a:t>
            </a:r>
          </a:p>
          <a:p>
            <a:pPr defTabSz="685800" eaLnBrk="0" fontAlgn="base" hangingPunct="0">
              <a:lnSpc>
                <a:spcPts val="825"/>
              </a:lnSpc>
              <a:spcBef>
                <a:spcPct val="0"/>
              </a:spcBef>
              <a:spcAft>
                <a:spcPts val="300"/>
              </a:spcAft>
            </a:pPr>
            <a:r>
              <a:rPr lang="en-US" sz="675" dirty="0">
                <a:solidFill>
                  <a:srgbClr val="26506C"/>
                </a:solidFill>
                <a:latin typeface="Helvetica" panose="020B0604020202020204" pitchFamily="34" charset="0"/>
                <a:cs typeface="Helvetica" panose="020B0604020202020204" pitchFamily="34" charset="0"/>
              </a:rPr>
              <a:t>From January 1 through December 31, 2020, Primerica paid cash flow to its North American sales force at an average of $7,198, which includes commissions paid on all lines of business to licensed representatives. Figures include U.S. and Canadian dollars remaining in the local currency earned by the representative, not adjusted for exchange rates.</a:t>
            </a:r>
          </a:p>
          <a:p>
            <a:pPr defTabSz="685800" eaLnBrk="0" fontAlgn="base" hangingPunct="0">
              <a:lnSpc>
                <a:spcPct val="90000"/>
              </a:lnSpc>
              <a:spcBef>
                <a:spcPct val="0"/>
              </a:spcBef>
              <a:spcAft>
                <a:spcPts val="450"/>
              </a:spcAft>
            </a:pPr>
            <a:r>
              <a:rPr lang="en-US" sz="675" kern="1000" spc="-8" dirty="0">
                <a:solidFill>
                  <a:srgbClr val="26506C"/>
                </a:solidFill>
                <a:latin typeface="Helvetica" panose="020B0604020202020204" pitchFamily="34" charset="0"/>
                <a:cs typeface="Helvetica" panose="020B0604020202020204" pitchFamily="34" charset="0"/>
              </a:rPr>
              <a:t>These goals are aspirational for the field force and are not intended to provide forward-looking financial projections or expectations for corporate performance.</a:t>
            </a:r>
          </a:p>
        </p:txBody>
      </p:sp>
      <p:sp>
        <p:nvSpPr>
          <p:cNvPr id="10" name="Content Placeholder 2">
            <a:extLst>
              <a:ext uri="{FF2B5EF4-FFF2-40B4-BE49-F238E27FC236}">
                <a16:creationId xmlns:a16="http://schemas.microsoft.com/office/drawing/2014/main" id="{5A4D8093-8CC9-48E2-8849-B87214055BC1}"/>
              </a:ext>
            </a:extLst>
          </p:cNvPr>
          <p:cNvSpPr txBox="1">
            <a:spLocks/>
          </p:cNvSpPr>
          <p:nvPr/>
        </p:nvSpPr>
        <p:spPr bwMode="auto">
          <a:xfrm>
            <a:off x="1" y="110839"/>
            <a:ext cx="9144000" cy="38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defTabSz="342900">
              <a:spcAft>
                <a:spcPts val="450"/>
              </a:spcAft>
              <a:buNone/>
            </a:pPr>
            <a:r>
              <a:rPr lang="en-US" altLang="en-US" sz="2100" dirty="0">
                <a:solidFill>
                  <a:srgbClr val="34526F"/>
                </a:solidFill>
                <a:latin typeface="Helvetica"/>
                <a:cs typeface="Helvetica"/>
              </a:rPr>
              <a:t>Primerica, one of the greatest businesses in North America</a:t>
            </a:r>
          </a:p>
        </p:txBody>
      </p:sp>
      <p:cxnSp>
        <p:nvCxnSpPr>
          <p:cNvPr id="11" name="Straight Connector 10">
            <a:extLst>
              <a:ext uri="{FF2B5EF4-FFF2-40B4-BE49-F238E27FC236}">
                <a16:creationId xmlns:a16="http://schemas.microsoft.com/office/drawing/2014/main" id="{249EE36F-EEAA-4A86-BD55-C5AB39817F6C}"/>
              </a:ext>
            </a:extLst>
          </p:cNvPr>
          <p:cNvCxnSpPr>
            <a:cxnSpLocks/>
          </p:cNvCxnSpPr>
          <p:nvPr/>
        </p:nvCxnSpPr>
        <p:spPr bwMode="auto">
          <a:xfrm>
            <a:off x="1004835" y="492443"/>
            <a:ext cx="7154427" cy="0"/>
          </a:xfrm>
          <a:prstGeom prst="line">
            <a:avLst/>
          </a:prstGeom>
          <a:noFill/>
          <a:ln w="9525" cap="flat" cmpd="sng" algn="ctr">
            <a:solidFill>
              <a:srgbClr val="34526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16">
                                            <p:txEl>
                                              <p:pRg st="0" end="0"/>
                                            </p:txEl>
                                          </p:spTgt>
                                        </p:tgtEl>
                                        <p:attrNameLst>
                                          <p:attrName>style.visibility</p:attrName>
                                        </p:attrNameLst>
                                      </p:cBhvr>
                                      <p:to>
                                        <p:strVal val="visible"/>
                                      </p:to>
                                    </p:set>
                                    <p:animEffect transition="in" filter="wipe(left)">
                                      <p:cBhvr>
                                        <p:cTn id="7" dur="500"/>
                                        <p:tgtEl>
                                          <p:spTgt spid="51216">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400"/>
                                        <p:tgtEl>
                                          <p:spTgt spid="10"/>
                                        </p:tgtEl>
                                      </p:cBhvr>
                                    </p:animEffect>
                                  </p:childTnLst>
                                </p:cTn>
                              </p:par>
                              <p:par>
                                <p:cTn id="16" presetID="16" presetClass="entr" presetSubtype="37"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7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216">
                                            <p:txEl>
                                              <p:pRg st="1" end="1"/>
                                            </p:txEl>
                                          </p:spTgt>
                                        </p:tgtEl>
                                        <p:attrNameLst>
                                          <p:attrName>style.visibility</p:attrName>
                                        </p:attrNameLst>
                                      </p:cBhvr>
                                      <p:to>
                                        <p:strVal val="visible"/>
                                      </p:to>
                                    </p:set>
                                    <p:animEffect transition="in" filter="wipe(left)">
                                      <p:cBhvr>
                                        <p:cTn id="23" dur="500"/>
                                        <p:tgtEl>
                                          <p:spTgt spid="51216">
                                            <p:txEl>
                                              <p:pRg st="1" end="1"/>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1216">
                                            <p:txEl>
                                              <p:pRg st="2" end="2"/>
                                            </p:txEl>
                                          </p:spTgt>
                                        </p:tgtEl>
                                        <p:attrNameLst>
                                          <p:attrName>style.visibility</p:attrName>
                                        </p:attrNameLst>
                                      </p:cBhvr>
                                      <p:to>
                                        <p:strVal val="visible"/>
                                      </p:to>
                                    </p:set>
                                    <p:animEffect transition="in" filter="wipe(left)">
                                      <p:cBhvr>
                                        <p:cTn id="26" dur="500"/>
                                        <p:tgtEl>
                                          <p:spTgt spid="512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16">
                                            <p:txEl>
                                              <p:pRg st="4" end="4"/>
                                            </p:txEl>
                                          </p:spTgt>
                                        </p:tgtEl>
                                        <p:attrNameLst>
                                          <p:attrName>style.visibility</p:attrName>
                                        </p:attrNameLst>
                                      </p:cBhvr>
                                      <p:to>
                                        <p:strVal val="visible"/>
                                      </p:to>
                                    </p:set>
                                    <p:animEffect transition="in" filter="wipe(left)">
                                      <p:cBhvr>
                                        <p:cTn id="31" dur="500"/>
                                        <p:tgtEl>
                                          <p:spTgt spid="51216">
                                            <p:txEl>
                                              <p:pRg st="4" end="4"/>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1216">
                                            <p:txEl>
                                              <p:pRg st="5" end="5"/>
                                            </p:txEl>
                                          </p:spTgt>
                                        </p:tgtEl>
                                        <p:attrNameLst>
                                          <p:attrName>style.visibility</p:attrName>
                                        </p:attrNameLst>
                                      </p:cBhvr>
                                      <p:to>
                                        <p:strVal val="visible"/>
                                      </p:to>
                                    </p:set>
                                    <p:animEffect transition="in" filter="wipe(left)">
                                      <p:cBhvr>
                                        <p:cTn id="34" dur="500"/>
                                        <p:tgtEl>
                                          <p:spTgt spid="51216">
                                            <p:txEl>
                                              <p:pRg st="5" end="5"/>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1216">
                                            <p:txEl>
                                              <p:pRg st="6" end="6"/>
                                            </p:txEl>
                                          </p:spTgt>
                                        </p:tgtEl>
                                        <p:attrNameLst>
                                          <p:attrName>style.visibility</p:attrName>
                                        </p:attrNameLst>
                                      </p:cBhvr>
                                      <p:to>
                                        <p:strVal val="visible"/>
                                      </p:to>
                                    </p:set>
                                    <p:animEffect transition="in" filter="wipe(left)">
                                      <p:cBhvr>
                                        <p:cTn id="37" dur="500"/>
                                        <p:tgtEl>
                                          <p:spTgt spid="512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1222"/>
                                        </p:tgtEl>
                                        <p:attrNameLst>
                                          <p:attrName>style.visibility</p:attrName>
                                        </p:attrNameLst>
                                      </p:cBhvr>
                                      <p:to>
                                        <p:strVal val="visible"/>
                                      </p:to>
                                    </p:set>
                                    <p:anim calcmode="lin" valueType="num">
                                      <p:cBhvr>
                                        <p:cTn id="42" dur="500" fill="hold"/>
                                        <p:tgtEl>
                                          <p:spTgt spid="51222"/>
                                        </p:tgtEl>
                                        <p:attrNameLst>
                                          <p:attrName>ppt_w</p:attrName>
                                        </p:attrNameLst>
                                      </p:cBhvr>
                                      <p:tavLst>
                                        <p:tav tm="0">
                                          <p:val>
                                            <p:fltVal val="0"/>
                                          </p:val>
                                        </p:tav>
                                        <p:tav tm="100000">
                                          <p:val>
                                            <p:strVal val="#ppt_w"/>
                                          </p:val>
                                        </p:tav>
                                      </p:tavLst>
                                    </p:anim>
                                    <p:anim calcmode="lin" valueType="num">
                                      <p:cBhvr>
                                        <p:cTn id="43" dur="500" fill="hold"/>
                                        <p:tgtEl>
                                          <p:spTgt spid="51222"/>
                                        </p:tgtEl>
                                        <p:attrNameLst>
                                          <p:attrName>ppt_h</p:attrName>
                                        </p:attrNameLst>
                                      </p:cBhvr>
                                      <p:tavLst>
                                        <p:tav tm="0">
                                          <p:val>
                                            <p:fltVal val="0"/>
                                          </p:val>
                                        </p:tav>
                                        <p:tav tm="100000">
                                          <p:val>
                                            <p:strVal val="#ppt_h"/>
                                          </p:val>
                                        </p:tav>
                                      </p:tavLst>
                                    </p:anim>
                                    <p:animEffect transition="in" filter="fade">
                                      <p:cBhvr>
                                        <p:cTn id="44" dur="500"/>
                                        <p:tgtEl>
                                          <p:spTgt spid="5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uiExpand="1" build="p"/>
      <p:bldP spid="5122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D502D8-2B0A-4CD2-AEF0-7C815F803684}"/>
              </a:ext>
            </a:extLst>
          </p:cNvPr>
          <p:cNvSpPr/>
          <p:nvPr/>
        </p:nvSpPr>
        <p:spPr>
          <a:xfrm>
            <a:off x="1484710" y="2582466"/>
            <a:ext cx="6160294" cy="11680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dirty="0">
              <a:solidFill>
                <a:srgbClr val="FFFFFF"/>
              </a:solidFill>
              <a:latin typeface="Trebuchet MS"/>
            </a:endParaRPr>
          </a:p>
        </p:txBody>
      </p:sp>
      <p:sp>
        <p:nvSpPr>
          <p:cNvPr id="30723" name="Rectangle 15">
            <a:extLst>
              <a:ext uri="{FF2B5EF4-FFF2-40B4-BE49-F238E27FC236}">
                <a16:creationId xmlns:a16="http://schemas.microsoft.com/office/drawing/2014/main" id="{2874E9C1-A31F-4B06-B734-2AFF42589420}"/>
              </a:ext>
            </a:extLst>
          </p:cNvPr>
          <p:cNvSpPr>
            <a:spLocks noGrp="1" noChangeArrowheads="1"/>
          </p:cNvSpPr>
          <p:nvPr>
            <p:ph type="title"/>
          </p:nvPr>
        </p:nvSpPr>
        <p:spPr>
          <a:xfrm>
            <a:off x="1143000" y="0"/>
            <a:ext cx="6858000" cy="561353"/>
          </a:xfrm>
        </p:spPr>
        <p:txBody>
          <a:bodyPr/>
          <a:lstStyle/>
          <a:p>
            <a:pPr eaLnBrk="1" hangingPunct="1"/>
            <a:r>
              <a:rPr lang="en-US" altLang="en-US" sz="2100" b="0" dirty="0">
                <a:solidFill>
                  <a:srgbClr val="26506C"/>
                </a:solidFill>
                <a:latin typeface="Helvetica" panose="020B0604020202020204" pitchFamily="34" charset="0"/>
                <a:cs typeface="Helvetica" panose="020B0604020202020204" pitchFamily="34" charset="0"/>
              </a:rPr>
              <a:t>What We Have Talked About</a:t>
            </a:r>
            <a:endParaRPr lang="en-US" altLang="en-US" sz="2100" b="0" dirty="0">
              <a:cs typeface="Geneva" pitchFamily="34" charset="0"/>
            </a:endParaRPr>
          </a:p>
        </p:txBody>
      </p:sp>
      <p:sp>
        <p:nvSpPr>
          <p:cNvPr id="30724" name="TextBox 1">
            <a:extLst>
              <a:ext uri="{FF2B5EF4-FFF2-40B4-BE49-F238E27FC236}">
                <a16:creationId xmlns:a16="http://schemas.microsoft.com/office/drawing/2014/main" id="{9C6E14DC-0570-4375-B5FF-2BC315090203}"/>
              </a:ext>
            </a:extLst>
          </p:cNvPr>
          <p:cNvSpPr txBox="1">
            <a:spLocks noChangeArrowheads="1"/>
          </p:cNvSpPr>
          <p:nvPr/>
        </p:nvSpPr>
        <p:spPr bwMode="auto">
          <a:xfrm>
            <a:off x="1522810" y="774302"/>
            <a:ext cx="3969544" cy="12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214313" indent="-214313" defTabSz="685800" eaLnBrk="0" fontAlgn="base" hangingPunct="0">
              <a:lnSpc>
                <a:spcPct val="150000"/>
              </a:lnSpc>
              <a:spcBef>
                <a:spcPct val="0"/>
              </a:spcBef>
              <a:spcAft>
                <a:spcPct val="0"/>
              </a:spcAft>
              <a:buFont typeface="Wingdings" panose="05000000000000000000" pitchFamily="2" charset="2"/>
              <a:buChar char="q"/>
            </a:pPr>
            <a:r>
              <a:rPr lang="en-US" altLang="en-US" sz="1050" dirty="0">
                <a:solidFill>
                  <a:srgbClr val="26506C"/>
                </a:solidFill>
                <a:latin typeface="Helvetica" panose="020B0604020202020204" pitchFamily="34" charset="0"/>
                <a:cs typeface="Helvetica" panose="020B0604020202020204" pitchFamily="34" charset="0"/>
              </a:rPr>
              <a:t>Investing Money for the Future………………………………</a:t>
            </a:r>
          </a:p>
          <a:p>
            <a:pPr marL="214313" indent="-214313" defTabSz="685800" eaLnBrk="0" fontAlgn="base" hangingPunct="0">
              <a:lnSpc>
                <a:spcPct val="150000"/>
              </a:lnSpc>
              <a:spcBef>
                <a:spcPct val="0"/>
              </a:spcBef>
              <a:spcAft>
                <a:spcPct val="0"/>
              </a:spcAft>
              <a:buFont typeface="Wingdings" panose="05000000000000000000" pitchFamily="2" charset="2"/>
              <a:buChar char="q"/>
            </a:pPr>
            <a:r>
              <a:rPr lang="en-US" altLang="en-US" sz="1050" dirty="0">
                <a:solidFill>
                  <a:srgbClr val="26506C"/>
                </a:solidFill>
                <a:latin typeface="Helvetica" panose="020B0604020202020204" pitchFamily="34" charset="0"/>
                <a:cs typeface="Helvetica" panose="020B0604020202020204" pitchFamily="34" charset="0"/>
              </a:rPr>
              <a:t>Income Protection/Life Insurance……………………………</a:t>
            </a:r>
          </a:p>
          <a:p>
            <a:pPr marL="214313" indent="-214313" defTabSz="685800" eaLnBrk="0" fontAlgn="base" hangingPunct="0">
              <a:lnSpc>
                <a:spcPct val="150000"/>
              </a:lnSpc>
              <a:spcBef>
                <a:spcPct val="0"/>
              </a:spcBef>
              <a:spcAft>
                <a:spcPct val="0"/>
              </a:spcAft>
              <a:buFont typeface="Wingdings" panose="05000000000000000000" pitchFamily="2" charset="2"/>
              <a:buChar char="q"/>
            </a:pPr>
            <a:r>
              <a:rPr lang="en-US" altLang="en-US" sz="1050" dirty="0">
                <a:solidFill>
                  <a:srgbClr val="26506C"/>
                </a:solidFill>
                <a:latin typeface="Helvetica" panose="020B0604020202020204" pitchFamily="34" charset="0"/>
                <a:cs typeface="Helvetica" panose="020B0604020202020204" pitchFamily="34" charset="0"/>
              </a:rPr>
              <a:t>Game Plan to Get Out of Debt……………………………….</a:t>
            </a:r>
          </a:p>
          <a:p>
            <a:pPr marL="214313" indent="-214313" defTabSz="685800" eaLnBrk="0" fontAlgn="base" hangingPunct="0">
              <a:lnSpc>
                <a:spcPct val="150000"/>
              </a:lnSpc>
              <a:spcBef>
                <a:spcPct val="0"/>
              </a:spcBef>
              <a:spcAft>
                <a:spcPct val="0"/>
              </a:spcAft>
              <a:buFont typeface="Wingdings" panose="05000000000000000000" pitchFamily="2" charset="2"/>
              <a:buChar char="q"/>
            </a:pPr>
            <a:r>
              <a:rPr lang="en-US" altLang="en-US" sz="1050" dirty="0">
                <a:solidFill>
                  <a:srgbClr val="26506C"/>
                </a:solidFill>
                <a:latin typeface="Helvetica" panose="020B0604020202020204" pitchFamily="34" charset="0"/>
                <a:cs typeface="Helvetica" panose="020B0604020202020204" pitchFamily="34" charset="0"/>
              </a:rPr>
              <a:t>Saving Money on Auto &amp; Home Insurance</a:t>
            </a:r>
          </a:p>
          <a:p>
            <a:pPr marL="214313" indent="-214313" defTabSz="685800" eaLnBrk="0" fontAlgn="base" hangingPunct="0">
              <a:lnSpc>
                <a:spcPct val="150000"/>
              </a:lnSpc>
              <a:spcBef>
                <a:spcPct val="0"/>
              </a:spcBef>
              <a:spcAft>
                <a:spcPct val="0"/>
              </a:spcAft>
              <a:buFont typeface="Wingdings" panose="05000000000000000000" pitchFamily="2" charset="2"/>
              <a:buChar char="q"/>
            </a:pPr>
            <a:r>
              <a:rPr lang="en-US" altLang="en-US" sz="1050" dirty="0">
                <a:solidFill>
                  <a:srgbClr val="26506C"/>
                </a:solidFill>
                <a:latin typeface="Helvetica" panose="020B0604020202020204" pitchFamily="34" charset="0"/>
                <a:cs typeface="Helvetica" panose="020B0604020202020204" pitchFamily="34" charset="0"/>
              </a:rPr>
              <a:t>Earning Additional Income (Part-Time or Full-Time) </a:t>
            </a:r>
            <a:r>
              <a:rPr lang="en-US" altLang="en-US" sz="750" dirty="0">
                <a:solidFill>
                  <a:srgbClr val="26506C"/>
                </a:solidFill>
                <a:latin typeface="Helvetica" panose="020B0604020202020204" pitchFamily="34" charset="0"/>
                <a:cs typeface="Helvetica" panose="020B0604020202020204" pitchFamily="34" charset="0"/>
              </a:rPr>
              <a:t>see below</a:t>
            </a:r>
            <a:endParaRPr lang="en-US" altLang="en-US" sz="1050" dirty="0">
              <a:solidFill>
                <a:srgbClr val="26506C"/>
              </a:solidFill>
              <a:latin typeface="Helvetica" panose="020B0604020202020204" pitchFamily="34" charset="0"/>
              <a:cs typeface="Helvetica" panose="020B0604020202020204" pitchFamily="34" charset="0"/>
            </a:endParaRPr>
          </a:p>
        </p:txBody>
      </p:sp>
      <p:sp>
        <p:nvSpPr>
          <p:cNvPr id="28677" name="TextBox 2">
            <a:extLst>
              <a:ext uri="{FF2B5EF4-FFF2-40B4-BE49-F238E27FC236}">
                <a16:creationId xmlns:a16="http://schemas.microsoft.com/office/drawing/2014/main" id="{001C1BF2-5F25-4CF9-B84D-2BDAE867CE02}"/>
              </a:ext>
            </a:extLst>
          </p:cNvPr>
          <p:cNvSpPr txBox="1">
            <a:spLocks noChangeArrowheads="1"/>
          </p:cNvSpPr>
          <p:nvPr/>
        </p:nvSpPr>
        <p:spPr bwMode="auto">
          <a:xfrm>
            <a:off x="5192317" y="864789"/>
            <a:ext cx="1154906"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defRPr/>
            </a:pPr>
            <a:r>
              <a:rPr lang="en-US" altLang="en-US" sz="788" dirty="0">
                <a:solidFill>
                  <a:srgbClr val="26506C"/>
                </a:solidFill>
                <a:latin typeface="Helvetica" panose="020B0604020202020204" pitchFamily="34" charset="0"/>
                <a:cs typeface="Helvetica" panose="020B0604020202020204" pitchFamily="34" charset="0"/>
              </a:rPr>
              <a:t>Have &amp; Improve </a:t>
            </a:r>
            <a:r>
              <a:rPr lang="en-US" altLang="en-US" sz="600" dirty="0">
                <a:solidFill>
                  <a:srgbClr val="26506C"/>
                </a:solidFill>
                <a:latin typeface="Helvetica" panose="020B0604020202020204" pitchFamily="34" charset="0"/>
                <a:cs typeface="Helvetica" panose="020B0604020202020204" pitchFamily="34" charset="0"/>
              </a:rPr>
              <a:t>(FNA)</a:t>
            </a:r>
            <a:endParaRPr lang="en-US" altLang="en-US" sz="788" dirty="0">
              <a:solidFill>
                <a:srgbClr val="26506C"/>
              </a:solidFill>
              <a:latin typeface="Helvetica" panose="020B0604020202020204" pitchFamily="34" charset="0"/>
              <a:cs typeface="Helvetica" panose="020B0604020202020204" pitchFamily="34" charset="0"/>
            </a:endParaRPr>
          </a:p>
        </p:txBody>
      </p:sp>
      <p:sp>
        <p:nvSpPr>
          <p:cNvPr id="28678" name="TextBox 5">
            <a:extLst>
              <a:ext uri="{FF2B5EF4-FFF2-40B4-BE49-F238E27FC236}">
                <a16:creationId xmlns:a16="http://schemas.microsoft.com/office/drawing/2014/main" id="{4B2567F8-DCD2-49B9-B185-84D4AE29148D}"/>
              </a:ext>
            </a:extLst>
          </p:cNvPr>
          <p:cNvSpPr txBox="1">
            <a:spLocks noChangeArrowheads="1"/>
          </p:cNvSpPr>
          <p:nvPr/>
        </p:nvSpPr>
        <p:spPr bwMode="auto">
          <a:xfrm>
            <a:off x="6198394" y="864789"/>
            <a:ext cx="561975"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defRPr/>
            </a:pPr>
            <a:r>
              <a:rPr lang="en-US" altLang="en-US" sz="788" dirty="0">
                <a:solidFill>
                  <a:srgbClr val="26506C"/>
                </a:solidFill>
                <a:latin typeface="Helvetica" panose="020B0604020202020204" pitchFamily="34" charset="0"/>
                <a:cs typeface="Helvetica" panose="020B0604020202020204" pitchFamily="34" charset="0"/>
              </a:rPr>
              <a:t>Start </a:t>
            </a:r>
            <a:endParaRPr lang="en-US" altLang="en-US" sz="750" dirty="0">
              <a:solidFill>
                <a:srgbClr val="26506C"/>
              </a:solidFill>
              <a:latin typeface="Helvetica" panose="020B0604020202020204" pitchFamily="34" charset="0"/>
              <a:cs typeface="Helvetica" panose="020B0604020202020204" pitchFamily="34" charset="0"/>
            </a:endParaRPr>
          </a:p>
        </p:txBody>
      </p:sp>
      <p:sp>
        <p:nvSpPr>
          <p:cNvPr id="28679" name="TextBox 6">
            <a:extLst>
              <a:ext uri="{FF2B5EF4-FFF2-40B4-BE49-F238E27FC236}">
                <a16:creationId xmlns:a16="http://schemas.microsoft.com/office/drawing/2014/main" id="{3B8B5BF6-C7F6-4FDD-B5A3-4C8C5F95686A}"/>
              </a:ext>
            </a:extLst>
          </p:cNvPr>
          <p:cNvSpPr txBox="1">
            <a:spLocks noChangeArrowheads="1"/>
          </p:cNvSpPr>
          <p:nvPr/>
        </p:nvSpPr>
        <p:spPr bwMode="auto">
          <a:xfrm>
            <a:off x="6199585" y="1102914"/>
            <a:ext cx="561975"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defRPr/>
            </a:pPr>
            <a:r>
              <a:rPr lang="en-US" altLang="en-US" sz="788" dirty="0">
                <a:solidFill>
                  <a:srgbClr val="26506C"/>
                </a:solidFill>
                <a:latin typeface="Helvetica" panose="020B0604020202020204" pitchFamily="34" charset="0"/>
                <a:cs typeface="Helvetica" panose="020B0604020202020204" pitchFamily="34" charset="0"/>
              </a:rPr>
              <a:t>Start</a:t>
            </a:r>
            <a:endParaRPr lang="en-US" altLang="en-US" sz="750" dirty="0">
              <a:solidFill>
                <a:srgbClr val="26506C"/>
              </a:solidFill>
              <a:latin typeface="Helvetica" panose="020B0604020202020204" pitchFamily="34" charset="0"/>
              <a:cs typeface="Helvetica" panose="020B0604020202020204" pitchFamily="34" charset="0"/>
            </a:endParaRPr>
          </a:p>
        </p:txBody>
      </p:sp>
      <p:sp>
        <p:nvSpPr>
          <p:cNvPr id="28680" name="TextBox 7">
            <a:extLst>
              <a:ext uri="{FF2B5EF4-FFF2-40B4-BE49-F238E27FC236}">
                <a16:creationId xmlns:a16="http://schemas.microsoft.com/office/drawing/2014/main" id="{EC53AEFD-A5C3-4BCF-B7E6-93BEBD0771BA}"/>
              </a:ext>
            </a:extLst>
          </p:cNvPr>
          <p:cNvSpPr txBox="1">
            <a:spLocks noChangeArrowheads="1"/>
          </p:cNvSpPr>
          <p:nvPr/>
        </p:nvSpPr>
        <p:spPr bwMode="auto">
          <a:xfrm>
            <a:off x="5193507" y="1341039"/>
            <a:ext cx="1778794" cy="3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defRPr/>
            </a:pPr>
            <a:r>
              <a:rPr lang="en-US" altLang="en-US" sz="788" dirty="0">
                <a:solidFill>
                  <a:srgbClr val="26506C"/>
                </a:solidFill>
                <a:latin typeface="Helvetica" panose="020B0604020202020204" pitchFamily="34" charset="0"/>
                <a:cs typeface="Helvetica" panose="020B0604020202020204" pitchFamily="34" charset="0"/>
              </a:rPr>
              <a:t>Paying off three or more debts </a:t>
            </a:r>
            <a:r>
              <a:rPr lang="en-US" altLang="en-US" sz="600" dirty="0">
                <a:solidFill>
                  <a:srgbClr val="26506C"/>
                </a:solidFill>
                <a:latin typeface="Helvetica" panose="020B0604020202020204" pitchFamily="34" charset="0"/>
                <a:cs typeface="Helvetica" panose="020B0604020202020204" pitchFamily="34" charset="0"/>
              </a:rPr>
              <a:t>(FNA)</a:t>
            </a:r>
            <a:endParaRPr lang="en-US" altLang="en-US" sz="788" dirty="0">
              <a:solidFill>
                <a:srgbClr val="26506C"/>
              </a:solidFill>
              <a:latin typeface="Helvetica" panose="020B0604020202020204" pitchFamily="34" charset="0"/>
              <a:cs typeface="Helvetica" panose="020B0604020202020204" pitchFamily="34" charset="0"/>
            </a:endParaRPr>
          </a:p>
        </p:txBody>
      </p:sp>
      <p:sp>
        <p:nvSpPr>
          <p:cNvPr id="30729" name="TextBox 8">
            <a:extLst>
              <a:ext uri="{FF2B5EF4-FFF2-40B4-BE49-F238E27FC236}">
                <a16:creationId xmlns:a16="http://schemas.microsoft.com/office/drawing/2014/main" id="{85514A3F-B9A5-45AA-8B9A-204ADB90364A}"/>
              </a:ext>
            </a:extLst>
          </p:cNvPr>
          <p:cNvSpPr txBox="1">
            <a:spLocks noChangeArrowheads="1"/>
          </p:cNvSpPr>
          <p:nvPr/>
        </p:nvSpPr>
        <p:spPr bwMode="auto">
          <a:xfrm>
            <a:off x="5559029" y="667145"/>
            <a:ext cx="12442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b="1" u="sng" dirty="0">
                <a:solidFill>
                  <a:srgbClr val="26506C"/>
                </a:solidFill>
                <a:latin typeface="Helvetica" panose="020B0604020202020204" pitchFamily="34" charset="0"/>
                <a:cs typeface="Helvetica" panose="020B0604020202020204" pitchFamily="34" charset="0"/>
              </a:rPr>
              <a:t>Action Points</a:t>
            </a:r>
          </a:p>
        </p:txBody>
      </p:sp>
      <p:sp>
        <p:nvSpPr>
          <p:cNvPr id="28682" name="TextBox 9">
            <a:extLst>
              <a:ext uri="{FF2B5EF4-FFF2-40B4-BE49-F238E27FC236}">
                <a16:creationId xmlns:a16="http://schemas.microsoft.com/office/drawing/2014/main" id="{4D1C226D-A0CD-40EB-88CD-172330FFD07D}"/>
              </a:ext>
            </a:extLst>
          </p:cNvPr>
          <p:cNvSpPr txBox="1">
            <a:spLocks noChangeArrowheads="1"/>
          </p:cNvSpPr>
          <p:nvPr/>
        </p:nvSpPr>
        <p:spPr bwMode="auto">
          <a:xfrm>
            <a:off x="5194698" y="1102914"/>
            <a:ext cx="1072753"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defRPr/>
            </a:pPr>
            <a:r>
              <a:rPr lang="en-US" altLang="en-US" sz="788" dirty="0">
                <a:solidFill>
                  <a:srgbClr val="26506C"/>
                </a:solidFill>
                <a:latin typeface="Helvetica" panose="020B0604020202020204" pitchFamily="34" charset="0"/>
                <a:cs typeface="Helvetica" panose="020B0604020202020204" pitchFamily="34" charset="0"/>
              </a:rPr>
              <a:t>Have &amp; Improve</a:t>
            </a:r>
          </a:p>
        </p:txBody>
      </p:sp>
      <p:sp>
        <p:nvSpPr>
          <p:cNvPr id="30731" name="TextBox 11">
            <a:extLst>
              <a:ext uri="{FF2B5EF4-FFF2-40B4-BE49-F238E27FC236}">
                <a16:creationId xmlns:a16="http://schemas.microsoft.com/office/drawing/2014/main" id="{A230112F-A5E0-462A-87EF-B016634E9A76}"/>
              </a:ext>
            </a:extLst>
          </p:cNvPr>
          <p:cNvSpPr txBox="1">
            <a:spLocks noChangeArrowheads="1"/>
          </p:cNvSpPr>
          <p:nvPr/>
        </p:nvSpPr>
        <p:spPr bwMode="auto">
          <a:xfrm>
            <a:off x="1857375" y="2035173"/>
            <a:ext cx="31288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500" u="sng" dirty="0">
                <a:solidFill>
                  <a:srgbClr val="26506C"/>
                </a:solidFill>
                <a:latin typeface="Helvetica" panose="020B0604020202020204" pitchFamily="34" charset="0"/>
                <a:cs typeface="Helvetica" panose="020B0604020202020204" pitchFamily="34" charset="0"/>
              </a:rPr>
              <a:t>Which Items Interest You Most?</a:t>
            </a:r>
          </a:p>
        </p:txBody>
      </p:sp>
      <p:sp>
        <p:nvSpPr>
          <p:cNvPr id="23564" name="TextBox 12">
            <a:extLst>
              <a:ext uri="{FF2B5EF4-FFF2-40B4-BE49-F238E27FC236}">
                <a16:creationId xmlns:a16="http://schemas.microsoft.com/office/drawing/2014/main" id="{C15DB3E7-C80E-457C-B693-7E28C1CCA7B4}"/>
              </a:ext>
            </a:extLst>
          </p:cNvPr>
          <p:cNvSpPr txBox="1">
            <a:spLocks noChangeArrowheads="1"/>
          </p:cNvSpPr>
          <p:nvPr/>
        </p:nvSpPr>
        <p:spPr bwMode="auto">
          <a:xfrm>
            <a:off x="3034903" y="2565798"/>
            <a:ext cx="3061097" cy="276999"/>
          </a:xfrm>
          <a:prstGeom prst="rect">
            <a:avLst/>
          </a:prstGeom>
          <a:noFill/>
          <a:ln>
            <a:noFill/>
          </a:ln>
        </p:spPr>
        <p:txBody>
          <a:bodyPr>
            <a:spAutoFit/>
          </a:bodyPr>
          <a:lstStyle>
            <a:lvl1pPr>
              <a:lnSpc>
                <a:spcPct val="85000"/>
              </a:lnSpc>
              <a:spcAft>
                <a:spcPct val="35000"/>
              </a:spcAft>
              <a:buChar char="•"/>
              <a:defRPr sz="2800">
                <a:solidFill>
                  <a:schemeClr val="tx1"/>
                </a:solidFill>
                <a:latin typeface="Trebuchet MS" pitchFamily="34" charset="0"/>
                <a:ea typeface="Trebuchet MS" pitchFamily="34" charset="0"/>
                <a:cs typeface="Trebuchet MS" pitchFamily="34" charset="0"/>
              </a:defRPr>
            </a:lvl1pPr>
            <a:lvl2pPr marL="742950" indent="-28575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algn="ctr" defTabSz="685800" eaLnBrk="0" fontAlgn="base" hangingPunct="0">
              <a:lnSpc>
                <a:spcPct val="100000"/>
              </a:lnSpc>
              <a:spcBef>
                <a:spcPct val="0"/>
              </a:spcBef>
              <a:spcAft>
                <a:spcPct val="0"/>
              </a:spcAft>
              <a:buNone/>
              <a:defRPr/>
            </a:pPr>
            <a:r>
              <a:rPr lang="en-US" altLang="en-US" sz="1200" u="sng" dirty="0">
                <a:solidFill>
                  <a:srgbClr val="C00000"/>
                </a:solidFill>
                <a:latin typeface="Helvetica" panose="020B0604020202020204" pitchFamily="34" charset="0"/>
                <a:ea typeface="Geneva" pitchFamily="34" charset="0"/>
                <a:cs typeface="Helvetica" panose="020B0604020202020204" pitchFamily="34" charset="0"/>
              </a:rPr>
              <a:t>Financial Needs Analysis </a:t>
            </a:r>
            <a:r>
              <a:rPr lang="en-US" altLang="en-US" sz="788" u="sng" dirty="0">
                <a:solidFill>
                  <a:srgbClr val="C00000"/>
                </a:solidFill>
                <a:latin typeface="Helvetica" panose="020B0604020202020204" pitchFamily="34" charset="0"/>
                <a:ea typeface="Geneva" pitchFamily="34" charset="0"/>
                <a:cs typeface="Helvetica" panose="020B0604020202020204" pitchFamily="34" charset="0"/>
              </a:rPr>
              <a:t>(Two Options)</a:t>
            </a:r>
          </a:p>
        </p:txBody>
      </p:sp>
      <p:sp>
        <p:nvSpPr>
          <p:cNvPr id="30733" name="TextBox 14">
            <a:extLst>
              <a:ext uri="{FF2B5EF4-FFF2-40B4-BE49-F238E27FC236}">
                <a16:creationId xmlns:a16="http://schemas.microsoft.com/office/drawing/2014/main" id="{3AED224B-2A0B-44EA-98C8-C3C0DEBB5953}"/>
              </a:ext>
            </a:extLst>
          </p:cNvPr>
          <p:cNvSpPr txBox="1">
            <a:spLocks noChangeArrowheads="1"/>
          </p:cNvSpPr>
          <p:nvPr/>
        </p:nvSpPr>
        <p:spPr bwMode="auto">
          <a:xfrm>
            <a:off x="1600200" y="2777729"/>
            <a:ext cx="4598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900" dirty="0">
                <a:solidFill>
                  <a:srgbClr val="26506C"/>
                </a:solidFill>
                <a:latin typeface="Helvetica" panose="020B0604020202020204" pitchFamily="34" charset="0"/>
                <a:cs typeface="Helvetica" panose="020B0604020202020204" pitchFamily="34" charset="0"/>
              </a:rPr>
              <a:t>We can leave the form with you to fill out, set an appointment to meet and enter the information together. Many people like this because it is more interactive. </a:t>
            </a:r>
          </a:p>
        </p:txBody>
      </p:sp>
      <p:sp>
        <p:nvSpPr>
          <p:cNvPr id="30734" name="TextBox 16">
            <a:extLst>
              <a:ext uri="{FF2B5EF4-FFF2-40B4-BE49-F238E27FC236}">
                <a16:creationId xmlns:a16="http://schemas.microsoft.com/office/drawing/2014/main" id="{5E729BA4-F3B7-4ECE-80B5-7D48DF03B482}"/>
              </a:ext>
            </a:extLst>
          </p:cNvPr>
          <p:cNvSpPr txBox="1">
            <a:spLocks noChangeArrowheads="1"/>
          </p:cNvSpPr>
          <p:nvPr/>
        </p:nvSpPr>
        <p:spPr bwMode="auto">
          <a:xfrm>
            <a:off x="1600200" y="3227785"/>
            <a:ext cx="4482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900" dirty="0">
                <a:solidFill>
                  <a:srgbClr val="26506C"/>
                </a:solidFill>
                <a:latin typeface="Helvetica" panose="020B0604020202020204" pitchFamily="34" charset="0"/>
                <a:cs typeface="Helvetica" panose="020B0604020202020204" pitchFamily="34" charset="0"/>
              </a:rPr>
              <a:t>We can take some information now and set a time to bring back the Financial Needs Analysis.</a:t>
            </a:r>
          </a:p>
        </p:txBody>
      </p:sp>
      <p:grpSp>
        <p:nvGrpSpPr>
          <p:cNvPr id="30735" name="Group 17">
            <a:extLst>
              <a:ext uri="{FF2B5EF4-FFF2-40B4-BE49-F238E27FC236}">
                <a16:creationId xmlns:a16="http://schemas.microsoft.com/office/drawing/2014/main" id="{1024E43F-3885-4F79-B903-B00AE53177E1}"/>
              </a:ext>
            </a:extLst>
          </p:cNvPr>
          <p:cNvGrpSpPr>
            <a:grpSpLocks/>
          </p:cNvGrpSpPr>
          <p:nvPr/>
        </p:nvGrpSpPr>
        <p:grpSpPr bwMode="auto">
          <a:xfrm>
            <a:off x="6217444" y="2763442"/>
            <a:ext cx="1509713" cy="356247"/>
            <a:chOff x="6587055" y="3655239"/>
            <a:chExt cx="2226752" cy="474451"/>
          </a:xfrm>
        </p:grpSpPr>
        <p:sp>
          <p:nvSpPr>
            <p:cNvPr id="30751" name="TextBox 15">
              <a:extLst>
                <a:ext uri="{FF2B5EF4-FFF2-40B4-BE49-F238E27FC236}">
                  <a16:creationId xmlns:a16="http://schemas.microsoft.com/office/drawing/2014/main" id="{2555A8EF-8DEC-484C-8079-EBD40D9733CF}"/>
                </a:ext>
              </a:extLst>
            </p:cNvPr>
            <p:cNvSpPr txBox="1">
              <a:spLocks noChangeArrowheads="1"/>
            </p:cNvSpPr>
            <p:nvPr/>
          </p:nvSpPr>
          <p:spPr bwMode="auto">
            <a:xfrm>
              <a:off x="6587056" y="3655239"/>
              <a:ext cx="2226751" cy="2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750">
                  <a:solidFill>
                    <a:srgbClr val="26506C"/>
                  </a:solidFill>
                  <a:latin typeface="Helvetica" panose="020B0604020202020204" pitchFamily="34" charset="0"/>
                  <a:cs typeface="Helvetica" panose="020B0604020202020204" pitchFamily="34" charset="0"/>
                </a:rPr>
                <a:t>Date:___________________</a:t>
              </a:r>
            </a:p>
          </p:txBody>
        </p:sp>
        <p:sp>
          <p:nvSpPr>
            <p:cNvPr id="30752" name="TextBox 18">
              <a:extLst>
                <a:ext uri="{FF2B5EF4-FFF2-40B4-BE49-F238E27FC236}">
                  <a16:creationId xmlns:a16="http://schemas.microsoft.com/office/drawing/2014/main" id="{1DECAC6D-9930-4AEE-80B4-A848319A03BD}"/>
                </a:ext>
              </a:extLst>
            </p:cNvPr>
            <p:cNvSpPr txBox="1">
              <a:spLocks noChangeArrowheads="1"/>
            </p:cNvSpPr>
            <p:nvPr/>
          </p:nvSpPr>
          <p:spPr bwMode="auto">
            <a:xfrm>
              <a:off x="6587055" y="3853009"/>
              <a:ext cx="2226751" cy="2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750">
                  <a:solidFill>
                    <a:srgbClr val="26506C"/>
                  </a:solidFill>
                  <a:latin typeface="Helvetica" panose="020B0604020202020204" pitchFamily="34" charset="0"/>
                  <a:cs typeface="Helvetica" panose="020B0604020202020204" pitchFamily="34" charset="0"/>
                </a:rPr>
                <a:t>Time:___________________</a:t>
              </a:r>
            </a:p>
          </p:txBody>
        </p:sp>
      </p:grpSp>
      <p:grpSp>
        <p:nvGrpSpPr>
          <p:cNvPr id="30736" name="Group 20">
            <a:extLst>
              <a:ext uri="{FF2B5EF4-FFF2-40B4-BE49-F238E27FC236}">
                <a16:creationId xmlns:a16="http://schemas.microsoft.com/office/drawing/2014/main" id="{49B631E2-EFAF-4E75-97AA-C6E535E458FB}"/>
              </a:ext>
            </a:extLst>
          </p:cNvPr>
          <p:cNvGrpSpPr>
            <a:grpSpLocks/>
          </p:cNvGrpSpPr>
          <p:nvPr/>
        </p:nvGrpSpPr>
        <p:grpSpPr bwMode="auto">
          <a:xfrm>
            <a:off x="6215063" y="3238501"/>
            <a:ext cx="1512094" cy="356247"/>
            <a:chOff x="6587055" y="3655239"/>
            <a:chExt cx="2226752" cy="474451"/>
          </a:xfrm>
        </p:grpSpPr>
        <p:sp>
          <p:nvSpPr>
            <p:cNvPr id="30749" name="TextBox 21">
              <a:extLst>
                <a:ext uri="{FF2B5EF4-FFF2-40B4-BE49-F238E27FC236}">
                  <a16:creationId xmlns:a16="http://schemas.microsoft.com/office/drawing/2014/main" id="{F81C4E74-CDF8-4F1A-81C0-4F135101F681}"/>
                </a:ext>
              </a:extLst>
            </p:cNvPr>
            <p:cNvSpPr txBox="1">
              <a:spLocks noChangeArrowheads="1"/>
            </p:cNvSpPr>
            <p:nvPr/>
          </p:nvSpPr>
          <p:spPr bwMode="auto">
            <a:xfrm>
              <a:off x="6587056" y="3655239"/>
              <a:ext cx="2226751" cy="2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750">
                  <a:solidFill>
                    <a:srgbClr val="26506C"/>
                  </a:solidFill>
                  <a:latin typeface="Helvetica" panose="020B0604020202020204" pitchFamily="34" charset="0"/>
                  <a:cs typeface="Helvetica" panose="020B0604020202020204" pitchFamily="34" charset="0"/>
                </a:rPr>
                <a:t>Date:___________________</a:t>
              </a:r>
            </a:p>
          </p:txBody>
        </p:sp>
        <p:sp>
          <p:nvSpPr>
            <p:cNvPr id="30750" name="TextBox 22">
              <a:extLst>
                <a:ext uri="{FF2B5EF4-FFF2-40B4-BE49-F238E27FC236}">
                  <a16:creationId xmlns:a16="http://schemas.microsoft.com/office/drawing/2014/main" id="{3E099032-9FAD-4CB7-9D5D-6BB66850B72A}"/>
                </a:ext>
              </a:extLst>
            </p:cNvPr>
            <p:cNvSpPr txBox="1">
              <a:spLocks noChangeArrowheads="1"/>
            </p:cNvSpPr>
            <p:nvPr/>
          </p:nvSpPr>
          <p:spPr bwMode="auto">
            <a:xfrm>
              <a:off x="6587055" y="3853009"/>
              <a:ext cx="2226751" cy="27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sz="750">
                  <a:solidFill>
                    <a:srgbClr val="26506C"/>
                  </a:solidFill>
                  <a:latin typeface="Helvetica" panose="020B0604020202020204" pitchFamily="34" charset="0"/>
                  <a:cs typeface="Helvetica" panose="020B0604020202020204" pitchFamily="34" charset="0"/>
                </a:rPr>
                <a:t>Time:___________________</a:t>
              </a:r>
            </a:p>
          </p:txBody>
        </p:sp>
      </p:grpSp>
      <p:sp>
        <p:nvSpPr>
          <p:cNvPr id="30737" name="TextBox 19">
            <a:extLst>
              <a:ext uri="{FF2B5EF4-FFF2-40B4-BE49-F238E27FC236}">
                <a16:creationId xmlns:a16="http://schemas.microsoft.com/office/drawing/2014/main" id="{E29D149B-055B-44EF-A297-BF6E53A9E18F}"/>
              </a:ext>
            </a:extLst>
          </p:cNvPr>
          <p:cNvSpPr txBox="1">
            <a:spLocks noChangeArrowheads="1"/>
          </p:cNvSpPr>
          <p:nvPr/>
        </p:nvSpPr>
        <p:spPr bwMode="auto">
          <a:xfrm>
            <a:off x="2177654" y="3083719"/>
            <a:ext cx="4191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825" b="1">
                <a:solidFill>
                  <a:srgbClr val="26506C"/>
                </a:solidFill>
                <a:latin typeface="Helvetica" panose="020B0604020202020204" pitchFamily="34" charset="0"/>
                <a:cs typeface="Helvetica" panose="020B0604020202020204" pitchFamily="34" charset="0"/>
              </a:rPr>
              <a:t>OR</a:t>
            </a:r>
          </a:p>
        </p:txBody>
      </p:sp>
      <p:sp>
        <p:nvSpPr>
          <p:cNvPr id="30738" name="TextBox 24">
            <a:extLst>
              <a:ext uri="{FF2B5EF4-FFF2-40B4-BE49-F238E27FC236}">
                <a16:creationId xmlns:a16="http://schemas.microsoft.com/office/drawing/2014/main" id="{2F269D37-2ACC-45FC-ABAE-11CB8115B6F5}"/>
              </a:ext>
            </a:extLst>
          </p:cNvPr>
          <p:cNvSpPr txBox="1">
            <a:spLocks noChangeArrowheads="1"/>
          </p:cNvSpPr>
          <p:nvPr/>
        </p:nvSpPr>
        <p:spPr bwMode="auto">
          <a:xfrm>
            <a:off x="2717006" y="3537347"/>
            <a:ext cx="36968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dirty="0">
                <a:solidFill>
                  <a:srgbClr val="C00000"/>
                </a:solidFill>
                <a:latin typeface="Helvetica" panose="020B0604020202020204" pitchFamily="34" charset="0"/>
                <a:cs typeface="Helvetica" panose="020B0604020202020204" pitchFamily="34" charset="0"/>
              </a:rPr>
              <a:t>With Which Option Do You Feel Most Comfortable?</a:t>
            </a:r>
          </a:p>
        </p:txBody>
      </p:sp>
      <p:sp>
        <p:nvSpPr>
          <p:cNvPr id="30739" name="TextBox 25">
            <a:extLst>
              <a:ext uri="{FF2B5EF4-FFF2-40B4-BE49-F238E27FC236}">
                <a16:creationId xmlns:a16="http://schemas.microsoft.com/office/drawing/2014/main" id="{918FA8C2-1783-4591-88B1-222BC458DC73}"/>
              </a:ext>
            </a:extLst>
          </p:cNvPr>
          <p:cNvSpPr txBox="1">
            <a:spLocks noChangeArrowheads="1"/>
          </p:cNvSpPr>
          <p:nvPr/>
        </p:nvSpPr>
        <p:spPr bwMode="auto">
          <a:xfrm>
            <a:off x="3042047" y="3781425"/>
            <a:ext cx="30610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350" u="sng">
                <a:solidFill>
                  <a:srgbClr val="26506C"/>
                </a:solidFill>
                <a:latin typeface="Helvetica" panose="020B0604020202020204" pitchFamily="34" charset="0"/>
                <a:cs typeface="Helvetica" panose="020B0604020202020204" pitchFamily="34" charset="0"/>
              </a:rPr>
              <a:t>Earning Additional Income</a:t>
            </a:r>
            <a:endParaRPr lang="en-US" altLang="en-US" sz="825" u="sng">
              <a:solidFill>
                <a:srgbClr val="26506C"/>
              </a:solidFill>
              <a:latin typeface="Helvetica" panose="020B0604020202020204" pitchFamily="34" charset="0"/>
              <a:cs typeface="Helvetica" panose="020B0604020202020204" pitchFamily="34" charset="0"/>
            </a:endParaRPr>
          </a:p>
        </p:txBody>
      </p:sp>
      <p:grpSp>
        <p:nvGrpSpPr>
          <p:cNvPr id="30740" name="Group 23">
            <a:extLst>
              <a:ext uri="{FF2B5EF4-FFF2-40B4-BE49-F238E27FC236}">
                <a16:creationId xmlns:a16="http://schemas.microsoft.com/office/drawing/2014/main" id="{777375BA-68CB-46DF-BBD5-9FF24459A3AE}"/>
              </a:ext>
            </a:extLst>
          </p:cNvPr>
          <p:cNvGrpSpPr>
            <a:grpSpLocks/>
          </p:cNvGrpSpPr>
          <p:nvPr/>
        </p:nvGrpSpPr>
        <p:grpSpPr bwMode="auto">
          <a:xfrm>
            <a:off x="1143000" y="4036217"/>
            <a:ext cx="6362700" cy="263888"/>
            <a:chOff x="1176354" y="5134328"/>
            <a:chExt cx="6060599" cy="352203"/>
          </a:xfrm>
        </p:grpSpPr>
        <p:sp>
          <p:nvSpPr>
            <p:cNvPr id="30747" name="TextBox 26">
              <a:extLst>
                <a:ext uri="{FF2B5EF4-FFF2-40B4-BE49-F238E27FC236}">
                  <a16:creationId xmlns:a16="http://schemas.microsoft.com/office/drawing/2014/main" id="{EEDD64CE-D91E-4D28-9AE6-DAE6F605640F}"/>
                </a:ext>
              </a:extLst>
            </p:cNvPr>
            <p:cNvSpPr txBox="1">
              <a:spLocks noChangeArrowheads="1"/>
            </p:cNvSpPr>
            <p:nvPr/>
          </p:nvSpPr>
          <p:spPr bwMode="auto">
            <a:xfrm>
              <a:off x="1176354" y="5147637"/>
              <a:ext cx="5613416" cy="3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a:solidFill>
                    <a:srgbClr val="26506C"/>
                  </a:solidFill>
                  <a:latin typeface="Helvetica" panose="020B0604020202020204" pitchFamily="34" charset="0"/>
                  <a:cs typeface="Helvetica" panose="020B0604020202020204" pitchFamily="34" charset="0"/>
                </a:rPr>
                <a:t>How much additional income, on a monthly basis, would you be looking for?</a:t>
              </a:r>
            </a:p>
          </p:txBody>
        </p:sp>
        <p:sp>
          <p:nvSpPr>
            <p:cNvPr id="30748" name="TextBox 27">
              <a:extLst>
                <a:ext uri="{FF2B5EF4-FFF2-40B4-BE49-F238E27FC236}">
                  <a16:creationId xmlns:a16="http://schemas.microsoft.com/office/drawing/2014/main" id="{285EBB09-3198-45F6-B90D-6E8682CF75AC}"/>
                </a:ext>
              </a:extLst>
            </p:cNvPr>
            <p:cNvSpPr txBox="1">
              <a:spLocks noChangeArrowheads="1"/>
            </p:cNvSpPr>
            <p:nvPr/>
          </p:nvSpPr>
          <p:spPr bwMode="auto">
            <a:xfrm>
              <a:off x="6064314" y="5134328"/>
              <a:ext cx="1172639" cy="3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a:solidFill>
                    <a:srgbClr val="26506C"/>
                  </a:solidFill>
                  <a:latin typeface="Helvetica" panose="020B0604020202020204" pitchFamily="34" charset="0"/>
                  <a:cs typeface="Helvetica" panose="020B0604020202020204" pitchFamily="34" charset="0"/>
                </a:rPr>
                <a:t>$___________</a:t>
              </a:r>
            </a:p>
          </p:txBody>
        </p:sp>
      </p:grpSp>
      <p:sp>
        <p:nvSpPr>
          <p:cNvPr id="30741" name="TextBox 28">
            <a:extLst>
              <a:ext uri="{FF2B5EF4-FFF2-40B4-BE49-F238E27FC236}">
                <a16:creationId xmlns:a16="http://schemas.microsoft.com/office/drawing/2014/main" id="{319CB9E1-0145-4B2B-B35E-C7F43FBD73BB}"/>
              </a:ext>
            </a:extLst>
          </p:cNvPr>
          <p:cNvSpPr txBox="1">
            <a:spLocks noChangeArrowheads="1"/>
          </p:cNvSpPr>
          <p:nvPr/>
        </p:nvSpPr>
        <p:spPr bwMode="auto">
          <a:xfrm>
            <a:off x="1143000" y="4274344"/>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dirty="0">
                <a:solidFill>
                  <a:srgbClr val="26506C"/>
                </a:solidFill>
                <a:latin typeface="Helvetica" panose="020B0604020202020204" pitchFamily="34" charset="0"/>
                <a:cs typeface="Helvetica" panose="020B0604020202020204" pitchFamily="34" charset="0"/>
              </a:rPr>
              <a:t>So if you could potentially </a:t>
            </a:r>
            <a:r>
              <a:rPr lang="en-US" altLang="en-US" sz="1050" b="1" dirty="0">
                <a:solidFill>
                  <a:srgbClr val="26506C"/>
                </a:solidFill>
                <a:latin typeface="Helvetica" panose="020B0604020202020204" pitchFamily="34" charset="0"/>
                <a:cs typeface="Helvetica" panose="020B0604020202020204" pitchFamily="34" charset="0"/>
              </a:rPr>
              <a:t>hit that dollar amount </a:t>
            </a:r>
            <a:r>
              <a:rPr lang="en-US" altLang="en-US" sz="1050" dirty="0">
                <a:solidFill>
                  <a:srgbClr val="26506C"/>
                </a:solidFill>
                <a:latin typeface="Helvetica" panose="020B0604020202020204" pitchFamily="34" charset="0"/>
                <a:cs typeface="Helvetica" panose="020B0604020202020204" pitchFamily="34" charset="0"/>
              </a:rPr>
              <a:t>doing what we do, with no risk of leaving your current career, do you see any reason wouldn’t at least get started with us on a Part-Time basis? </a:t>
            </a:r>
          </a:p>
        </p:txBody>
      </p:sp>
      <p:sp>
        <p:nvSpPr>
          <p:cNvPr id="30742" name="TextBox 30">
            <a:extLst>
              <a:ext uri="{FF2B5EF4-FFF2-40B4-BE49-F238E27FC236}">
                <a16:creationId xmlns:a16="http://schemas.microsoft.com/office/drawing/2014/main" id="{708B75E0-B5BE-4983-B392-CDD7257C63FD}"/>
              </a:ext>
            </a:extLst>
          </p:cNvPr>
          <p:cNvSpPr txBox="1">
            <a:spLocks noChangeArrowheads="1"/>
          </p:cNvSpPr>
          <p:nvPr/>
        </p:nvSpPr>
        <p:spPr bwMode="auto">
          <a:xfrm>
            <a:off x="1143000" y="4666060"/>
            <a:ext cx="685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a:solidFill>
                  <a:srgbClr val="26506C"/>
                </a:solidFill>
                <a:latin typeface="Helvetica" panose="020B0604020202020204" pitchFamily="34" charset="0"/>
                <a:cs typeface="Helvetica" panose="020B0604020202020204" pitchFamily="34" charset="0"/>
              </a:rPr>
              <a:t>What, if anything, would prevent you from getting started right now?</a:t>
            </a:r>
          </a:p>
        </p:txBody>
      </p:sp>
      <p:sp>
        <p:nvSpPr>
          <p:cNvPr id="30743" name="TextBox 31">
            <a:extLst>
              <a:ext uri="{FF2B5EF4-FFF2-40B4-BE49-F238E27FC236}">
                <a16:creationId xmlns:a16="http://schemas.microsoft.com/office/drawing/2014/main" id="{96B8FAE4-CD43-4F6B-8DD6-D0A29174E86E}"/>
              </a:ext>
            </a:extLst>
          </p:cNvPr>
          <p:cNvSpPr txBox="1">
            <a:spLocks noChangeArrowheads="1"/>
          </p:cNvSpPr>
          <p:nvPr/>
        </p:nvSpPr>
        <p:spPr bwMode="auto">
          <a:xfrm>
            <a:off x="1139428" y="4912519"/>
            <a:ext cx="68615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eaLnBrk="0" fontAlgn="base" hangingPunct="0">
              <a:lnSpc>
                <a:spcPct val="100000"/>
              </a:lnSpc>
              <a:spcBef>
                <a:spcPct val="0"/>
              </a:spcBef>
              <a:spcAft>
                <a:spcPct val="0"/>
              </a:spcAft>
              <a:buNone/>
            </a:pPr>
            <a:r>
              <a:rPr lang="en-US" altLang="en-US" sz="1050">
                <a:solidFill>
                  <a:srgbClr val="26506C"/>
                </a:solidFill>
                <a:latin typeface="Helvetica" panose="020B0604020202020204" pitchFamily="34" charset="0"/>
                <a:cs typeface="Helvetica" panose="020B0604020202020204" pitchFamily="34" charset="0"/>
              </a:rPr>
              <a:t>Schedule your business orientation and get a game plan to get started.</a:t>
            </a:r>
          </a:p>
        </p:txBody>
      </p:sp>
      <p:sp>
        <p:nvSpPr>
          <p:cNvPr id="2" name="Rectangle 1">
            <a:extLst>
              <a:ext uri="{FF2B5EF4-FFF2-40B4-BE49-F238E27FC236}">
                <a16:creationId xmlns:a16="http://schemas.microsoft.com/office/drawing/2014/main" id="{57823432-13FF-4003-81C7-662EF848AABC}"/>
              </a:ext>
            </a:extLst>
          </p:cNvPr>
          <p:cNvSpPr/>
          <p:nvPr/>
        </p:nvSpPr>
        <p:spPr>
          <a:xfrm>
            <a:off x="6782992" y="963611"/>
            <a:ext cx="789319" cy="213585"/>
          </a:xfrm>
          <a:prstGeom prst="rect">
            <a:avLst/>
          </a:prstGeom>
        </p:spPr>
        <p:txBody>
          <a:bodyPr wrap="none">
            <a:spAutoFit/>
          </a:bodyPr>
          <a:lstStyle/>
          <a:p>
            <a:pPr marL="128588" indent="-128588" defTabSz="685800" eaLnBrk="0" fontAlgn="base" hangingPunct="0">
              <a:spcBef>
                <a:spcPct val="0"/>
              </a:spcBef>
              <a:spcAft>
                <a:spcPct val="0"/>
              </a:spcAft>
              <a:buFont typeface="Wingdings" panose="05000000000000000000" pitchFamily="2" charset="2"/>
              <a:buChar char="q"/>
              <a:defRPr/>
            </a:pPr>
            <a:r>
              <a:rPr lang="en-US" altLang="en-US" sz="750" dirty="0">
                <a:solidFill>
                  <a:srgbClr val="26506C"/>
                </a:solidFill>
                <a:latin typeface="Helvetica" panose="020B0604020202020204" pitchFamily="34" charset="0"/>
                <a:cs typeface="Helvetica" panose="020B0604020202020204" pitchFamily="34" charset="0"/>
              </a:rPr>
              <a:t>Exact</a:t>
            </a:r>
            <a:r>
              <a:rPr lang="en-US" altLang="en-US" sz="788" dirty="0">
                <a:solidFill>
                  <a:srgbClr val="26506C"/>
                </a:solidFill>
                <a:latin typeface="Helvetica" panose="020B0604020202020204" pitchFamily="34" charset="0"/>
                <a:cs typeface="Helvetica" panose="020B0604020202020204" pitchFamily="34" charset="0"/>
              </a:rPr>
              <a:t> </a:t>
            </a:r>
            <a:r>
              <a:rPr lang="en-US" altLang="en-US" sz="600" dirty="0">
                <a:solidFill>
                  <a:srgbClr val="26506C"/>
                </a:solidFill>
                <a:latin typeface="Helvetica" panose="020B0604020202020204" pitchFamily="34" charset="0"/>
                <a:cs typeface="Helvetica" panose="020B0604020202020204" pitchFamily="34" charset="0"/>
              </a:rPr>
              <a:t>(FNA)</a:t>
            </a:r>
            <a:endParaRPr lang="en-US" sz="788" dirty="0">
              <a:solidFill>
                <a:srgbClr val="26506C"/>
              </a:solidFill>
              <a:latin typeface="Helvetica" panose="020B0604020202020204" pitchFamily="34" charset="0"/>
              <a:cs typeface="Helvetica" panose="020B0604020202020204" pitchFamily="34" charset="0"/>
            </a:endParaRPr>
          </a:p>
        </p:txBody>
      </p:sp>
      <p:sp>
        <p:nvSpPr>
          <p:cNvPr id="30745" name="Rectangle 2">
            <a:extLst>
              <a:ext uri="{FF2B5EF4-FFF2-40B4-BE49-F238E27FC236}">
                <a16:creationId xmlns:a16="http://schemas.microsoft.com/office/drawing/2014/main" id="{982BF886-31DA-40EC-BBE1-7DF38CBFF69C}"/>
              </a:ext>
            </a:extLst>
          </p:cNvPr>
          <p:cNvSpPr>
            <a:spLocks noChangeArrowheads="1"/>
          </p:cNvSpPr>
          <p:nvPr/>
        </p:nvSpPr>
        <p:spPr bwMode="auto">
          <a:xfrm>
            <a:off x="6779419" y="869552"/>
            <a:ext cx="103457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128588" indent="-128588" defTabSz="685800" eaLnBrk="0" fontAlgn="base" hangingPunct="0">
              <a:lnSpc>
                <a:spcPct val="100000"/>
              </a:lnSpc>
              <a:spcBef>
                <a:spcPct val="0"/>
              </a:spcBef>
              <a:spcAft>
                <a:spcPct val="0"/>
              </a:spcAft>
              <a:buFont typeface="Wingdings" panose="05000000000000000000" pitchFamily="2" charset="2"/>
              <a:buChar char="q"/>
            </a:pPr>
            <a:r>
              <a:rPr lang="en-US" altLang="en-US" sz="750" dirty="0">
                <a:solidFill>
                  <a:srgbClr val="26506C"/>
                </a:solidFill>
                <a:latin typeface="Helvetica" panose="020B0604020202020204" pitchFamily="34" charset="0"/>
                <a:cs typeface="Helvetica" panose="020B0604020202020204" pitchFamily="34" charset="0"/>
              </a:rPr>
              <a:t>Specific Amount </a:t>
            </a:r>
            <a:endParaRPr lang="en-US" altLang="en-US" sz="1350" dirty="0">
              <a:solidFill>
                <a:srgbClr val="26506C"/>
              </a:solidFill>
              <a:latin typeface="Helvetica" panose="020B0604020202020204" pitchFamily="34" charset="0"/>
              <a:cs typeface="Helvetica" panose="020B0604020202020204" pitchFamily="34" charset="0"/>
            </a:endParaRPr>
          </a:p>
        </p:txBody>
      </p:sp>
      <p:cxnSp>
        <p:nvCxnSpPr>
          <p:cNvPr id="5" name="Straight Arrow Connector 4">
            <a:extLst>
              <a:ext uri="{FF2B5EF4-FFF2-40B4-BE49-F238E27FC236}">
                <a16:creationId xmlns:a16="http://schemas.microsoft.com/office/drawing/2014/main" id="{B4D5BAD4-506B-4FEF-867C-395381D74718}"/>
              </a:ext>
            </a:extLst>
          </p:cNvPr>
          <p:cNvCxnSpPr/>
          <p:nvPr/>
        </p:nvCxnSpPr>
        <p:spPr>
          <a:xfrm>
            <a:off x="6673453" y="963611"/>
            <a:ext cx="138113"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3EDC259-1CBD-4246-9318-393A0F789E2A}"/>
              </a:ext>
            </a:extLst>
          </p:cNvPr>
          <p:cNvCxnSpPr/>
          <p:nvPr/>
        </p:nvCxnSpPr>
        <p:spPr bwMode="auto">
          <a:xfrm>
            <a:off x="1475058" y="452675"/>
            <a:ext cx="6193885" cy="0"/>
          </a:xfrm>
          <a:prstGeom prst="line">
            <a:avLst/>
          </a:prstGeom>
          <a:noFill/>
          <a:ln w="9525" cap="flat" cmpd="sng" algn="ctr">
            <a:solidFill>
              <a:srgbClr val="34526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7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242" y="0"/>
            <a:ext cx="4546758" cy="5133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8-02-04 at 8.53.34 AM.png"/>
          <p:cNvPicPr>
            <a:picLocks noChangeAspect="1"/>
          </p:cNvPicPr>
          <p:nvPr/>
        </p:nvPicPr>
        <p:blipFill rotWithShape="1">
          <a:blip r:embed="rId2" cstate="screen">
            <a:extLst>
              <a:ext uri="{28A0092B-C50C-407E-A947-70E740481C1C}">
                <a14:useLocalDpi xmlns:a14="http://schemas.microsoft.com/office/drawing/2010/main"/>
              </a:ext>
            </a:extLst>
          </a:blip>
          <a:srcRect t="-91055"/>
          <a:stretch/>
        </p:blipFill>
        <p:spPr>
          <a:xfrm>
            <a:off x="0" y="38100"/>
            <a:ext cx="4572000" cy="5105400"/>
          </a:xfrm>
          <a:prstGeom prst="rect">
            <a:avLst/>
          </a:prstGeom>
        </p:spPr>
      </p:pic>
      <p:grpSp>
        <p:nvGrpSpPr>
          <p:cNvPr id="34" name="Group 33"/>
          <p:cNvGrpSpPr/>
          <p:nvPr/>
        </p:nvGrpSpPr>
        <p:grpSpPr>
          <a:xfrm>
            <a:off x="237594" y="330577"/>
            <a:ext cx="3951719" cy="850591"/>
            <a:chOff x="237594" y="207667"/>
            <a:chExt cx="3951719" cy="850591"/>
          </a:xfrm>
        </p:grpSpPr>
        <p:sp>
          <p:nvSpPr>
            <p:cNvPr id="20" name="Rounded Rectangle 19"/>
            <p:cNvSpPr/>
            <p:nvPr/>
          </p:nvSpPr>
          <p:spPr>
            <a:xfrm>
              <a:off x="237594" y="257180"/>
              <a:ext cx="3951719" cy="771886"/>
            </a:xfrm>
            <a:prstGeom prst="roundRect">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7994" y="327255"/>
              <a:ext cx="3200995" cy="646331"/>
            </a:xfrm>
            <a:prstGeom prst="rect">
              <a:avLst/>
            </a:prstGeom>
          </p:spPr>
          <p:txBody>
            <a:bodyPr wrap="square">
              <a:spAutoFit/>
            </a:bodyPr>
            <a:lstStyle/>
            <a:p>
              <a:pPr fontAlgn="ctr"/>
              <a:r>
                <a:rPr lang="en-US" b="1" dirty="0">
                  <a:solidFill>
                    <a:schemeClr val="bg1"/>
                  </a:solidFill>
                  <a:latin typeface="Helvetica"/>
                  <a:cs typeface="Helvetica"/>
                </a:rPr>
                <a:t>Independent Business Application (IBA)</a:t>
              </a:r>
              <a:endParaRPr lang="en-US" dirty="0">
                <a:solidFill>
                  <a:schemeClr val="bg1"/>
                </a:solidFill>
                <a:latin typeface="Helvetica"/>
                <a:cs typeface="Helvetica"/>
              </a:endParaRPr>
            </a:p>
          </p:txBody>
        </p:sp>
        <p:sp>
          <p:nvSpPr>
            <p:cNvPr id="10" name="Rectangle 9"/>
            <p:cNvSpPr/>
            <p:nvPr/>
          </p:nvSpPr>
          <p:spPr>
            <a:xfrm>
              <a:off x="3206592" y="245438"/>
              <a:ext cx="783763" cy="523220"/>
            </a:xfrm>
            <a:prstGeom prst="rect">
              <a:avLst/>
            </a:prstGeom>
          </p:spPr>
          <p:txBody>
            <a:bodyPr wrap="none">
              <a:spAutoFit/>
            </a:bodyPr>
            <a:lstStyle/>
            <a:p>
              <a:r>
                <a:rPr lang="en-US" sz="2800" b="1" dirty="0">
                  <a:solidFill>
                    <a:schemeClr val="bg1"/>
                  </a:solidFill>
                  <a:latin typeface="Helvetica"/>
                  <a:cs typeface="Helvetica"/>
                </a:rPr>
                <a:t>$99</a:t>
              </a:r>
              <a:endParaRPr lang="en-US" sz="2800" dirty="0">
                <a:solidFill>
                  <a:schemeClr val="bg1"/>
                </a:solidFill>
              </a:endParaRPr>
            </a:p>
          </p:txBody>
        </p:sp>
        <p:cxnSp>
          <p:nvCxnSpPr>
            <p:cNvPr id="21" name="Straight Connector 20"/>
            <p:cNvCxnSpPr/>
            <p:nvPr/>
          </p:nvCxnSpPr>
          <p:spPr>
            <a:xfrm>
              <a:off x="3078412" y="207667"/>
              <a:ext cx="0" cy="850591"/>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4929512" y="330577"/>
            <a:ext cx="3951719" cy="850591"/>
            <a:chOff x="4929512" y="207667"/>
            <a:chExt cx="3951719" cy="850591"/>
          </a:xfrm>
        </p:grpSpPr>
        <p:sp>
          <p:nvSpPr>
            <p:cNvPr id="27" name="Rounded Rectangle 26"/>
            <p:cNvSpPr/>
            <p:nvPr/>
          </p:nvSpPr>
          <p:spPr>
            <a:xfrm>
              <a:off x="4929512" y="257180"/>
              <a:ext cx="3951719" cy="771886"/>
            </a:xfrm>
            <a:prstGeom prst="roundRect">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79912" y="327255"/>
              <a:ext cx="3200995" cy="646331"/>
            </a:xfrm>
            <a:prstGeom prst="rect">
              <a:avLst/>
            </a:prstGeom>
          </p:spPr>
          <p:txBody>
            <a:bodyPr wrap="square">
              <a:spAutoFit/>
            </a:bodyPr>
            <a:lstStyle/>
            <a:p>
              <a:pPr fontAlgn="ctr"/>
              <a:r>
                <a:rPr lang="en-US" b="1" dirty="0">
                  <a:solidFill>
                    <a:srgbClr val="FFFFFF"/>
                  </a:solidFill>
                  <a:latin typeface="Helvetica"/>
                  <a:cs typeface="Helvetica"/>
                </a:rPr>
                <a:t>The Ultimate Business Support System </a:t>
              </a:r>
              <a:endParaRPr lang="en-US" dirty="0">
                <a:solidFill>
                  <a:srgbClr val="FFFFFF"/>
                </a:solidFill>
                <a:latin typeface="Helvetica"/>
                <a:cs typeface="Helvetica"/>
              </a:endParaRPr>
            </a:p>
          </p:txBody>
        </p:sp>
        <p:sp>
          <p:nvSpPr>
            <p:cNvPr id="29" name="Rectangle 28"/>
            <p:cNvSpPr/>
            <p:nvPr/>
          </p:nvSpPr>
          <p:spPr>
            <a:xfrm>
              <a:off x="7935353" y="253995"/>
              <a:ext cx="783763" cy="523220"/>
            </a:xfrm>
            <a:prstGeom prst="rect">
              <a:avLst/>
            </a:prstGeom>
          </p:spPr>
          <p:txBody>
            <a:bodyPr wrap="none">
              <a:spAutoFit/>
            </a:bodyPr>
            <a:lstStyle/>
            <a:p>
              <a:r>
                <a:rPr lang="en-US" sz="2800" b="1" dirty="0">
                  <a:solidFill>
                    <a:schemeClr val="bg1"/>
                  </a:solidFill>
                  <a:latin typeface="Helvetica"/>
                  <a:cs typeface="Helvetica"/>
                </a:rPr>
                <a:t>$25</a:t>
              </a:r>
              <a:endParaRPr lang="en-US" sz="2800" dirty="0">
                <a:solidFill>
                  <a:schemeClr val="bg1"/>
                </a:solidFill>
              </a:endParaRPr>
            </a:p>
          </p:txBody>
        </p:sp>
        <p:cxnSp>
          <p:nvCxnSpPr>
            <p:cNvPr id="30" name="Straight Connector 29"/>
            <p:cNvCxnSpPr/>
            <p:nvPr/>
          </p:nvCxnSpPr>
          <p:spPr>
            <a:xfrm>
              <a:off x="7777630" y="207667"/>
              <a:ext cx="0" cy="850591"/>
            </a:xfrm>
            <a:prstGeom prst="line">
              <a:avLst/>
            </a:prstGeom>
            <a:ln w="635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905810" y="709393"/>
              <a:ext cx="842849" cy="307777"/>
            </a:xfrm>
            <a:prstGeom prst="rect">
              <a:avLst/>
            </a:prstGeom>
          </p:spPr>
          <p:txBody>
            <a:bodyPr wrap="none">
              <a:spAutoFit/>
            </a:bodyPr>
            <a:lstStyle/>
            <a:p>
              <a:r>
                <a:rPr lang="en-US" sz="1400" dirty="0">
                  <a:solidFill>
                    <a:srgbClr val="FFFFFF"/>
                  </a:solidFill>
                  <a:latin typeface="Helvetica"/>
                  <a:cs typeface="Helvetica"/>
                </a:rPr>
                <a:t>MONTH</a:t>
              </a:r>
              <a:endParaRPr lang="en-US" sz="1400" dirty="0">
                <a:solidFill>
                  <a:srgbClr val="FFFFFF"/>
                </a:solidFill>
              </a:endParaRPr>
            </a:p>
          </p:txBody>
        </p:sp>
        <p:cxnSp>
          <p:nvCxnSpPr>
            <p:cNvPr id="31" name="Straight Connector 30"/>
            <p:cNvCxnSpPr/>
            <p:nvPr/>
          </p:nvCxnSpPr>
          <p:spPr>
            <a:xfrm flipH="1">
              <a:off x="7948110" y="740725"/>
              <a:ext cx="771006"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237594" y="1248711"/>
            <a:ext cx="4124471" cy="1443472"/>
          </a:xfrm>
          <a:prstGeom prst="rect">
            <a:avLst/>
          </a:prstGeom>
          <a:noFill/>
        </p:spPr>
        <p:txBody>
          <a:bodyPr wrap="square" lIns="0" tIns="0" bIns="0" rtlCol="0">
            <a:spAutoFit/>
          </a:bodyPr>
          <a:lstStyle/>
          <a:p>
            <a:pPr marL="225425" lvl="1" fontAlgn="ctr">
              <a:lnSpc>
                <a:spcPct val="120000"/>
              </a:lnSpc>
              <a:spcBef>
                <a:spcPts val="300"/>
              </a:spcBef>
            </a:pPr>
            <a:r>
              <a:rPr lang="en-US" sz="1400" b="1" u="sng" dirty="0">
                <a:solidFill>
                  <a:srgbClr val="000000"/>
                </a:solidFill>
                <a:latin typeface="Helvetica"/>
                <a:cs typeface="Helvetica"/>
              </a:rPr>
              <a:t>Application Value Includes:</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State Application</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Exam Fee</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Processing Fees</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Appointment Fee</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Fingerprint</a:t>
            </a:r>
          </a:p>
          <a:p>
            <a:pPr marL="225425" lvl="1" fontAlgn="ctr">
              <a:spcBef>
                <a:spcPts val="300"/>
              </a:spcBef>
            </a:pPr>
            <a:r>
              <a:rPr lang="en-US" sz="1400" b="1" dirty="0">
                <a:solidFill>
                  <a:srgbClr val="E4021D"/>
                </a:solidFill>
                <a:latin typeface="Helvetica"/>
                <a:cs typeface="Helvetica"/>
              </a:rPr>
              <a:t>Typical Cost to Become Life Licensed: $399</a:t>
            </a:r>
            <a:r>
              <a:rPr lang="en-US" sz="1400" dirty="0">
                <a:solidFill>
                  <a:srgbClr val="E4021D"/>
                </a:solidFill>
                <a:latin typeface="Helvetica"/>
                <a:cs typeface="Helvetica"/>
              </a:rPr>
              <a:t>*</a:t>
            </a:r>
          </a:p>
        </p:txBody>
      </p:sp>
      <p:sp>
        <p:nvSpPr>
          <p:cNvPr id="25" name="TextBox 24"/>
          <p:cNvSpPr txBox="1"/>
          <p:nvPr/>
        </p:nvSpPr>
        <p:spPr>
          <a:xfrm>
            <a:off x="4903172" y="3792128"/>
            <a:ext cx="4120480" cy="874598"/>
          </a:xfrm>
          <a:prstGeom prst="rect">
            <a:avLst/>
          </a:prstGeom>
          <a:noFill/>
        </p:spPr>
        <p:txBody>
          <a:bodyPr wrap="square" rtlCol="0">
            <a:spAutoFit/>
          </a:bodyPr>
          <a:lstStyle/>
          <a:p>
            <a:pPr>
              <a:lnSpc>
                <a:spcPts val="1100"/>
              </a:lnSpc>
              <a:spcAft>
                <a:spcPts val="600"/>
              </a:spcAft>
            </a:pPr>
            <a:r>
              <a:rPr lang="en-US" sz="1000" dirty="0">
                <a:solidFill>
                  <a:srgbClr val="595959"/>
                </a:solidFill>
                <a:latin typeface="Arial Narrow"/>
                <a:cs typeface="Arial Narrow"/>
              </a:rPr>
              <a:t>*Reimbursement of securities licensing costs is subject to meeting program requirements, including a full-service POL subscription and pre-study and licensing requirements. Not all licensing fees are covered. Please refer to the Securities Licensing tab on POL for additional information.</a:t>
            </a:r>
          </a:p>
          <a:p>
            <a:pPr>
              <a:lnSpc>
                <a:spcPts val="1100"/>
              </a:lnSpc>
              <a:spcAft>
                <a:spcPts val="600"/>
              </a:spcAft>
            </a:pPr>
            <a:r>
              <a:rPr lang="en-US" sz="1000" dirty="0">
                <a:solidFill>
                  <a:srgbClr val="595959"/>
                </a:solidFill>
                <a:latin typeface="Arial Narrow"/>
                <a:cs typeface="Arial Narrow"/>
              </a:rPr>
              <a:t>**Must be securities licensed. </a:t>
            </a:r>
          </a:p>
        </p:txBody>
      </p:sp>
      <p:sp>
        <p:nvSpPr>
          <p:cNvPr id="26" name="TextBox 25"/>
          <p:cNvSpPr txBox="1"/>
          <p:nvPr/>
        </p:nvSpPr>
        <p:spPr>
          <a:xfrm>
            <a:off x="375582" y="2766737"/>
            <a:ext cx="4098261" cy="400110"/>
          </a:xfrm>
          <a:prstGeom prst="rect">
            <a:avLst/>
          </a:prstGeom>
          <a:noFill/>
        </p:spPr>
        <p:txBody>
          <a:bodyPr wrap="square" rtlCol="0">
            <a:spAutoFit/>
          </a:bodyPr>
          <a:lstStyle/>
          <a:p>
            <a:r>
              <a:rPr lang="en-US" sz="1000" spc="-10" dirty="0">
                <a:solidFill>
                  <a:srgbClr val="595959"/>
                </a:solidFill>
                <a:latin typeface="Arial Narrow"/>
                <a:cs typeface="Arial Narrow"/>
              </a:rPr>
              <a:t>*Costs vary by state. Average licensing costs are $193. Average costs for pre-licensing education are $206 for life only and $248 for life and health.</a:t>
            </a:r>
          </a:p>
        </p:txBody>
      </p:sp>
      <p:sp>
        <p:nvSpPr>
          <p:cNvPr id="32" name="TextBox 31"/>
          <p:cNvSpPr txBox="1"/>
          <p:nvPr/>
        </p:nvSpPr>
        <p:spPr>
          <a:xfrm>
            <a:off x="4788830" y="2542959"/>
            <a:ext cx="4234822" cy="1080296"/>
          </a:xfrm>
          <a:prstGeom prst="rect">
            <a:avLst/>
          </a:prstGeom>
          <a:noFill/>
        </p:spPr>
        <p:txBody>
          <a:bodyPr wrap="square" lIns="0" tIns="0" bIns="0" rtlCol="0">
            <a:spAutoFit/>
          </a:bodyPr>
          <a:lstStyle/>
          <a:p>
            <a:pPr marL="228600" fontAlgn="ctr">
              <a:lnSpc>
                <a:spcPct val="120000"/>
              </a:lnSpc>
              <a:spcBef>
                <a:spcPts val="300"/>
              </a:spcBef>
              <a:tabLst>
                <a:tab pos="3829050" algn="r"/>
              </a:tabLst>
            </a:pPr>
            <a:r>
              <a:rPr lang="en-US" sz="1400" b="1" u="sng" dirty="0">
                <a:solidFill>
                  <a:srgbClr val="000000"/>
                </a:solidFill>
                <a:latin typeface="Helvetica"/>
                <a:cs typeface="Helvetica"/>
              </a:rPr>
              <a:t>Additional Potential Value Includes:</a:t>
            </a:r>
            <a:endParaRPr lang="en-US" sz="1400" u="sng" dirty="0">
              <a:solidFill>
                <a:srgbClr val="000000"/>
              </a:solidFill>
              <a:latin typeface="Helvetica"/>
              <a:cs typeface="Helvetica"/>
            </a:endParaRP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Exam Fee: $450</a:t>
            </a:r>
          </a:p>
          <a:p>
            <a:pPr marL="396875" lvl="1" indent="-171450" fontAlgn="ctr">
              <a:lnSpc>
                <a:spcPct val="80000"/>
              </a:lnSpc>
              <a:spcBef>
                <a:spcPts val="300"/>
              </a:spcBef>
              <a:buFont typeface="Arial"/>
              <a:buChar char="•"/>
            </a:pPr>
            <a:r>
              <a:rPr lang="en-US" sz="1200" dirty="0">
                <a:solidFill>
                  <a:srgbClr val="000000"/>
                </a:solidFill>
                <a:latin typeface="Helvetica"/>
                <a:cs typeface="Helvetica"/>
              </a:rPr>
              <a:t>Exam Prep Course: $150 to $200</a:t>
            </a:r>
          </a:p>
          <a:p>
            <a:pPr marL="225425" lvl="1" fontAlgn="ctr">
              <a:lnSpc>
                <a:spcPct val="80000"/>
              </a:lnSpc>
              <a:spcBef>
                <a:spcPts val="300"/>
              </a:spcBef>
            </a:pPr>
            <a:r>
              <a:rPr lang="en-US" sz="1400" b="1" dirty="0">
                <a:solidFill>
                  <a:srgbClr val="E4021D"/>
                </a:solidFill>
                <a:latin typeface="Helvetica"/>
                <a:cs typeface="Helvetica"/>
              </a:rPr>
              <a:t>Securities License Total: Approximately $600</a:t>
            </a:r>
            <a:r>
              <a:rPr lang="en-US" sz="1400" dirty="0">
                <a:solidFill>
                  <a:srgbClr val="E4021D"/>
                </a:solidFill>
                <a:latin typeface="Helvetica"/>
                <a:cs typeface="Helvetica"/>
              </a:rPr>
              <a:t>*</a:t>
            </a:r>
          </a:p>
          <a:p>
            <a:pPr marL="225425" lvl="1" fontAlgn="ctr">
              <a:lnSpc>
                <a:spcPct val="110000"/>
              </a:lnSpc>
              <a:spcBef>
                <a:spcPts val="300"/>
              </a:spcBef>
            </a:pPr>
            <a:r>
              <a:rPr lang="en-US" sz="1200" dirty="0">
                <a:solidFill>
                  <a:srgbClr val="000000"/>
                </a:solidFill>
                <a:latin typeface="Helvetica"/>
                <a:cs typeface="Helvetica"/>
              </a:rPr>
              <a:t>Morningstar financial analysis software: $625/mo.**</a:t>
            </a:r>
          </a:p>
        </p:txBody>
      </p:sp>
      <p:sp>
        <p:nvSpPr>
          <p:cNvPr id="3" name="TextBox 2"/>
          <p:cNvSpPr txBox="1"/>
          <p:nvPr/>
        </p:nvSpPr>
        <p:spPr>
          <a:xfrm>
            <a:off x="4788829" y="1248711"/>
            <a:ext cx="4234823" cy="1174680"/>
          </a:xfrm>
          <a:prstGeom prst="rect">
            <a:avLst/>
          </a:prstGeom>
          <a:noFill/>
        </p:spPr>
        <p:txBody>
          <a:bodyPr wrap="square" lIns="0" tIns="0" bIns="0" rtlCol="0">
            <a:spAutoFit/>
          </a:bodyPr>
          <a:lstStyle/>
          <a:p>
            <a:pPr marL="228600" fontAlgn="ctr">
              <a:lnSpc>
                <a:spcPct val="120000"/>
              </a:lnSpc>
              <a:spcBef>
                <a:spcPts val="300"/>
              </a:spcBef>
            </a:pPr>
            <a:r>
              <a:rPr lang="en-US" sz="1400" b="1" u="sng" dirty="0">
                <a:latin typeface="Helvetica"/>
                <a:cs typeface="Helvetica"/>
              </a:rPr>
              <a:t>Technology Support Package</a:t>
            </a:r>
            <a:r>
              <a:rPr lang="en-US" sz="1400" u="sng" dirty="0">
                <a:latin typeface="Helvetica"/>
                <a:cs typeface="Helvetica"/>
              </a:rPr>
              <a:t> </a:t>
            </a:r>
            <a:r>
              <a:rPr lang="en-US" sz="1400" b="1" u="sng" dirty="0">
                <a:latin typeface="Helvetica"/>
                <a:cs typeface="Helvetica"/>
              </a:rPr>
              <a:t>Value Includes: </a:t>
            </a:r>
            <a:endParaRPr lang="en-US" sz="1400" u="sng" dirty="0">
              <a:latin typeface="Helvetica"/>
              <a:cs typeface="Helvetica"/>
            </a:endParaRPr>
          </a:p>
          <a:p>
            <a:pPr marL="400050" indent="-171450" fontAlgn="ctr">
              <a:lnSpc>
                <a:spcPct val="120000"/>
              </a:lnSpc>
              <a:buFont typeface="Arial"/>
              <a:buChar char="•"/>
              <a:tabLst>
                <a:tab pos="3829050" algn="r"/>
              </a:tabLst>
            </a:pPr>
            <a:r>
              <a:rPr lang="en-US" sz="1200" dirty="0">
                <a:latin typeface="Helvetica"/>
                <a:cs typeface="Helvetica"/>
              </a:rPr>
              <a:t>Cell phone discount: up to 25%/yr. </a:t>
            </a:r>
          </a:p>
          <a:p>
            <a:pPr marL="400050" indent="-171450" fontAlgn="ctr">
              <a:lnSpc>
                <a:spcPct val="120000"/>
              </a:lnSpc>
              <a:buFont typeface="Arial"/>
              <a:buChar char="•"/>
              <a:tabLst>
                <a:tab pos="3829050" algn="r"/>
              </a:tabLst>
            </a:pPr>
            <a:r>
              <a:rPr lang="en-US" sz="1200" dirty="0">
                <a:latin typeface="Helvetica"/>
                <a:cs typeface="Helvetica"/>
              </a:rPr>
              <a:t>Your own website and business reports: $50/mo.</a:t>
            </a:r>
          </a:p>
          <a:p>
            <a:pPr marL="400050" indent="-171450" fontAlgn="ctr">
              <a:lnSpc>
                <a:spcPct val="120000"/>
              </a:lnSpc>
              <a:buFont typeface="Arial"/>
              <a:buChar char="•"/>
              <a:tabLst>
                <a:tab pos="3829050" algn="r"/>
              </a:tabLst>
            </a:pPr>
            <a:r>
              <a:rPr lang="en-US" sz="1200" dirty="0">
                <a:latin typeface="Helvetica"/>
                <a:cs typeface="Helvetica"/>
              </a:rPr>
              <a:t>Live and on-demand video training: $55/mo.</a:t>
            </a:r>
          </a:p>
          <a:p>
            <a:pPr marL="228600" fontAlgn="ctr">
              <a:lnSpc>
                <a:spcPct val="120000"/>
              </a:lnSpc>
              <a:tabLst>
                <a:tab pos="3829050" algn="r"/>
              </a:tabLst>
            </a:pPr>
            <a:r>
              <a:rPr lang="en-US" sz="1400" b="1" dirty="0">
                <a:solidFill>
                  <a:srgbClr val="E4021D"/>
                </a:solidFill>
                <a:latin typeface="Helvetica"/>
                <a:cs typeface="Helvetica"/>
              </a:rPr>
              <a:t>Total Value: $105+/month</a:t>
            </a:r>
            <a:endParaRPr lang="en-US" sz="1200" dirty="0">
              <a:solidFill>
                <a:srgbClr val="000000"/>
              </a:solidFill>
              <a:latin typeface="Helvetica"/>
              <a:cs typeface="Helvetica"/>
            </a:endParaRPr>
          </a:p>
        </p:txBody>
      </p:sp>
      <p:sp>
        <p:nvSpPr>
          <p:cNvPr id="33" name="Rectangle 32"/>
          <p:cNvSpPr/>
          <p:nvPr/>
        </p:nvSpPr>
        <p:spPr>
          <a:xfrm>
            <a:off x="3078412" y="835844"/>
            <a:ext cx="1110901" cy="307777"/>
          </a:xfrm>
          <a:prstGeom prst="rect">
            <a:avLst/>
          </a:prstGeom>
        </p:spPr>
        <p:txBody>
          <a:bodyPr wrap="square">
            <a:spAutoFit/>
          </a:bodyPr>
          <a:lstStyle/>
          <a:p>
            <a:pPr algn="ctr"/>
            <a:r>
              <a:rPr lang="en-US" sz="1400" dirty="0">
                <a:solidFill>
                  <a:srgbClr val="FFFFFF"/>
                </a:solidFill>
                <a:latin typeface="Helvetica"/>
                <a:cs typeface="Helvetica"/>
              </a:rPr>
              <a:t>ONE TIME</a:t>
            </a:r>
            <a:endParaRPr lang="en-US" sz="1400" dirty="0">
              <a:solidFill>
                <a:srgbClr val="FFFFFF"/>
              </a:solidFill>
            </a:endParaRPr>
          </a:p>
        </p:txBody>
      </p:sp>
      <p:cxnSp>
        <p:nvCxnSpPr>
          <p:cNvPr id="36" name="Straight Connector 35"/>
          <p:cNvCxnSpPr/>
          <p:nvPr/>
        </p:nvCxnSpPr>
        <p:spPr>
          <a:xfrm flipH="1">
            <a:off x="3248892" y="867176"/>
            <a:ext cx="771006"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3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3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3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3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
                                        <p:tgtEl>
                                          <p:spTgt spid="3"/>
                                        </p:tgtEl>
                                      </p:cBhvr>
                                    </p:animEffect>
                                  </p:childTnLst>
                                </p:cTn>
                              </p:par>
                            </p:childTnLst>
                          </p:cTn>
                        </p:par>
                        <p:par>
                          <p:cTn id="26" fill="hold">
                            <p:stCondLst>
                              <p:cond delay="3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3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000" b="0" i="0" u="none" strike="noStrike" kern="1200" cap="none" spc="0" normalizeH="0" baseline="0" noProof="0" smtClean="0">
                <a:ln>
                  <a:noFill/>
                </a:ln>
                <a:solidFill>
                  <a:prstClr val="white">
                    <a:lumMod val="65000"/>
                  </a:prstClr>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lumMod val="65000"/>
                </a:prstClr>
              </a:solidFill>
              <a:effectLst/>
              <a:uLnTx/>
              <a:uFillTx/>
              <a:latin typeface="Arial Narrow"/>
              <a:ea typeface="+mn-ea"/>
            </a:endParaRPr>
          </a:p>
        </p:txBody>
      </p:sp>
      <p:pic>
        <p:nvPicPr>
          <p:cNvPr id="4" name="Picture 3" descr="Cover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 y="-15716"/>
            <a:ext cx="9159240" cy="5159216"/>
          </a:xfrm>
          <a:prstGeom prst="rect">
            <a:avLst/>
          </a:prstGeom>
        </p:spPr>
      </p:pic>
      <p:sp>
        <p:nvSpPr>
          <p:cNvPr id="5" name="TextBox 1">
            <a:extLst>
              <a:ext uri="{FF2B5EF4-FFF2-40B4-BE49-F238E27FC236}">
                <a16:creationId xmlns:a16="http://schemas.microsoft.com/office/drawing/2014/main" id="{3C9B477B-818A-4282-A25E-6EA0600D554D}"/>
              </a:ext>
            </a:extLst>
          </p:cNvPr>
          <p:cNvSpPr txBox="1">
            <a:spLocks noChangeArrowheads="1"/>
          </p:cNvSpPr>
          <p:nvPr/>
        </p:nvSpPr>
        <p:spPr bwMode="auto">
          <a:xfrm>
            <a:off x="3577214" y="3038428"/>
            <a:ext cx="4290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100000"/>
              </a:lnSpc>
              <a:spcBef>
                <a:spcPct val="0"/>
              </a:spcBef>
              <a:spcAft>
                <a:spcPct val="0"/>
              </a:spcAft>
              <a:buNone/>
            </a:pPr>
            <a:r>
              <a:rPr lang="en-US" altLang="en-US" dirty="0">
                <a:solidFill>
                  <a:srgbClr val="FFFFFF"/>
                </a:solidFill>
                <a:latin typeface="Helvetica"/>
                <a:cs typeface="Helvetica"/>
              </a:rPr>
              <a:t>Key Concepts and Details</a:t>
            </a:r>
            <a:endParaRPr lang="en-US" altLang="en-US" dirty="0">
              <a:solidFill>
                <a:srgbClr val="FFFFFF"/>
              </a:solidFill>
              <a:cs typeface="Geneva" pitchFamily="34" charset="0"/>
            </a:endParaRPr>
          </a:p>
        </p:txBody>
      </p:sp>
    </p:spTree>
    <p:extLst>
      <p:ext uri="{BB962C8B-B14F-4D97-AF65-F5344CB8AC3E}">
        <p14:creationId xmlns:p14="http://schemas.microsoft.com/office/powerpoint/2010/main" val="1573180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351353" y="204874"/>
            <a:ext cx="6441294" cy="38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defTabSz="342900">
              <a:spcAft>
                <a:spcPts val="450"/>
              </a:spcAft>
              <a:buNone/>
            </a:pPr>
            <a:r>
              <a:rPr lang="en-US" altLang="en-US" sz="1800" dirty="0">
                <a:solidFill>
                  <a:srgbClr val="34526F"/>
                </a:solidFill>
                <a:latin typeface="Helvetica"/>
                <a:cs typeface="Helvetica"/>
              </a:rPr>
              <a:t>Solution </a:t>
            </a:r>
            <a:r>
              <a:rPr lang="mr-IN" altLang="en-US" sz="1800" dirty="0">
                <a:solidFill>
                  <a:srgbClr val="34526F"/>
                </a:solidFill>
                <a:latin typeface="Helvetica"/>
                <a:cs typeface="Helvetica"/>
              </a:rPr>
              <a:t>–</a:t>
            </a:r>
            <a:r>
              <a:rPr lang="en-US" altLang="en-US" sz="1800" dirty="0">
                <a:solidFill>
                  <a:srgbClr val="34526F"/>
                </a:solidFill>
                <a:latin typeface="Helvetica"/>
                <a:cs typeface="Helvetica"/>
              </a:rPr>
              <a:t> Build Your Financial House</a:t>
            </a:r>
          </a:p>
        </p:txBody>
      </p:sp>
      <p:cxnSp>
        <p:nvCxnSpPr>
          <p:cNvPr id="9" name="Straight Connector 8"/>
          <p:cNvCxnSpPr/>
          <p:nvPr/>
        </p:nvCxnSpPr>
        <p:spPr bwMode="auto">
          <a:xfrm>
            <a:off x="1475059" y="591712"/>
            <a:ext cx="6193885" cy="0"/>
          </a:xfrm>
          <a:prstGeom prst="line">
            <a:avLst/>
          </a:prstGeom>
          <a:noFill/>
          <a:ln w="9525" cap="flat" cmpd="sng" algn="ctr">
            <a:solidFill>
              <a:srgbClr val="34526F"/>
            </a:solidFill>
            <a:prstDash val="solid"/>
            <a:round/>
            <a:headEnd type="none" w="med" len="med"/>
            <a:tailEnd type="none" w="med" len="med"/>
          </a:ln>
          <a:effectLst/>
        </p:spPr>
      </p:cxnSp>
      <p:sp>
        <p:nvSpPr>
          <p:cNvPr id="24" name="Text Box 31">
            <a:extLst>
              <a:ext uri="{FF2B5EF4-FFF2-40B4-BE49-F238E27FC236}">
                <a16:creationId xmlns:a16="http://schemas.microsoft.com/office/drawing/2014/main" id="{C82C3B56-39BE-4B78-9EE6-441ED0C74084}"/>
              </a:ext>
            </a:extLst>
          </p:cNvPr>
          <p:cNvSpPr txBox="1">
            <a:spLocks noChangeArrowheads="1"/>
          </p:cNvSpPr>
          <p:nvPr/>
        </p:nvSpPr>
        <p:spPr bwMode="auto">
          <a:xfrm>
            <a:off x="1333500" y="4888706"/>
            <a:ext cx="4867275"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buNone/>
            </a:pPr>
            <a:r>
              <a:rPr lang="en-US" altLang="en-US" sz="675" dirty="0">
                <a:solidFill>
                  <a:srgbClr val="26506C"/>
                </a:solidFill>
                <a:latin typeface="Helvetica" panose="020B0604020202020204" pitchFamily="34" charset="0"/>
                <a:cs typeface="Helvetica" panose="020B0604020202020204" pitchFamily="34" charset="0"/>
              </a:rPr>
              <a:t>* Primerica Legal Protection program. Exclusions and limitations may apply. See plan for details. </a:t>
            </a:r>
            <a:br>
              <a:rPr lang="en-US" altLang="en-US" sz="675" dirty="0">
                <a:solidFill>
                  <a:srgbClr val="26506C"/>
                </a:solidFill>
                <a:latin typeface="Helvetica" panose="020B0604020202020204" pitchFamily="34" charset="0"/>
                <a:cs typeface="Helvetica" panose="020B0604020202020204" pitchFamily="34" charset="0"/>
              </a:rPr>
            </a:br>
            <a:r>
              <a:rPr lang="en-US" altLang="en-US" sz="675" dirty="0">
                <a:solidFill>
                  <a:srgbClr val="26506C"/>
                </a:solidFill>
                <a:latin typeface="Helvetica" panose="020B0604020202020204" pitchFamily="34" charset="0"/>
                <a:cs typeface="Helvetica" panose="020B0604020202020204" pitchFamily="34" charset="0"/>
              </a:rPr>
              <a:t>Primerica representatives do not provide legal, tax or estate planning advice.</a:t>
            </a:r>
          </a:p>
        </p:txBody>
      </p:sp>
      <p:pic>
        <p:nvPicPr>
          <p:cNvPr id="3" name="Picture 2">
            <a:extLst>
              <a:ext uri="{FF2B5EF4-FFF2-40B4-BE49-F238E27FC236}">
                <a16:creationId xmlns:a16="http://schemas.microsoft.com/office/drawing/2014/main" id="{417C225E-85C8-4067-A1FC-95DDC64D84B1}"/>
              </a:ext>
            </a:extLst>
          </p:cNvPr>
          <p:cNvPicPr>
            <a:picLocks noChangeAspect="1"/>
          </p:cNvPicPr>
          <p:nvPr/>
        </p:nvPicPr>
        <p:blipFill>
          <a:blip r:embed="rId2"/>
          <a:stretch>
            <a:fillRect/>
          </a:stretch>
        </p:blipFill>
        <p:spPr>
          <a:xfrm>
            <a:off x="2386452" y="1078890"/>
            <a:ext cx="4465834" cy="3439898"/>
          </a:xfrm>
          <a:prstGeom prst="rect">
            <a:avLst/>
          </a:prstGeom>
        </p:spPr>
      </p:pic>
    </p:spTree>
    <p:extLst>
      <p:ext uri="{BB962C8B-B14F-4D97-AF65-F5344CB8AC3E}">
        <p14:creationId xmlns:p14="http://schemas.microsoft.com/office/powerpoint/2010/main" val="766584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700"/>
                                        <p:tgtEl>
                                          <p:spTgt spid="9"/>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02EFD-F7F6-C640-A863-26CF43FD606D}"/>
              </a:ext>
            </a:extLst>
          </p:cNvPr>
          <p:cNvSpPr>
            <a:spLocks noGrp="1"/>
          </p:cNvSpPr>
          <p:nvPr>
            <p:ph type="title"/>
          </p:nvPr>
        </p:nvSpPr>
        <p:spPr>
          <a:xfrm>
            <a:off x="220980" y="252909"/>
            <a:ext cx="8695704" cy="477054"/>
          </a:xfrm>
        </p:spPr>
        <p:txBody>
          <a:bodyPr/>
          <a:lstStyle/>
          <a:p>
            <a:r>
              <a:rPr lang="en-US" altLang="en-US" sz="2500" dirty="0">
                <a:solidFill>
                  <a:srgbClr val="34526F"/>
                </a:solidFill>
              </a:rPr>
              <a:t>Bypass the Middleman </a:t>
            </a:r>
            <a:r>
              <a:rPr lang="mr-IN" altLang="en-US" sz="2500" dirty="0">
                <a:solidFill>
                  <a:srgbClr val="34526F"/>
                </a:solidFill>
              </a:rPr>
              <a:t>–</a:t>
            </a:r>
            <a:r>
              <a:rPr lang="en-US" altLang="en-US" sz="2500" dirty="0">
                <a:solidFill>
                  <a:srgbClr val="34526F"/>
                </a:solidFill>
              </a:rPr>
              <a:t> Become an Owner, Not a Loaner</a:t>
            </a:r>
            <a:endParaRPr lang="en-US" sz="2500" dirty="0"/>
          </a:p>
        </p:txBody>
      </p:sp>
      <p:sp>
        <p:nvSpPr>
          <p:cNvPr id="6" name="Text Box 7"/>
          <p:cNvSpPr txBox="1">
            <a:spLocks noChangeArrowheads="1"/>
          </p:cNvSpPr>
          <p:nvPr/>
        </p:nvSpPr>
        <p:spPr bwMode="auto">
          <a:xfrm>
            <a:off x="1282517" y="1023955"/>
            <a:ext cx="6572630" cy="359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algn="ctr" eaLnBrk="1" hangingPunct="1">
              <a:lnSpc>
                <a:spcPct val="85000"/>
              </a:lnSpc>
            </a:pPr>
            <a:r>
              <a:rPr lang="en-US" sz="2000" b="1" dirty="0">
                <a:latin typeface="Helvetica"/>
                <a:cs typeface="Helvetica"/>
              </a:rPr>
              <a:t>Traditional Financial Institutions</a:t>
            </a:r>
          </a:p>
        </p:txBody>
      </p:sp>
      <p:sp>
        <p:nvSpPr>
          <p:cNvPr id="15" name="Rectangle 9"/>
          <p:cNvSpPr>
            <a:spLocks noChangeArrowheads="1"/>
          </p:cNvSpPr>
          <p:nvPr/>
        </p:nvSpPr>
        <p:spPr bwMode="auto">
          <a:xfrm>
            <a:off x="1336524" y="3785465"/>
            <a:ext cx="6470952" cy="885674"/>
          </a:xfrm>
          <a:prstGeom prst="rect">
            <a:avLst/>
          </a:prstGeom>
          <a:noFill/>
          <a:ln w="9525">
            <a:noFill/>
            <a:miter lim="800000"/>
            <a:headEnd/>
            <a:tailEnd/>
          </a:ln>
        </p:spPr>
        <p:txBody>
          <a:bodyPr lIns="91426" tIns="45714" rIns="91426" bIns="45714" anchor="ctr"/>
          <a:lstStyle/>
          <a:p>
            <a:pPr algn="ctr"/>
            <a:r>
              <a:rPr lang="en-US" altLang="en-US" b="1" dirty="0">
                <a:latin typeface="Helvetica"/>
                <a:ea typeface="Arial Unicode MS" pitchFamily="34" charset="-128"/>
                <a:cs typeface="Helvetica"/>
              </a:rPr>
              <a:t>Banks, Credit Unions, Insurance Companies = </a:t>
            </a:r>
            <a:r>
              <a:rPr lang="en-US" altLang="en-US" b="1" dirty="0">
                <a:solidFill>
                  <a:srgbClr val="E4021D"/>
                </a:solidFill>
                <a:latin typeface="Helvetica"/>
                <a:ea typeface="Arial Unicode MS" pitchFamily="34" charset="-128"/>
                <a:cs typeface="Helvetica"/>
              </a:rPr>
              <a:t>Historically Low Rates of Return</a:t>
            </a:r>
          </a:p>
        </p:txBody>
      </p:sp>
      <p:sp>
        <p:nvSpPr>
          <p:cNvPr id="12" name="Text Box 185"/>
          <p:cNvSpPr txBox="1">
            <a:spLocks noChangeArrowheads="1"/>
          </p:cNvSpPr>
          <p:nvPr/>
        </p:nvSpPr>
        <p:spPr bwMode="auto">
          <a:xfrm>
            <a:off x="220980" y="4631346"/>
            <a:ext cx="8923020"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3366"/>
              </a:buClr>
              <a:buChar char="•"/>
              <a:defRPr sz="3200">
                <a:solidFill>
                  <a:schemeClr val="tx1"/>
                </a:solidFill>
                <a:latin typeface="Trebuchet MS" pitchFamily="34" charset="0"/>
                <a:ea typeface="MS PGothic" pitchFamily="34" charset="-128"/>
                <a:cs typeface="Arial Unicode MS" pitchFamily="34" charset="-128"/>
              </a:defRPr>
            </a:lvl1pPr>
            <a:lvl2pPr marL="742950" indent="-285750" eaLnBrk="0" hangingPunct="0">
              <a:spcBef>
                <a:spcPct val="20000"/>
              </a:spcBef>
              <a:buChar char="–"/>
              <a:defRPr sz="2800">
                <a:solidFill>
                  <a:schemeClr val="tx1"/>
                </a:solidFill>
                <a:latin typeface="Trebuchet MS" pitchFamily="34"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Trebuchet MS" pitchFamily="34"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Trebuchet MS" pitchFamily="34"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Trebuchet MS"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9pPr>
          </a:lstStyle>
          <a:p>
            <a:pPr algn="ctr" eaLnBrk="1" hangingPunct="1">
              <a:lnSpc>
                <a:spcPct val="85000"/>
              </a:lnSpc>
              <a:spcBef>
                <a:spcPct val="0"/>
              </a:spcBef>
              <a:spcAft>
                <a:spcPct val="35000"/>
              </a:spcAft>
              <a:buClrTx/>
              <a:buFontTx/>
              <a:buNone/>
            </a:pPr>
            <a:r>
              <a:rPr lang="en-US" altLang="en-US" sz="1000" dirty="0">
                <a:solidFill>
                  <a:schemeClr val="tx1">
                    <a:lumMod val="65000"/>
                    <a:lumOff val="35000"/>
                  </a:schemeClr>
                </a:solidFill>
                <a:latin typeface="Arial Narrow"/>
                <a:ea typeface="Arial Unicode MS" panose="020B0604020202020204" pitchFamily="34" charset="-128"/>
                <a:cs typeface="Arial Narrow"/>
              </a:rPr>
              <a:t>CDs and savings accounts are generally FDIC insured up to $250,000. Cash value life insurance offers life insurance components in addition to the investment component.</a:t>
            </a:r>
          </a:p>
        </p:txBody>
      </p:sp>
      <p:grpSp>
        <p:nvGrpSpPr>
          <p:cNvPr id="3" name="Group 2">
            <a:extLst>
              <a:ext uri="{FF2B5EF4-FFF2-40B4-BE49-F238E27FC236}">
                <a16:creationId xmlns:a16="http://schemas.microsoft.com/office/drawing/2014/main" id="{BBB89DDD-1780-A441-B60B-1549DBD53DC0}"/>
              </a:ext>
            </a:extLst>
          </p:cNvPr>
          <p:cNvGrpSpPr/>
          <p:nvPr/>
        </p:nvGrpSpPr>
        <p:grpSpPr>
          <a:xfrm>
            <a:off x="271509" y="1491868"/>
            <a:ext cx="8364410" cy="2308720"/>
            <a:chOff x="305120" y="1575832"/>
            <a:chExt cx="8651020" cy="2387829"/>
          </a:xfrm>
        </p:grpSpPr>
        <p:pic>
          <p:nvPicPr>
            <p:cNvPr id="20" name="Picture 19"/>
            <p:cNvPicPr>
              <a:picLocks noChangeAspect="1"/>
            </p:cNvPicPr>
            <p:nvPr/>
          </p:nvPicPr>
          <p:blipFill>
            <a:blip r:embed="rId2">
              <a:alphaModFix amt="70000"/>
              <a:extLst>
                <a:ext uri="{28A0092B-C50C-407E-A947-70E740481C1C}">
                  <a14:useLocalDpi xmlns:a14="http://schemas.microsoft.com/office/drawing/2010/main"/>
                </a:ext>
              </a:extLst>
            </a:blip>
            <a:stretch>
              <a:fillRect/>
            </a:stretch>
          </p:blipFill>
          <p:spPr>
            <a:xfrm>
              <a:off x="2292981" y="1575832"/>
              <a:ext cx="4643424" cy="238782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3295" y="2172148"/>
              <a:ext cx="1187846" cy="1187846"/>
            </a:xfrm>
            <a:prstGeom prst="rect">
              <a:avLst/>
            </a:prstGeom>
          </p:spPr>
        </p:pic>
        <p:sp>
          <p:nvSpPr>
            <p:cNvPr id="18" name="Isosceles Triangle 17"/>
            <p:cNvSpPr/>
            <p:nvPr/>
          </p:nvSpPr>
          <p:spPr>
            <a:xfrm rot="5400000">
              <a:off x="3320901" y="2608722"/>
              <a:ext cx="365050" cy="314698"/>
            </a:xfrm>
            <a:prstGeom prst="triangle">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5820997" y="2608722"/>
              <a:ext cx="365050" cy="314698"/>
            </a:xfrm>
            <a:prstGeom prst="triangle">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l="-1" b="-2"/>
            <a:stretch/>
          </p:blipFill>
          <p:spPr>
            <a:xfrm>
              <a:off x="1467066" y="2342329"/>
              <a:ext cx="1648606" cy="847484"/>
            </a:xfrm>
            <a:prstGeom prst="roundRect">
              <a:avLst>
                <a:gd name="adj" fmla="val 5347"/>
              </a:avLst>
            </a:prstGeom>
          </p:spPr>
        </p:pic>
        <p:sp>
          <p:nvSpPr>
            <p:cNvPr id="14" name="Rectangle 6"/>
            <p:cNvSpPr txBox="1">
              <a:spLocks noChangeArrowheads="1"/>
            </p:cNvSpPr>
            <p:nvPr/>
          </p:nvSpPr>
          <p:spPr>
            <a:xfrm>
              <a:off x="305120" y="2376310"/>
              <a:ext cx="1161945" cy="81350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b="1" dirty="0"/>
                <a:t>Your Money</a:t>
              </a:r>
            </a:p>
          </p:txBody>
        </p:sp>
        <p:sp>
          <p:nvSpPr>
            <p:cNvPr id="16" name="Rectangle 6"/>
            <p:cNvSpPr txBox="1">
              <a:spLocks noChangeArrowheads="1"/>
            </p:cNvSpPr>
            <p:nvPr/>
          </p:nvSpPr>
          <p:spPr>
            <a:xfrm>
              <a:off x="7794195" y="2376310"/>
              <a:ext cx="1161945" cy="81350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Global Economy</a:t>
              </a:r>
            </a:p>
          </p:txBody>
        </p:sp>
        <p:pic>
          <p:nvPicPr>
            <p:cNvPr id="5" name="Picture 4">
              <a:extLst>
                <a:ext uri="{FF2B5EF4-FFF2-40B4-BE49-F238E27FC236}">
                  <a16:creationId xmlns:a16="http://schemas.microsoft.com/office/drawing/2014/main" id="{D7F18C32-69F2-E84B-A7BF-A0586F4AFF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587" y="1987048"/>
              <a:ext cx="1727200" cy="1600200"/>
            </a:xfrm>
            <a:prstGeom prst="rect">
              <a:avLst/>
            </a:prstGeom>
          </p:spPr>
        </p:pic>
      </p:grpSp>
    </p:spTree>
    <p:extLst>
      <p:ext uri="{BB962C8B-B14F-4D97-AF65-F5344CB8AC3E}">
        <p14:creationId xmlns:p14="http://schemas.microsoft.com/office/powerpoint/2010/main" val="38407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78448" y="980068"/>
            <a:ext cx="6987104" cy="547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900"/>
              </a:spcAft>
              <a:buClr>
                <a:srgbClr val="003399"/>
              </a:buClr>
            </a:pPr>
            <a:r>
              <a:rPr lang="en-US" altLang="en-US" sz="2000" b="1" dirty="0">
                <a:solidFill>
                  <a:schemeClr val="tx1"/>
                </a:solidFill>
                <a:latin typeface="Helvetica"/>
                <a:ea typeface="Calibri" charset="0"/>
                <a:cs typeface="Helvetica"/>
              </a:rPr>
              <a:t>Divide your interest rate into 72 to find the approximate number of years it takes for money to double.</a:t>
            </a:r>
          </a:p>
        </p:txBody>
      </p:sp>
      <p:sp>
        <p:nvSpPr>
          <p:cNvPr id="2" name="TextBox 22"/>
          <p:cNvSpPr txBox="1">
            <a:spLocks noChangeArrowheads="1"/>
          </p:cNvSpPr>
          <p:nvPr/>
        </p:nvSpPr>
        <p:spPr bwMode="auto">
          <a:xfrm>
            <a:off x="748743" y="4473611"/>
            <a:ext cx="7579917" cy="515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eaLnBrk="1" hangingPunct="1">
              <a:lnSpc>
                <a:spcPts val="1100"/>
              </a:lnSpc>
            </a:pPr>
            <a:r>
              <a:rPr lang="en-US" altLang="en-US" dirty="0">
                <a:solidFill>
                  <a:srgbClr val="595959"/>
                </a:solidFill>
                <a:latin typeface="Arial Narrow"/>
                <a:ea typeface="Arial Unicode MS" panose="020B0604020202020204" pitchFamily="34" charset="-128"/>
                <a:cs typeface="Arial Narrow"/>
              </a:rPr>
              <a:t>This table serves as a demonstration of how The Rule of 72 concept works from a mathematical standpoint. It is not intended to represent an investment. The chart uses constant rates of return, unlike actual investments which will fluctuate in value. It does not include fees or taxes, which would lower performance. It is unlikely that an investment would grow 10% or greater on a consistent basis, given current market conditions.</a:t>
            </a:r>
          </a:p>
        </p:txBody>
      </p:sp>
      <p:grpSp>
        <p:nvGrpSpPr>
          <p:cNvPr id="7" name="Group 6"/>
          <p:cNvGrpSpPr/>
          <p:nvPr/>
        </p:nvGrpSpPr>
        <p:grpSpPr>
          <a:xfrm>
            <a:off x="5492198" y="2205797"/>
            <a:ext cx="1403047" cy="2120087"/>
            <a:chOff x="3924903" y="2304947"/>
            <a:chExt cx="1403047" cy="2120087"/>
          </a:xfrm>
        </p:grpSpPr>
        <p:sp>
          <p:nvSpPr>
            <p:cNvPr id="31" name="Text Box 91"/>
            <p:cNvSpPr txBox="1">
              <a:spLocks noChangeArrowheads="1"/>
            </p:cNvSpPr>
            <p:nvPr/>
          </p:nvSpPr>
          <p:spPr bwMode="auto">
            <a:xfrm>
              <a:off x="3924903" y="2304947"/>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$20,000</a:t>
              </a:r>
            </a:p>
          </p:txBody>
        </p:sp>
        <p:sp>
          <p:nvSpPr>
            <p:cNvPr id="34" name="Text Box 91"/>
            <p:cNvSpPr txBox="1">
              <a:spLocks noChangeArrowheads="1"/>
            </p:cNvSpPr>
            <p:nvPr/>
          </p:nvSpPr>
          <p:spPr bwMode="auto">
            <a:xfrm>
              <a:off x="3924903" y="2570457"/>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$40,000</a:t>
              </a:r>
            </a:p>
          </p:txBody>
        </p:sp>
        <p:sp>
          <p:nvSpPr>
            <p:cNvPr id="35" name="Text Box 91"/>
            <p:cNvSpPr txBox="1">
              <a:spLocks noChangeArrowheads="1"/>
            </p:cNvSpPr>
            <p:nvPr/>
          </p:nvSpPr>
          <p:spPr bwMode="auto">
            <a:xfrm>
              <a:off x="3924903" y="2835966"/>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$80,000</a:t>
              </a:r>
            </a:p>
          </p:txBody>
        </p:sp>
        <p:sp>
          <p:nvSpPr>
            <p:cNvPr id="36" name="Text Box 91"/>
            <p:cNvSpPr txBox="1">
              <a:spLocks noChangeArrowheads="1"/>
            </p:cNvSpPr>
            <p:nvPr/>
          </p:nvSpPr>
          <p:spPr bwMode="auto">
            <a:xfrm>
              <a:off x="3924903" y="3102666"/>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$160,000</a:t>
              </a:r>
            </a:p>
          </p:txBody>
        </p:sp>
        <p:sp>
          <p:nvSpPr>
            <p:cNvPr id="37" name="Text Box 91"/>
            <p:cNvSpPr txBox="1">
              <a:spLocks noChangeArrowheads="1"/>
            </p:cNvSpPr>
            <p:nvPr/>
          </p:nvSpPr>
          <p:spPr bwMode="auto">
            <a:xfrm>
              <a:off x="3924903" y="3370557"/>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$320,000</a:t>
              </a:r>
            </a:p>
          </p:txBody>
        </p:sp>
        <p:sp>
          <p:nvSpPr>
            <p:cNvPr id="38" name="Text Box 91"/>
            <p:cNvSpPr txBox="1">
              <a:spLocks noChangeArrowheads="1"/>
            </p:cNvSpPr>
            <p:nvPr/>
          </p:nvSpPr>
          <p:spPr bwMode="auto">
            <a:xfrm>
              <a:off x="3924903" y="3637257"/>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$640,000</a:t>
              </a:r>
            </a:p>
          </p:txBody>
        </p:sp>
        <p:sp>
          <p:nvSpPr>
            <p:cNvPr id="39" name="Text Box 91"/>
            <p:cNvSpPr txBox="1">
              <a:spLocks noChangeArrowheads="1"/>
            </p:cNvSpPr>
            <p:nvPr/>
          </p:nvSpPr>
          <p:spPr bwMode="auto">
            <a:xfrm>
              <a:off x="3924903" y="3896813"/>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$1,280,000</a:t>
              </a:r>
            </a:p>
          </p:txBody>
        </p:sp>
        <p:sp>
          <p:nvSpPr>
            <p:cNvPr id="40" name="Text Box 91"/>
            <p:cNvSpPr txBox="1">
              <a:spLocks noChangeArrowheads="1"/>
            </p:cNvSpPr>
            <p:nvPr/>
          </p:nvSpPr>
          <p:spPr bwMode="auto">
            <a:xfrm>
              <a:off x="3924903" y="4148035"/>
              <a:ext cx="1403047" cy="276999"/>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$2,560,000</a:t>
              </a:r>
            </a:p>
          </p:txBody>
        </p:sp>
      </p:grpSp>
      <p:grpSp>
        <p:nvGrpSpPr>
          <p:cNvPr id="5" name="Group 4">
            <a:extLst>
              <a:ext uri="{FF2B5EF4-FFF2-40B4-BE49-F238E27FC236}">
                <a16:creationId xmlns:a16="http://schemas.microsoft.com/office/drawing/2014/main" id="{6215F94C-7292-864C-A4A5-187852D7D9AA}"/>
              </a:ext>
            </a:extLst>
          </p:cNvPr>
          <p:cNvGrpSpPr/>
          <p:nvPr/>
        </p:nvGrpSpPr>
        <p:grpSpPr>
          <a:xfrm>
            <a:off x="2932393" y="3003517"/>
            <a:ext cx="1235868" cy="1322974"/>
            <a:chOff x="1445236" y="3040459"/>
            <a:chExt cx="1235868" cy="1322974"/>
          </a:xfrm>
        </p:grpSpPr>
        <p:sp>
          <p:nvSpPr>
            <p:cNvPr id="18" name="Text Box 91"/>
            <p:cNvSpPr txBox="1">
              <a:spLocks noChangeArrowheads="1"/>
            </p:cNvSpPr>
            <p:nvPr/>
          </p:nvSpPr>
          <p:spPr bwMode="auto">
            <a:xfrm>
              <a:off x="1445236" y="3040459"/>
              <a:ext cx="1235868" cy="276999"/>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$20,000</a:t>
              </a:r>
            </a:p>
          </p:txBody>
        </p:sp>
        <p:sp>
          <p:nvSpPr>
            <p:cNvPr id="19" name="Text Box 91"/>
            <p:cNvSpPr txBox="1">
              <a:spLocks noChangeArrowheads="1"/>
            </p:cNvSpPr>
            <p:nvPr/>
          </p:nvSpPr>
          <p:spPr bwMode="auto">
            <a:xfrm>
              <a:off x="1445236" y="4086434"/>
              <a:ext cx="1235868" cy="276999"/>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$40,000</a:t>
              </a:r>
            </a:p>
          </p:txBody>
        </p:sp>
      </p:grpSp>
      <p:grpSp>
        <p:nvGrpSpPr>
          <p:cNvPr id="9" name="Group 8"/>
          <p:cNvGrpSpPr/>
          <p:nvPr/>
        </p:nvGrpSpPr>
        <p:grpSpPr>
          <a:xfrm>
            <a:off x="4171835" y="2471307"/>
            <a:ext cx="1313259" cy="1855184"/>
            <a:chOff x="2604540" y="2570457"/>
            <a:chExt cx="1313259" cy="1855184"/>
          </a:xfrm>
        </p:grpSpPr>
        <p:sp>
          <p:nvSpPr>
            <p:cNvPr id="21" name="Text Box 91"/>
            <p:cNvSpPr txBox="1">
              <a:spLocks noChangeArrowheads="1"/>
            </p:cNvSpPr>
            <p:nvPr/>
          </p:nvSpPr>
          <p:spPr bwMode="auto">
            <a:xfrm>
              <a:off x="2604540" y="2570457"/>
              <a:ext cx="1313259" cy="276999"/>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$20,000</a:t>
              </a:r>
            </a:p>
          </p:txBody>
        </p:sp>
        <p:sp>
          <p:nvSpPr>
            <p:cNvPr id="22" name="Text Box 91"/>
            <p:cNvSpPr txBox="1">
              <a:spLocks noChangeArrowheads="1"/>
            </p:cNvSpPr>
            <p:nvPr/>
          </p:nvSpPr>
          <p:spPr bwMode="auto">
            <a:xfrm>
              <a:off x="2604540" y="3102667"/>
              <a:ext cx="1313259" cy="276999"/>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$40,000</a:t>
              </a:r>
            </a:p>
          </p:txBody>
        </p:sp>
        <p:sp>
          <p:nvSpPr>
            <p:cNvPr id="23" name="Text Box 91"/>
            <p:cNvSpPr txBox="1">
              <a:spLocks noChangeArrowheads="1"/>
            </p:cNvSpPr>
            <p:nvPr/>
          </p:nvSpPr>
          <p:spPr bwMode="auto">
            <a:xfrm>
              <a:off x="2604540" y="3637257"/>
              <a:ext cx="1313259" cy="276999"/>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$80,000</a:t>
              </a:r>
            </a:p>
          </p:txBody>
        </p:sp>
        <p:sp>
          <p:nvSpPr>
            <p:cNvPr id="24" name="Text Box 91"/>
            <p:cNvSpPr txBox="1">
              <a:spLocks noChangeArrowheads="1"/>
            </p:cNvSpPr>
            <p:nvPr/>
          </p:nvSpPr>
          <p:spPr bwMode="auto">
            <a:xfrm>
              <a:off x="2604540" y="4148642"/>
              <a:ext cx="1313259" cy="276999"/>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$160,000</a:t>
              </a:r>
            </a:p>
          </p:txBody>
        </p:sp>
      </p:grpSp>
      <p:grpSp>
        <p:nvGrpSpPr>
          <p:cNvPr id="15" name="Group 14"/>
          <p:cNvGrpSpPr/>
          <p:nvPr/>
        </p:nvGrpSpPr>
        <p:grpSpPr>
          <a:xfrm>
            <a:off x="2932402" y="1942673"/>
            <a:ext cx="3960019" cy="277416"/>
            <a:chOff x="1365107" y="2041823"/>
            <a:chExt cx="3960019" cy="277416"/>
          </a:xfrm>
        </p:grpSpPr>
        <p:sp>
          <p:nvSpPr>
            <p:cNvPr id="43" name="Text Box 91"/>
            <p:cNvSpPr txBox="1">
              <a:spLocks noChangeArrowheads="1"/>
            </p:cNvSpPr>
            <p:nvPr/>
          </p:nvSpPr>
          <p:spPr bwMode="auto">
            <a:xfrm>
              <a:off x="1365107" y="2041823"/>
              <a:ext cx="1235869" cy="277416"/>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$10,000</a:t>
              </a:r>
            </a:p>
          </p:txBody>
        </p:sp>
        <p:sp>
          <p:nvSpPr>
            <p:cNvPr id="44" name="Text Box 91"/>
            <p:cNvSpPr txBox="1">
              <a:spLocks noChangeArrowheads="1"/>
            </p:cNvSpPr>
            <p:nvPr/>
          </p:nvSpPr>
          <p:spPr bwMode="auto">
            <a:xfrm>
              <a:off x="2604548" y="2041823"/>
              <a:ext cx="1313259" cy="2774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$10,000</a:t>
              </a:r>
            </a:p>
          </p:txBody>
        </p:sp>
        <p:sp>
          <p:nvSpPr>
            <p:cNvPr id="45" name="Text Box 91"/>
            <p:cNvSpPr txBox="1">
              <a:spLocks noChangeArrowheads="1"/>
            </p:cNvSpPr>
            <p:nvPr/>
          </p:nvSpPr>
          <p:spPr bwMode="auto">
            <a:xfrm>
              <a:off x="3923760" y="2041823"/>
              <a:ext cx="1401366" cy="2774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algn="r" eaLnBrk="1" hangingPunct="1">
                <a:spcBef>
                  <a:spcPct val="50000"/>
                </a:spcBef>
              </a:pPr>
              <a:r>
                <a:rPr lang="en-US" altLang="en-US" sz="1200" b="1" dirty="0">
                  <a:latin typeface="Helvetica"/>
                  <a:ea typeface="Arial Unicode MS" pitchFamily="34" charset="-128"/>
                  <a:cs typeface="Helvetica"/>
                </a:rPr>
                <a:t>$10,000</a:t>
              </a:r>
            </a:p>
          </p:txBody>
        </p:sp>
      </p:grpSp>
      <p:grpSp>
        <p:nvGrpSpPr>
          <p:cNvPr id="14" name="Group 13"/>
          <p:cNvGrpSpPr/>
          <p:nvPr/>
        </p:nvGrpSpPr>
        <p:grpSpPr>
          <a:xfrm>
            <a:off x="2332319" y="1665482"/>
            <a:ext cx="4564872" cy="2680684"/>
            <a:chOff x="765024" y="1764632"/>
            <a:chExt cx="4564872" cy="2680684"/>
          </a:xfrm>
        </p:grpSpPr>
        <p:sp>
          <p:nvSpPr>
            <p:cNvPr id="55" name="Rectangle 126"/>
            <p:cNvSpPr>
              <a:spLocks noChangeArrowheads="1"/>
            </p:cNvSpPr>
            <p:nvPr/>
          </p:nvSpPr>
          <p:spPr bwMode="auto">
            <a:xfrm>
              <a:off x="767421" y="1773039"/>
              <a:ext cx="4562475" cy="261862"/>
            </a:xfrm>
            <a:prstGeom prst="rect">
              <a:avLst/>
            </a:prstGeom>
            <a:solidFill>
              <a:srgbClr val="34526F"/>
            </a:solidFill>
            <a:ln w="9525">
              <a:noFill/>
              <a:miter lim="800000"/>
              <a:headEnd/>
              <a:tailEnd/>
            </a:ln>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200">
                <a:latin typeface="Helvetica"/>
                <a:ea typeface="Arial Unicode MS" pitchFamily="34" charset="-128"/>
                <a:cs typeface="Helvetica"/>
              </a:endParaRPr>
            </a:p>
          </p:txBody>
        </p:sp>
        <p:sp>
          <p:nvSpPr>
            <p:cNvPr id="46" name="Text Box 95"/>
            <p:cNvSpPr txBox="1">
              <a:spLocks noChangeArrowheads="1"/>
            </p:cNvSpPr>
            <p:nvPr/>
          </p:nvSpPr>
          <p:spPr bwMode="auto">
            <a:xfrm>
              <a:off x="772808" y="2056110"/>
              <a:ext cx="5946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9pPr>
            </a:lstStyle>
            <a:p>
              <a:pPr algn="r" eaLnBrk="1" hangingPunct="1">
                <a:spcAft>
                  <a:spcPct val="45000"/>
                </a:spcAft>
              </a:pPr>
              <a:r>
                <a:rPr lang="en-US" altLang="en-US" sz="1200" b="1" dirty="0">
                  <a:latin typeface="Helvetica"/>
                  <a:ea typeface="Arial Unicode MS" pitchFamily="34" charset="-128"/>
                  <a:cs typeface="Helvetica"/>
                </a:rPr>
                <a:t>0</a:t>
              </a:r>
            </a:p>
          </p:txBody>
        </p:sp>
        <p:sp>
          <p:nvSpPr>
            <p:cNvPr id="53" name="Line 128"/>
            <p:cNvSpPr>
              <a:spLocks noChangeShapeType="1"/>
            </p:cNvSpPr>
            <p:nvPr/>
          </p:nvSpPr>
          <p:spPr bwMode="auto">
            <a:xfrm>
              <a:off x="2602159" y="2041785"/>
              <a:ext cx="0" cy="2381439"/>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750">
                <a:latin typeface="Helvetica"/>
                <a:cs typeface="Helvetica"/>
              </a:endParaRPr>
            </a:p>
          </p:txBody>
        </p:sp>
        <p:sp>
          <p:nvSpPr>
            <p:cNvPr id="54" name="Line 127"/>
            <p:cNvSpPr>
              <a:spLocks noChangeShapeType="1"/>
            </p:cNvSpPr>
            <p:nvPr/>
          </p:nvSpPr>
          <p:spPr bwMode="auto">
            <a:xfrm>
              <a:off x="1363909" y="1769914"/>
              <a:ext cx="0" cy="2652239"/>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750">
                <a:latin typeface="Helvetica"/>
                <a:cs typeface="Helvetica"/>
              </a:endParaRPr>
            </a:p>
          </p:txBody>
        </p:sp>
        <p:sp>
          <p:nvSpPr>
            <p:cNvPr id="52" name="Rectangle 126"/>
            <p:cNvSpPr>
              <a:spLocks noChangeArrowheads="1"/>
            </p:cNvSpPr>
            <p:nvPr/>
          </p:nvSpPr>
          <p:spPr bwMode="auto">
            <a:xfrm>
              <a:off x="765025" y="1770631"/>
              <a:ext cx="4562475" cy="265152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200">
                <a:latin typeface="Helvetica"/>
                <a:ea typeface="Arial Unicode MS" pitchFamily="34" charset="-128"/>
                <a:cs typeface="Helvetica"/>
              </a:endParaRPr>
            </a:p>
          </p:txBody>
        </p:sp>
        <p:sp>
          <p:nvSpPr>
            <p:cNvPr id="61" name="Text Box 91"/>
            <p:cNvSpPr txBox="1">
              <a:spLocks noChangeArrowheads="1"/>
            </p:cNvSpPr>
            <p:nvPr/>
          </p:nvSpPr>
          <p:spPr bwMode="auto">
            <a:xfrm>
              <a:off x="1363912" y="1764633"/>
              <a:ext cx="1237654"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ctr" eaLnBrk="1" hangingPunct="1">
                <a:spcBef>
                  <a:spcPct val="50000"/>
                </a:spcBef>
              </a:pPr>
              <a:r>
                <a:rPr lang="en-US" altLang="en-US" sz="1200" b="1" dirty="0">
                  <a:solidFill>
                    <a:schemeClr val="bg1"/>
                  </a:solidFill>
                  <a:latin typeface="Helvetica"/>
                  <a:ea typeface="Arial Unicode MS" pitchFamily="34" charset="-128"/>
                  <a:cs typeface="Helvetica"/>
                </a:rPr>
                <a:t>3%</a:t>
              </a:r>
            </a:p>
          </p:txBody>
        </p:sp>
        <p:sp>
          <p:nvSpPr>
            <p:cNvPr id="62" name="Text Box 91"/>
            <p:cNvSpPr txBox="1">
              <a:spLocks noChangeArrowheads="1"/>
            </p:cNvSpPr>
            <p:nvPr/>
          </p:nvSpPr>
          <p:spPr bwMode="auto">
            <a:xfrm>
              <a:off x="2601565" y="1764634"/>
              <a:ext cx="1319808"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ctr" eaLnBrk="1" hangingPunct="1">
                <a:spcBef>
                  <a:spcPct val="50000"/>
                </a:spcBef>
              </a:pPr>
              <a:r>
                <a:rPr lang="en-US" altLang="en-US" sz="1200" b="1" dirty="0">
                  <a:solidFill>
                    <a:schemeClr val="bg1"/>
                  </a:solidFill>
                  <a:latin typeface="Helvetica"/>
                  <a:ea typeface="Arial Unicode MS" pitchFamily="34" charset="-128"/>
                  <a:cs typeface="Helvetica"/>
                </a:rPr>
                <a:t>6%</a:t>
              </a:r>
            </a:p>
          </p:txBody>
        </p:sp>
        <p:sp>
          <p:nvSpPr>
            <p:cNvPr id="63" name="Text Box 91"/>
            <p:cNvSpPr txBox="1">
              <a:spLocks noChangeArrowheads="1"/>
            </p:cNvSpPr>
            <p:nvPr/>
          </p:nvSpPr>
          <p:spPr bwMode="auto">
            <a:xfrm>
              <a:off x="4201284" y="1764635"/>
              <a:ext cx="843922"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ctr" eaLnBrk="1" hangingPunct="1">
                <a:spcBef>
                  <a:spcPct val="50000"/>
                </a:spcBef>
              </a:pPr>
              <a:r>
                <a:rPr lang="en-US" altLang="en-US" sz="1200" b="1" dirty="0">
                  <a:solidFill>
                    <a:schemeClr val="bg1"/>
                  </a:solidFill>
                  <a:latin typeface="Helvetica"/>
                  <a:ea typeface="Arial Unicode MS" pitchFamily="34" charset="-128"/>
                  <a:cs typeface="Helvetica"/>
                </a:rPr>
                <a:t>12%</a:t>
              </a:r>
            </a:p>
          </p:txBody>
        </p:sp>
        <p:sp>
          <p:nvSpPr>
            <p:cNvPr id="64" name="Text Box 91"/>
            <p:cNvSpPr txBox="1">
              <a:spLocks noChangeArrowheads="1"/>
            </p:cNvSpPr>
            <p:nvPr/>
          </p:nvSpPr>
          <p:spPr bwMode="auto">
            <a:xfrm>
              <a:off x="765024" y="1764632"/>
              <a:ext cx="598887"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algn="ctr" eaLnBrk="1" hangingPunct="1">
                <a:spcBef>
                  <a:spcPct val="50000"/>
                </a:spcBef>
              </a:pPr>
              <a:r>
                <a:rPr lang="en-US" altLang="en-US" sz="1200" b="1" dirty="0">
                  <a:solidFill>
                    <a:schemeClr val="bg1"/>
                  </a:solidFill>
                  <a:latin typeface="Helvetica"/>
                  <a:ea typeface="Arial Unicode MS" pitchFamily="34" charset="-128"/>
                  <a:cs typeface="Helvetica"/>
                </a:rPr>
                <a:t>Years</a:t>
              </a:r>
            </a:p>
          </p:txBody>
        </p:sp>
        <p:cxnSp>
          <p:nvCxnSpPr>
            <p:cNvPr id="12" name="Straight Connector 11"/>
            <p:cNvCxnSpPr/>
            <p:nvPr/>
          </p:nvCxnSpPr>
          <p:spPr bwMode="auto">
            <a:xfrm flipH="1">
              <a:off x="767407" y="2039942"/>
              <a:ext cx="4560544"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47" name="Text Box 95"/>
            <p:cNvSpPr txBox="1">
              <a:spLocks noChangeArrowheads="1"/>
            </p:cNvSpPr>
            <p:nvPr/>
          </p:nvSpPr>
          <p:spPr bwMode="auto">
            <a:xfrm>
              <a:off x="772809" y="2293958"/>
              <a:ext cx="583659" cy="2151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9pPr>
            </a:lstStyle>
            <a:p>
              <a:pPr algn="r" eaLnBrk="1" hangingPunct="1">
                <a:spcAft>
                  <a:spcPct val="45000"/>
                </a:spcAft>
              </a:pPr>
              <a:r>
                <a:rPr lang="en-US" altLang="en-US" sz="1200" b="1" dirty="0">
                  <a:latin typeface="Helvetica"/>
                  <a:ea typeface="Arial Unicode MS" pitchFamily="34" charset="-128"/>
                  <a:cs typeface="Helvetica"/>
                </a:rPr>
                <a:t>6</a:t>
              </a:r>
            </a:p>
            <a:p>
              <a:pPr algn="r" eaLnBrk="1" hangingPunct="1">
                <a:spcAft>
                  <a:spcPct val="45000"/>
                </a:spcAft>
              </a:pPr>
              <a:r>
                <a:rPr lang="en-US" altLang="en-US" sz="1200" b="1" dirty="0">
                  <a:latin typeface="Helvetica"/>
                  <a:ea typeface="Arial Unicode MS" pitchFamily="34" charset="-128"/>
                  <a:cs typeface="Helvetica"/>
                </a:rPr>
                <a:t>12</a:t>
              </a:r>
            </a:p>
            <a:p>
              <a:pPr algn="r" eaLnBrk="1" hangingPunct="1">
                <a:spcAft>
                  <a:spcPct val="45000"/>
                </a:spcAft>
              </a:pPr>
              <a:r>
                <a:rPr lang="en-US" altLang="en-US" sz="1200" b="1" dirty="0">
                  <a:latin typeface="Helvetica"/>
                  <a:ea typeface="Arial Unicode MS" pitchFamily="34" charset="-128"/>
                  <a:cs typeface="Helvetica"/>
                </a:rPr>
                <a:t>18</a:t>
              </a:r>
            </a:p>
            <a:p>
              <a:pPr algn="r" eaLnBrk="1" hangingPunct="1">
                <a:spcAft>
                  <a:spcPct val="45000"/>
                </a:spcAft>
              </a:pPr>
              <a:r>
                <a:rPr lang="en-US" altLang="en-US" sz="1200" b="1" dirty="0">
                  <a:latin typeface="Helvetica"/>
                  <a:ea typeface="Arial Unicode MS" pitchFamily="34" charset="-128"/>
                  <a:cs typeface="Helvetica"/>
                </a:rPr>
                <a:t>24</a:t>
              </a:r>
            </a:p>
            <a:p>
              <a:pPr algn="r" eaLnBrk="1" hangingPunct="1">
                <a:spcAft>
                  <a:spcPct val="45000"/>
                </a:spcAft>
              </a:pPr>
              <a:r>
                <a:rPr lang="en-US" altLang="en-US" sz="1200" b="1" dirty="0">
                  <a:latin typeface="Helvetica"/>
                  <a:ea typeface="Arial Unicode MS" pitchFamily="34" charset="-128"/>
                  <a:cs typeface="Helvetica"/>
                </a:rPr>
                <a:t>30</a:t>
              </a:r>
            </a:p>
            <a:p>
              <a:pPr algn="r" eaLnBrk="1" hangingPunct="1">
                <a:spcAft>
                  <a:spcPct val="45000"/>
                </a:spcAft>
              </a:pPr>
              <a:r>
                <a:rPr lang="en-US" altLang="en-US" sz="1200" b="1" dirty="0">
                  <a:latin typeface="Helvetica"/>
                  <a:ea typeface="Arial Unicode MS" pitchFamily="34" charset="-128"/>
                  <a:cs typeface="Helvetica"/>
                </a:rPr>
                <a:t>36</a:t>
              </a:r>
            </a:p>
            <a:p>
              <a:pPr algn="r" eaLnBrk="1" hangingPunct="1">
                <a:spcAft>
                  <a:spcPct val="45000"/>
                </a:spcAft>
              </a:pPr>
              <a:r>
                <a:rPr lang="en-US" altLang="en-US" sz="1200" b="1" dirty="0">
                  <a:latin typeface="Helvetica"/>
                  <a:ea typeface="Arial Unicode MS" pitchFamily="34" charset="-128"/>
                  <a:cs typeface="Helvetica"/>
                </a:rPr>
                <a:t>42</a:t>
              </a:r>
            </a:p>
            <a:p>
              <a:pPr algn="r" eaLnBrk="1" hangingPunct="1">
                <a:spcAft>
                  <a:spcPct val="45000"/>
                </a:spcAft>
              </a:pPr>
              <a:r>
                <a:rPr lang="en-US" altLang="en-US" sz="1200" b="1" dirty="0">
                  <a:latin typeface="Helvetica"/>
                  <a:ea typeface="Arial Unicode MS" pitchFamily="34" charset="-128"/>
                  <a:cs typeface="Helvetica"/>
                </a:rPr>
                <a:t>48</a:t>
              </a:r>
            </a:p>
          </p:txBody>
        </p:sp>
        <p:sp>
          <p:nvSpPr>
            <p:cNvPr id="56" name="Line 128"/>
            <p:cNvSpPr>
              <a:spLocks noChangeShapeType="1"/>
            </p:cNvSpPr>
            <p:nvPr/>
          </p:nvSpPr>
          <p:spPr bwMode="auto">
            <a:xfrm>
              <a:off x="3919784" y="2041785"/>
              <a:ext cx="0" cy="2381439"/>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endParaRPr lang="en-US" sz="750">
                <a:latin typeface="Helvetica"/>
                <a:cs typeface="Helvetica"/>
              </a:endParaRPr>
            </a:p>
          </p:txBody>
        </p:sp>
      </p:grpSp>
      <p:sp>
        <p:nvSpPr>
          <p:cNvPr id="3" name="Title 2">
            <a:extLst>
              <a:ext uri="{FF2B5EF4-FFF2-40B4-BE49-F238E27FC236}">
                <a16:creationId xmlns:a16="http://schemas.microsoft.com/office/drawing/2014/main" id="{A7DDA81B-CF55-D84E-8748-DA00EEFD88A1}"/>
              </a:ext>
            </a:extLst>
          </p:cNvPr>
          <p:cNvSpPr>
            <a:spLocks noGrp="1"/>
          </p:cNvSpPr>
          <p:nvPr>
            <p:ph type="title"/>
          </p:nvPr>
        </p:nvSpPr>
        <p:spPr>
          <a:xfrm>
            <a:off x="301321" y="229827"/>
            <a:ext cx="8541358" cy="523220"/>
          </a:xfrm>
        </p:spPr>
        <p:txBody>
          <a:bodyPr/>
          <a:lstStyle/>
          <a:p>
            <a:r>
              <a:rPr lang="en-US" altLang="en-US" sz="2800" dirty="0">
                <a:solidFill>
                  <a:srgbClr val="34526F"/>
                </a:solidFill>
              </a:rPr>
              <a:t>The Rule of 72</a:t>
            </a:r>
            <a:endParaRPr lang="en-US" sz="2800" dirty="0"/>
          </a:p>
        </p:txBody>
      </p:sp>
    </p:spTree>
    <p:extLst>
      <p:ext uri="{BB962C8B-B14F-4D97-AF65-F5344CB8AC3E}">
        <p14:creationId xmlns:p14="http://schemas.microsoft.com/office/powerpoint/2010/main" val="270205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048CF4-B2D0-48F3-85A0-293992E53370}"/>
              </a:ext>
            </a:extLst>
          </p:cNvPr>
          <p:cNvSpPr/>
          <p:nvPr/>
        </p:nvSpPr>
        <p:spPr bwMode="auto">
          <a:xfrm>
            <a:off x="0" y="0"/>
            <a:ext cx="9144000" cy="345519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anchor="ctr"/>
          <a:lstStyle/>
          <a:p>
            <a:pPr algn="ctr" defTabSz="685800" fontAlgn="base">
              <a:spcBef>
                <a:spcPct val="20000"/>
              </a:spcBef>
              <a:spcAft>
                <a:spcPct val="0"/>
              </a:spcAft>
              <a:defRPr/>
            </a:pPr>
            <a:endParaRPr lang="en-US">
              <a:solidFill>
                <a:srgbClr val="CC0000"/>
              </a:solidFill>
              <a:latin typeface="Trebuchet MS" pitchFamily="-110" charset="0"/>
            </a:endParaRPr>
          </a:p>
        </p:txBody>
      </p:sp>
      <p:sp>
        <p:nvSpPr>
          <p:cNvPr id="11" name="TextBox 10">
            <a:extLst>
              <a:ext uri="{FF2B5EF4-FFF2-40B4-BE49-F238E27FC236}">
                <a16:creationId xmlns:a16="http://schemas.microsoft.com/office/drawing/2014/main" id="{39B18777-D292-4E7E-93E9-68EA8F6F69F6}"/>
              </a:ext>
            </a:extLst>
          </p:cNvPr>
          <p:cNvSpPr txBox="1"/>
          <p:nvPr/>
        </p:nvSpPr>
        <p:spPr>
          <a:xfrm>
            <a:off x="200967" y="850932"/>
            <a:ext cx="4347221" cy="1973617"/>
          </a:xfrm>
          <a:prstGeom prst="rect">
            <a:avLst/>
          </a:prstGeom>
          <a:noFill/>
        </p:spPr>
        <p:txBody>
          <a:bodyPr wrap="square">
            <a:spAutoFit/>
          </a:bodyPr>
          <a:lstStyle/>
          <a:p>
            <a:pPr defTabSz="685800" eaLnBrk="0" fontAlgn="base" hangingPunct="0">
              <a:spcBef>
                <a:spcPct val="0"/>
              </a:spcBef>
              <a:spcAft>
                <a:spcPct val="0"/>
              </a:spcAft>
              <a:defRPr/>
            </a:pPr>
            <a:r>
              <a:rPr lang="en-US" altLang="en-US" sz="1500" dirty="0">
                <a:solidFill>
                  <a:srgbClr val="34526F"/>
                </a:solidFill>
                <a:latin typeface="Helvetica"/>
                <a:cs typeface="Helvetica"/>
              </a:rPr>
              <a:t>Why we are here:</a:t>
            </a:r>
            <a:endParaRPr lang="en-US" sz="1500" dirty="0">
              <a:solidFill>
                <a:srgbClr val="000000"/>
              </a:solidFill>
              <a:latin typeface="Trebuchet MS" panose="020B0603020202020204" pitchFamily="34" charset="0"/>
              <a:ea typeface="Geneva" pitchFamily="34" charset="0"/>
            </a:endParaRPr>
          </a:p>
          <a:p>
            <a:pPr marL="171450" indent="-171450" defTabSz="685800" eaLnBrk="0" fontAlgn="base" hangingPunct="0">
              <a:spcBef>
                <a:spcPct val="0"/>
              </a:spcBef>
              <a:spcAft>
                <a:spcPct val="0"/>
              </a:spcAft>
              <a:buFont typeface="+mj-lt"/>
              <a:buAutoNum type="arabicPeriod"/>
              <a:defRPr/>
            </a:pPr>
            <a:endParaRPr lang="en-US" sz="900" dirty="0">
              <a:solidFill>
                <a:srgbClr val="000000"/>
              </a:solidFill>
              <a:latin typeface="Trebuchet MS" panose="020B0603020202020204" pitchFamily="34" charset="0"/>
              <a:ea typeface="Geneva" pitchFamily="34" charset="0"/>
            </a:endParaRPr>
          </a:p>
          <a:p>
            <a:pPr marL="257175" indent="-257175" defTabSz="685800" eaLnBrk="0" fontAlgn="base" hangingPunct="0">
              <a:spcBef>
                <a:spcPct val="0"/>
              </a:spcBef>
              <a:spcAft>
                <a:spcPct val="0"/>
              </a:spcAft>
              <a:buFont typeface="+mj-lt"/>
              <a:buAutoNum type="arabicPeriod"/>
              <a:defRPr/>
            </a:pPr>
            <a:r>
              <a:rPr lang="en-US" altLang="en-US" sz="1200" dirty="0">
                <a:solidFill>
                  <a:srgbClr val="34526F"/>
                </a:solidFill>
                <a:latin typeface="Helvetica"/>
                <a:cs typeface="Helvetica"/>
              </a:rPr>
              <a:t>Explain our financial concepts and how they help people.</a:t>
            </a:r>
          </a:p>
          <a:p>
            <a:pPr marL="257175" indent="-257175" defTabSz="685800" eaLnBrk="0" fontAlgn="base" hangingPunct="0">
              <a:spcBef>
                <a:spcPct val="0"/>
              </a:spcBef>
              <a:spcAft>
                <a:spcPct val="0"/>
              </a:spcAft>
              <a:buFont typeface="+mj-lt"/>
              <a:buAutoNum type="arabicPeriod"/>
              <a:defRPr/>
            </a:pPr>
            <a:endParaRPr lang="en-US" sz="1200" dirty="0">
              <a:solidFill>
                <a:srgbClr val="000000"/>
              </a:solidFill>
              <a:latin typeface="Trebuchet MS" panose="020B0603020202020204" pitchFamily="34" charset="0"/>
              <a:ea typeface="Geneva" pitchFamily="34" charset="0"/>
            </a:endParaRPr>
          </a:p>
          <a:p>
            <a:pPr marL="257175" indent="-257175" defTabSz="685800" eaLnBrk="0" fontAlgn="base" hangingPunct="0">
              <a:spcBef>
                <a:spcPct val="0"/>
              </a:spcBef>
              <a:spcAft>
                <a:spcPct val="0"/>
              </a:spcAft>
              <a:buFont typeface="+mj-lt"/>
              <a:buAutoNum type="arabicPeriod"/>
              <a:defRPr/>
            </a:pPr>
            <a:r>
              <a:rPr lang="en-US" altLang="en-US" sz="1200" dirty="0">
                <a:solidFill>
                  <a:srgbClr val="34526F"/>
                </a:solidFill>
                <a:latin typeface="Helvetica"/>
                <a:cs typeface="Helvetica"/>
              </a:rPr>
              <a:t>Training</a:t>
            </a:r>
            <a:endParaRPr lang="en-US" sz="1200" dirty="0">
              <a:solidFill>
                <a:srgbClr val="000000"/>
              </a:solidFill>
              <a:latin typeface="Trebuchet MS" panose="020B0603020202020204" pitchFamily="34" charset="0"/>
              <a:ea typeface="Geneva" pitchFamily="34" charset="0"/>
            </a:endParaRPr>
          </a:p>
          <a:p>
            <a:pPr marL="600075" lvl="1" indent="-257175" defTabSz="685800" eaLnBrk="0" fontAlgn="base" hangingPunct="0">
              <a:spcBef>
                <a:spcPct val="0"/>
              </a:spcBef>
              <a:spcAft>
                <a:spcPct val="0"/>
              </a:spcAft>
              <a:buFont typeface="Arial" panose="020B0604020202020204" pitchFamily="34" charset="0"/>
              <a:buChar char="•"/>
              <a:defRPr/>
            </a:pPr>
            <a:r>
              <a:rPr lang="en-US" altLang="en-US" sz="1050" dirty="0">
                <a:solidFill>
                  <a:srgbClr val="34526F"/>
                </a:solidFill>
                <a:latin typeface="Helvetica"/>
                <a:cs typeface="Helvetica"/>
              </a:rPr>
              <a:t>We believe that training new people in their natural, warm market is a great way of learning our business.</a:t>
            </a:r>
          </a:p>
          <a:p>
            <a:pPr marL="600075" lvl="1" indent="-257175" defTabSz="685800" eaLnBrk="0" fontAlgn="base" hangingPunct="0">
              <a:spcBef>
                <a:spcPct val="0"/>
              </a:spcBef>
              <a:spcAft>
                <a:spcPct val="0"/>
              </a:spcAft>
              <a:buFont typeface="Arial" panose="020B0604020202020204" pitchFamily="34" charset="0"/>
              <a:buChar char="•"/>
              <a:defRPr/>
            </a:pPr>
            <a:endParaRPr lang="en-US" sz="900" dirty="0">
              <a:solidFill>
                <a:srgbClr val="000000"/>
              </a:solidFill>
              <a:latin typeface="Trebuchet MS" panose="020B0603020202020204" pitchFamily="34" charset="0"/>
              <a:ea typeface="Geneva" pitchFamily="34" charset="0"/>
            </a:endParaRPr>
          </a:p>
          <a:p>
            <a:pPr marL="257175" indent="-257175" defTabSz="685800" eaLnBrk="0" fontAlgn="base" hangingPunct="0">
              <a:spcBef>
                <a:spcPct val="0"/>
              </a:spcBef>
              <a:spcAft>
                <a:spcPct val="0"/>
              </a:spcAft>
              <a:buFont typeface="+mj-lt"/>
              <a:buAutoNum type="arabicPeriod"/>
              <a:defRPr/>
            </a:pPr>
            <a:r>
              <a:rPr lang="en-US" altLang="en-US" sz="1200" dirty="0">
                <a:solidFill>
                  <a:srgbClr val="34526F"/>
                </a:solidFill>
                <a:latin typeface="Helvetica"/>
                <a:cs typeface="Helvetica"/>
              </a:rPr>
              <a:t>Referrals </a:t>
            </a:r>
            <a:endParaRPr lang="en-US" sz="1200" dirty="0">
              <a:solidFill>
                <a:srgbClr val="000000"/>
              </a:solidFill>
              <a:latin typeface="Trebuchet MS" panose="020B0603020202020204" pitchFamily="34" charset="0"/>
              <a:ea typeface="Geneva" pitchFamily="34" charset="0"/>
            </a:endParaRPr>
          </a:p>
          <a:p>
            <a:pPr marL="600075" lvl="1" indent="-257175" defTabSz="685800" eaLnBrk="0" fontAlgn="base" hangingPunct="0">
              <a:spcBef>
                <a:spcPct val="0"/>
              </a:spcBef>
              <a:spcAft>
                <a:spcPct val="0"/>
              </a:spcAft>
              <a:buFont typeface="Arial" panose="020B0604020202020204" pitchFamily="34" charset="0"/>
              <a:buChar char="•"/>
              <a:defRPr/>
            </a:pPr>
            <a:r>
              <a:rPr lang="en-US" altLang="en-US" sz="1050" dirty="0">
                <a:solidFill>
                  <a:srgbClr val="34526F"/>
                </a:solidFill>
                <a:latin typeface="Helvetica"/>
                <a:cs typeface="Helvetica"/>
              </a:rPr>
              <a:t>If you see value in what in what we do, </a:t>
            </a:r>
            <a:r>
              <a:rPr lang="en-US" altLang="en-US" sz="975" dirty="0">
                <a:solidFill>
                  <a:srgbClr val="34526F"/>
                </a:solidFill>
                <a:latin typeface="Helvetica"/>
                <a:cs typeface="Helvetica"/>
              </a:rPr>
              <a:t>we ask that you become a referral source for us.</a:t>
            </a:r>
            <a:r>
              <a:rPr lang="en-US" sz="975" dirty="0">
                <a:solidFill>
                  <a:srgbClr val="000000"/>
                </a:solidFill>
                <a:latin typeface="Trebuchet MS" panose="020B0603020202020204" pitchFamily="34" charset="0"/>
                <a:ea typeface="Geneva" pitchFamily="34" charset="0"/>
              </a:rPr>
              <a:t> </a:t>
            </a:r>
          </a:p>
        </p:txBody>
      </p:sp>
      <p:sp>
        <p:nvSpPr>
          <p:cNvPr id="19461" name="TextBox 1">
            <a:extLst>
              <a:ext uri="{FF2B5EF4-FFF2-40B4-BE49-F238E27FC236}">
                <a16:creationId xmlns:a16="http://schemas.microsoft.com/office/drawing/2014/main" id="{CC9EED30-B204-412E-BF9F-422B568E6213}"/>
              </a:ext>
            </a:extLst>
          </p:cNvPr>
          <p:cNvSpPr txBox="1">
            <a:spLocks noChangeArrowheads="1"/>
          </p:cNvSpPr>
          <p:nvPr/>
        </p:nvSpPr>
        <p:spPr bwMode="auto">
          <a:xfrm>
            <a:off x="4780359" y="1206393"/>
            <a:ext cx="4347221"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Geneva" pitchFamily="34" charset="0"/>
              </a:defRPr>
            </a:lvl1pPr>
            <a:lvl2pPr marL="742950" indent="-285750">
              <a:defRPr>
                <a:solidFill>
                  <a:schemeClr val="tx1"/>
                </a:solidFill>
                <a:latin typeface="Trebuchet MS" panose="020B0603020202020204" pitchFamily="34" charset="0"/>
                <a:cs typeface="Geneva" pitchFamily="34" charset="0"/>
              </a:defRPr>
            </a:lvl2pPr>
            <a:lvl3pPr marL="1143000" indent="-228600">
              <a:defRPr>
                <a:solidFill>
                  <a:schemeClr val="tx1"/>
                </a:solidFill>
                <a:latin typeface="Trebuchet MS" panose="020B0603020202020204" pitchFamily="34" charset="0"/>
                <a:cs typeface="Geneva" pitchFamily="34" charset="0"/>
              </a:defRPr>
            </a:lvl3pPr>
            <a:lvl4pPr marL="1600200" indent="-228600">
              <a:defRPr>
                <a:solidFill>
                  <a:schemeClr val="tx1"/>
                </a:solidFill>
                <a:latin typeface="Trebuchet MS" panose="020B0603020202020204" pitchFamily="34" charset="0"/>
                <a:cs typeface="Geneva" pitchFamily="34" charset="0"/>
              </a:defRPr>
            </a:lvl4pPr>
            <a:lvl5pPr marL="2057400" indent="-228600">
              <a:defRPr>
                <a:solidFill>
                  <a:schemeClr val="tx1"/>
                </a:solidFill>
                <a:latin typeface="Trebuchet MS" panose="020B0603020202020204" pitchFamily="34" charset="0"/>
                <a:cs typeface="Geneva"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Geneva" pitchFamily="34" charset="0"/>
              </a:defRPr>
            </a:lvl9pPr>
          </a:lstStyle>
          <a:p>
            <a:pPr defTabSz="685800" eaLnBrk="0" fontAlgn="base" hangingPunct="0">
              <a:spcBef>
                <a:spcPct val="0"/>
              </a:spcBef>
              <a:spcAft>
                <a:spcPct val="0"/>
              </a:spcAft>
            </a:pPr>
            <a:r>
              <a:rPr lang="en-US" altLang="en-US" sz="1200" dirty="0">
                <a:solidFill>
                  <a:srgbClr val="34526F"/>
                </a:solidFill>
                <a:latin typeface="Helvetica"/>
                <a:cs typeface="Helvetica"/>
              </a:rPr>
              <a:t>4.  Earn your business</a:t>
            </a:r>
            <a:endParaRPr lang="en-US" altLang="en-US" sz="1200" dirty="0">
              <a:solidFill>
                <a:srgbClr val="000000"/>
              </a:solidFill>
            </a:endParaRPr>
          </a:p>
          <a:p>
            <a:pPr marL="557213" lvl="1" indent="-214313" defTabSz="685800" eaLnBrk="0" fontAlgn="base" hangingPunct="0">
              <a:spcBef>
                <a:spcPct val="0"/>
              </a:spcBef>
              <a:spcAft>
                <a:spcPct val="0"/>
              </a:spcAft>
              <a:buFont typeface="Arial" panose="020B0604020202020204" pitchFamily="34" charset="0"/>
              <a:buChar char="•"/>
            </a:pPr>
            <a:r>
              <a:rPr lang="en-US" altLang="en-US" sz="1050" dirty="0">
                <a:solidFill>
                  <a:srgbClr val="34526F"/>
                </a:solidFill>
                <a:latin typeface="Helvetica"/>
                <a:cs typeface="Helvetica"/>
              </a:rPr>
              <a:t>If it is possible to help your family in any areas we discuss, we would like to compete for your business.</a:t>
            </a:r>
            <a:endParaRPr lang="en-US" altLang="en-US" sz="975" dirty="0">
              <a:solidFill>
                <a:srgbClr val="000000"/>
              </a:solidFill>
            </a:endParaRPr>
          </a:p>
          <a:p>
            <a:pPr marL="557213" lvl="1" indent="-214313" defTabSz="685800" eaLnBrk="0" fontAlgn="base" hangingPunct="0">
              <a:spcBef>
                <a:spcPct val="0"/>
              </a:spcBef>
              <a:spcAft>
                <a:spcPct val="0"/>
              </a:spcAft>
              <a:buFont typeface="Arial" panose="020B0604020202020204" pitchFamily="34" charset="0"/>
              <a:buChar char="•"/>
            </a:pPr>
            <a:endParaRPr lang="en-US" altLang="en-US" sz="900" dirty="0">
              <a:solidFill>
                <a:srgbClr val="000000"/>
              </a:solidFill>
            </a:endParaRPr>
          </a:p>
          <a:p>
            <a:pPr defTabSz="685800" eaLnBrk="0" fontAlgn="base" hangingPunct="0">
              <a:spcBef>
                <a:spcPct val="0"/>
              </a:spcBef>
              <a:spcAft>
                <a:spcPct val="0"/>
              </a:spcAft>
            </a:pPr>
            <a:r>
              <a:rPr lang="en-US" altLang="en-US" sz="1200" dirty="0">
                <a:solidFill>
                  <a:srgbClr val="34526F"/>
                </a:solidFill>
                <a:latin typeface="Helvetica"/>
                <a:cs typeface="Helvetica"/>
              </a:rPr>
              <a:t>5.  Expansion</a:t>
            </a:r>
            <a:endParaRPr lang="en-US" altLang="en-US" sz="1200" dirty="0">
              <a:solidFill>
                <a:srgbClr val="000000"/>
              </a:solidFill>
            </a:endParaRPr>
          </a:p>
          <a:p>
            <a:pPr marL="557213" lvl="1" indent="-214313" defTabSz="685800" eaLnBrk="0" fontAlgn="base" hangingPunct="0">
              <a:spcBef>
                <a:spcPct val="0"/>
              </a:spcBef>
              <a:spcAft>
                <a:spcPct val="0"/>
              </a:spcAft>
              <a:buFont typeface="Arial" panose="020B0604020202020204" pitchFamily="34" charset="0"/>
              <a:buChar char="•"/>
            </a:pPr>
            <a:r>
              <a:rPr lang="en-US" altLang="en-US" sz="1050" dirty="0">
                <a:solidFill>
                  <a:srgbClr val="34526F"/>
                </a:solidFill>
                <a:latin typeface="Helvetica"/>
                <a:cs typeface="Helvetica"/>
              </a:rPr>
              <a:t>As we go through this, if anyone comes to mind that would like to earn extra income or make a career change, we ask that you introduce this person to us. </a:t>
            </a:r>
            <a:endParaRPr lang="en-US" altLang="en-US" sz="1350" dirty="0">
              <a:solidFill>
                <a:srgbClr val="000000"/>
              </a:solidFill>
            </a:endParaRPr>
          </a:p>
        </p:txBody>
      </p:sp>
      <p:pic>
        <p:nvPicPr>
          <p:cNvPr id="19463" name="Picture 7">
            <a:extLst>
              <a:ext uri="{FF2B5EF4-FFF2-40B4-BE49-F238E27FC236}">
                <a16:creationId xmlns:a16="http://schemas.microsoft.com/office/drawing/2014/main" id="{CBA24D34-62B7-453A-9050-43FE37D19A2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96526" y="67672"/>
            <a:ext cx="2431334" cy="5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716A1D4-A0AD-49C9-B718-4A26B13F3046}"/>
              </a:ext>
            </a:extLst>
          </p:cNvPr>
          <p:cNvPicPr>
            <a:picLocks noChangeAspect="1"/>
          </p:cNvPicPr>
          <p:nvPr/>
        </p:nvPicPr>
        <p:blipFill rotWithShape="1">
          <a:blip r:embed="rId3"/>
          <a:srcRect t="21873" b="34585"/>
          <a:stretch/>
        </p:blipFill>
        <p:spPr>
          <a:xfrm>
            <a:off x="0" y="3169883"/>
            <a:ext cx="9144000" cy="1973617"/>
          </a:xfrm>
          <a:prstGeom prst="rect">
            <a:avLst/>
          </a:prstGeom>
        </p:spPr>
      </p:pic>
      <p:cxnSp>
        <p:nvCxnSpPr>
          <p:cNvPr id="8" name="Straight Connector 7">
            <a:extLst>
              <a:ext uri="{FF2B5EF4-FFF2-40B4-BE49-F238E27FC236}">
                <a16:creationId xmlns:a16="http://schemas.microsoft.com/office/drawing/2014/main" id="{4587628E-9F0F-408E-9430-59E3994C72BC}"/>
              </a:ext>
            </a:extLst>
          </p:cNvPr>
          <p:cNvCxnSpPr>
            <a:cxnSpLocks/>
          </p:cNvCxnSpPr>
          <p:nvPr/>
        </p:nvCxnSpPr>
        <p:spPr bwMode="auto">
          <a:xfrm>
            <a:off x="633046" y="710719"/>
            <a:ext cx="7958295" cy="0"/>
          </a:xfrm>
          <a:prstGeom prst="line">
            <a:avLst/>
          </a:prstGeom>
          <a:noFill/>
          <a:ln w="9525" cap="flat" cmpd="sng" algn="ctr">
            <a:solidFill>
              <a:srgbClr val="34526F"/>
            </a:solidFill>
            <a:prstDash val="solid"/>
            <a:round/>
            <a:headEnd type="none" w="med" len="med"/>
            <a:tailEnd type="none" w="med" len="med"/>
          </a:ln>
          <a:effectLst/>
        </p:spPr>
      </p:cxnSp>
    </p:spTree>
    <p:extLst>
      <p:ext uri="{BB962C8B-B14F-4D97-AF65-F5344CB8AC3E}">
        <p14:creationId xmlns:p14="http://schemas.microsoft.com/office/powerpoint/2010/main" val="235056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14E1B0A-603A-3649-BA0F-5416BB3848D6}"/>
              </a:ext>
            </a:extLst>
          </p:cNvPr>
          <p:cNvGrpSpPr/>
          <p:nvPr/>
        </p:nvGrpSpPr>
        <p:grpSpPr>
          <a:xfrm>
            <a:off x="3928243" y="2912781"/>
            <a:ext cx="4378649" cy="1374101"/>
            <a:chOff x="3928243" y="3433870"/>
            <a:chExt cx="4378649" cy="1374101"/>
          </a:xfrm>
        </p:grpSpPr>
        <p:sp>
          <p:nvSpPr>
            <p:cNvPr id="8" name="Text Box 3">
              <a:extLst>
                <a:ext uri="{FF2B5EF4-FFF2-40B4-BE49-F238E27FC236}">
                  <a16:creationId xmlns:a16="http://schemas.microsoft.com/office/drawing/2014/main" id="{DF8E0891-EB1F-EB48-A5D6-3BA7FAC064A3}"/>
                </a:ext>
              </a:extLst>
            </p:cNvPr>
            <p:cNvSpPr txBox="1">
              <a:spLocks noChangeArrowheads="1"/>
            </p:cNvSpPr>
            <p:nvPr/>
          </p:nvSpPr>
          <p:spPr bwMode="auto">
            <a:xfrm>
              <a:off x="4961927" y="3624377"/>
              <a:ext cx="3344965" cy="1183594"/>
            </a:xfrm>
            <a:prstGeom prst="rect">
              <a:avLst/>
            </a:prstGeom>
            <a:noFill/>
            <a:ln w="9525">
              <a:noFill/>
              <a:miter lim="800000"/>
              <a:headEnd/>
              <a:tailEnd/>
            </a:ln>
          </p:spPr>
          <p:txBody>
            <a:bodyPr wrap="square" anchor="ctr">
              <a:spAutoFit/>
            </a:bodyPr>
            <a:lstStyle/>
            <a:p>
              <a:pPr>
                <a:lnSpc>
                  <a:spcPct val="110000"/>
                </a:lnSpc>
              </a:pPr>
              <a:r>
                <a:rPr lang="en-US" altLang="en-US" sz="1300" b="1" dirty="0">
                  <a:solidFill>
                    <a:srgbClr val="9AC0A4"/>
                  </a:solidFill>
                  <a:latin typeface="Helvetica"/>
                  <a:ea typeface="Arial Unicode MS" pitchFamily="34" charset="-128"/>
                  <a:cs typeface="Helvetica"/>
                </a:rPr>
                <a:t>At Retirement</a:t>
              </a:r>
              <a:endParaRPr lang="en-US" altLang="en-US" sz="1300" dirty="0">
                <a:solidFill>
                  <a:srgbClr val="9AC0A4"/>
                </a:solidFill>
                <a:latin typeface="Helvetica"/>
                <a:ea typeface="Arial Unicode MS" pitchFamily="34" charset="-128"/>
                <a:cs typeface="Helvetica"/>
              </a:endParaRPr>
            </a:p>
            <a:p>
              <a:pPr>
                <a:lnSpc>
                  <a:spcPct val="110000"/>
                </a:lnSpc>
              </a:pPr>
              <a:r>
                <a:rPr lang="en-US" altLang="en-US" sz="1300" dirty="0">
                  <a:solidFill>
                    <a:schemeClr val="tx1"/>
                  </a:solidFill>
                  <a:latin typeface="Helvetica"/>
                  <a:ea typeface="Arial Unicode MS" pitchFamily="34" charset="-128"/>
                  <a:cs typeface="Helvetica"/>
                </a:rPr>
                <a:t>Grown children</a:t>
              </a:r>
            </a:p>
            <a:p>
              <a:pPr>
                <a:lnSpc>
                  <a:spcPct val="110000"/>
                </a:lnSpc>
              </a:pPr>
              <a:r>
                <a:rPr lang="en-US" altLang="en-US" sz="1300" dirty="0">
                  <a:solidFill>
                    <a:schemeClr val="tx1"/>
                  </a:solidFill>
                  <a:latin typeface="Helvetica"/>
                  <a:ea typeface="Arial Unicode MS" pitchFamily="34" charset="-128"/>
                  <a:cs typeface="Helvetica"/>
                </a:rPr>
                <a:t>Lower debt</a:t>
              </a:r>
            </a:p>
            <a:p>
              <a:pPr>
                <a:lnSpc>
                  <a:spcPct val="110000"/>
                </a:lnSpc>
              </a:pPr>
              <a:r>
                <a:rPr lang="en-US" altLang="en-US" sz="1300" dirty="0">
                  <a:solidFill>
                    <a:schemeClr val="tx1"/>
                  </a:solidFill>
                  <a:latin typeface="Helvetica"/>
                  <a:ea typeface="Arial Unicode MS" pitchFamily="34" charset="-128"/>
                  <a:cs typeface="Helvetica"/>
                </a:rPr>
                <a:t>Mortgage Paid</a:t>
              </a:r>
            </a:p>
            <a:p>
              <a:pPr>
                <a:lnSpc>
                  <a:spcPct val="110000"/>
                </a:lnSpc>
              </a:pPr>
              <a:r>
                <a:rPr lang="en-US" altLang="en-US" sz="1300" b="1" dirty="0">
                  <a:solidFill>
                    <a:schemeClr val="tx1"/>
                  </a:solidFill>
                  <a:latin typeface="Helvetica"/>
                  <a:ea typeface="Arial Unicode MS" pitchFamily="34" charset="-128"/>
                  <a:cs typeface="Helvetica"/>
                </a:rPr>
                <a:t>Retirement income needed</a:t>
              </a:r>
            </a:p>
          </p:txBody>
        </p:sp>
        <p:cxnSp>
          <p:nvCxnSpPr>
            <p:cNvPr id="9" name="Straight Connector 8">
              <a:extLst>
                <a:ext uri="{FF2B5EF4-FFF2-40B4-BE49-F238E27FC236}">
                  <a16:creationId xmlns:a16="http://schemas.microsoft.com/office/drawing/2014/main" id="{C756CB46-5683-9945-B6B8-ED0CF1E45C5D}"/>
                </a:ext>
              </a:extLst>
            </p:cNvPr>
            <p:cNvCxnSpPr/>
            <p:nvPr/>
          </p:nvCxnSpPr>
          <p:spPr bwMode="auto">
            <a:xfrm>
              <a:off x="3936126" y="4036927"/>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10" name="Straight Connector 9">
              <a:extLst>
                <a:ext uri="{FF2B5EF4-FFF2-40B4-BE49-F238E27FC236}">
                  <a16:creationId xmlns:a16="http://schemas.microsoft.com/office/drawing/2014/main" id="{B51EEBED-983A-6641-BA85-CDEEF780F67D}"/>
                </a:ext>
              </a:extLst>
            </p:cNvPr>
            <p:cNvCxnSpPr/>
            <p:nvPr/>
          </p:nvCxnSpPr>
          <p:spPr bwMode="auto">
            <a:xfrm>
              <a:off x="3928243" y="4254812"/>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12" name="Straight Connector 11">
              <a:extLst>
                <a:ext uri="{FF2B5EF4-FFF2-40B4-BE49-F238E27FC236}">
                  <a16:creationId xmlns:a16="http://schemas.microsoft.com/office/drawing/2014/main" id="{EA77CE28-64C5-3949-9931-59F641FD2E2E}"/>
                </a:ext>
              </a:extLst>
            </p:cNvPr>
            <p:cNvCxnSpPr/>
            <p:nvPr/>
          </p:nvCxnSpPr>
          <p:spPr bwMode="auto">
            <a:xfrm>
              <a:off x="3936126" y="4480580"/>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13" name="Straight Connector 12">
              <a:extLst>
                <a:ext uri="{FF2B5EF4-FFF2-40B4-BE49-F238E27FC236}">
                  <a16:creationId xmlns:a16="http://schemas.microsoft.com/office/drawing/2014/main" id="{678FFDF9-05C8-4140-A615-ED5458B54AB5}"/>
                </a:ext>
              </a:extLst>
            </p:cNvPr>
            <p:cNvCxnSpPr/>
            <p:nvPr/>
          </p:nvCxnSpPr>
          <p:spPr bwMode="auto">
            <a:xfrm>
              <a:off x="3928243" y="469846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14" name="Straight Connector 13">
              <a:extLst>
                <a:ext uri="{FF2B5EF4-FFF2-40B4-BE49-F238E27FC236}">
                  <a16:creationId xmlns:a16="http://schemas.microsoft.com/office/drawing/2014/main" id="{F6DCA7B8-6A2A-2942-A6A3-C95610A4F182}"/>
                </a:ext>
              </a:extLst>
            </p:cNvPr>
            <p:cNvCxnSpPr>
              <a:cxnSpLocks/>
            </p:cNvCxnSpPr>
            <p:nvPr/>
          </p:nvCxnSpPr>
          <p:spPr bwMode="auto">
            <a:xfrm>
              <a:off x="6180083" y="3782368"/>
              <a:ext cx="1204413" cy="0"/>
            </a:xfrm>
            <a:prstGeom prst="line">
              <a:avLst/>
            </a:prstGeom>
            <a:noFill/>
            <a:ln w="25400" cap="rnd" cmpd="sng" algn="ctr">
              <a:solidFill>
                <a:srgbClr val="9AC0A4"/>
              </a:solidFill>
              <a:prstDash val="dot"/>
              <a:round/>
              <a:headEnd type="none" w="med" len="med"/>
              <a:tailEnd type="none" w="med" len="med"/>
            </a:ln>
            <a:effectLst/>
          </p:spPr>
        </p:cxnSp>
        <p:cxnSp>
          <p:nvCxnSpPr>
            <p:cNvPr id="15" name="Straight Connector 14">
              <a:extLst>
                <a:ext uri="{FF2B5EF4-FFF2-40B4-BE49-F238E27FC236}">
                  <a16:creationId xmlns:a16="http://schemas.microsoft.com/office/drawing/2014/main" id="{13F42703-D0FE-3A45-8314-86CAAC91E251}"/>
                </a:ext>
              </a:extLst>
            </p:cNvPr>
            <p:cNvCxnSpPr/>
            <p:nvPr/>
          </p:nvCxnSpPr>
          <p:spPr bwMode="auto">
            <a:xfrm flipV="1">
              <a:off x="7384496" y="3433870"/>
              <a:ext cx="1" cy="347006"/>
            </a:xfrm>
            <a:prstGeom prst="line">
              <a:avLst/>
            </a:prstGeom>
            <a:noFill/>
            <a:ln w="25400" cap="rnd" cmpd="sng" algn="ctr">
              <a:solidFill>
                <a:srgbClr val="9AC0A4"/>
              </a:solidFill>
              <a:prstDash val="dot"/>
              <a:round/>
              <a:headEnd type="none" w="med" len="med"/>
              <a:tailEnd type="none" w="med" len="med"/>
            </a:ln>
            <a:effectLst/>
          </p:spPr>
        </p:cxnSp>
      </p:grpSp>
      <p:grpSp>
        <p:nvGrpSpPr>
          <p:cNvPr id="16" name="Group 15">
            <a:extLst>
              <a:ext uri="{FF2B5EF4-FFF2-40B4-BE49-F238E27FC236}">
                <a16:creationId xmlns:a16="http://schemas.microsoft.com/office/drawing/2014/main" id="{E96371D9-19AD-B944-BB21-5231EB30E8C7}"/>
              </a:ext>
            </a:extLst>
          </p:cNvPr>
          <p:cNvGrpSpPr/>
          <p:nvPr/>
        </p:nvGrpSpPr>
        <p:grpSpPr>
          <a:xfrm>
            <a:off x="407822" y="2912781"/>
            <a:ext cx="3442122" cy="1374101"/>
            <a:chOff x="492723" y="3433870"/>
            <a:chExt cx="3442122" cy="1374101"/>
          </a:xfrm>
        </p:grpSpPr>
        <p:sp>
          <p:nvSpPr>
            <p:cNvPr id="17" name="Text Box 3">
              <a:extLst>
                <a:ext uri="{FF2B5EF4-FFF2-40B4-BE49-F238E27FC236}">
                  <a16:creationId xmlns:a16="http://schemas.microsoft.com/office/drawing/2014/main" id="{17909C46-49C7-204B-86F6-E05A957BB9B4}"/>
                </a:ext>
              </a:extLst>
            </p:cNvPr>
            <p:cNvSpPr txBox="1">
              <a:spLocks noChangeArrowheads="1"/>
            </p:cNvSpPr>
            <p:nvPr/>
          </p:nvSpPr>
          <p:spPr bwMode="auto">
            <a:xfrm>
              <a:off x="492723" y="3624377"/>
              <a:ext cx="3442122" cy="1183594"/>
            </a:xfrm>
            <a:prstGeom prst="rect">
              <a:avLst/>
            </a:prstGeom>
            <a:noFill/>
            <a:ln w="9525">
              <a:noFill/>
              <a:miter lim="800000"/>
              <a:headEnd/>
              <a:tailEnd/>
            </a:ln>
          </p:spPr>
          <p:txBody>
            <a:bodyPr wrap="square" anchor="ctr">
              <a:spAutoFit/>
            </a:bodyPr>
            <a:lstStyle/>
            <a:p>
              <a:pPr algn="r">
                <a:lnSpc>
                  <a:spcPct val="110000"/>
                </a:lnSpc>
              </a:pPr>
              <a:r>
                <a:rPr lang="en-US" altLang="en-US" sz="1300" b="1" dirty="0">
                  <a:solidFill>
                    <a:srgbClr val="5B9BA9"/>
                  </a:solidFill>
                  <a:latin typeface="Helvetica"/>
                  <a:ea typeface="Arial Unicode MS" pitchFamily="34" charset="-128"/>
                  <a:cs typeface="Helvetica"/>
                </a:rPr>
                <a:t>Today</a:t>
              </a:r>
              <a:endParaRPr lang="en-US" altLang="en-US" sz="1300" dirty="0">
                <a:solidFill>
                  <a:srgbClr val="5B9BA9"/>
                </a:solidFill>
                <a:latin typeface="Helvetica"/>
                <a:ea typeface="Arial Unicode MS" pitchFamily="34" charset="-128"/>
                <a:cs typeface="Helvetica"/>
              </a:endParaRPr>
            </a:p>
            <a:p>
              <a:pPr algn="r">
                <a:lnSpc>
                  <a:spcPct val="110000"/>
                </a:lnSpc>
              </a:pPr>
              <a:r>
                <a:rPr lang="en-US" altLang="en-US" sz="1300" dirty="0">
                  <a:solidFill>
                    <a:schemeClr val="tx1"/>
                  </a:solidFill>
                  <a:latin typeface="Helvetica"/>
                  <a:ea typeface="Arial Unicode MS" pitchFamily="34" charset="-128"/>
                  <a:cs typeface="Helvetica"/>
                </a:rPr>
                <a:t>Young children</a:t>
              </a:r>
            </a:p>
            <a:p>
              <a:pPr algn="r">
                <a:lnSpc>
                  <a:spcPct val="110000"/>
                </a:lnSpc>
              </a:pPr>
              <a:r>
                <a:rPr lang="en-US" altLang="en-US" sz="1300" dirty="0">
                  <a:solidFill>
                    <a:schemeClr val="tx1"/>
                  </a:solidFill>
                  <a:latin typeface="Helvetica"/>
                  <a:ea typeface="Arial Unicode MS" pitchFamily="34" charset="-128"/>
                  <a:cs typeface="Helvetica"/>
                </a:rPr>
                <a:t>High debt</a:t>
              </a:r>
            </a:p>
            <a:p>
              <a:pPr algn="r">
                <a:lnSpc>
                  <a:spcPct val="110000"/>
                </a:lnSpc>
              </a:pPr>
              <a:r>
                <a:rPr lang="en-US" altLang="en-US" sz="1300" dirty="0">
                  <a:solidFill>
                    <a:schemeClr val="tx1"/>
                  </a:solidFill>
                  <a:latin typeface="Helvetica"/>
                  <a:ea typeface="Arial Unicode MS" pitchFamily="34" charset="-128"/>
                  <a:cs typeface="Helvetica"/>
                </a:rPr>
                <a:t>House mortgage</a:t>
              </a:r>
            </a:p>
            <a:p>
              <a:pPr algn="r">
                <a:lnSpc>
                  <a:spcPct val="110000"/>
                </a:lnSpc>
              </a:pPr>
              <a:r>
                <a:rPr lang="en-US" altLang="en-US" sz="1300" b="1" dirty="0">
                  <a:solidFill>
                    <a:schemeClr val="tx1"/>
                  </a:solidFill>
                  <a:latin typeface="Helvetica"/>
                  <a:ea typeface="Arial Unicode MS" pitchFamily="34" charset="-128"/>
                  <a:cs typeface="Helvetica"/>
                </a:rPr>
                <a:t>Loss of income would be devastating</a:t>
              </a:r>
            </a:p>
          </p:txBody>
        </p:sp>
        <p:cxnSp>
          <p:nvCxnSpPr>
            <p:cNvPr id="18" name="Straight Connector 17">
              <a:extLst>
                <a:ext uri="{FF2B5EF4-FFF2-40B4-BE49-F238E27FC236}">
                  <a16:creationId xmlns:a16="http://schemas.microsoft.com/office/drawing/2014/main" id="{7C6C27F6-44E6-FD4A-9BBC-2A1DD0E99029}"/>
                </a:ext>
              </a:extLst>
            </p:cNvPr>
            <p:cNvCxnSpPr/>
            <p:nvPr/>
          </p:nvCxnSpPr>
          <p:spPr bwMode="auto">
            <a:xfrm>
              <a:off x="2297063" y="3782368"/>
              <a:ext cx="936867" cy="0"/>
            </a:xfrm>
            <a:prstGeom prst="line">
              <a:avLst/>
            </a:prstGeom>
            <a:noFill/>
            <a:ln w="25400" cap="rnd" cmpd="sng" algn="ctr">
              <a:solidFill>
                <a:srgbClr val="5B9BA9"/>
              </a:solidFill>
              <a:prstDash val="dot"/>
              <a:round/>
              <a:headEnd type="none" w="med" len="med"/>
              <a:tailEnd type="none" w="med" len="med"/>
            </a:ln>
            <a:effectLst/>
          </p:spPr>
        </p:cxnSp>
        <p:cxnSp>
          <p:nvCxnSpPr>
            <p:cNvPr id="19" name="Straight Connector 18">
              <a:extLst>
                <a:ext uri="{FF2B5EF4-FFF2-40B4-BE49-F238E27FC236}">
                  <a16:creationId xmlns:a16="http://schemas.microsoft.com/office/drawing/2014/main" id="{0695BA28-77B9-374D-AC55-8DD2093612CD}"/>
                </a:ext>
              </a:extLst>
            </p:cNvPr>
            <p:cNvCxnSpPr/>
            <p:nvPr/>
          </p:nvCxnSpPr>
          <p:spPr bwMode="auto">
            <a:xfrm flipV="1">
              <a:off x="2189593" y="3433870"/>
              <a:ext cx="1" cy="347006"/>
            </a:xfrm>
            <a:prstGeom prst="line">
              <a:avLst/>
            </a:prstGeom>
            <a:noFill/>
            <a:ln w="25400" cap="rnd" cmpd="sng" algn="ctr">
              <a:solidFill>
                <a:srgbClr val="5B9BA9"/>
              </a:solidFill>
              <a:prstDash val="dot"/>
              <a:round/>
              <a:headEnd type="none" w="med" len="med"/>
              <a:tailEnd type="none" w="med" len="med"/>
            </a:ln>
            <a:effectLst/>
          </p:spPr>
        </p:cxnSp>
      </p:grpSp>
      <p:sp>
        <p:nvSpPr>
          <p:cNvPr id="6" name="Title 5">
            <a:extLst>
              <a:ext uri="{FF2B5EF4-FFF2-40B4-BE49-F238E27FC236}">
                <a16:creationId xmlns:a16="http://schemas.microsoft.com/office/drawing/2014/main" id="{53BD57E7-F1E5-8547-B2C4-6CE8533C9748}"/>
              </a:ext>
            </a:extLst>
          </p:cNvPr>
          <p:cNvSpPr>
            <a:spLocks noGrp="1"/>
          </p:cNvSpPr>
          <p:nvPr>
            <p:ph type="title"/>
          </p:nvPr>
        </p:nvSpPr>
        <p:spPr>
          <a:xfrm>
            <a:off x="301321" y="245216"/>
            <a:ext cx="8541358" cy="492443"/>
          </a:xfrm>
        </p:spPr>
        <p:txBody>
          <a:bodyPr/>
          <a:lstStyle/>
          <a:p>
            <a:r>
              <a:rPr lang="en-US" altLang="en-US" dirty="0">
                <a:solidFill>
                  <a:srgbClr val="34526F"/>
                </a:solidFill>
              </a:rPr>
              <a:t>The Theory of Decreasing Responsibility</a:t>
            </a:r>
            <a:endParaRPr lang="en-US" dirty="0"/>
          </a:p>
        </p:txBody>
      </p:sp>
      <p:sp>
        <p:nvSpPr>
          <p:cNvPr id="2" name="Slide Number Placeholder 1"/>
          <p:cNvSpPr>
            <a:spLocks noGrp="1"/>
          </p:cNvSpPr>
          <p:nvPr>
            <p:ph type="sldNum" sz="quarter" idx="12"/>
          </p:nvPr>
        </p:nvSpPr>
        <p:spPr/>
        <p:txBody>
          <a:bodyPr/>
          <a:lstStyle/>
          <a:p>
            <a:fld id="{0FA17902-E6C7-4548-816F-3C750E8578FA}" type="slidenum">
              <a:rPr lang="en-US" smtClean="0"/>
              <a:t>20</a:t>
            </a:fld>
            <a:endParaRPr lang="en-US"/>
          </a:p>
        </p:txBody>
      </p:sp>
      <p:pic>
        <p:nvPicPr>
          <p:cNvPr id="5" name="Picture 4">
            <a:extLst>
              <a:ext uri="{FF2B5EF4-FFF2-40B4-BE49-F238E27FC236}">
                <a16:creationId xmlns:a16="http://schemas.microsoft.com/office/drawing/2014/main" id="{46BD2953-8C1B-1B4A-8957-42D385651C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922" y="915664"/>
            <a:ext cx="7593970" cy="2380200"/>
          </a:xfrm>
          <a:prstGeom prst="rect">
            <a:avLst/>
          </a:prstGeom>
        </p:spPr>
      </p:pic>
      <p:sp>
        <p:nvSpPr>
          <p:cNvPr id="20" name="Rectangle 9">
            <a:extLst>
              <a:ext uri="{FF2B5EF4-FFF2-40B4-BE49-F238E27FC236}">
                <a16:creationId xmlns:a16="http://schemas.microsoft.com/office/drawing/2014/main" id="{F14E0C77-F4B5-DF47-8B53-075E8FCF6D80}"/>
              </a:ext>
            </a:extLst>
          </p:cNvPr>
          <p:cNvSpPr>
            <a:spLocks noChangeArrowheads="1"/>
          </p:cNvSpPr>
          <p:nvPr/>
        </p:nvSpPr>
        <p:spPr bwMode="auto">
          <a:xfrm>
            <a:off x="1216381" y="4308930"/>
            <a:ext cx="6470952" cy="630237"/>
          </a:xfrm>
          <a:prstGeom prst="rect">
            <a:avLst/>
          </a:prstGeom>
          <a:noFill/>
          <a:ln w="9525">
            <a:noFill/>
            <a:miter lim="800000"/>
            <a:headEnd/>
            <a:tailEnd/>
          </a:ln>
        </p:spPr>
        <p:txBody>
          <a:bodyPr lIns="91426" tIns="45714" rIns="91426" bIns="45714" anchor="ctr"/>
          <a:lstStyle/>
          <a:p>
            <a:pPr algn="ctr"/>
            <a:r>
              <a:rPr lang="en-US" altLang="en-US" sz="1600" dirty="0">
                <a:solidFill>
                  <a:srgbClr val="E4021D"/>
                </a:solidFill>
                <a:latin typeface="Helvetica"/>
                <a:ea typeface="Arial Unicode MS" pitchFamily="34" charset="-128"/>
                <a:cs typeface="Helvetica"/>
              </a:rPr>
              <a:t>What </a:t>
            </a:r>
            <a:r>
              <a:rPr lang="en-US" altLang="en-US" sz="1600" b="1" dirty="0">
                <a:solidFill>
                  <a:srgbClr val="E4021D"/>
                </a:solidFill>
                <a:latin typeface="Helvetica"/>
                <a:ea typeface="Arial Unicode MS" pitchFamily="34" charset="-128"/>
                <a:cs typeface="Helvetica"/>
              </a:rPr>
              <a:t>life insurance company</a:t>
            </a:r>
            <a:r>
              <a:rPr lang="en-US" altLang="en-US" sz="1600" dirty="0">
                <a:solidFill>
                  <a:srgbClr val="E4021D"/>
                </a:solidFill>
                <a:latin typeface="Helvetica"/>
                <a:ea typeface="Arial Unicode MS" pitchFamily="34" charset="-128"/>
                <a:cs typeface="Helvetica"/>
              </a:rPr>
              <a:t> do you know of that </a:t>
            </a:r>
          </a:p>
          <a:p>
            <a:pPr algn="ctr"/>
            <a:r>
              <a:rPr lang="en-US" altLang="en-US" sz="1600" b="1" dirty="0">
                <a:solidFill>
                  <a:srgbClr val="E4021D"/>
                </a:solidFill>
                <a:latin typeface="Helvetica"/>
                <a:ea typeface="Arial Unicode MS" pitchFamily="34" charset="-128"/>
                <a:cs typeface="Helvetica"/>
              </a:rPr>
              <a:t>teaches people</a:t>
            </a:r>
            <a:r>
              <a:rPr lang="en-US" altLang="en-US" sz="1600" dirty="0">
                <a:solidFill>
                  <a:srgbClr val="E4021D"/>
                </a:solidFill>
                <a:latin typeface="Helvetica"/>
                <a:ea typeface="Arial Unicode MS" pitchFamily="34" charset="-128"/>
                <a:cs typeface="Helvetica"/>
              </a:rPr>
              <a:t> how to eliminate the need for life insurance?</a:t>
            </a:r>
          </a:p>
        </p:txBody>
      </p:sp>
      <p:pic>
        <p:nvPicPr>
          <p:cNvPr id="21" name="Picture 20" descr="DecreasingResponsibility_youngfamily.eps">
            <a:extLst>
              <a:ext uri="{FF2B5EF4-FFF2-40B4-BE49-F238E27FC236}">
                <a16:creationId xmlns:a16="http://schemas.microsoft.com/office/drawing/2014/main" id="{824DF09A-B5BA-1845-838C-0C9F3ED2A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3507" y="1591819"/>
            <a:ext cx="1072950" cy="1036664"/>
          </a:xfrm>
          <a:prstGeom prst="rect">
            <a:avLst/>
          </a:prstGeom>
        </p:spPr>
      </p:pic>
      <p:pic>
        <p:nvPicPr>
          <p:cNvPr id="22" name="Picture 21" descr="DecreasingResponsibility_oldercouple.eps">
            <a:extLst>
              <a:ext uri="{FF2B5EF4-FFF2-40B4-BE49-F238E27FC236}">
                <a16:creationId xmlns:a16="http://schemas.microsoft.com/office/drawing/2014/main" id="{B055909B-FDFE-6549-8232-F8920D4E67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4409" y="1591819"/>
            <a:ext cx="1084172" cy="1033424"/>
          </a:xfrm>
          <a:prstGeom prst="rect">
            <a:avLst/>
          </a:prstGeom>
        </p:spPr>
      </p:pic>
      <p:sp>
        <p:nvSpPr>
          <p:cNvPr id="23" name="TextBox 22">
            <a:extLst>
              <a:ext uri="{FF2B5EF4-FFF2-40B4-BE49-F238E27FC236}">
                <a16:creationId xmlns:a16="http://schemas.microsoft.com/office/drawing/2014/main" id="{3384EE5C-2034-FF43-A272-6EF314D1AF78}"/>
              </a:ext>
            </a:extLst>
          </p:cNvPr>
          <p:cNvSpPr txBox="1"/>
          <p:nvPr/>
        </p:nvSpPr>
        <p:spPr>
          <a:xfrm>
            <a:off x="2028750" y="1748829"/>
            <a:ext cx="1482812" cy="646331"/>
          </a:xfrm>
          <a:prstGeom prst="rect">
            <a:avLst/>
          </a:prstGeom>
          <a:noFill/>
        </p:spPr>
        <p:txBody>
          <a:bodyPr wrap="square" rtlCol="0">
            <a:spAutoFit/>
          </a:bodyPr>
          <a:lstStyle/>
          <a:p>
            <a:pPr algn="ctr"/>
            <a:r>
              <a:rPr lang="en-US" b="1" dirty="0">
                <a:solidFill>
                  <a:srgbClr val="5B9BA9"/>
                </a:solidFill>
                <a:latin typeface="Helvetica"/>
                <a:cs typeface="Helvetica"/>
              </a:rPr>
              <a:t>DYING</a:t>
            </a:r>
            <a:br>
              <a:rPr lang="en-US" b="1" dirty="0">
                <a:solidFill>
                  <a:srgbClr val="5B9BA9"/>
                </a:solidFill>
                <a:latin typeface="Helvetica"/>
                <a:cs typeface="Helvetica"/>
              </a:rPr>
            </a:br>
            <a:r>
              <a:rPr lang="en-US" b="1" dirty="0">
                <a:solidFill>
                  <a:srgbClr val="5B9BA9"/>
                </a:solidFill>
                <a:latin typeface="Helvetica"/>
                <a:cs typeface="Helvetica"/>
              </a:rPr>
              <a:t>TOO SOON</a:t>
            </a:r>
          </a:p>
        </p:txBody>
      </p:sp>
      <p:sp>
        <p:nvSpPr>
          <p:cNvPr id="24" name="TextBox 23">
            <a:extLst>
              <a:ext uri="{FF2B5EF4-FFF2-40B4-BE49-F238E27FC236}">
                <a16:creationId xmlns:a16="http://schemas.microsoft.com/office/drawing/2014/main" id="{5C00D4A5-8E02-6541-A385-CAF21F3D622E}"/>
              </a:ext>
            </a:extLst>
          </p:cNvPr>
          <p:cNvSpPr txBox="1"/>
          <p:nvPr/>
        </p:nvSpPr>
        <p:spPr>
          <a:xfrm>
            <a:off x="5505613" y="1748830"/>
            <a:ext cx="1482812" cy="646331"/>
          </a:xfrm>
          <a:prstGeom prst="rect">
            <a:avLst/>
          </a:prstGeom>
          <a:noFill/>
        </p:spPr>
        <p:txBody>
          <a:bodyPr wrap="square" rtlCol="0">
            <a:spAutoFit/>
          </a:bodyPr>
          <a:lstStyle/>
          <a:p>
            <a:pPr algn="ctr"/>
            <a:r>
              <a:rPr lang="en-US" b="1" dirty="0">
                <a:solidFill>
                  <a:srgbClr val="9AC0A4"/>
                </a:solidFill>
                <a:latin typeface="Helvetica"/>
                <a:cs typeface="Helvetica"/>
              </a:rPr>
              <a:t>LIVING TOO LONG</a:t>
            </a:r>
          </a:p>
        </p:txBody>
      </p:sp>
    </p:spTree>
    <p:extLst>
      <p:ext uri="{BB962C8B-B14F-4D97-AF65-F5344CB8AC3E}">
        <p14:creationId xmlns:p14="http://schemas.microsoft.com/office/powerpoint/2010/main" val="917384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3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300"/>
                                        <p:tgtEl>
                                          <p:spTgt spid="21"/>
                                        </p:tgtEl>
                                      </p:cBhvr>
                                    </p:animEffect>
                                    <p:set>
                                      <p:cBhvr>
                                        <p:cTn id="29" dur="1" fill="hold">
                                          <p:stCondLst>
                                            <p:cond delay="299"/>
                                          </p:stCondLst>
                                        </p:cTn>
                                        <p:tgtEl>
                                          <p:spTgt spid="21"/>
                                        </p:tgtEl>
                                        <p:attrNameLst>
                                          <p:attrName>style.visibility</p:attrName>
                                        </p:attrNameLst>
                                      </p:cBhvr>
                                      <p:to>
                                        <p:strVal val="hidden"/>
                                      </p:to>
                                    </p:set>
                                  </p:childTnLst>
                                </p:cTn>
                              </p:par>
                            </p:childTnLst>
                          </p:cTn>
                        </p:par>
                        <p:par>
                          <p:cTn id="30" fill="hold">
                            <p:stCondLst>
                              <p:cond delay="3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3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300"/>
                                        <p:tgtEl>
                                          <p:spTgt spid="22"/>
                                        </p:tgtEl>
                                      </p:cBhvr>
                                    </p:animEffect>
                                    <p:set>
                                      <p:cBhvr>
                                        <p:cTn id="38" dur="1" fill="hold">
                                          <p:stCondLst>
                                            <p:cond delay="299"/>
                                          </p:stCondLst>
                                        </p:cTn>
                                        <p:tgtEl>
                                          <p:spTgt spid="22"/>
                                        </p:tgtEl>
                                        <p:attrNameLst>
                                          <p:attrName>style.visibility</p:attrName>
                                        </p:attrNameLst>
                                      </p:cBhvr>
                                      <p:to>
                                        <p:strVal val="hidden"/>
                                      </p:to>
                                    </p:set>
                                  </p:childTnLst>
                                </p:cTn>
                              </p:par>
                            </p:childTnLst>
                          </p:cTn>
                        </p:par>
                        <p:par>
                          <p:cTn id="39" fill="hold">
                            <p:stCondLst>
                              <p:cond delay="3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300"/>
                                        <p:tgtEl>
                                          <p:spTgt spid="24"/>
                                        </p:tgtEl>
                                      </p:cBhvr>
                                    </p:animEffect>
                                  </p:childTnLst>
                                </p:cTn>
                              </p:par>
                            </p:childTnLst>
                          </p:cTn>
                        </p:par>
                        <p:par>
                          <p:cTn id="43" fill="hold">
                            <p:stCondLst>
                              <p:cond delay="6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43DF0C-B328-304A-99B4-F5590D320AC2}"/>
              </a:ext>
            </a:extLst>
          </p:cNvPr>
          <p:cNvSpPr/>
          <p:nvPr/>
        </p:nvSpPr>
        <p:spPr>
          <a:xfrm>
            <a:off x="364385" y="695879"/>
            <a:ext cx="8415230" cy="218521"/>
          </a:xfrm>
          <a:prstGeom prst="rect">
            <a:avLst/>
          </a:prstGeom>
          <a:solidFill>
            <a:srgbClr val="F4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47322" y="778379"/>
            <a:ext cx="1776419" cy="1919111"/>
            <a:chOff x="828567" y="1032621"/>
            <a:chExt cx="1776419" cy="1919111"/>
          </a:xfrm>
        </p:grpSpPr>
        <p:sp>
          <p:nvSpPr>
            <p:cNvPr id="43" name="Rectangle 42"/>
            <p:cNvSpPr/>
            <p:nvPr/>
          </p:nvSpPr>
          <p:spPr>
            <a:xfrm>
              <a:off x="828567" y="1032621"/>
              <a:ext cx="1776419" cy="19191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1"/>
            <p:cNvSpPr txBox="1">
              <a:spLocks noChangeArrowheads="1"/>
            </p:cNvSpPr>
            <p:nvPr/>
          </p:nvSpPr>
          <p:spPr bwMode="auto">
            <a:xfrm>
              <a:off x="828567" y="1032621"/>
              <a:ext cx="1776419" cy="276999"/>
            </a:xfrm>
            <a:prstGeom prst="rect">
              <a:avLst/>
            </a:prstGeom>
            <a:solidFill>
              <a:srgbClr val="34526F"/>
            </a:solidFill>
            <a:ln w="28575" cmpd="sng">
              <a:noFill/>
            </a:ln>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r>
                <a:rPr lang="en-US" altLang="en-US" sz="1200" b="1" dirty="0">
                  <a:solidFill>
                    <a:srgbClr val="FFFFFF"/>
                  </a:solidFill>
                  <a:latin typeface="Helvetica"/>
                  <a:ea typeface="Arial Unicode MS" panose="020B0604020202020204" pitchFamily="34" charset="-128"/>
                  <a:cs typeface="Helvetica"/>
                </a:rPr>
                <a:t> AGE 35</a:t>
              </a:r>
            </a:p>
          </p:txBody>
        </p:sp>
      </p:grpSp>
      <p:grpSp>
        <p:nvGrpSpPr>
          <p:cNvPr id="39" name="Group 38"/>
          <p:cNvGrpSpPr/>
          <p:nvPr/>
        </p:nvGrpSpPr>
        <p:grpSpPr>
          <a:xfrm>
            <a:off x="2607954" y="778379"/>
            <a:ext cx="1340410" cy="1919111"/>
            <a:chOff x="2607954" y="1032621"/>
            <a:chExt cx="1340410" cy="1919111"/>
          </a:xfrm>
        </p:grpSpPr>
        <p:sp>
          <p:nvSpPr>
            <p:cNvPr id="5" name="Rectangle 4"/>
            <p:cNvSpPr/>
            <p:nvPr/>
          </p:nvSpPr>
          <p:spPr>
            <a:xfrm>
              <a:off x="2607954" y="1032621"/>
              <a:ext cx="1340410" cy="19191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1"/>
            <p:cNvSpPr txBox="1">
              <a:spLocks noChangeArrowheads="1"/>
            </p:cNvSpPr>
            <p:nvPr/>
          </p:nvSpPr>
          <p:spPr bwMode="auto">
            <a:xfrm>
              <a:off x="2607954" y="1032621"/>
              <a:ext cx="1340409" cy="276999"/>
            </a:xfrm>
            <a:prstGeom prst="rect">
              <a:avLst/>
            </a:prstGeom>
            <a:solidFill>
              <a:schemeClr val="tx1">
                <a:lumMod val="50000"/>
                <a:lumOff val="50000"/>
              </a:schemeClr>
            </a:solidFill>
            <a:ln w="28575" cmpd="sng">
              <a:noFill/>
            </a:ln>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r>
                <a:rPr lang="en-US" altLang="en-US" sz="1200" b="1" dirty="0">
                  <a:solidFill>
                    <a:srgbClr val="FFFFFF"/>
                  </a:solidFill>
                  <a:latin typeface="Helvetica"/>
                  <a:ea typeface="Arial Unicode MS" panose="020B0604020202020204" pitchFamily="34" charset="-128"/>
                  <a:cs typeface="Helvetica"/>
                </a:rPr>
                <a:t>PLAN A</a:t>
              </a:r>
            </a:p>
          </p:txBody>
        </p:sp>
      </p:grpSp>
      <p:grpSp>
        <p:nvGrpSpPr>
          <p:cNvPr id="57" name="Group 56"/>
          <p:cNvGrpSpPr/>
          <p:nvPr/>
        </p:nvGrpSpPr>
        <p:grpSpPr>
          <a:xfrm>
            <a:off x="4038138" y="778379"/>
            <a:ext cx="4353225" cy="1904095"/>
            <a:chOff x="3948363" y="1032621"/>
            <a:chExt cx="4353225" cy="1904095"/>
          </a:xfrm>
        </p:grpSpPr>
        <p:sp>
          <p:nvSpPr>
            <p:cNvPr id="42" name="Rectangle 41"/>
            <p:cNvSpPr/>
            <p:nvPr/>
          </p:nvSpPr>
          <p:spPr>
            <a:xfrm>
              <a:off x="3948363" y="1032621"/>
              <a:ext cx="4353225" cy="19040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1"/>
            <p:cNvSpPr txBox="1">
              <a:spLocks noChangeArrowheads="1"/>
            </p:cNvSpPr>
            <p:nvPr/>
          </p:nvSpPr>
          <p:spPr bwMode="auto">
            <a:xfrm>
              <a:off x="3948364" y="1032621"/>
              <a:ext cx="4353224" cy="276999"/>
            </a:xfrm>
            <a:prstGeom prst="rect">
              <a:avLst/>
            </a:prstGeom>
            <a:solidFill>
              <a:srgbClr val="91B79F"/>
            </a:solidFill>
            <a:ln w="28575" cmpd="sng">
              <a:noFill/>
            </a:ln>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r>
                <a:rPr lang="en-US" altLang="en-US" sz="1200" b="1" dirty="0">
                  <a:solidFill>
                    <a:srgbClr val="FFFFFF"/>
                  </a:solidFill>
                  <a:latin typeface="Helvetica"/>
                  <a:ea typeface="Arial Unicode MS" panose="020B0604020202020204" pitchFamily="34" charset="-128"/>
                  <a:cs typeface="Helvetica"/>
                </a:rPr>
                <a:t>PLAN B</a:t>
              </a:r>
            </a:p>
          </p:txBody>
        </p:sp>
      </p:grpSp>
      <p:sp>
        <p:nvSpPr>
          <p:cNvPr id="11" name="TextBox 3"/>
          <p:cNvSpPr txBox="1">
            <a:spLocks noChangeArrowheads="1"/>
          </p:cNvSpPr>
          <p:nvPr/>
        </p:nvSpPr>
        <p:spPr bwMode="auto">
          <a:xfrm>
            <a:off x="862779" y="1123169"/>
            <a:ext cx="1635082" cy="1579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eaLnBrk="1" hangingPunct="1">
              <a:lnSpc>
                <a:spcPct val="90000"/>
              </a:lnSpc>
              <a:spcAft>
                <a:spcPts val="500"/>
              </a:spcAft>
            </a:pPr>
            <a:r>
              <a:rPr lang="en-US" altLang="en-US" sz="1400" b="1" dirty="0">
                <a:solidFill>
                  <a:schemeClr val="tx1"/>
                </a:solidFill>
                <a:latin typeface="Helvetica"/>
                <a:ea typeface="Arial Unicode MS" panose="020B0604020202020204" pitchFamily="34" charset="-128"/>
                <a:cs typeface="Helvetica"/>
              </a:rPr>
              <a:t>Retail Card 1</a:t>
            </a:r>
            <a:endParaRPr lang="en-US" altLang="en-US" sz="1400" dirty="0">
              <a:solidFill>
                <a:srgbClr val="FFFFFF"/>
              </a:solidFill>
              <a:latin typeface="Helvetica"/>
              <a:ea typeface="Arial Unicode MS" panose="020B0604020202020204" pitchFamily="34" charset="-128"/>
              <a:cs typeface="Helvetica"/>
            </a:endParaRPr>
          </a:p>
          <a:p>
            <a:pPr eaLnBrk="1" hangingPunct="1">
              <a:lnSpc>
                <a:spcPct val="90000"/>
              </a:lnSpc>
              <a:spcAft>
                <a:spcPts val="500"/>
              </a:spcAft>
            </a:pPr>
            <a:r>
              <a:rPr lang="en-US" altLang="en-US" sz="1400" b="1" dirty="0">
                <a:solidFill>
                  <a:schemeClr val="tx1"/>
                </a:solidFill>
                <a:latin typeface="Helvetica"/>
                <a:ea typeface="Arial Unicode MS" panose="020B0604020202020204" pitchFamily="34" charset="-128"/>
                <a:cs typeface="Helvetica"/>
              </a:rPr>
              <a:t>Credit Card 2</a:t>
            </a:r>
            <a:endParaRPr lang="en-US" altLang="en-US" sz="1400" dirty="0">
              <a:solidFill>
                <a:srgbClr val="FFFFFF"/>
              </a:solidFill>
              <a:latin typeface="Helvetica"/>
              <a:ea typeface="Arial Unicode MS" panose="020B0604020202020204" pitchFamily="34" charset="-128"/>
              <a:cs typeface="Helvetica"/>
            </a:endParaRPr>
          </a:p>
          <a:p>
            <a:pPr eaLnBrk="1" hangingPunct="1">
              <a:lnSpc>
                <a:spcPct val="90000"/>
              </a:lnSpc>
              <a:spcAft>
                <a:spcPts val="500"/>
              </a:spcAft>
            </a:pPr>
            <a:r>
              <a:rPr lang="en-US" altLang="en-US" sz="1400" b="1" dirty="0">
                <a:solidFill>
                  <a:schemeClr val="tx1"/>
                </a:solidFill>
                <a:latin typeface="Helvetica"/>
                <a:ea typeface="Arial Unicode MS" panose="020B0604020202020204" pitchFamily="34" charset="-128"/>
                <a:cs typeface="Helvetica"/>
              </a:rPr>
              <a:t>Car Loan</a:t>
            </a:r>
            <a:endParaRPr lang="en-US" altLang="en-US" sz="1400" dirty="0">
              <a:latin typeface="Helvetica"/>
              <a:ea typeface="Arial Unicode MS" panose="020B0604020202020204" pitchFamily="34" charset="-128"/>
              <a:cs typeface="Helvetica"/>
            </a:endParaRPr>
          </a:p>
          <a:p>
            <a:pPr eaLnBrk="1" hangingPunct="1">
              <a:lnSpc>
                <a:spcPct val="90000"/>
              </a:lnSpc>
              <a:spcAft>
                <a:spcPts val="500"/>
              </a:spcAft>
            </a:pPr>
            <a:r>
              <a:rPr lang="en-US" altLang="en-US" sz="1400" b="1" dirty="0">
                <a:solidFill>
                  <a:schemeClr val="tx1"/>
                </a:solidFill>
                <a:latin typeface="Helvetica"/>
                <a:ea typeface="Arial Unicode MS" panose="020B0604020202020204" pitchFamily="34" charset="-128"/>
                <a:cs typeface="Helvetica"/>
              </a:rPr>
              <a:t>Credit Card 1</a:t>
            </a:r>
            <a:endParaRPr lang="en-US" altLang="en-US" sz="1400" dirty="0">
              <a:solidFill>
                <a:srgbClr val="FFFFFF"/>
              </a:solidFill>
              <a:latin typeface="Helvetica"/>
              <a:ea typeface="Arial Unicode MS" panose="020B0604020202020204" pitchFamily="34" charset="-128"/>
              <a:cs typeface="Helvetica"/>
            </a:endParaRPr>
          </a:p>
          <a:p>
            <a:pPr eaLnBrk="1" hangingPunct="1">
              <a:lnSpc>
                <a:spcPct val="90000"/>
              </a:lnSpc>
              <a:spcAft>
                <a:spcPts val="500"/>
              </a:spcAft>
            </a:pPr>
            <a:r>
              <a:rPr lang="en-US" altLang="en-US" sz="1400" b="1" dirty="0">
                <a:solidFill>
                  <a:schemeClr val="tx1"/>
                </a:solidFill>
                <a:latin typeface="Helvetica"/>
                <a:ea typeface="Arial Unicode MS" panose="020B0604020202020204" pitchFamily="34" charset="-128"/>
                <a:cs typeface="Helvetica"/>
              </a:rPr>
              <a:t>Mortgage</a:t>
            </a:r>
            <a:endParaRPr lang="en-US" altLang="en-US" sz="1400" dirty="0">
              <a:solidFill>
                <a:schemeClr val="tx1"/>
              </a:solidFill>
              <a:latin typeface="Helvetica"/>
              <a:ea typeface="Arial Unicode MS" panose="020B0604020202020204" pitchFamily="34" charset="-128"/>
              <a:cs typeface="Helvetica"/>
            </a:endParaRPr>
          </a:p>
          <a:p>
            <a:pP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Monthly Total</a:t>
            </a:r>
          </a:p>
        </p:txBody>
      </p:sp>
      <p:sp>
        <p:nvSpPr>
          <p:cNvPr id="3" name="TextBox 22"/>
          <p:cNvSpPr txBox="1">
            <a:spLocks noChangeArrowheads="1"/>
          </p:cNvSpPr>
          <p:nvPr/>
        </p:nvSpPr>
        <p:spPr bwMode="auto">
          <a:xfrm>
            <a:off x="261846" y="4089181"/>
            <a:ext cx="8784524"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nSpc>
                <a:spcPts val="1100"/>
              </a:lnSpc>
            </a:pPr>
            <a:r>
              <a:rPr lang="en-US" kern="1000" spc="-20" dirty="0">
                <a:solidFill>
                  <a:schemeClr val="tx1">
                    <a:lumMod val="65000"/>
                    <a:lumOff val="35000"/>
                  </a:schemeClr>
                </a:solidFill>
                <a:latin typeface="Arial Narrow"/>
                <a:ea typeface="Arial Unicode MS" panose="020B0604020202020204" pitchFamily="34" charset="-128"/>
                <a:cs typeface="Arial Narrow"/>
              </a:rPr>
              <a:t>The above example is for illustrative purposes only. The Debt Stacking concept assumes that: (1) you make consistent payments on all of your debts, (2) when you pay off the first debt in your plan, you add the payment you were making toward that debt to your existing payment on the next debt in your plan (therefore you make the same total monthly payment each month toward your debts), (3) you continue this process until you have paid off all of the debts in your plan. In the example above, when Retail Card 1 is paid off, the $220 payment previously made on Retail Card 1 is applied to Credit Card 2, accelerating its payment to $573. After Credit Card 2 is paid off, the $573 payment previously made on Credit Card 2 is applied to the Car Loan for a total payment of $1,124. The process is then continued until all debts are paid off. Note that the total payment per month remains constant. The hypothetical assumes a constant nominal 9% rate of return compounded monthly, unlike actual investments which will fluctuate in value, and does not include taxes or fees, which would reduce returns. Investing begins once debts have been paid off (at age 44). </a:t>
            </a:r>
          </a:p>
        </p:txBody>
      </p:sp>
      <p:grpSp>
        <p:nvGrpSpPr>
          <p:cNvPr id="61" name="Group 60"/>
          <p:cNvGrpSpPr/>
          <p:nvPr/>
        </p:nvGrpSpPr>
        <p:grpSpPr>
          <a:xfrm>
            <a:off x="747323" y="2664660"/>
            <a:ext cx="3201040" cy="1023677"/>
            <a:chOff x="747323" y="2979988"/>
            <a:chExt cx="3201040" cy="1023677"/>
          </a:xfrm>
        </p:grpSpPr>
        <p:sp>
          <p:nvSpPr>
            <p:cNvPr id="53" name="Rounded Rectangle 52"/>
            <p:cNvSpPr/>
            <p:nvPr/>
          </p:nvSpPr>
          <p:spPr>
            <a:xfrm>
              <a:off x="747323" y="3071977"/>
              <a:ext cx="3201040" cy="931688"/>
            </a:xfrm>
            <a:prstGeom prst="roundRect">
              <a:avLst>
                <a:gd name="adj" fmla="val 7717"/>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a:off x="3139058" y="2979988"/>
              <a:ext cx="297132" cy="126470"/>
            </a:xfrm>
            <a:prstGeom prst="triangl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a:spLocks noChangeArrowheads="1"/>
            </p:cNvSpPr>
            <p:nvPr/>
          </p:nvSpPr>
          <p:spPr bwMode="auto">
            <a:xfrm>
              <a:off x="862780" y="3162175"/>
              <a:ext cx="2947292" cy="735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eaLnBrk="1" hangingPunct="1">
                <a:lnSpc>
                  <a:spcPct val="90000"/>
                </a:lnSpc>
                <a:spcBef>
                  <a:spcPts val="0"/>
                </a:spcBef>
              </a:pPr>
              <a:r>
                <a:rPr lang="en-US" altLang="en-US" sz="1200" b="1" spc="-10" dirty="0">
                  <a:solidFill>
                    <a:srgbClr val="FFFFFF"/>
                  </a:solidFill>
                  <a:latin typeface="Helvetica"/>
                  <a:ea typeface="Arial Unicode MS" panose="020B0604020202020204" pitchFamily="34" charset="-128"/>
                  <a:cs typeface="Helvetica"/>
                </a:rPr>
                <a:t>Debt is paid off in 23 years (age 58) with $214,442 in interest paid.</a:t>
              </a:r>
            </a:p>
          </p:txBody>
        </p:sp>
      </p:grpSp>
      <p:grpSp>
        <p:nvGrpSpPr>
          <p:cNvPr id="6" name="Group 5"/>
          <p:cNvGrpSpPr/>
          <p:nvPr/>
        </p:nvGrpSpPr>
        <p:grpSpPr>
          <a:xfrm>
            <a:off x="4038137" y="2664660"/>
            <a:ext cx="4358537" cy="1023676"/>
            <a:chOff x="4038137" y="2979988"/>
            <a:chExt cx="4358537" cy="1023676"/>
          </a:xfrm>
        </p:grpSpPr>
        <p:grpSp>
          <p:nvGrpSpPr>
            <p:cNvPr id="4" name="Group 3"/>
            <p:cNvGrpSpPr/>
            <p:nvPr/>
          </p:nvGrpSpPr>
          <p:grpSpPr>
            <a:xfrm>
              <a:off x="4038137" y="2979988"/>
              <a:ext cx="4358537" cy="1023676"/>
              <a:chOff x="4038137" y="2979988"/>
              <a:chExt cx="4358537" cy="1023676"/>
            </a:xfrm>
          </p:grpSpPr>
          <p:sp>
            <p:nvSpPr>
              <p:cNvPr id="60" name="Isosceles Triangle 59"/>
              <p:cNvSpPr/>
              <p:nvPr/>
            </p:nvSpPr>
            <p:spPr>
              <a:xfrm>
                <a:off x="6015698" y="2979988"/>
                <a:ext cx="297132" cy="126470"/>
              </a:xfrm>
              <a:prstGeom prst="triangle">
                <a:avLst/>
              </a:prstGeom>
              <a:solidFill>
                <a:srgbClr val="91B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4038137" y="3071423"/>
                <a:ext cx="4358537" cy="932241"/>
              </a:xfrm>
              <a:prstGeom prst="roundRect">
                <a:avLst>
                  <a:gd name="adj" fmla="val 7717"/>
                </a:avLst>
              </a:prstGeom>
              <a:solidFill>
                <a:srgbClr val="91B7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a:spLocks noChangeArrowheads="1"/>
            </p:cNvSpPr>
            <p:nvPr/>
          </p:nvSpPr>
          <p:spPr bwMode="auto">
            <a:xfrm>
              <a:off x="4136085" y="3098778"/>
              <a:ext cx="4248683" cy="883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eaLnBrk="1" hangingPunct="1">
                <a:lnSpc>
                  <a:spcPts val="1400"/>
                </a:lnSpc>
                <a:spcAft>
                  <a:spcPts val="600"/>
                </a:spcAft>
              </a:pPr>
              <a:r>
                <a:rPr lang="en-US" altLang="en-US" sz="1200" spc="-10" dirty="0">
                  <a:solidFill>
                    <a:srgbClr val="FFFFFF"/>
                  </a:solidFill>
                  <a:latin typeface="Helvetica"/>
                  <a:ea typeface="Arial Unicode MS" panose="020B0604020202020204" pitchFamily="34" charset="-128"/>
                  <a:cs typeface="Helvetica"/>
                </a:rPr>
                <a:t>Debt is paid off in 9 years (age 44, 14 years sooner) with $130,643 in interest avoided.</a:t>
              </a:r>
            </a:p>
            <a:p>
              <a:pPr eaLnBrk="1" hangingPunct="1">
                <a:lnSpc>
                  <a:spcPts val="1400"/>
                </a:lnSpc>
                <a:spcAft>
                  <a:spcPts val="600"/>
                </a:spcAft>
              </a:pPr>
              <a:r>
                <a:rPr lang="en-US" altLang="en-US" sz="1200" b="1" spc="-10" dirty="0">
                  <a:solidFill>
                    <a:srgbClr val="FFFFFF"/>
                  </a:solidFill>
                  <a:latin typeface="Helvetica"/>
                  <a:ea typeface="Arial Unicode MS" panose="020B0604020202020204" pitchFamily="34" charset="-128"/>
                  <a:cs typeface="Helvetica"/>
                </a:rPr>
                <a:t>Continue to invest $2,720 each month at 9% and at age 67, you could have $2.4 million for retirement.</a:t>
              </a:r>
            </a:p>
          </p:txBody>
        </p:sp>
      </p:grpSp>
      <p:sp>
        <p:nvSpPr>
          <p:cNvPr id="35" name="Rectangle 3"/>
          <p:cNvSpPr txBox="1">
            <a:spLocks noChangeArrowheads="1"/>
          </p:cNvSpPr>
          <p:nvPr/>
        </p:nvSpPr>
        <p:spPr bwMode="auto">
          <a:xfrm>
            <a:off x="1720491" y="3678064"/>
            <a:ext cx="5703018" cy="503840"/>
          </a:xfrm>
          <a:prstGeom prst="rect">
            <a:avLst/>
          </a:prstGeom>
          <a:noFill/>
          <a:ln>
            <a:noFill/>
          </a:ln>
        </p:spPr>
        <p:txBody>
          <a:bodyPr anchor="ctr" anchorCtr="0"/>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600"/>
              </a:spcAft>
              <a:buClr>
                <a:srgbClr val="003399"/>
              </a:buClr>
            </a:pPr>
            <a:r>
              <a:rPr lang="en-US" altLang="en-US" sz="1800" b="1" dirty="0">
                <a:solidFill>
                  <a:srgbClr val="E4021E"/>
                </a:solidFill>
                <a:latin typeface="Helvetica"/>
                <a:ea typeface="Arial Unicode MS" panose="020B0604020202020204" pitchFamily="34" charset="-128"/>
                <a:cs typeface="Helvetica"/>
              </a:rPr>
              <a:t>Do financial companies want you to know this?</a:t>
            </a:r>
          </a:p>
        </p:txBody>
      </p:sp>
      <p:sp>
        <p:nvSpPr>
          <p:cNvPr id="7" name="Title 6">
            <a:extLst>
              <a:ext uri="{FF2B5EF4-FFF2-40B4-BE49-F238E27FC236}">
                <a16:creationId xmlns:a16="http://schemas.microsoft.com/office/drawing/2014/main" id="{EE271142-8C53-E145-804E-EE5BC62CC47E}"/>
              </a:ext>
            </a:extLst>
          </p:cNvPr>
          <p:cNvSpPr>
            <a:spLocks noGrp="1"/>
          </p:cNvSpPr>
          <p:nvPr>
            <p:ph type="title"/>
          </p:nvPr>
        </p:nvSpPr>
        <p:spPr>
          <a:xfrm>
            <a:off x="301321" y="192229"/>
            <a:ext cx="8541358" cy="502165"/>
          </a:xfrm>
        </p:spPr>
        <p:txBody>
          <a:bodyPr/>
          <a:lstStyle/>
          <a:p>
            <a:r>
              <a:rPr lang="en-US" altLang="en-US" sz="2800" dirty="0">
                <a:solidFill>
                  <a:srgbClr val="34526F"/>
                </a:solidFill>
              </a:rPr>
              <a:t>Solution: Debt Stacking</a:t>
            </a:r>
            <a:endParaRPr lang="en-US" sz="2800" dirty="0"/>
          </a:p>
        </p:txBody>
      </p:sp>
      <p:sp>
        <p:nvSpPr>
          <p:cNvPr id="2" name="Slide Number Placeholder 1"/>
          <p:cNvSpPr>
            <a:spLocks noGrp="1"/>
          </p:cNvSpPr>
          <p:nvPr>
            <p:ph type="sldNum" sz="quarter" idx="12"/>
          </p:nvPr>
        </p:nvSpPr>
        <p:spPr/>
        <p:txBody>
          <a:bodyPr/>
          <a:lstStyle/>
          <a:p>
            <a:fld id="{0FA17902-E6C7-4548-816F-3C750E8578FA}" type="slidenum">
              <a:rPr lang="en-US" smtClean="0"/>
              <a:t>21</a:t>
            </a:fld>
            <a:endParaRPr lang="en-US"/>
          </a:p>
        </p:txBody>
      </p:sp>
      <p:sp>
        <p:nvSpPr>
          <p:cNvPr id="12" name="Rectangle 11"/>
          <p:cNvSpPr/>
          <p:nvPr/>
        </p:nvSpPr>
        <p:spPr bwMode="auto">
          <a:xfrm>
            <a:off x="2971212" y="1137061"/>
            <a:ext cx="699070" cy="236654"/>
          </a:xfrm>
          <a:prstGeom prst="rect">
            <a:avLst/>
          </a:prstGeom>
          <a:solidFill>
            <a:srgbClr val="5B9BA9"/>
          </a:solidFill>
          <a:ln w="9525" cap="flat" cmpd="sng" algn="ctr">
            <a:noFill/>
            <a:prstDash val="solid"/>
            <a:round/>
            <a:headEnd type="none" w="med" len="med"/>
            <a:tailEnd type="none" w="med" len="med"/>
          </a:ln>
          <a:effectLst/>
        </p:spPr>
        <p:txBody>
          <a:bodyPr wrap="none" lIns="0" tIns="0" rIns="91440" bIns="0" anchor="ctr"/>
          <a:lstStyle/>
          <a:p>
            <a:pPr algn="r" eaLnBrk="1" hangingPunct="1">
              <a:tabLst>
                <a:tab pos="514350" algn="r"/>
              </a:tabLst>
            </a:pPr>
            <a:r>
              <a:rPr lang="en-US" altLang="en-US" sz="1400" dirty="0">
                <a:solidFill>
                  <a:schemeClr val="bg1"/>
                </a:solidFill>
                <a:latin typeface="Helvetica"/>
                <a:ea typeface="Arial Unicode MS" panose="020B0604020202020204" pitchFamily="34" charset="-128"/>
                <a:cs typeface="Helvetica"/>
              </a:rPr>
              <a:t>$220</a:t>
            </a:r>
          </a:p>
        </p:txBody>
      </p:sp>
      <p:sp>
        <p:nvSpPr>
          <p:cNvPr id="13" name="TextBox 3"/>
          <p:cNvSpPr txBox="1">
            <a:spLocks noChangeArrowheads="1"/>
          </p:cNvSpPr>
          <p:nvPr/>
        </p:nvSpPr>
        <p:spPr bwMode="auto">
          <a:xfrm>
            <a:off x="2828996" y="1403286"/>
            <a:ext cx="843711" cy="132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$353</a:t>
            </a:r>
            <a:endParaRPr lang="en-US" altLang="en-US" sz="1400" dirty="0">
              <a:solidFill>
                <a:srgbClr val="FFFFFF"/>
              </a:solidFill>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$551</a:t>
            </a:r>
            <a:endParaRPr lang="en-US" altLang="en-US" sz="1400" dirty="0">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$303</a:t>
            </a:r>
            <a:endParaRPr lang="en-US" altLang="en-US" sz="1400" dirty="0">
              <a:solidFill>
                <a:srgbClr val="FFFFFF"/>
              </a:solidFill>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$1,293</a:t>
            </a:r>
          </a:p>
          <a:p>
            <a:pPr algn="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$2,720</a:t>
            </a:r>
          </a:p>
        </p:txBody>
      </p:sp>
      <p:sp>
        <p:nvSpPr>
          <p:cNvPr id="17" name="TextBox 3"/>
          <p:cNvSpPr txBox="1">
            <a:spLocks noChangeArrowheads="1"/>
          </p:cNvSpPr>
          <p:nvPr/>
        </p:nvSpPr>
        <p:spPr bwMode="auto">
          <a:xfrm>
            <a:off x="4171812" y="1381188"/>
            <a:ext cx="891558" cy="132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$353</a:t>
            </a:r>
            <a:endParaRPr lang="en-US" altLang="en-US" sz="1400" dirty="0">
              <a:solidFill>
                <a:srgbClr val="FFFFFF"/>
              </a:solidFill>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$551</a:t>
            </a:r>
            <a:endParaRPr lang="en-US" altLang="en-US" sz="1400" dirty="0">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$303</a:t>
            </a:r>
            <a:endParaRPr lang="en-US" altLang="en-US" sz="1400" dirty="0">
              <a:solidFill>
                <a:srgbClr val="FFFFFF"/>
              </a:solidFill>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$1,293</a:t>
            </a:r>
          </a:p>
          <a:p>
            <a:pPr algn="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$2,720</a:t>
            </a:r>
          </a:p>
        </p:txBody>
      </p:sp>
      <p:sp>
        <p:nvSpPr>
          <p:cNvPr id="21" name="TextBox 3"/>
          <p:cNvSpPr txBox="1">
            <a:spLocks noChangeArrowheads="1"/>
          </p:cNvSpPr>
          <p:nvPr/>
        </p:nvSpPr>
        <p:spPr bwMode="auto">
          <a:xfrm>
            <a:off x="5199087" y="1639207"/>
            <a:ext cx="895730" cy="1063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$551</a:t>
            </a:r>
            <a:endParaRPr lang="en-US" altLang="en-US" sz="1400" dirty="0">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$303</a:t>
            </a:r>
            <a:endParaRPr lang="en-US" altLang="en-US" sz="1400" dirty="0">
              <a:solidFill>
                <a:srgbClr val="FFFFFF"/>
              </a:solidFill>
              <a:latin typeface="Helvetica"/>
              <a:ea typeface="Arial Unicode MS" panose="020B0604020202020204" pitchFamily="34" charset="-128"/>
              <a:cs typeface="Helvetica"/>
            </a:endParaRP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$1,293</a:t>
            </a:r>
          </a:p>
          <a:p>
            <a:pPr algn="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$2,720</a:t>
            </a:r>
          </a:p>
        </p:txBody>
      </p:sp>
      <p:sp>
        <p:nvSpPr>
          <p:cNvPr id="25" name="TextBox 3"/>
          <p:cNvSpPr txBox="1">
            <a:spLocks noChangeArrowheads="1"/>
          </p:cNvSpPr>
          <p:nvPr/>
        </p:nvSpPr>
        <p:spPr bwMode="auto">
          <a:xfrm>
            <a:off x="6120806" y="1897226"/>
            <a:ext cx="952328" cy="805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+$303</a:t>
            </a:r>
          </a:p>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$1,293</a:t>
            </a:r>
          </a:p>
          <a:p>
            <a:pPr algn="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$2,720</a:t>
            </a:r>
          </a:p>
        </p:txBody>
      </p:sp>
      <p:sp>
        <p:nvSpPr>
          <p:cNvPr id="29" name="TextBox 3"/>
          <p:cNvSpPr txBox="1">
            <a:spLocks noChangeArrowheads="1"/>
          </p:cNvSpPr>
          <p:nvPr/>
        </p:nvSpPr>
        <p:spPr bwMode="auto">
          <a:xfrm>
            <a:off x="7209673" y="2155246"/>
            <a:ext cx="851894" cy="5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r" eaLnBrk="1" hangingPunct="1">
              <a:lnSpc>
                <a:spcPct val="90000"/>
              </a:lnSpc>
              <a:spcAft>
                <a:spcPts val="500"/>
              </a:spcAft>
            </a:pPr>
            <a:r>
              <a:rPr lang="en-US" altLang="en-US" sz="1400" dirty="0">
                <a:solidFill>
                  <a:schemeClr val="tx1"/>
                </a:solidFill>
                <a:latin typeface="Helvetica"/>
                <a:ea typeface="Arial Unicode MS" panose="020B0604020202020204" pitchFamily="34" charset="-128"/>
                <a:cs typeface="Helvetica"/>
              </a:rPr>
              <a:t>$1,293</a:t>
            </a:r>
          </a:p>
          <a:p>
            <a:pPr algn="r" eaLnBrk="1" hangingPunct="1">
              <a:lnSpc>
                <a:spcPct val="90000"/>
              </a:lnSpc>
              <a:spcAft>
                <a:spcPts val="500"/>
              </a:spcAft>
            </a:pPr>
            <a:r>
              <a:rPr lang="en-US" altLang="en-US" sz="1400" b="1" dirty="0">
                <a:solidFill>
                  <a:srgbClr val="E4021E"/>
                </a:solidFill>
                <a:latin typeface="Helvetica"/>
                <a:ea typeface="Arial Unicode MS" panose="020B0604020202020204" pitchFamily="34" charset="-128"/>
                <a:cs typeface="Helvetica"/>
              </a:rPr>
              <a:t>$2,720</a:t>
            </a:r>
          </a:p>
        </p:txBody>
      </p:sp>
      <p:sp>
        <p:nvSpPr>
          <p:cNvPr id="30" name="Rectangle 29"/>
          <p:cNvSpPr/>
          <p:nvPr/>
        </p:nvSpPr>
        <p:spPr bwMode="auto">
          <a:xfrm>
            <a:off x="4333135" y="1426482"/>
            <a:ext cx="732523" cy="241892"/>
          </a:xfrm>
          <a:prstGeom prst="rect">
            <a:avLst/>
          </a:prstGeom>
          <a:solidFill>
            <a:srgbClr val="5B9BA9"/>
          </a:solidFill>
          <a:ln w="9525" cap="flat" cmpd="sng" algn="ctr">
            <a:noFill/>
            <a:prstDash val="solid"/>
            <a:round/>
            <a:headEnd type="none" w="med" len="med"/>
            <a:tailEnd type="none" w="med" len="med"/>
          </a:ln>
          <a:effectLst/>
        </p:spPr>
        <p:txBody>
          <a:bodyPr wrap="none" lIns="0" tIns="0" rIns="0" bIns="0" anchor="ctr"/>
          <a:lstStyle/>
          <a:p>
            <a:pPr algn="ctr">
              <a:spcBef>
                <a:spcPct val="20000"/>
              </a:spcBef>
              <a:tabLst>
                <a:tab pos="514350" algn="r"/>
              </a:tabLst>
              <a:defRPr/>
            </a:pPr>
            <a:r>
              <a:rPr lang="en-US" sz="1400" dirty="0">
                <a:solidFill>
                  <a:schemeClr val="bg1"/>
                </a:solidFill>
                <a:latin typeface="Helvetica"/>
                <a:ea typeface="Arial Unicode MS" panose="020B0604020202020204" pitchFamily="34" charset="-128"/>
                <a:cs typeface="Helvetica"/>
              </a:rPr>
              <a:t>	$573</a:t>
            </a:r>
          </a:p>
        </p:txBody>
      </p:sp>
      <p:sp>
        <p:nvSpPr>
          <p:cNvPr id="31" name="Rectangle 30"/>
          <p:cNvSpPr/>
          <p:nvPr/>
        </p:nvSpPr>
        <p:spPr bwMode="auto">
          <a:xfrm>
            <a:off x="5348793" y="1679839"/>
            <a:ext cx="715832" cy="241892"/>
          </a:xfrm>
          <a:prstGeom prst="rect">
            <a:avLst/>
          </a:prstGeom>
          <a:solidFill>
            <a:srgbClr val="5B9BA9"/>
          </a:solidFill>
          <a:ln w="9525" cap="flat" cmpd="sng" algn="ctr">
            <a:noFill/>
            <a:prstDash val="solid"/>
            <a:round/>
            <a:headEnd type="none" w="med" len="med"/>
            <a:tailEnd type="none" w="med" len="med"/>
          </a:ln>
          <a:effectLst/>
        </p:spPr>
        <p:txBody>
          <a:bodyPr wrap="none" lIns="0" tIns="0" rIns="0" bIns="0" anchor="ctr"/>
          <a:lstStyle/>
          <a:p>
            <a:pPr algn="ctr">
              <a:spcBef>
                <a:spcPct val="20000"/>
              </a:spcBef>
              <a:tabLst>
                <a:tab pos="571500" algn="r"/>
              </a:tabLst>
              <a:defRPr/>
            </a:pPr>
            <a:r>
              <a:rPr lang="en-US" sz="1400" dirty="0">
                <a:solidFill>
                  <a:schemeClr val="bg1"/>
                </a:solidFill>
                <a:latin typeface="Helvetica"/>
                <a:ea typeface="Arial Unicode MS" panose="020B0604020202020204" pitchFamily="34" charset="-128"/>
                <a:cs typeface="Helvetica"/>
              </a:rPr>
              <a:t>	$1,124</a:t>
            </a:r>
          </a:p>
        </p:txBody>
      </p:sp>
      <p:sp>
        <p:nvSpPr>
          <p:cNvPr id="32" name="Rectangle 31"/>
          <p:cNvSpPr/>
          <p:nvPr/>
        </p:nvSpPr>
        <p:spPr bwMode="auto">
          <a:xfrm>
            <a:off x="6315237" y="1927245"/>
            <a:ext cx="734377" cy="241892"/>
          </a:xfrm>
          <a:prstGeom prst="rect">
            <a:avLst/>
          </a:prstGeom>
          <a:solidFill>
            <a:srgbClr val="5B9BA9"/>
          </a:solidFill>
          <a:ln w="9525" cap="flat" cmpd="sng" algn="ctr">
            <a:noFill/>
            <a:prstDash val="solid"/>
            <a:round/>
            <a:headEnd type="none" w="med" len="med"/>
            <a:tailEnd type="none" w="med" len="med"/>
          </a:ln>
          <a:effectLst/>
        </p:spPr>
        <p:txBody>
          <a:bodyPr wrap="none" lIns="0" tIns="0" rIns="0" bIns="0" anchor="ctr"/>
          <a:lstStyle/>
          <a:p>
            <a:pPr algn="ctr">
              <a:spcBef>
                <a:spcPct val="20000"/>
              </a:spcBef>
              <a:tabLst>
                <a:tab pos="571500" algn="r"/>
              </a:tabLst>
              <a:defRPr/>
            </a:pPr>
            <a:r>
              <a:rPr lang="en-US" sz="1400" dirty="0">
                <a:solidFill>
                  <a:schemeClr val="bg1"/>
                </a:solidFill>
                <a:latin typeface="Helvetica"/>
                <a:ea typeface="Arial Unicode MS" panose="020B0604020202020204" pitchFamily="34" charset="-128"/>
                <a:cs typeface="Helvetica"/>
              </a:rPr>
              <a:t>	$1,427</a:t>
            </a:r>
          </a:p>
        </p:txBody>
      </p:sp>
      <p:sp>
        <p:nvSpPr>
          <p:cNvPr id="33" name="Rectangle 32"/>
          <p:cNvSpPr/>
          <p:nvPr/>
        </p:nvSpPr>
        <p:spPr bwMode="auto">
          <a:xfrm>
            <a:off x="7310257" y="2172065"/>
            <a:ext cx="726959" cy="240086"/>
          </a:xfrm>
          <a:prstGeom prst="rect">
            <a:avLst/>
          </a:prstGeom>
          <a:solidFill>
            <a:srgbClr val="5B9BA9"/>
          </a:solidFill>
          <a:ln w="9525" cap="flat" cmpd="sng" algn="ctr">
            <a:noFill/>
            <a:prstDash val="solid"/>
            <a:round/>
            <a:headEnd type="none" w="med" len="med"/>
            <a:tailEnd type="none" w="med" len="med"/>
          </a:ln>
          <a:effectLst/>
        </p:spPr>
        <p:txBody>
          <a:bodyPr wrap="none" lIns="0" tIns="0" rIns="0" bIns="0" anchor="ctr"/>
          <a:lstStyle/>
          <a:p>
            <a:pPr algn="ctr">
              <a:spcBef>
                <a:spcPct val="20000"/>
              </a:spcBef>
              <a:tabLst>
                <a:tab pos="571500" algn="r"/>
              </a:tabLst>
              <a:defRPr/>
            </a:pPr>
            <a:r>
              <a:rPr lang="en-US" sz="1400" dirty="0">
                <a:solidFill>
                  <a:schemeClr val="bg1"/>
                </a:solidFill>
                <a:latin typeface="Helvetica"/>
                <a:ea typeface="Arial Unicode MS" panose="020B0604020202020204" pitchFamily="34" charset="-128"/>
                <a:cs typeface="Helvetica"/>
              </a:rPr>
              <a:t>	$2,720</a:t>
            </a:r>
          </a:p>
        </p:txBody>
      </p:sp>
      <p:grpSp>
        <p:nvGrpSpPr>
          <p:cNvPr id="14" name="Group 13"/>
          <p:cNvGrpSpPr/>
          <p:nvPr/>
        </p:nvGrpSpPr>
        <p:grpSpPr>
          <a:xfrm>
            <a:off x="4328373" y="1137060"/>
            <a:ext cx="738086" cy="316754"/>
            <a:chOff x="3110548" y="1472883"/>
            <a:chExt cx="631825" cy="276225"/>
          </a:xfrm>
          <a:solidFill>
            <a:srgbClr val="34526F"/>
          </a:solidFill>
        </p:grpSpPr>
        <p:sp>
          <p:nvSpPr>
            <p:cNvPr id="15" name="Rectangle 24"/>
            <p:cNvSpPr>
              <a:spLocks noChangeArrowheads="1"/>
            </p:cNvSpPr>
            <p:nvPr/>
          </p:nvSpPr>
          <p:spPr bwMode="auto">
            <a:xfrm>
              <a:off x="3110548" y="1472883"/>
              <a:ext cx="631825" cy="211137"/>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tabLst>
                  <a:tab pos="514350" algn="r"/>
                </a:tabLst>
              </a:pPr>
              <a:r>
                <a:rPr lang="en-US" altLang="en-US" sz="1400" dirty="0">
                  <a:latin typeface="Helvetica"/>
                  <a:ea typeface="Arial Unicode MS" panose="020B0604020202020204" pitchFamily="34" charset="-128"/>
                  <a:cs typeface="Helvetica"/>
                </a:rPr>
                <a:t>	+$220</a:t>
              </a:r>
            </a:p>
          </p:txBody>
        </p:sp>
        <p:sp>
          <p:nvSpPr>
            <p:cNvPr id="16" name="Isosceles Triangle 11"/>
            <p:cNvSpPr>
              <a:spLocks noChangeArrowheads="1"/>
            </p:cNvSpPr>
            <p:nvPr/>
          </p:nvSpPr>
          <p:spPr bwMode="auto">
            <a:xfrm rot="10800000">
              <a:off x="3432810" y="1679258"/>
              <a:ext cx="190500" cy="69850"/>
            </a:xfrm>
            <a:prstGeom prst="triangle">
              <a:avLst>
                <a:gd name="adj" fmla="val 50000"/>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pPr>
              <a:endParaRPr lang="en-US" altLang="en-US" sz="1400" dirty="0">
                <a:solidFill>
                  <a:srgbClr val="CC0000"/>
                </a:solidFill>
                <a:latin typeface="Helvetica"/>
                <a:ea typeface="Arial Unicode MS" panose="020B0604020202020204" pitchFamily="34" charset="-128"/>
                <a:cs typeface="Helvetica"/>
              </a:endParaRPr>
            </a:p>
          </p:txBody>
        </p:sp>
      </p:grpSp>
      <p:grpSp>
        <p:nvGrpSpPr>
          <p:cNvPr id="18" name="Group 17"/>
          <p:cNvGrpSpPr/>
          <p:nvPr/>
        </p:nvGrpSpPr>
        <p:grpSpPr>
          <a:xfrm>
            <a:off x="5348793" y="1393524"/>
            <a:ext cx="717686" cy="316754"/>
            <a:chOff x="4063048" y="1741170"/>
            <a:chExt cx="614362" cy="276225"/>
          </a:xfrm>
          <a:solidFill>
            <a:srgbClr val="34526F"/>
          </a:solidFill>
        </p:grpSpPr>
        <p:sp>
          <p:nvSpPr>
            <p:cNvPr id="19" name="Rectangle 25"/>
            <p:cNvSpPr>
              <a:spLocks noChangeArrowheads="1"/>
            </p:cNvSpPr>
            <p:nvPr/>
          </p:nvSpPr>
          <p:spPr bwMode="auto">
            <a:xfrm>
              <a:off x="4063048" y="1741170"/>
              <a:ext cx="614362" cy="212725"/>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tabLst>
                  <a:tab pos="571500" algn="r"/>
                </a:tabLst>
              </a:pPr>
              <a:r>
                <a:rPr lang="en-US" altLang="en-US" sz="1400" dirty="0">
                  <a:latin typeface="Helvetica"/>
                  <a:ea typeface="Arial Unicode MS" panose="020B0604020202020204" pitchFamily="34" charset="-128"/>
                  <a:cs typeface="Helvetica"/>
                </a:rPr>
                <a:t>+$573</a:t>
              </a:r>
            </a:p>
          </p:txBody>
        </p:sp>
        <p:sp>
          <p:nvSpPr>
            <p:cNvPr id="20" name="Isosceles Triangle 29"/>
            <p:cNvSpPr>
              <a:spLocks noChangeArrowheads="1"/>
            </p:cNvSpPr>
            <p:nvPr/>
          </p:nvSpPr>
          <p:spPr bwMode="auto">
            <a:xfrm rot="10800000">
              <a:off x="4407535" y="1945958"/>
              <a:ext cx="190500" cy="71437"/>
            </a:xfrm>
            <a:prstGeom prst="triangle">
              <a:avLst>
                <a:gd name="adj" fmla="val 50000"/>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pPr>
              <a:endParaRPr lang="en-US" altLang="en-US" sz="1400" dirty="0">
                <a:solidFill>
                  <a:srgbClr val="CC0000"/>
                </a:solidFill>
                <a:latin typeface="Helvetica"/>
                <a:ea typeface="Arial Unicode MS" panose="020B0604020202020204" pitchFamily="34" charset="-128"/>
                <a:cs typeface="Helvetica"/>
              </a:endParaRPr>
            </a:p>
          </p:txBody>
        </p:sp>
      </p:grpSp>
      <p:grpSp>
        <p:nvGrpSpPr>
          <p:cNvPr id="22" name="Group 21"/>
          <p:cNvGrpSpPr/>
          <p:nvPr/>
        </p:nvGrpSpPr>
        <p:grpSpPr>
          <a:xfrm>
            <a:off x="6315238" y="1638823"/>
            <a:ext cx="736231" cy="313113"/>
            <a:chOff x="4961573" y="2015808"/>
            <a:chExt cx="630237" cy="273050"/>
          </a:xfrm>
          <a:solidFill>
            <a:srgbClr val="34526F"/>
          </a:solidFill>
        </p:grpSpPr>
        <p:sp>
          <p:nvSpPr>
            <p:cNvPr id="23" name="Rectangle 26"/>
            <p:cNvSpPr>
              <a:spLocks noChangeArrowheads="1"/>
            </p:cNvSpPr>
            <p:nvPr/>
          </p:nvSpPr>
          <p:spPr bwMode="auto">
            <a:xfrm>
              <a:off x="4961573" y="2015808"/>
              <a:ext cx="630237" cy="211137"/>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tabLst>
                  <a:tab pos="571500" algn="r"/>
                </a:tabLst>
              </a:pPr>
              <a:r>
                <a:rPr lang="en-US" altLang="en-US" sz="1400" dirty="0">
                  <a:latin typeface="Helvetica"/>
                  <a:ea typeface="Arial Unicode MS" panose="020B0604020202020204" pitchFamily="34" charset="-128"/>
                  <a:cs typeface="Helvetica"/>
                </a:rPr>
                <a:t>	+$1,124</a:t>
              </a:r>
            </a:p>
          </p:txBody>
        </p:sp>
        <p:sp>
          <p:nvSpPr>
            <p:cNvPr id="24" name="Isosceles Triangle 30"/>
            <p:cNvSpPr>
              <a:spLocks noChangeArrowheads="1"/>
            </p:cNvSpPr>
            <p:nvPr/>
          </p:nvSpPr>
          <p:spPr bwMode="auto">
            <a:xfrm rot="10800000">
              <a:off x="5340985" y="2219008"/>
              <a:ext cx="190500" cy="69850"/>
            </a:xfrm>
            <a:prstGeom prst="triangle">
              <a:avLst>
                <a:gd name="adj" fmla="val 50000"/>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pPr>
              <a:endParaRPr lang="en-US" altLang="en-US" sz="1400" dirty="0">
                <a:solidFill>
                  <a:srgbClr val="CC0000"/>
                </a:solidFill>
                <a:latin typeface="Helvetica"/>
                <a:ea typeface="Arial Unicode MS" panose="020B0604020202020204" pitchFamily="34" charset="-128"/>
                <a:cs typeface="Helvetica"/>
              </a:endParaRPr>
            </a:p>
          </p:txBody>
        </p:sp>
      </p:grpSp>
      <p:grpSp>
        <p:nvGrpSpPr>
          <p:cNvPr id="26" name="Group 25"/>
          <p:cNvGrpSpPr/>
          <p:nvPr/>
        </p:nvGrpSpPr>
        <p:grpSpPr>
          <a:xfrm>
            <a:off x="7310257" y="1881154"/>
            <a:ext cx="726959" cy="314934"/>
            <a:chOff x="5888673" y="2284095"/>
            <a:chExt cx="622300" cy="274638"/>
          </a:xfrm>
          <a:solidFill>
            <a:srgbClr val="34526F"/>
          </a:solidFill>
        </p:grpSpPr>
        <p:sp>
          <p:nvSpPr>
            <p:cNvPr id="27" name="Rectangle 27"/>
            <p:cNvSpPr>
              <a:spLocks noChangeArrowheads="1"/>
            </p:cNvSpPr>
            <p:nvPr/>
          </p:nvSpPr>
          <p:spPr bwMode="auto">
            <a:xfrm>
              <a:off x="5888673" y="2284095"/>
              <a:ext cx="622300" cy="212725"/>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tabLst>
                  <a:tab pos="571500" algn="r"/>
                </a:tabLst>
              </a:pPr>
              <a:r>
                <a:rPr lang="en-US" altLang="en-US" sz="1400" dirty="0">
                  <a:latin typeface="Helvetica"/>
                  <a:ea typeface="Arial Unicode MS" panose="020B0604020202020204" pitchFamily="34" charset="-128"/>
                  <a:cs typeface="Helvetica"/>
                </a:rPr>
                <a:t>	+$1,427</a:t>
              </a:r>
            </a:p>
          </p:txBody>
        </p:sp>
        <p:sp>
          <p:nvSpPr>
            <p:cNvPr id="28" name="Isosceles Triangle 31"/>
            <p:cNvSpPr>
              <a:spLocks noChangeArrowheads="1"/>
            </p:cNvSpPr>
            <p:nvPr/>
          </p:nvSpPr>
          <p:spPr bwMode="auto">
            <a:xfrm rot="10800000">
              <a:off x="6239510" y="2488883"/>
              <a:ext cx="190500" cy="69850"/>
            </a:xfrm>
            <a:prstGeom prst="triangle">
              <a:avLst>
                <a:gd name="adj" fmla="val 50000"/>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spcBef>
                  <a:spcPct val="20000"/>
                </a:spcBef>
              </a:pPr>
              <a:endParaRPr lang="en-US" altLang="en-US" sz="1400" dirty="0">
                <a:solidFill>
                  <a:srgbClr val="CC0000"/>
                </a:solidFill>
                <a:latin typeface="Helvetica"/>
                <a:ea typeface="Arial Unicode MS" panose="020B0604020202020204" pitchFamily="34" charset="-128"/>
                <a:cs typeface="Helvetica"/>
              </a:endParaRPr>
            </a:p>
          </p:txBody>
        </p:sp>
      </p:grpSp>
    </p:spTree>
    <p:extLst>
      <p:ext uri="{BB962C8B-B14F-4D97-AF65-F5344CB8AC3E}">
        <p14:creationId xmlns:p14="http://schemas.microsoft.com/office/powerpoint/2010/main" val="1856679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300"/>
                                        <p:tgtEl>
                                          <p:spTgt spid="39"/>
                                        </p:tgtEl>
                                      </p:cBhvr>
                                    </p:animEffect>
                                  </p:childTnLst>
                                </p:cTn>
                              </p:par>
                            </p:childTnLst>
                          </p:cTn>
                        </p:par>
                        <p:par>
                          <p:cTn id="11" fill="hold">
                            <p:stCondLst>
                              <p:cond delay="3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8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300"/>
                                        <p:tgtEl>
                                          <p:spTgt spid="57"/>
                                        </p:tgtEl>
                                      </p:cBhvr>
                                    </p:animEffect>
                                  </p:childTnLst>
                                </p:cTn>
                              </p:par>
                            </p:childTnLst>
                          </p:cTn>
                        </p:par>
                        <p:par>
                          <p:cTn id="27" fill="hold">
                            <p:stCondLst>
                              <p:cond delay="3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8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130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up)">
                                      <p:cBhvr>
                                        <p:cTn id="60" dur="500"/>
                                        <p:tgtEl>
                                          <p:spTgt spid="22"/>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up)">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up)">
                                      <p:cBhvr>
                                        <p:cTn id="73" dur="500"/>
                                        <p:tgtEl>
                                          <p:spTgt spid="26"/>
                                        </p:tgtEl>
                                      </p:cBhvr>
                                    </p:animEffect>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3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300"/>
                                        <p:tgtEl>
                                          <p:spTgt spid="6"/>
                                        </p:tgtEl>
                                      </p:cBhvr>
                                    </p:animEffect>
                                  </p:childTnLst>
                                </p:cTn>
                              </p:par>
                            </p:childTnLst>
                          </p:cTn>
                        </p:par>
                        <p:par>
                          <p:cTn id="88" fill="hold">
                            <p:stCondLst>
                              <p:cond delay="3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12" grpId="0" animBg="1"/>
      <p:bldP spid="13" grpId="0"/>
      <p:bldP spid="17" grpId="0"/>
      <p:bldP spid="21" grpId="0"/>
      <p:bldP spid="25" grpId="0"/>
      <p:bldP spid="29" grpId="0"/>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BAB9F5-8C21-489F-9207-564B78C0AE4D}"/>
              </a:ext>
            </a:extLst>
          </p:cNvPr>
          <p:cNvSpPr>
            <a:spLocks noGrp="1" noChangeArrowheads="1"/>
          </p:cNvSpPr>
          <p:nvPr>
            <p:ph type="title" idx="4294967295"/>
          </p:nvPr>
        </p:nvSpPr>
        <p:spPr/>
        <p:txBody>
          <a:bodyPr vert="horz" wrap="square" lIns="68580" tIns="34290" rIns="68580" bIns="34290" numCol="1" anchor="ctr" anchorCtr="0" compatLnSpc="1">
            <a:prstTxWarp prst="textNoShape">
              <a:avLst/>
            </a:prstTxWarp>
          </a:bodyPr>
          <a:lstStyle/>
          <a:p>
            <a:pPr eaLnBrk="1" hangingPunct="1"/>
            <a:r>
              <a:rPr lang="en-US" altLang="en-US" sz="2400" b="0" dirty="0">
                <a:solidFill>
                  <a:srgbClr val="26506C"/>
                </a:solidFill>
                <a:latin typeface="Helvetica" panose="020B0604020202020204" pitchFamily="34" charset="0"/>
                <a:cs typeface="Helvetica" panose="020B0604020202020204" pitchFamily="34" charset="0"/>
              </a:rPr>
              <a:t>The “Time Value” of Money </a:t>
            </a:r>
          </a:p>
        </p:txBody>
      </p:sp>
      <p:sp>
        <p:nvSpPr>
          <p:cNvPr id="138" name="Rectangle 137">
            <a:extLst>
              <a:ext uri="{FF2B5EF4-FFF2-40B4-BE49-F238E27FC236}">
                <a16:creationId xmlns:a16="http://schemas.microsoft.com/office/drawing/2014/main" id="{A4BD3A24-4A69-4CB8-ACE3-DA1CB8FF256F}"/>
              </a:ext>
            </a:extLst>
          </p:cNvPr>
          <p:cNvSpPr/>
          <p:nvPr/>
        </p:nvSpPr>
        <p:spPr>
          <a:xfrm>
            <a:off x="5351860" y="722710"/>
            <a:ext cx="1778794" cy="151209"/>
          </a:xfrm>
          <a:prstGeom prst="rect">
            <a:avLst/>
          </a:prstGeom>
          <a:solidFill>
            <a:srgbClr val="4977AC"/>
          </a:solidFill>
          <a:ln>
            <a:solidFill>
              <a:srgbClr val="4977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a:solidFill>
                <a:srgbClr val="FFFFFF"/>
              </a:solidFill>
              <a:latin typeface="Trebuchet MS"/>
            </a:endParaRPr>
          </a:p>
        </p:txBody>
      </p:sp>
      <p:sp>
        <p:nvSpPr>
          <p:cNvPr id="32772" name="Rectangle 9">
            <a:extLst>
              <a:ext uri="{FF2B5EF4-FFF2-40B4-BE49-F238E27FC236}">
                <a16:creationId xmlns:a16="http://schemas.microsoft.com/office/drawing/2014/main" id="{1888860C-1EA5-4A7C-ADF4-47040EB583DC}"/>
              </a:ext>
            </a:extLst>
          </p:cNvPr>
          <p:cNvSpPr>
            <a:spLocks noChangeArrowheads="1"/>
          </p:cNvSpPr>
          <p:nvPr/>
        </p:nvSpPr>
        <p:spPr bwMode="auto">
          <a:xfrm>
            <a:off x="5347098" y="4762501"/>
            <a:ext cx="1787128" cy="194072"/>
          </a:xfrm>
          <a:prstGeom prst="rect">
            <a:avLst/>
          </a:prstGeom>
          <a:solidFill>
            <a:srgbClr val="4977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fontAlgn="base">
              <a:lnSpc>
                <a:spcPct val="100000"/>
              </a:lnSpc>
              <a:spcBef>
                <a:spcPct val="0"/>
              </a:spcBef>
              <a:spcAft>
                <a:spcPct val="0"/>
              </a:spcAft>
              <a:buNone/>
            </a:pPr>
            <a:endParaRPr lang="en-US" altLang="en-US" sz="1350">
              <a:solidFill>
                <a:srgbClr val="000000"/>
              </a:solidFill>
              <a:ea typeface="Arial Unicode MS" panose="020B0604020202020204" pitchFamily="34" charset="-128"/>
              <a:cs typeface="Arial Unicode MS" panose="020B0604020202020204" pitchFamily="34" charset="-128"/>
            </a:endParaRPr>
          </a:p>
        </p:txBody>
      </p:sp>
      <p:sp>
        <p:nvSpPr>
          <p:cNvPr id="32773" name="Rectangle 9">
            <a:extLst>
              <a:ext uri="{FF2B5EF4-FFF2-40B4-BE49-F238E27FC236}">
                <a16:creationId xmlns:a16="http://schemas.microsoft.com/office/drawing/2014/main" id="{9F28CAA6-FBB8-4B4E-BB71-DB8AC603EB7F}"/>
              </a:ext>
            </a:extLst>
          </p:cNvPr>
          <p:cNvSpPr>
            <a:spLocks noChangeArrowheads="1"/>
          </p:cNvSpPr>
          <p:nvPr/>
        </p:nvSpPr>
        <p:spPr bwMode="auto">
          <a:xfrm>
            <a:off x="3559969" y="4763691"/>
            <a:ext cx="1734741" cy="194072"/>
          </a:xfrm>
          <a:prstGeom prst="rect">
            <a:avLst/>
          </a:prstGeom>
          <a:solidFill>
            <a:srgbClr val="4977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fontAlgn="base">
              <a:lnSpc>
                <a:spcPct val="100000"/>
              </a:lnSpc>
              <a:spcBef>
                <a:spcPct val="0"/>
              </a:spcBef>
              <a:spcAft>
                <a:spcPct val="0"/>
              </a:spcAft>
              <a:buNone/>
            </a:pPr>
            <a:endParaRPr lang="en-US" altLang="en-US" sz="1350">
              <a:solidFill>
                <a:srgbClr val="000000"/>
              </a:solidFill>
              <a:ea typeface="Arial Unicode MS" panose="020B0604020202020204" pitchFamily="34" charset="-128"/>
              <a:cs typeface="Arial Unicode MS" panose="020B0604020202020204" pitchFamily="34" charset="-128"/>
            </a:endParaRPr>
          </a:p>
        </p:txBody>
      </p:sp>
      <p:sp>
        <p:nvSpPr>
          <p:cNvPr id="141" name="Rectangle 35">
            <a:extLst>
              <a:ext uri="{FF2B5EF4-FFF2-40B4-BE49-F238E27FC236}">
                <a16:creationId xmlns:a16="http://schemas.microsoft.com/office/drawing/2014/main" id="{99F08C8C-7950-4923-B527-B955032C4914}"/>
              </a:ext>
            </a:extLst>
          </p:cNvPr>
          <p:cNvSpPr/>
          <p:nvPr/>
        </p:nvSpPr>
        <p:spPr>
          <a:xfrm>
            <a:off x="3551635" y="722710"/>
            <a:ext cx="1740694" cy="151209"/>
          </a:xfrm>
          <a:prstGeom prst="rect">
            <a:avLst/>
          </a:prstGeom>
          <a:solidFill>
            <a:srgbClr val="4977AC"/>
          </a:solidFill>
          <a:ln>
            <a:solidFill>
              <a:srgbClr val="4977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a:solidFill>
                <a:srgbClr val="FFFFFF"/>
              </a:solidFill>
              <a:latin typeface="Trebuchet MS"/>
            </a:endParaRPr>
          </a:p>
        </p:txBody>
      </p:sp>
      <p:sp>
        <p:nvSpPr>
          <p:cNvPr id="32775" name="Text Box 21">
            <a:extLst>
              <a:ext uri="{FF2B5EF4-FFF2-40B4-BE49-F238E27FC236}">
                <a16:creationId xmlns:a16="http://schemas.microsoft.com/office/drawing/2014/main" id="{BA35E3EA-10BD-4D04-A966-09DF76C78EE4}"/>
              </a:ext>
            </a:extLst>
          </p:cNvPr>
          <p:cNvSpPr txBox="1">
            <a:spLocks noChangeArrowheads="1"/>
          </p:cNvSpPr>
          <p:nvPr/>
        </p:nvSpPr>
        <p:spPr bwMode="auto">
          <a:xfrm>
            <a:off x="3606404" y="1669257"/>
            <a:ext cx="1685925" cy="334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4763">
              <a:lnSpc>
                <a:spcPct val="85000"/>
              </a:lnSpc>
              <a:spcAft>
                <a:spcPct val="35000"/>
              </a:spcAft>
              <a:buChar char="•"/>
              <a:tabLst>
                <a:tab pos="1085850" algn="r"/>
                <a:tab pos="1943100"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1085850" algn="r"/>
                <a:tab pos="1943100"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1085850"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indent="3572" defTabSz="685800" fontAlgn="base">
              <a:lnSpc>
                <a:spcPct val="80000"/>
              </a:lnSpc>
              <a:spcBef>
                <a:spcPct val="0"/>
              </a:spcBef>
              <a:spcAft>
                <a:spcPct val="0"/>
              </a:spcAft>
              <a:buNone/>
              <a:tabLst>
                <a:tab pos="814388" algn="r"/>
                <a:tab pos="1457325" algn="r"/>
                <a:tab pos="2010966" algn="r"/>
              </a:tabLst>
            </a:pPr>
            <a:endPar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30	0	73,580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31	0	 80,480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32	0	 88,030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33	0	 96,290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34	0	 105,320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35	0	 115,200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36	0	 126,010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37	0	 137,830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38	0	 150,760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39	0	 164,900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40	0	 180,370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41	0	 197,290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42	0	 215,790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43	0	 239,040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44	0	 258,180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45	0	 282,400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46	0	 308,890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47	0	 337,870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48	0	 339,560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49	0	 404,230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50	0	 442,150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51	0	 483,620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52	0	 528,990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53	0	 578,610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54	0	 632,890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55	0	 692,260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56	0	 757,200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57	0	 828,230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58	0	 905,920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59	0	 990,900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60	0	 1,083,860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61	0	 1,185,530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62	0	 1,296,740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63	0	 1,418,380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64	0	 1,551,440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65	0	 1,696,970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66	0	 1,856,160</a:t>
            </a:r>
          </a:p>
          <a:p>
            <a:pPr indent="3572" defTabSz="685800" fontAlgn="base">
              <a:lnSpc>
                <a:spcPct val="80000"/>
              </a:lnSpc>
              <a:spcBef>
                <a:spcPct val="0"/>
              </a:spcBef>
              <a:spcAft>
                <a:spcPct val="0"/>
              </a:spcAft>
              <a:buNone/>
              <a:tabLst>
                <a:tab pos="814388" algn="r"/>
                <a:tab pos="1457325" algn="r"/>
                <a:tab pos="2010966" algn="r"/>
              </a:tabLst>
            </a:pPr>
            <a:r>
              <a:rPr lang="en-US" altLang="en-US" sz="600" dirty="0">
                <a:solidFill>
                  <a:srgbClr val="A6A6A6"/>
                </a:solidFill>
                <a:latin typeface="Helvetica" panose="020B0604020202020204" pitchFamily="34" charset="0"/>
                <a:ea typeface="Arial Unicode MS" panose="020B0604020202020204" pitchFamily="34" charset="-128"/>
                <a:cs typeface="Helvetica" panose="020B0604020202020204" pitchFamily="34" charset="0"/>
              </a:rPr>
              <a:t>67	</a:t>
            </a:r>
            <a:r>
              <a:rPr lang="en-US" altLang="en-US" sz="60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0	 2,030,280</a:t>
            </a:r>
            <a:endParaRPr lang="en-US" altLang="en-US" sz="60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814388" algn="r"/>
                <a:tab pos="1457325" algn="r"/>
                <a:tab pos="2010966" algn="r"/>
              </a:tabLst>
            </a:pPr>
            <a:endParaRPr lang="en-US" altLang="en-US" sz="375"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814388" algn="r"/>
                <a:tab pos="1457325" algn="r"/>
                <a:tab pos="2010966" algn="r"/>
              </a:tabLst>
            </a:pPr>
            <a:endParaRPr lang="en-US" altLang="en-US" sz="375"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a:t>
            </a: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endPar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lnSpc>
                <a:spcPct val="0"/>
              </a:lnSpc>
              <a:spcBef>
                <a:spcPct val="0"/>
              </a:spcBef>
              <a:spcAft>
                <a:spcPct val="0"/>
              </a:spcAft>
              <a:buNone/>
              <a:tabLst>
                <a:tab pos="814388" algn="r"/>
                <a:tab pos="1457325" algn="r"/>
                <a:tab pos="2010966" algn="r"/>
              </a:tabLst>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$44,000</a:t>
            </a:r>
            <a:b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br>
            <a:endParaRPr lang="en-US" altLang="en-US" sz="60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814388" algn="r"/>
                <a:tab pos="1457325" algn="r"/>
                <a:tab pos="2010966" algn="r"/>
              </a:tabLst>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a:t>
            </a:r>
            <a:r>
              <a:rPr lang="en-US" altLang="en-US" sz="75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endParaRPr lang="en-US" altLang="en-US" sz="15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814388" algn="r"/>
                <a:tab pos="1457325" algn="r"/>
                <a:tab pos="2010966" algn="r"/>
              </a:tabLst>
            </a:pPr>
            <a:r>
              <a:rPr lang="en-US" altLang="en-US" sz="15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endParaRPr lang="en-US" altLang="en-US" sz="10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814388" algn="r"/>
                <a:tab pos="1457325" algn="r"/>
                <a:tab pos="2010966" algn="r"/>
              </a:tabLst>
            </a:pPr>
            <a:r>
              <a:rPr lang="en-US" altLang="en-US" sz="10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r>
              <a:rPr lang="en-US" altLang="en-US" sz="750" b="1" dirty="0">
                <a:solidFill>
                  <a:srgbClr val="FFFFFF"/>
                </a:solidFill>
                <a:latin typeface="Helvetica" panose="020B0604020202020204" pitchFamily="34" charset="0"/>
                <a:ea typeface="Arial Unicode MS" panose="020B0604020202020204" pitchFamily="34" charset="-128"/>
                <a:cs typeface="Helvetica" panose="020B0604020202020204" pitchFamily="34" charset="0"/>
              </a:rPr>
              <a:t>$2,030,280</a:t>
            </a:r>
          </a:p>
        </p:txBody>
      </p:sp>
      <p:sp>
        <p:nvSpPr>
          <p:cNvPr id="32776" name="Line 24">
            <a:extLst>
              <a:ext uri="{FF2B5EF4-FFF2-40B4-BE49-F238E27FC236}">
                <a16:creationId xmlns:a16="http://schemas.microsoft.com/office/drawing/2014/main" id="{6527B6F0-2D10-4AD5-A363-E8B081BB8918}"/>
              </a:ext>
            </a:extLst>
          </p:cNvPr>
          <p:cNvSpPr>
            <a:spLocks noChangeShapeType="1"/>
          </p:cNvSpPr>
          <p:nvPr/>
        </p:nvSpPr>
        <p:spPr bwMode="auto">
          <a:xfrm>
            <a:off x="3681413" y="4595813"/>
            <a:ext cx="1450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
        <p:nvSpPr>
          <p:cNvPr id="32777" name="Line 24">
            <a:extLst>
              <a:ext uri="{FF2B5EF4-FFF2-40B4-BE49-F238E27FC236}">
                <a16:creationId xmlns:a16="http://schemas.microsoft.com/office/drawing/2014/main" id="{AEE3FE80-DF14-4676-8191-89128748EBF0}"/>
              </a:ext>
            </a:extLst>
          </p:cNvPr>
          <p:cNvSpPr>
            <a:spLocks noChangeShapeType="1"/>
          </p:cNvSpPr>
          <p:nvPr/>
        </p:nvSpPr>
        <p:spPr bwMode="auto">
          <a:xfrm>
            <a:off x="3668317" y="1091804"/>
            <a:ext cx="155376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
        <p:nvSpPr>
          <p:cNvPr id="32778" name="Rectangle 33">
            <a:extLst>
              <a:ext uri="{FF2B5EF4-FFF2-40B4-BE49-F238E27FC236}">
                <a16:creationId xmlns:a16="http://schemas.microsoft.com/office/drawing/2014/main" id="{795FB5E2-CC55-46B0-AA31-CDA932BE9479}"/>
              </a:ext>
            </a:extLst>
          </p:cNvPr>
          <p:cNvSpPr>
            <a:spLocks noChangeArrowheads="1"/>
          </p:cNvSpPr>
          <p:nvPr/>
        </p:nvSpPr>
        <p:spPr bwMode="auto">
          <a:xfrm>
            <a:off x="3551635" y="723901"/>
            <a:ext cx="1740694" cy="4231481"/>
          </a:xfrm>
          <a:prstGeom prst="rect">
            <a:avLst/>
          </a:prstGeom>
          <a:noFill/>
          <a:ln w="28575">
            <a:solidFill>
              <a:srgbClr val="4977A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lnSpc>
                <a:spcPct val="100000"/>
              </a:lnSpc>
              <a:spcBef>
                <a:spcPct val="0"/>
              </a:spcBef>
              <a:spcAft>
                <a:spcPct val="0"/>
              </a:spcAft>
              <a:buNone/>
            </a:pPr>
            <a:endParaRPr lang="en-US" altLang="en-US" sz="1350">
              <a:solidFill>
                <a:srgbClr val="000000"/>
              </a:solidFill>
              <a:ea typeface="Arial Unicode MS" panose="020B0604020202020204" pitchFamily="34" charset="-128"/>
              <a:cs typeface="Arial Unicode MS" panose="020B0604020202020204" pitchFamily="34" charset="-128"/>
            </a:endParaRPr>
          </a:p>
        </p:txBody>
      </p:sp>
      <p:sp>
        <p:nvSpPr>
          <p:cNvPr id="32779" name="Rectangle 56">
            <a:extLst>
              <a:ext uri="{FF2B5EF4-FFF2-40B4-BE49-F238E27FC236}">
                <a16:creationId xmlns:a16="http://schemas.microsoft.com/office/drawing/2014/main" id="{A9640DFF-C8F8-47A8-9885-287F203D0B2C}"/>
              </a:ext>
            </a:extLst>
          </p:cNvPr>
          <p:cNvSpPr>
            <a:spLocks noChangeArrowheads="1"/>
          </p:cNvSpPr>
          <p:nvPr/>
        </p:nvSpPr>
        <p:spPr bwMode="auto">
          <a:xfrm>
            <a:off x="5347098" y="725091"/>
            <a:ext cx="1793081" cy="4227909"/>
          </a:xfrm>
          <a:prstGeom prst="rect">
            <a:avLst/>
          </a:prstGeom>
          <a:noFill/>
          <a:ln w="28575">
            <a:solidFill>
              <a:srgbClr val="4977A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lnSpc>
                <a:spcPct val="100000"/>
              </a:lnSpc>
              <a:spcBef>
                <a:spcPct val="0"/>
              </a:spcBef>
              <a:spcAft>
                <a:spcPct val="0"/>
              </a:spcAft>
              <a:buNone/>
            </a:pPr>
            <a:endParaRPr lang="en-US" altLang="en-US" sz="1350">
              <a:solidFill>
                <a:srgbClr val="000000"/>
              </a:solidFill>
              <a:ea typeface="Arial Unicode MS" panose="020B0604020202020204" pitchFamily="34" charset="-128"/>
              <a:cs typeface="Arial Unicode MS" panose="020B0604020202020204" pitchFamily="34" charset="-128"/>
            </a:endParaRPr>
          </a:p>
        </p:txBody>
      </p:sp>
      <p:sp>
        <p:nvSpPr>
          <p:cNvPr id="32780" name="Text Box 12">
            <a:extLst>
              <a:ext uri="{FF2B5EF4-FFF2-40B4-BE49-F238E27FC236}">
                <a16:creationId xmlns:a16="http://schemas.microsoft.com/office/drawing/2014/main" id="{984B15FE-66DE-4D3E-A851-8EEA9D39277F}"/>
              </a:ext>
            </a:extLst>
          </p:cNvPr>
          <p:cNvSpPr txBox="1">
            <a:spLocks noChangeArrowheads="1"/>
          </p:cNvSpPr>
          <p:nvPr/>
        </p:nvSpPr>
        <p:spPr bwMode="auto">
          <a:xfrm>
            <a:off x="3590925" y="728663"/>
            <a:ext cx="1760935" cy="41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tabLst>
                <a:tab pos="969963" algn="ctr"/>
                <a:tab pos="1717675" algn="ct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969963" algn="ctr"/>
                <a:tab pos="1717675" algn="ct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969963" algn="ctr"/>
                <a:tab pos="1717675"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fontAlgn="base">
              <a:spcBef>
                <a:spcPct val="0"/>
              </a:spcBef>
              <a:spcAft>
                <a:spcPct val="0"/>
              </a:spcAft>
              <a:buNone/>
              <a:tabLst>
                <a:tab pos="727472" algn="ctr"/>
                <a:tab pos="1288256" algn="ctr"/>
              </a:tabLst>
            </a:pPr>
            <a:r>
              <a:rPr lang="en-US" altLang="en-US" sz="750" b="1" dirty="0">
                <a:solidFill>
                  <a:srgbClr val="FFFFFF"/>
                </a:solidFill>
                <a:latin typeface="Helvetica" panose="020B0604020202020204" pitchFamily="34" charset="0"/>
                <a:cs typeface="Helvetica" panose="020B0604020202020204" pitchFamily="34" charset="0"/>
              </a:rPr>
              <a:t>Investor A</a:t>
            </a:r>
            <a:endParaRPr lang="en-US" altLang="en-US" sz="675" dirty="0">
              <a:solidFill>
                <a:srgbClr val="FFFFFF"/>
              </a:solidFill>
              <a:latin typeface="Helvetica" panose="020B0604020202020204" pitchFamily="34" charset="0"/>
              <a:cs typeface="Helvetica" panose="020B0604020202020204" pitchFamily="34" charset="0"/>
            </a:endParaRPr>
          </a:p>
          <a:p>
            <a:pPr defTabSz="685800" fontAlgn="base">
              <a:spcBef>
                <a:spcPct val="45000"/>
              </a:spcBef>
              <a:spcAft>
                <a:spcPct val="0"/>
              </a:spcAft>
              <a:buNone/>
              <a:tabLst>
                <a:tab pos="727472" algn="ctr"/>
                <a:tab pos="1288256" algn="ctr"/>
              </a:tabLst>
            </a:pPr>
            <a:r>
              <a:rPr lang="en-US" altLang="en-US" sz="675" dirty="0">
                <a:solidFill>
                  <a:srgbClr val="26506C"/>
                </a:solidFill>
                <a:cs typeface="Geneva" pitchFamily="34" charset="0"/>
              </a:rPr>
              <a:t>Age	Annual	End of Year</a:t>
            </a:r>
          </a:p>
          <a:p>
            <a:pPr defTabSz="685800" fontAlgn="base">
              <a:spcBef>
                <a:spcPct val="0"/>
              </a:spcBef>
              <a:spcAft>
                <a:spcPct val="0"/>
              </a:spcAft>
              <a:buNone/>
              <a:tabLst>
                <a:tab pos="727472" algn="ctr"/>
                <a:tab pos="1288256" algn="ctr"/>
              </a:tabLst>
            </a:pPr>
            <a:r>
              <a:rPr lang="en-US" altLang="en-US" sz="675" dirty="0">
                <a:solidFill>
                  <a:srgbClr val="26506C"/>
                </a:solidFill>
                <a:cs typeface="Geneva" pitchFamily="34" charset="0"/>
              </a:rPr>
              <a:t>	Payment	Accumulation</a:t>
            </a:r>
          </a:p>
        </p:txBody>
      </p:sp>
      <p:sp>
        <p:nvSpPr>
          <p:cNvPr id="32781" name="Text Box 13">
            <a:extLst>
              <a:ext uri="{FF2B5EF4-FFF2-40B4-BE49-F238E27FC236}">
                <a16:creationId xmlns:a16="http://schemas.microsoft.com/office/drawing/2014/main" id="{8C9ECB46-8403-4A40-9B6A-5EC5ED7CB182}"/>
              </a:ext>
            </a:extLst>
          </p:cNvPr>
          <p:cNvSpPr txBox="1">
            <a:spLocks noChangeArrowheads="1"/>
          </p:cNvSpPr>
          <p:nvPr/>
        </p:nvSpPr>
        <p:spPr bwMode="auto">
          <a:xfrm>
            <a:off x="5393531" y="728663"/>
            <a:ext cx="1743075" cy="41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tabLst>
                <a:tab pos="857250" algn="ctr"/>
                <a:tab pos="1714500" algn="ct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857250" algn="ctr"/>
                <a:tab pos="1714500" algn="ct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857250" algn="ctr"/>
                <a:tab pos="1714500" algn="ct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ctr" defTabSz="685800" fontAlgn="base">
              <a:spcBef>
                <a:spcPct val="0"/>
              </a:spcBef>
              <a:spcAft>
                <a:spcPct val="0"/>
              </a:spcAft>
              <a:buNone/>
              <a:tabLst>
                <a:tab pos="642938" algn="ctr"/>
                <a:tab pos="1285875" algn="ctr"/>
              </a:tabLst>
            </a:pPr>
            <a:r>
              <a:rPr lang="en-US" altLang="en-US" sz="750" b="1" dirty="0">
                <a:solidFill>
                  <a:srgbClr val="FFFFFF"/>
                </a:solidFill>
                <a:latin typeface="Helvetica" panose="020B0604020202020204" pitchFamily="34" charset="0"/>
                <a:cs typeface="Helvetica" panose="020B0604020202020204" pitchFamily="34" charset="0"/>
              </a:rPr>
              <a:t>Investor B</a:t>
            </a:r>
          </a:p>
          <a:p>
            <a:pPr defTabSz="685800" fontAlgn="base">
              <a:spcBef>
                <a:spcPct val="45000"/>
              </a:spcBef>
              <a:spcAft>
                <a:spcPct val="0"/>
              </a:spcAft>
              <a:buNone/>
              <a:tabLst>
                <a:tab pos="642938" algn="ctr"/>
                <a:tab pos="1285875" algn="ctr"/>
              </a:tabLst>
            </a:pPr>
            <a:r>
              <a:rPr lang="en-US" altLang="en-US" sz="675" dirty="0">
                <a:solidFill>
                  <a:srgbClr val="26506C"/>
                </a:solidFill>
                <a:cs typeface="Geneva" pitchFamily="34" charset="0"/>
              </a:rPr>
              <a:t>Age	Annual	End of Year</a:t>
            </a:r>
          </a:p>
          <a:p>
            <a:pPr defTabSz="685800" fontAlgn="base">
              <a:spcBef>
                <a:spcPct val="0"/>
              </a:spcBef>
              <a:spcAft>
                <a:spcPct val="0"/>
              </a:spcAft>
              <a:buNone/>
              <a:tabLst>
                <a:tab pos="642938" algn="ctr"/>
                <a:tab pos="1285875" algn="ctr"/>
              </a:tabLst>
            </a:pPr>
            <a:r>
              <a:rPr lang="en-US" altLang="en-US" sz="675" dirty="0">
                <a:solidFill>
                  <a:srgbClr val="26506C"/>
                </a:solidFill>
                <a:cs typeface="Geneva" pitchFamily="34" charset="0"/>
              </a:rPr>
              <a:t>	Payment</a:t>
            </a:r>
            <a:r>
              <a:rPr lang="en-US" altLang="en-US" sz="675" dirty="0">
                <a:solidFill>
                  <a:srgbClr val="000000"/>
                </a:solidFill>
                <a:cs typeface="Geneva" pitchFamily="34" charset="0"/>
              </a:rPr>
              <a:t>	</a:t>
            </a:r>
            <a:r>
              <a:rPr lang="en-US" altLang="en-US" sz="675" dirty="0">
                <a:solidFill>
                  <a:srgbClr val="26506C"/>
                </a:solidFill>
                <a:cs typeface="Geneva" pitchFamily="34" charset="0"/>
              </a:rPr>
              <a:t>Accumulation</a:t>
            </a:r>
          </a:p>
        </p:txBody>
      </p:sp>
      <p:sp>
        <p:nvSpPr>
          <p:cNvPr id="32782" name="Rectangle 15">
            <a:extLst>
              <a:ext uri="{FF2B5EF4-FFF2-40B4-BE49-F238E27FC236}">
                <a16:creationId xmlns:a16="http://schemas.microsoft.com/office/drawing/2014/main" id="{42554A32-592E-4854-91DC-58E169CC4F18}"/>
              </a:ext>
            </a:extLst>
          </p:cNvPr>
          <p:cNvSpPr>
            <a:spLocks noChangeArrowheads="1"/>
          </p:cNvSpPr>
          <p:nvPr/>
        </p:nvSpPr>
        <p:spPr bwMode="auto">
          <a:xfrm>
            <a:off x="1264444" y="2705100"/>
            <a:ext cx="1828800" cy="15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buNone/>
            </a:pPr>
            <a:r>
              <a:rPr lang="en-US" altLang="en-US" sz="675" dirty="0">
                <a:solidFill>
                  <a:srgbClr val="26506C"/>
                </a:solidFill>
                <a:latin typeface="Helvetica" panose="020B0604020202020204" pitchFamily="34" charset="0"/>
                <a:cs typeface="Helvetica" panose="020B0604020202020204" pitchFamily="34" charset="0"/>
              </a:rPr>
              <a:t>The hypothetical 9% nominal rate of return, compounded monthly, and tax-deferred accumulation shown for both IRA accounts are not guaranteed or intended to demonstrate the performance of any actual investment. Unlike actual investments, the accounts show a constant rate of return without any fees or charges. Any tax-deductible contributions are taxed and tax-deferred growth may be taxed upon withdrawal. Withdrawals prior to age 59 1/2 may be subject to a 10% penalty tax. Assumes payments are made at the beginning of each year. Investing entails risk, including loss of principal. Shares, when redeemed, may be worth more or less than their original value. </a:t>
            </a:r>
          </a:p>
        </p:txBody>
      </p:sp>
      <p:sp>
        <p:nvSpPr>
          <p:cNvPr id="32783" name="Rectangle 16">
            <a:extLst>
              <a:ext uri="{FF2B5EF4-FFF2-40B4-BE49-F238E27FC236}">
                <a16:creationId xmlns:a16="http://schemas.microsoft.com/office/drawing/2014/main" id="{1CDFAF12-48D2-409B-8547-C2A397D6F7E7}"/>
              </a:ext>
            </a:extLst>
          </p:cNvPr>
          <p:cNvSpPr>
            <a:spLocks noChangeArrowheads="1"/>
          </p:cNvSpPr>
          <p:nvPr/>
        </p:nvSpPr>
        <p:spPr bwMode="auto">
          <a:xfrm>
            <a:off x="1245394" y="1444228"/>
            <a:ext cx="1533525" cy="112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buNone/>
            </a:pPr>
            <a:r>
              <a:rPr lang="en-US" altLang="en-US" sz="2100" dirty="0">
                <a:solidFill>
                  <a:srgbClr val="CC0000"/>
                </a:solidFill>
                <a:latin typeface="Helvetica" panose="020B0604020202020204" pitchFamily="34" charset="0"/>
                <a:cs typeface="Helvetica" panose="020B0604020202020204" pitchFamily="34" charset="0"/>
              </a:rPr>
              <a:t>When is</a:t>
            </a:r>
            <a:br>
              <a:rPr lang="en-US" altLang="en-US" sz="2100" dirty="0">
                <a:solidFill>
                  <a:srgbClr val="CC0000"/>
                </a:solidFill>
                <a:latin typeface="Helvetica" panose="020B0604020202020204" pitchFamily="34" charset="0"/>
                <a:cs typeface="Helvetica" panose="020B0604020202020204" pitchFamily="34" charset="0"/>
              </a:rPr>
            </a:br>
            <a:r>
              <a:rPr lang="en-US" altLang="en-US" sz="2100" dirty="0">
                <a:solidFill>
                  <a:srgbClr val="CC0000"/>
                </a:solidFill>
                <a:latin typeface="Helvetica" panose="020B0604020202020204" pitchFamily="34" charset="0"/>
                <a:cs typeface="Helvetica" panose="020B0604020202020204" pitchFamily="34" charset="0"/>
              </a:rPr>
              <a:t>$44,000 </a:t>
            </a:r>
            <a:br>
              <a:rPr lang="en-US" altLang="en-US" sz="2100" dirty="0">
                <a:solidFill>
                  <a:srgbClr val="CC0000"/>
                </a:solidFill>
                <a:latin typeface="Helvetica" panose="020B0604020202020204" pitchFamily="34" charset="0"/>
                <a:cs typeface="Helvetica" panose="020B0604020202020204" pitchFamily="34" charset="0"/>
              </a:rPr>
            </a:br>
            <a:r>
              <a:rPr lang="en-US" altLang="en-US" sz="2100" dirty="0">
                <a:solidFill>
                  <a:srgbClr val="CC0000"/>
                </a:solidFill>
                <a:latin typeface="Helvetica" panose="020B0604020202020204" pitchFamily="34" charset="0"/>
                <a:cs typeface="Helvetica" panose="020B0604020202020204" pitchFamily="34" charset="0"/>
              </a:rPr>
              <a:t>more than $209,000?</a:t>
            </a:r>
          </a:p>
        </p:txBody>
      </p:sp>
      <p:sp>
        <p:nvSpPr>
          <p:cNvPr id="32784" name="Line 17">
            <a:extLst>
              <a:ext uri="{FF2B5EF4-FFF2-40B4-BE49-F238E27FC236}">
                <a16:creationId xmlns:a16="http://schemas.microsoft.com/office/drawing/2014/main" id="{CAC7EAE5-42F0-452A-8F9B-13B636A2FEE4}"/>
              </a:ext>
            </a:extLst>
          </p:cNvPr>
          <p:cNvSpPr>
            <a:spLocks noChangeShapeType="1"/>
          </p:cNvSpPr>
          <p:nvPr/>
        </p:nvSpPr>
        <p:spPr bwMode="auto">
          <a:xfrm>
            <a:off x="1340644" y="2647950"/>
            <a:ext cx="17145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grpSp>
        <p:nvGrpSpPr>
          <p:cNvPr id="2" name="Group 18">
            <a:extLst>
              <a:ext uri="{FF2B5EF4-FFF2-40B4-BE49-F238E27FC236}">
                <a16:creationId xmlns:a16="http://schemas.microsoft.com/office/drawing/2014/main" id="{1CF4E26E-C20E-45F2-AFA3-135DC6348B4C}"/>
              </a:ext>
            </a:extLst>
          </p:cNvPr>
          <p:cNvGrpSpPr>
            <a:grpSpLocks/>
          </p:cNvGrpSpPr>
          <p:nvPr/>
        </p:nvGrpSpPr>
        <p:grpSpPr bwMode="auto">
          <a:xfrm>
            <a:off x="2752725" y="970361"/>
            <a:ext cx="891779" cy="484585"/>
            <a:chOff x="1348" y="1069"/>
            <a:chExt cx="749" cy="407"/>
          </a:xfrm>
        </p:grpSpPr>
        <p:sp>
          <p:nvSpPr>
            <p:cNvPr id="36910" name="TextBox 23">
              <a:extLst>
                <a:ext uri="{FF2B5EF4-FFF2-40B4-BE49-F238E27FC236}">
                  <a16:creationId xmlns:a16="http://schemas.microsoft.com/office/drawing/2014/main" id="{DF42263F-8E16-41F1-A97D-458EAB79D10D}"/>
                </a:ext>
              </a:extLst>
            </p:cNvPr>
            <p:cNvSpPr txBox="1">
              <a:spLocks noChangeArrowheads="1"/>
            </p:cNvSpPr>
            <p:nvPr/>
          </p:nvSpPr>
          <p:spPr bwMode="auto">
            <a:xfrm>
              <a:off x="1348" y="1069"/>
              <a:ext cx="6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Individual A:</a:t>
              </a:r>
            </a:p>
            <a:p>
              <a:pPr defTabSz="685800" fontAlgn="base">
                <a:spcBef>
                  <a:spcPct val="0"/>
                </a:spcBef>
                <a:spcAft>
                  <a:spcPct val="0"/>
                </a:spcAft>
                <a:buNone/>
              </a:pPr>
              <a:r>
                <a:rPr lang="en-US" altLang="en-US" sz="750" b="1" dirty="0">
                  <a:solidFill>
                    <a:srgbClr val="FF9933"/>
                  </a:solidFill>
                  <a:latin typeface="Helvetica" panose="020B0604020202020204" pitchFamily="34" charset="0"/>
                  <a:ea typeface="Arial Unicode MS" panose="020B0604020202020204" pitchFamily="34" charset="-128"/>
                  <a:cs typeface="Helvetica" panose="020B0604020202020204" pitchFamily="34" charset="0"/>
                </a:rPr>
                <a:t>Started</a:t>
              </a:r>
              <a: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b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b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contributing</a:t>
              </a:r>
            </a:p>
            <a:p>
              <a:pP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At Age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22</a:t>
              </a:r>
            </a:p>
          </p:txBody>
        </p:sp>
        <p:sp>
          <p:nvSpPr>
            <p:cNvPr id="36911" name="Line 20">
              <a:extLst>
                <a:ext uri="{FF2B5EF4-FFF2-40B4-BE49-F238E27FC236}">
                  <a16:creationId xmlns:a16="http://schemas.microsoft.com/office/drawing/2014/main" id="{46D1C47B-D691-4376-AFCC-070A78815596}"/>
                </a:ext>
              </a:extLst>
            </p:cNvPr>
            <p:cNvSpPr>
              <a:spLocks noChangeShapeType="1"/>
            </p:cNvSpPr>
            <p:nvPr/>
          </p:nvSpPr>
          <p:spPr bwMode="auto">
            <a:xfrm>
              <a:off x="1719" y="1221"/>
              <a:ext cx="378"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3" name="Group 21">
            <a:extLst>
              <a:ext uri="{FF2B5EF4-FFF2-40B4-BE49-F238E27FC236}">
                <a16:creationId xmlns:a16="http://schemas.microsoft.com/office/drawing/2014/main" id="{E1432224-E673-43CE-8BC9-52FF84FAC40C}"/>
              </a:ext>
            </a:extLst>
          </p:cNvPr>
          <p:cNvGrpSpPr>
            <a:grpSpLocks/>
          </p:cNvGrpSpPr>
          <p:nvPr/>
        </p:nvGrpSpPr>
        <p:grpSpPr bwMode="auto">
          <a:xfrm>
            <a:off x="2751535" y="1608536"/>
            <a:ext cx="907256" cy="484585"/>
            <a:chOff x="1347" y="1460"/>
            <a:chExt cx="762" cy="407"/>
          </a:xfrm>
        </p:grpSpPr>
        <p:sp>
          <p:nvSpPr>
            <p:cNvPr id="36908" name="TextBox 27">
              <a:extLst>
                <a:ext uri="{FF2B5EF4-FFF2-40B4-BE49-F238E27FC236}">
                  <a16:creationId xmlns:a16="http://schemas.microsoft.com/office/drawing/2014/main" id="{88212267-F658-48E1-BD22-318C58AA1CE6}"/>
                </a:ext>
              </a:extLst>
            </p:cNvPr>
            <p:cNvSpPr txBox="1">
              <a:spLocks noChangeArrowheads="1"/>
            </p:cNvSpPr>
            <p:nvPr/>
          </p:nvSpPr>
          <p:spPr bwMode="auto">
            <a:xfrm>
              <a:off x="1347" y="1460"/>
              <a:ext cx="6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Individual A:</a:t>
              </a:r>
            </a:p>
            <a:p>
              <a:pPr defTabSz="685800" fontAlgn="base">
                <a:spcBef>
                  <a:spcPct val="0"/>
                </a:spcBef>
                <a:spcAft>
                  <a:spcPct val="0"/>
                </a:spcAft>
                <a:buNone/>
              </a:pPr>
              <a:r>
                <a:rPr lang="en-US" altLang="en-US" sz="750" b="1" dirty="0">
                  <a:solidFill>
                    <a:srgbClr val="CC0000"/>
                  </a:solidFill>
                  <a:latin typeface="Helvetica" panose="020B0604020202020204" pitchFamily="34" charset="0"/>
                  <a:ea typeface="Arial Unicode MS" panose="020B0604020202020204" pitchFamily="34" charset="-128"/>
                  <a:cs typeface="Helvetica" panose="020B0604020202020204" pitchFamily="34" charset="0"/>
                </a:rPr>
                <a:t>Stopped</a:t>
              </a:r>
              <a: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b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b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contributing</a:t>
              </a:r>
            </a:p>
            <a:p>
              <a:pP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At Age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29</a:t>
              </a:r>
            </a:p>
          </p:txBody>
        </p:sp>
        <p:sp>
          <p:nvSpPr>
            <p:cNvPr id="36909" name="Line 23">
              <a:extLst>
                <a:ext uri="{FF2B5EF4-FFF2-40B4-BE49-F238E27FC236}">
                  <a16:creationId xmlns:a16="http://schemas.microsoft.com/office/drawing/2014/main" id="{2BA07CF2-F45E-41A5-9362-F400C2159001}"/>
                </a:ext>
              </a:extLst>
            </p:cNvPr>
            <p:cNvSpPr>
              <a:spLocks noChangeShapeType="1"/>
            </p:cNvSpPr>
            <p:nvPr/>
          </p:nvSpPr>
          <p:spPr bwMode="auto">
            <a:xfrm>
              <a:off x="1731" y="1611"/>
              <a:ext cx="378"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4" name="Group 24">
            <a:extLst>
              <a:ext uri="{FF2B5EF4-FFF2-40B4-BE49-F238E27FC236}">
                <a16:creationId xmlns:a16="http://schemas.microsoft.com/office/drawing/2014/main" id="{246AC7D2-D0C8-4943-97F9-5DDBA564BEEF}"/>
              </a:ext>
            </a:extLst>
          </p:cNvPr>
          <p:cNvGrpSpPr>
            <a:grpSpLocks/>
          </p:cNvGrpSpPr>
          <p:nvPr/>
        </p:nvGrpSpPr>
        <p:grpSpPr bwMode="auto">
          <a:xfrm>
            <a:off x="2788444" y="4433889"/>
            <a:ext cx="1208485" cy="288132"/>
            <a:chOff x="1402" y="3755"/>
            <a:chExt cx="1015" cy="242"/>
          </a:xfrm>
        </p:grpSpPr>
        <p:sp>
          <p:nvSpPr>
            <p:cNvPr id="36906" name="TextBox 26">
              <a:extLst>
                <a:ext uri="{FF2B5EF4-FFF2-40B4-BE49-F238E27FC236}">
                  <a16:creationId xmlns:a16="http://schemas.microsoft.com/office/drawing/2014/main" id="{2EFD1130-CF96-4F3B-8FC4-C2C32DC2ED51}"/>
                </a:ext>
              </a:extLst>
            </p:cNvPr>
            <p:cNvSpPr txBox="1">
              <a:spLocks noChangeArrowheads="1"/>
            </p:cNvSpPr>
            <p:nvPr/>
          </p:nvSpPr>
          <p:spPr bwMode="auto">
            <a:xfrm>
              <a:off x="1402" y="3755"/>
              <a:ext cx="62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Total </a:t>
              </a:r>
            </a:p>
            <a:p>
              <a:pP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Contributions</a:t>
              </a:r>
            </a:p>
          </p:txBody>
        </p:sp>
        <p:sp>
          <p:nvSpPr>
            <p:cNvPr id="36907" name="Line 26">
              <a:extLst>
                <a:ext uri="{FF2B5EF4-FFF2-40B4-BE49-F238E27FC236}">
                  <a16:creationId xmlns:a16="http://schemas.microsoft.com/office/drawing/2014/main" id="{DD5F9D99-AE22-4072-A892-F5429A07BB83}"/>
                </a:ext>
              </a:extLst>
            </p:cNvPr>
            <p:cNvSpPr>
              <a:spLocks noChangeShapeType="1"/>
            </p:cNvSpPr>
            <p:nvPr/>
          </p:nvSpPr>
          <p:spPr bwMode="auto">
            <a:xfrm>
              <a:off x="1463" y="3959"/>
              <a:ext cx="954"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5" name="Group 27">
            <a:extLst>
              <a:ext uri="{FF2B5EF4-FFF2-40B4-BE49-F238E27FC236}">
                <a16:creationId xmlns:a16="http://schemas.microsoft.com/office/drawing/2014/main" id="{72B1B9D6-5765-43AE-AAC6-6671BB1B789A}"/>
              </a:ext>
            </a:extLst>
          </p:cNvPr>
          <p:cNvGrpSpPr>
            <a:grpSpLocks/>
          </p:cNvGrpSpPr>
          <p:nvPr/>
        </p:nvGrpSpPr>
        <p:grpSpPr bwMode="auto">
          <a:xfrm>
            <a:off x="2426494" y="4851805"/>
            <a:ext cx="2147888" cy="288132"/>
            <a:chOff x="1179" y="4100"/>
            <a:chExt cx="1804" cy="242"/>
          </a:xfrm>
        </p:grpSpPr>
        <p:sp>
          <p:nvSpPr>
            <p:cNvPr id="36904" name="TextBox 33">
              <a:extLst>
                <a:ext uri="{FF2B5EF4-FFF2-40B4-BE49-F238E27FC236}">
                  <a16:creationId xmlns:a16="http://schemas.microsoft.com/office/drawing/2014/main" id="{854BC7EA-ED1C-4499-A28C-7632E58ABE11}"/>
                </a:ext>
              </a:extLst>
            </p:cNvPr>
            <p:cNvSpPr txBox="1">
              <a:spLocks noChangeArrowheads="1"/>
            </p:cNvSpPr>
            <p:nvPr/>
          </p:nvSpPr>
          <p:spPr bwMode="auto">
            <a:xfrm>
              <a:off x="1179" y="4100"/>
              <a:ext cx="87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Total </a:t>
              </a: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Accumulation </a:t>
              </a:r>
            </a:p>
            <a:p>
              <a:pP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At Age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67</a:t>
              </a:r>
            </a:p>
          </p:txBody>
        </p:sp>
        <p:sp>
          <p:nvSpPr>
            <p:cNvPr id="36905" name="Line 29">
              <a:extLst>
                <a:ext uri="{FF2B5EF4-FFF2-40B4-BE49-F238E27FC236}">
                  <a16:creationId xmlns:a16="http://schemas.microsoft.com/office/drawing/2014/main" id="{DECF945A-1863-4E3E-9148-1941C5739289}"/>
                </a:ext>
              </a:extLst>
            </p:cNvPr>
            <p:cNvSpPr>
              <a:spLocks noChangeShapeType="1"/>
            </p:cNvSpPr>
            <p:nvPr/>
          </p:nvSpPr>
          <p:spPr bwMode="auto">
            <a:xfrm>
              <a:off x="1237" y="4103"/>
              <a:ext cx="1746"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6" name="Group 30">
            <a:extLst>
              <a:ext uri="{FF2B5EF4-FFF2-40B4-BE49-F238E27FC236}">
                <a16:creationId xmlns:a16="http://schemas.microsoft.com/office/drawing/2014/main" id="{549D83CB-8B72-415D-B7BD-04BCA4609566}"/>
              </a:ext>
            </a:extLst>
          </p:cNvPr>
          <p:cNvGrpSpPr>
            <a:grpSpLocks/>
          </p:cNvGrpSpPr>
          <p:nvPr/>
        </p:nvGrpSpPr>
        <p:grpSpPr bwMode="auto">
          <a:xfrm>
            <a:off x="7015163" y="1622825"/>
            <a:ext cx="792956" cy="484585"/>
            <a:chOff x="5114" y="1529"/>
            <a:chExt cx="666" cy="407"/>
          </a:xfrm>
        </p:grpSpPr>
        <p:sp>
          <p:nvSpPr>
            <p:cNvPr id="36902" name="TextBox 5">
              <a:extLst>
                <a:ext uri="{FF2B5EF4-FFF2-40B4-BE49-F238E27FC236}">
                  <a16:creationId xmlns:a16="http://schemas.microsoft.com/office/drawing/2014/main" id="{C7BA42B6-DFE7-4263-8EFF-8E79FB60B85A}"/>
                </a:ext>
              </a:extLst>
            </p:cNvPr>
            <p:cNvSpPr txBox="1">
              <a:spLocks noChangeArrowheads="1"/>
            </p:cNvSpPr>
            <p:nvPr/>
          </p:nvSpPr>
          <p:spPr bwMode="auto">
            <a:xfrm>
              <a:off x="5138" y="1529"/>
              <a:ext cx="6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Individual B:</a:t>
              </a:r>
            </a:p>
            <a:p>
              <a:pPr algn="r" defTabSz="685800" fontAlgn="base">
                <a:spcBef>
                  <a:spcPct val="0"/>
                </a:spcBef>
                <a:spcAft>
                  <a:spcPct val="0"/>
                </a:spcAft>
                <a:buNone/>
              </a:pPr>
              <a:r>
                <a:rPr lang="en-US" altLang="en-US" sz="750" b="1" dirty="0">
                  <a:solidFill>
                    <a:srgbClr val="FF9933"/>
                  </a:solidFill>
                  <a:latin typeface="Helvetica" panose="020B0604020202020204" pitchFamily="34" charset="0"/>
                  <a:ea typeface="Arial Unicode MS" panose="020B0604020202020204" pitchFamily="34" charset="-128"/>
                  <a:cs typeface="Helvetica" panose="020B0604020202020204" pitchFamily="34" charset="0"/>
                </a:rPr>
                <a:t>Started</a:t>
              </a:r>
              <a: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br>
                <a:rPr lang="en-US" altLang="en-US" sz="750"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b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contributing</a:t>
              </a:r>
            </a:p>
            <a:p>
              <a:pPr algn="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At Age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30</a:t>
              </a:r>
            </a:p>
          </p:txBody>
        </p:sp>
        <p:sp>
          <p:nvSpPr>
            <p:cNvPr id="36903" name="Line 32">
              <a:extLst>
                <a:ext uri="{FF2B5EF4-FFF2-40B4-BE49-F238E27FC236}">
                  <a16:creationId xmlns:a16="http://schemas.microsoft.com/office/drawing/2014/main" id="{462EFAD7-CB6A-4510-A7E2-9FC7F5C397BD}"/>
                </a:ext>
              </a:extLst>
            </p:cNvPr>
            <p:cNvSpPr>
              <a:spLocks noChangeShapeType="1"/>
            </p:cNvSpPr>
            <p:nvPr/>
          </p:nvSpPr>
          <p:spPr bwMode="auto">
            <a:xfrm flipH="1">
              <a:off x="5114" y="1680"/>
              <a:ext cx="299"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7" name="Group 33">
            <a:extLst>
              <a:ext uri="{FF2B5EF4-FFF2-40B4-BE49-F238E27FC236}">
                <a16:creationId xmlns:a16="http://schemas.microsoft.com/office/drawing/2014/main" id="{A1702898-B7A4-4086-BFB8-67FF58440807}"/>
              </a:ext>
            </a:extLst>
          </p:cNvPr>
          <p:cNvGrpSpPr>
            <a:grpSpLocks/>
          </p:cNvGrpSpPr>
          <p:nvPr/>
        </p:nvGrpSpPr>
        <p:grpSpPr bwMode="auto">
          <a:xfrm>
            <a:off x="7005638" y="4093372"/>
            <a:ext cx="807244" cy="484585"/>
            <a:chOff x="5106" y="3458"/>
            <a:chExt cx="678" cy="407"/>
          </a:xfrm>
        </p:grpSpPr>
        <p:sp>
          <p:nvSpPr>
            <p:cNvPr id="36900" name="TextBox 21">
              <a:extLst>
                <a:ext uri="{FF2B5EF4-FFF2-40B4-BE49-F238E27FC236}">
                  <a16:creationId xmlns:a16="http://schemas.microsoft.com/office/drawing/2014/main" id="{CBFC7CB1-688D-4667-9AB7-10247260E961}"/>
                </a:ext>
              </a:extLst>
            </p:cNvPr>
            <p:cNvSpPr txBox="1">
              <a:spLocks noChangeArrowheads="1"/>
            </p:cNvSpPr>
            <p:nvPr/>
          </p:nvSpPr>
          <p:spPr bwMode="auto">
            <a:xfrm>
              <a:off x="5142" y="3458"/>
              <a:ext cx="64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Individual B:</a:t>
              </a:r>
            </a:p>
            <a:p>
              <a:pPr algn="r" defTabSz="685800" fontAlgn="base">
                <a:spcBef>
                  <a:spcPct val="0"/>
                </a:spcBef>
                <a:spcAft>
                  <a:spcPct val="0"/>
                </a:spcAft>
                <a:buNone/>
              </a:pPr>
              <a:r>
                <a:rPr lang="en-US" altLang="en-US" sz="750" b="1" dirty="0">
                  <a:solidFill>
                    <a:srgbClr val="CC0000"/>
                  </a:solidFill>
                  <a:latin typeface="Helvetica" panose="020B0604020202020204" pitchFamily="34" charset="0"/>
                  <a:ea typeface="Arial Unicode MS" panose="020B0604020202020204" pitchFamily="34" charset="-128"/>
                  <a:cs typeface="Helvetica" panose="020B0604020202020204" pitchFamily="34" charset="0"/>
                </a:rPr>
                <a:t>Stopped</a:t>
              </a:r>
              <a:r>
                <a:rPr lang="en-US" altLang="en-US" sz="750" dirty="0">
                  <a:solidFill>
                    <a:srgbClr val="CC0000"/>
                  </a:solidFill>
                  <a:latin typeface="Helvetica" panose="020B0604020202020204" pitchFamily="34" charset="0"/>
                  <a:ea typeface="Arial Unicode MS" panose="020B0604020202020204" pitchFamily="34" charset="-128"/>
                  <a:cs typeface="Helvetica" panose="020B0604020202020204" pitchFamily="34" charset="0"/>
                </a:rPr>
                <a:t> </a:t>
              </a:r>
              <a:br>
                <a:rPr lang="en-US" altLang="en-US" sz="750" dirty="0">
                  <a:solidFill>
                    <a:srgbClr val="CC0000"/>
                  </a:solidFill>
                  <a:latin typeface="Helvetica" panose="020B0604020202020204" pitchFamily="34" charset="0"/>
                  <a:ea typeface="Arial Unicode MS" panose="020B0604020202020204" pitchFamily="34" charset="-128"/>
                  <a:cs typeface="Helvetica" panose="020B0604020202020204" pitchFamily="34" charset="0"/>
                </a:rPr>
              </a:b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contributing</a:t>
              </a:r>
            </a:p>
            <a:p>
              <a:pPr algn="r" defTabSz="685800" fontAlgn="base">
                <a:spcBef>
                  <a:spcPct val="0"/>
                </a:spcBef>
                <a:spcAft>
                  <a:spcPct val="0"/>
                </a:spcAft>
                <a:buNone/>
              </a:pP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At Age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67</a:t>
              </a:r>
            </a:p>
          </p:txBody>
        </p:sp>
        <p:sp>
          <p:nvSpPr>
            <p:cNvPr id="36901" name="Line 35">
              <a:extLst>
                <a:ext uri="{FF2B5EF4-FFF2-40B4-BE49-F238E27FC236}">
                  <a16:creationId xmlns:a16="http://schemas.microsoft.com/office/drawing/2014/main" id="{58487EC1-76BE-4C34-82A1-A60154356477}"/>
                </a:ext>
              </a:extLst>
            </p:cNvPr>
            <p:cNvSpPr>
              <a:spLocks noChangeShapeType="1"/>
            </p:cNvSpPr>
            <p:nvPr/>
          </p:nvSpPr>
          <p:spPr bwMode="auto">
            <a:xfrm flipH="1">
              <a:off x="5106" y="3825"/>
              <a:ext cx="612"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8" name="Group 36">
            <a:extLst>
              <a:ext uri="{FF2B5EF4-FFF2-40B4-BE49-F238E27FC236}">
                <a16:creationId xmlns:a16="http://schemas.microsoft.com/office/drawing/2014/main" id="{1BEBAD7F-5996-4546-A8AF-9173CED0F54A}"/>
              </a:ext>
            </a:extLst>
          </p:cNvPr>
          <p:cNvGrpSpPr>
            <a:grpSpLocks/>
          </p:cNvGrpSpPr>
          <p:nvPr/>
        </p:nvGrpSpPr>
        <p:grpSpPr bwMode="auto">
          <a:xfrm>
            <a:off x="6282929" y="4600582"/>
            <a:ext cx="1610915" cy="288132"/>
            <a:chOff x="4444" y="3894"/>
            <a:chExt cx="1353" cy="242"/>
          </a:xfrm>
        </p:grpSpPr>
        <p:sp>
          <p:nvSpPr>
            <p:cNvPr id="36898" name="TextBox 26">
              <a:extLst>
                <a:ext uri="{FF2B5EF4-FFF2-40B4-BE49-F238E27FC236}">
                  <a16:creationId xmlns:a16="http://schemas.microsoft.com/office/drawing/2014/main" id="{322BBA9A-B424-40C9-8253-5755FB45E2CB}"/>
                </a:ext>
              </a:extLst>
            </p:cNvPr>
            <p:cNvSpPr txBox="1">
              <a:spLocks noChangeArrowheads="1"/>
            </p:cNvSpPr>
            <p:nvPr/>
          </p:nvSpPr>
          <p:spPr bwMode="auto">
            <a:xfrm>
              <a:off x="5169" y="3894"/>
              <a:ext cx="62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gn="r" defTabSz="685800" fontAlgn="base">
                <a:spcBef>
                  <a:spcPct val="0"/>
                </a:spcBef>
                <a:spcAft>
                  <a:spcPct val="0"/>
                </a:spcAft>
                <a:buNone/>
              </a:pP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Total</a:t>
              </a:r>
              <a:b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br>
              <a:r>
                <a:rPr lang="en-US" altLang="en-US" sz="7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Contributions</a:t>
              </a:r>
            </a:p>
          </p:txBody>
        </p:sp>
        <p:sp>
          <p:nvSpPr>
            <p:cNvPr id="36899" name="Line 38">
              <a:extLst>
                <a:ext uri="{FF2B5EF4-FFF2-40B4-BE49-F238E27FC236}">
                  <a16:creationId xmlns:a16="http://schemas.microsoft.com/office/drawing/2014/main" id="{3FD45985-FE41-44C6-B439-BBA857D48010}"/>
                </a:ext>
              </a:extLst>
            </p:cNvPr>
            <p:cNvSpPr>
              <a:spLocks noChangeShapeType="1"/>
            </p:cNvSpPr>
            <p:nvPr/>
          </p:nvSpPr>
          <p:spPr bwMode="auto">
            <a:xfrm flipH="1">
              <a:off x="4444" y="3956"/>
              <a:ext cx="1081" cy="0"/>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Helvetica" panose="020B0604020202020204" pitchFamily="34" charset="0"/>
                <a:cs typeface="Helvetica" panose="020B0604020202020204" pitchFamily="34" charset="0"/>
              </a:endParaRPr>
            </a:p>
          </p:txBody>
        </p:sp>
      </p:grpSp>
      <p:grpSp>
        <p:nvGrpSpPr>
          <p:cNvPr id="9" name="Group 39">
            <a:extLst>
              <a:ext uri="{FF2B5EF4-FFF2-40B4-BE49-F238E27FC236}">
                <a16:creationId xmlns:a16="http://schemas.microsoft.com/office/drawing/2014/main" id="{A841FF87-FFCA-44F2-A460-60449DEF876E}"/>
              </a:ext>
            </a:extLst>
          </p:cNvPr>
          <p:cNvGrpSpPr>
            <a:grpSpLocks/>
          </p:cNvGrpSpPr>
          <p:nvPr/>
        </p:nvGrpSpPr>
        <p:grpSpPr bwMode="auto">
          <a:xfrm>
            <a:off x="2976563" y="4860131"/>
            <a:ext cx="3465910" cy="163116"/>
            <a:chOff x="1601" y="4117"/>
            <a:chExt cx="3008" cy="137"/>
          </a:xfrm>
        </p:grpSpPr>
        <p:sp>
          <p:nvSpPr>
            <p:cNvPr id="36896" name="Line 40">
              <a:extLst>
                <a:ext uri="{FF2B5EF4-FFF2-40B4-BE49-F238E27FC236}">
                  <a16:creationId xmlns:a16="http://schemas.microsoft.com/office/drawing/2014/main" id="{AAC40B10-517E-4A9F-B199-5615B8050F1B}"/>
                </a:ext>
              </a:extLst>
            </p:cNvPr>
            <p:cNvSpPr>
              <a:spLocks noChangeShapeType="1"/>
            </p:cNvSpPr>
            <p:nvPr/>
          </p:nvSpPr>
          <p:spPr bwMode="auto">
            <a:xfrm flipV="1">
              <a:off x="4301" y="4117"/>
              <a:ext cx="308" cy="137"/>
            </a:xfrm>
            <a:prstGeom prst="line">
              <a:avLst/>
            </a:prstGeom>
            <a:noFill/>
            <a:ln w="31750">
              <a:solidFill>
                <a:srgbClr val="FF9933"/>
              </a:solidFill>
              <a:round/>
              <a:headEnd/>
              <a:tailEnd type="arrow"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
          <p:nvSpPr>
            <p:cNvPr id="36897" name="Line 41">
              <a:extLst>
                <a:ext uri="{FF2B5EF4-FFF2-40B4-BE49-F238E27FC236}">
                  <a16:creationId xmlns:a16="http://schemas.microsoft.com/office/drawing/2014/main" id="{A98DC5B5-2089-4F6B-AE0A-1A5B70EAE766}"/>
                </a:ext>
              </a:extLst>
            </p:cNvPr>
            <p:cNvSpPr>
              <a:spLocks noChangeShapeType="1"/>
            </p:cNvSpPr>
            <p:nvPr/>
          </p:nvSpPr>
          <p:spPr bwMode="auto">
            <a:xfrm>
              <a:off x="1601" y="4253"/>
              <a:ext cx="2705" cy="0"/>
            </a:xfrm>
            <a:prstGeom prst="line">
              <a:avLst/>
            </a:prstGeom>
            <a:noFill/>
            <a:ln w="31750">
              <a:solidFill>
                <a:srgbClr val="FF9933"/>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grpSp>
      <p:sp>
        <p:nvSpPr>
          <p:cNvPr id="32793" name="Text Box 21">
            <a:extLst>
              <a:ext uri="{FF2B5EF4-FFF2-40B4-BE49-F238E27FC236}">
                <a16:creationId xmlns:a16="http://schemas.microsoft.com/office/drawing/2014/main" id="{5D92C3C5-4491-4D61-844F-203F3DF915A8}"/>
              </a:ext>
            </a:extLst>
          </p:cNvPr>
          <p:cNvSpPr txBox="1">
            <a:spLocks noChangeArrowheads="1"/>
          </p:cNvSpPr>
          <p:nvPr/>
        </p:nvSpPr>
        <p:spPr bwMode="auto">
          <a:xfrm>
            <a:off x="3609975" y="1163241"/>
            <a:ext cx="16859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85000"/>
              </a:lnSpc>
              <a:spcAft>
                <a:spcPct val="35000"/>
              </a:spcAft>
              <a:buChar char="•"/>
              <a:tabLst>
                <a:tab pos="1089025" algn="r"/>
                <a:tab pos="1939925"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1089025" algn="r"/>
                <a:tab pos="1939925"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1089025" algn="r"/>
                <a:tab pos="1939925"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23 	5,500 	12,600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24 	5,500 	19,790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25 	5,500 	27,670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26 	5,500 	36,280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27	 5,500 	45,700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28 	5,500 	56,000 </a:t>
            </a:r>
          </a:p>
          <a:p>
            <a:pPr defTabSz="685800" eaLnBrk="0" fontAlgn="base" hangingPunct="0">
              <a:lnSpc>
                <a:spcPct val="80000"/>
              </a:lnSpc>
              <a:spcBef>
                <a:spcPct val="0"/>
              </a:spcBef>
              <a:spcAft>
                <a:spcPct val="0"/>
              </a:spcAft>
              <a:buNone/>
              <a:tabLst>
                <a:tab pos="816769" algn="r"/>
                <a:tab pos="1454944" algn="r"/>
                <a:tab pos="2010966" algn="r"/>
              </a:tabLst>
            </a:pPr>
            <a:r>
              <a:rPr lang="en-US" altLang="en-US" sz="600" dirty="0">
                <a:solidFill>
                  <a:srgbClr val="26506C"/>
                </a:solidFill>
                <a:cs typeface="Geneva" pitchFamily="34" charset="0"/>
              </a:rPr>
              <a:t>29 	5,500 	67,270</a:t>
            </a:r>
            <a:endParaRPr lang="en-US" altLang="en-US" sz="600" dirty="0">
              <a:solidFill>
                <a:srgbClr val="26506C"/>
              </a:solidFill>
              <a:ea typeface="Arial Unicode MS" panose="020B0604020202020204" pitchFamily="34" charset="-128"/>
              <a:cs typeface="Arial Unicode MS" panose="020B0604020202020204" pitchFamily="34" charset="-128"/>
            </a:endParaRPr>
          </a:p>
        </p:txBody>
      </p:sp>
      <p:sp>
        <p:nvSpPr>
          <p:cNvPr id="32794" name="Text Box 21">
            <a:extLst>
              <a:ext uri="{FF2B5EF4-FFF2-40B4-BE49-F238E27FC236}">
                <a16:creationId xmlns:a16="http://schemas.microsoft.com/office/drawing/2014/main" id="{A0BBE29E-550D-4702-8A39-6A3F6468689E}"/>
              </a:ext>
            </a:extLst>
          </p:cNvPr>
          <p:cNvSpPr txBox="1">
            <a:spLocks noChangeArrowheads="1"/>
          </p:cNvSpPr>
          <p:nvPr/>
        </p:nvSpPr>
        <p:spPr bwMode="auto">
          <a:xfrm>
            <a:off x="3609975" y="1085851"/>
            <a:ext cx="168592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85000"/>
              </a:lnSpc>
              <a:spcAft>
                <a:spcPct val="35000"/>
              </a:spcAft>
              <a:buChar char="•"/>
              <a:tabLst>
                <a:tab pos="1084263" algn="r"/>
                <a:tab pos="1943100"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1084263" algn="r"/>
                <a:tab pos="1943100"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10842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lnSpc>
                <a:spcPct val="80000"/>
              </a:lnSpc>
              <a:spcBef>
                <a:spcPct val="0"/>
              </a:spcBef>
              <a:spcAft>
                <a:spcPct val="0"/>
              </a:spcAft>
              <a:buNone/>
              <a:tabLst>
                <a:tab pos="813197"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22	$5,500	$5,470</a:t>
            </a:r>
          </a:p>
        </p:txBody>
      </p:sp>
      <p:sp>
        <p:nvSpPr>
          <p:cNvPr id="32795" name="Text Box 22">
            <a:extLst>
              <a:ext uri="{FF2B5EF4-FFF2-40B4-BE49-F238E27FC236}">
                <a16:creationId xmlns:a16="http://schemas.microsoft.com/office/drawing/2014/main" id="{0633DC4D-DA48-4264-829B-19578F2BE146}"/>
              </a:ext>
            </a:extLst>
          </p:cNvPr>
          <p:cNvSpPr txBox="1">
            <a:spLocks noChangeArrowheads="1"/>
          </p:cNvSpPr>
          <p:nvPr/>
        </p:nvSpPr>
        <p:spPr bwMode="auto">
          <a:xfrm>
            <a:off x="5461397" y="1746648"/>
            <a:ext cx="1684734"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4763">
              <a:lnSpc>
                <a:spcPct val="85000"/>
              </a:lnSpc>
              <a:spcAft>
                <a:spcPct val="35000"/>
              </a:spcAft>
              <a:buChar char="•"/>
              <a:tabLst>
                <a:tab pos="969963" algn="r"/>
                <a:tab pos="1943100"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969963" algn="r"/>
                <a:tab pos="1943100"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30	$5,500 	$6,020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31	 5,500 	 12,600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32	 5,500 	19,790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33	 5,500 	 27,670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34	 5,500 	 36,280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35	 5,500 	 45,700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36	 5,500 	 56,000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37	 5,500 	 67,270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38	 5,500 	 79,590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39	 5,500 	 93,080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40	 5,500 	 107,820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41	 5,500 	 123,950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42	 5,500 	 141,600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43	 5,500 	 160,900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44	 5,500 	 182,010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45	 5,500 	 205,100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46	 5,500 	 230,350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47	 5,500 	 257,980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48	 5,500 	 288,190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49	 5,500 	 321,240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50	 5,500 	 357,390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51	 5,500 	 396,930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52	 5,500 	 440,190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53	 5,500 	 487,490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54	 5,500 	 539,240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55	 5,500 	 595,840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56	 5,500 	 657,750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57	 5,500 	 725,470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58	 5,500 	 799,540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59	 5,500 	 880,560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60	 5,500 	 969,170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61	 5,500 	 1,066,110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62	 5,500 	 1,172,130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63	 5,500 	 1,288,100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64	 5,500 	 1,414,950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65	 5,500 	 1,553,700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66	 5,500 	 1,705,460</a:t>
            </a:r>
          </a:p>
          <a:p>
            <a:pPr indent="3572" defTabSz="685800" fontAlgn="base">
              <a:lnSpc>
                <a:spcPct val="80000"/>
              </a:lnSpc>
              <a:spcBef>
                <a:spcPct val="0"/>
              </a:spcBef>
              <a:spcAft>
                <a:spcPct val="0"/>
              </a:spcAft>
              <a:buNone/>
              <a:tabLst>
                <a:tab pos="727472" algn="r"/>
                <a:tab pos="1457325" algn="r"/>
                <a:tab pos="2010966" algn="r"/>
              </a:tabLst>
            </a:pPr>
            <a:r>
              <a:rPr lang="en-US" altLang="en-US" sz="600" dirty="0">
                <a:solidFill>
                  <a:srgbClr val="26506C"/>
                </a:solidFill>
                <a:ea typeface="Arial Unicode MS" panose="020B0604020202020204" pitchFamily="34" charset="-128"/>
                <a:cs typeface="Arial Unicode MS" panose="020B0604020202020204" pitchFamily="34" charset="-128"/>
              </a:rPr>
              <a:t>67	 5,500 	 1,871,460</a:t>
            </a:r>
          </a:p>
        </p:txBody>
      </p:sp>
      <p:sp>
        <p:nvSpPr>
          <p:cNvPr id="32796" name="Line 24">
            <a:extLst>
              <a:ext uri="{FF2B5EF4-FFF2-40B4-BE49-F238E27FC236}">
                <a16:creationId xmlns:a16="http://schemas.microsoft.com/office/drawing/2014/main" id="{CAD47054-E986-4843-BDB4-9C524319B14B}"/>
              </a:ext>
            </a:extLst>
          </p:cNvPr>
          <p:cNvSpPr>
            <a:spLocks noChangeShapeType="1"/>
          </p:cNvSpPr>
          <p:nvPr/>
        </p:nvSpPr>
        <p:spPr bwMode="auto">
          <a:xfrm>
            <a:off x="5431631" y="1091804"/>
            <a:ext cx="1585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
        <p:nvSpPr>
          <p:cNvPr id="32797" name="Text Box 22">
            <a:extLst>
              <a:ext uri="{FF2B5EF4-FFF2-40B4-BE49-F238E27FC236}">
                <a16:creationId xmlns:a16="http://schemas.microsoft.com/office/drawing/2014/main" id="{C5F821B3-BA29-49FB-91DA-384B4C156A8A}"/>
              </a:ext>
            </a:extLst>
          </p:cNvPr>
          <p:cNvSpPr txBox="1">
            <a:spLocks noChangeArrowheads="1"/>
          </p:cNvSpPr>
          <p:nvPr/>
        </p:nvSpPr>
        <p:spPr bwMode="auto">
          <a:xfrm>
            <a:off x="5460207" y="1089422"/>
            <a:ext cx="16847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4763">
              <a:lnSpc>
                <a:spcPct val="85000"/>
              </a:lnSpc>
              <a:spcAft>
                <a:spcPct val="35000"/>
              </a:spcAft>
              <a:buChar char="•"/>
              <a:tabLst>
                <a:tab pos="969963" algn="r"/>
                <a:tab pos="1943100"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969963" algn="r"/>
                <a:tab pos="1943100"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22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23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24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25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26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27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28	0	0</a:t>
            </a:r>
          </a:p>
          <a:p>
            <a:pPr indent="3572" defTabSz="685800" fontAlgn="base">
              <a:lnSpc>
                <a:spcPct val="80000"/>
              </a:lnSpc>
              <a:spcBef>
                <a:spcPct val="0"/>
              </a:spcBef>
              <a:spcAft>
                <a:spcPct val="0"/>
              </a:spcAft>
              <a:buNone/>
              <a:tabLst>
                <a:tab pos="727472" algn="r"/>
                <a:tab pos="1457325" algn="r"/>
                <a:tab pos="2010966" algn="r"/>
              </a:tabLst>
            </a:pPr>
            <a:r>
              <a:rPr lang="en-US" altLang="en-US" sz="600">
                <a:solidFill>
                  <a:srgbClr val="969696"/>
                </a:solidFill>
                <a:ea typeface="Arial Unicode MS" panose="020B0604020202020204" pitchFamily="34" charset="-128"/>
                <a:cs typeface="Arial Unicode MS" panose="020B0604020202020204" pitchFamily="34" charset="-128"/>
              </a:rPr>
              <a:t>29	0	0</a:t>
            </a:r>
            <a:endParaRPr lang="en-US" altLang="en-US" sz="600">
              <a:solidFill>
                <a:srgbClr val="000000"/>
              </a:solidFill>
              <a:ea typeface="Arial Unicode MS" panose="020B0604020202020204" pitchFamily="34" charset="-128"/>
              <a:cs typeface="Arial Unicode MS" panose="020B0604020202020204" pitchFamily="34" charset="-128"/>
            </a:endParaRPr>
          </a:p>
        </p:txBody>
      </p:sp>
      <p:sp>
        <p:nvSpPr>
          <p:cNvPr id="32798" name="Line 24">
            <a:extLst>
              <a:ext uri="{FF2B5EF4-FFF2-40B4-BE49-F238E27FC236}">
                <a16:creationId xmlns:a16="http://schemas.microsoft.com/office/drawing/2014/main" id="{5E7DE788-99D0-4BFE-B4E1-CCA82238B169}"/>
              </a:ext>
            </a:extLst>
          </p:cNvPr>
          <p:cNvSpPr>
            <a:spLocks noChangeShapeType="1"/>
          </p:cNvSpPr>
          <p:nvPr/>
        </p:nvSpPr>
        <p:spPr bwMode="auto">
          <a:xfrm>
            <a:off x="5539979" y="4595813"/>
            <a:ext cx="1450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
        <p:nvSpPr>
          <p:cNvPr id="32799" name="Text Box 22">
            <a:extLst>
              <a:ext uri="{FF2B5EF4-FFF2-40B4-BE49-F238E27FC236}">
                <a16:creationId xmlns:a16="http://schemas.microsoft.com/office/drawing/2014/main" id="{D95631E6-41B7-4B0B-8DCA-6E0646C614CA}"/>
              </a:ext>
            </a:extLst>
          </p:cNvPr>
          <p:cNvSpPr txBox="1">
            <a:spLocks noChangeArrowheads="1"/>
          </p:cNvSpPr>
          <p:nvPr/>
        </p:nvSpPr>
        <p:spPr bwMode="auto">
          <a:xfrm>
            <a:off x="5460207" y="4611291"/>
            <a:ext cx="1684735"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indent="4763">
              <a:lnSpc>
                <a:spcPct val="85000"/>
              </a:lnSpc>
              <a:spcAft>
                <a:spcPct val="35000"/>
              </a:spcAft>
              <a:buChar char="•"/>
              <a:tabLst>
                <a:tab pos="969963" algn="r"/>
                <a:tab pos="1943100" algn="r"/>
                <a:tab pos="2681288" algn="r"/>
              </a:tabLst>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tabLst>
                <a:tab pos="969963" algn="r"/>
                <a:tab pos="1943100" algn="r"/>
                <a:tab pos="2681288" algn="r"/>
              </a:tabLst>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tabLst>
                <a:tab pos="969963" algn="r"/>
                <a:tab pos="1943100" algn="r"/>
                <a:tab pos="2681288" algn="r"/>
              </a:tabLst>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indent="3572" defTabSz="685800" fontAlgn="base">
              <a:spcBef>
                <a:spcPct val="35000"/>
              </a:spcBef>
              <a:spcAft>
                <a:spcPct val="0"/>
              </a:spcAft>
              <a:buNone/>
              <a:tabLst>
                <a:tab pos="727472" algn="r"/>
                <a:tab pos="1457325" algn="r"/>
                <a:tab pos="2010966" algn="r"/>
              </a:tabLst>
            </a:pPr>
            <a:r>
              <a:rPr lang="en-US" altLang="en-US" sz="75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r>
              <a:rPr lang="en-US" altLang="en-US" sz="750"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$209,000</a:t>
            </a:r>
          </a:p>
          <a:p>
            <a:pPr indent="3572" defTabSz="685800" fontAlgn="base">
              <a:spcBef>
                <a:spcPct val="0"/>
              </a:spcBef>
              <a:spcAft>
                <a:spcPct val="0"/>
              </a:spcAft>
              <a:buNone/>
              <a:tabLst>
                <a:tab pos="727472" algn="r"/>
                <a:tab pos="1457325" algn="r"/>
                <a:tab pos="2010966" algn="r"/>
              </a:tabLst>
            </a:pPr>
            <a:endParaRPr lang="en-US" altLang="en-US" sz="60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endParaRPr>
          </a:p>
          <a:p>
            <a:pPr indent="3572" defTabSz="685800" fontAlgn="base">
              <a:spcBef>
                <a:spcPct val="0"/>
              </a:spcBef>
              <a:spcAft>
                <a:spcPct val="0"/>
              </a:spcAft>
              <a:buNone/>
              <a:tabLst>
                <a:tab pos="727472" algn="r"/>
                <a:tab pos="1457325" algn="r"/>
                <a:tab pos="2010966" algn="r"/>
              </a:tabLst>
            </a:pPr>
            <a:r>
              <a:rPr lang="en-US" altLang="en-US" sz="10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p>
          <a:p>
            <a:pPr indent="3572" defTabSz="685800" fontAlgn="base">
              <a:spcBef>
                <a:spcPct val="0"/>
              </a:spcBef>
              <a:spcAft>
                <a:spcPct val="0"/>
              </a:spcAft>
              <a:buNone/>
              <a:tabLst>
                <a:tab pos="727472" algn="r"/>
                <a:tab pos="1457325" algn="r"/>
                <a:tab pos="2010966" algn="r"/>
              </a:tabLst>
            </a:pPr>
            <a:r>
              <a:rPr lang="en-US" altLang="en-US" sz="100" b="1" dirty="0">
                <a:solidFill>
                  <a:srgbClr val="000000"/>
                </a:solidFill>
                <a:latin typeface="Helvetica" panose="020B0604020202020204" pitchFamily="34" charset="0"/>
                <a:ea typeface="Arial Unicode MS" panose="020B0604020202020204" pitchFamily="34" charset="-128"/>
                <a:cs typeface="Helvetica" panose="020B0604020202020204" pitchFamily="34" charset="0"/>
              </a:rPr>
              <a:t>		</a:t>
            </a:r>
            <a:r>
              <a:rPr lang="en-US" altLang="en-US" sz="750" b="1" dirty="0">
                <a:solidFill>
                  <a:srgbClr val="FFFFFF"/>
                </a:solidFill>
                <a:latin typeface="Helvetica" panose="020B0604020202020204" pitchFamily="34" charset="0"/>
                <a:ea typeface="Arial Unicode MS" panose="020B0604020202020204" pitchFamily="34" charset="-128"/>
                <a:cs typeface="Helvetica" panose="020B0604020202020204" pitchFamily="34" charset="0"/>
              </a:rPr>
              <a:t>$1,871,460</a:t>
            </a:r>
          </a:p>
        </p:txBody>
      </p:sp>
      <p:cxnSp>
        <p:nvCxnSpPr>
          <p:cNvPr id="48" name="Straight Connector 47">
            <a:extLst>
              <a:ext uri="{FF2B5EF4-FFF2-40B4-BE49-F238E27FC236}">
                <a16:creationId xmlns:a16="http://schemas.microsoft.com/office/drawing/2014/main" id="{A484ACB6-DA9C-48DA-9C8C-DDE2C5D6C0E7}"/>
              </a:ext>
            </a:extLst>
          </p:cNvPr>
          <p:cNvCxnSpPr/>
          <p:nvPr/>
        </p:nvCxnSpPr>
        <p:spPr bwMode="auto">
          <a:xfrm>
            <a:off x="1819488" y="637931"/>
            <a:ext cx="5505027" cy="0"/>
          </a:xfrm>
          <a:prstGeom prst="line">
            <a:avLst/>
          </a:prstGeom>
          <a:noFill/>
          <a:ln w="9525" cap="flat" cmpd="sng" algn="ctr">
            <a:solidFill>
              <a:srgbClr val="34526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83"/>
                                        </p:tgtEl>
                                        <p:attrNameLst>
                                          <p:attrName>style.visibility</p:attrName>
                                        </p:attrNameLst>
                                      </p:cBhvr>
                                      <p:to>
                                        <p:strVal val="visible"/>
                                      </p:to>
                                    </p:set>
                                    <p:anim calcmode="lin" valueType="num">
                                      <p:cBhvr>
                                        <p:cTn id="7" dur="500" fill="hold"/>
                                        <p:tgtEl>
                                          <p:spTgt spid="32783"/>
                                        </p:tgtEl>
                                        <p:attrNameLst>
                                          <p:attrName>ppt_w</p:attrName>
                                        </p:attrNameLst>
                                      </p:cBhvr>
                                      <p:tavLst>
                                        <p:tav tm="0">
                                          <p:val>
                                            <p:fltVal val="0"/>
                                          </p:val>
                                        </p:tav>
                                        <p:tav tm="100000">
                                          <p:val>
                                            <p:strVal val="#ppt_w"/>
                                          </p:val>
                                        </p:tav>
                                      </p:tavLst>
                                    </p:anim>
                                    <p:anim calcmode="lin" valueType="num">
                                      <p:cBhvr>
                                        <p:cTn id="8" dur="500" fill="hold"/>
                                        <p:tgtEl>
                                          <p:spTgt spid="32783"/>
                                        </p:tgtEl>
                                        <p:attrNameLst>
                                          <p:attrName>ppt_h</p:attrName>
                                        </p:attrNameLst>
                                      </p:cBhvr>
                                      <p:tavLst>
                                        <p:tav tm="0">
                                          <p:val>
                                            <p:fltVal val="0"/>
                                          </p:val>
                                        </p:tav>
                                        <p:tav tm="100000">
                                          <p:val>
                                            <p:strVal val="#ppt_h"/>
                                          </p:val>
                                        </p:tav>
                                      </p:tavLst>
                                    </p:anim>
                                    <p:animEffect transition="in" filter="fade">
                                      <p:cBhvr>
                                        <p:cTn id="9" dur="500"/>
                                        <p:tgtEl>
                                          <p:spTgt spid="327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wipe(up)">
                                      <p:cBhvr>
                                        <p:cTn id="17" dur="1000"/>
                                        <p:tgtEl>
                                          <p:spTgt spid="3277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2780"/>
                                        </p:tgtEl>
                                        <p:attrNameLst>
                                          <p:attrName>style.visibility</p:attrName>
                                        </p:attrNameLst>
                                      </p:cBhvr>
                                      <p:to>
                                        <p:strVal val="visible"/>
                                      </p:to>
                                    </p:set>
                                    <p:animEffect transition="in" filter="wipe(up)">
                                      <p:cBhvr>
                                        <p:cTn id="20" dur="500"/>
                                        <p:tgtEl>
                                          <p:spTgt spid="327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2794"/>
                                        </p:tgtEl>
                                        <p:attrNameLst>
                                          <p:attrName>style.visibility</p:attrName>
                                        </p:attrNameLst>
                                      </p:cBhvr>
                                      <p:to>
                                        <p:strVal val="visible"/>
                                      </p:to>
                                    </p:set>
                                    <p:animEffect transition="in" filter="wipe(up)">
                                      <p:cBhvr>
                                        <p:cTn id="25" dur="500"/>
                                        <p:tgtEl>
                                          <p:spTgt spid="32794"/>
                                        </p:tgtEl>
                                      </p:cBhvr>
                                    </p:animEffect>
                                  </p:childTnLst>
                                </p:cTn>
                              </p:par>
                              <p:par>
                                <p:cTn id="26" presetID="10" presetClass="entr" presetSubtype="0" fill="hold" nodeType="withEffect">
                                  <p:stCondLst>
                                    <p:cond delay="0"/>
                                  </p:stCondLst>
                                  <p:childTnLst>
                                    <p:set>
                                      <p:cBhvr>
                                        <p:cTn id="27" dur="1" fill="hold">
                                          <p:stCondLst>
                                            <p:cond delay="0"/>
                                          </p:stCondLst>
                                        </p:cTn>
                                        <p:tgtEl>
                                          <p:spTgt spid="32777"/>
                                        </p:tgtEl>
                                        <p:attrNameLst>
                                          <p:attrName>style.visibility</p:attrName>
                                        </p:attrNameLst>
                                      </p:cBhvr>
                                      <p:to>
                                        <p:strVal val="visible"/>
                                      </p:to>
                                    </p:set>
                                    <p:animEffect transition="in" filter="fade">
                                      <p:cBhvr>
                                        <p:cTn id="28" dur="500"/>
                                        <p:tgtEl>
                                          <p:spTgt spid="32777"/>
                                        </p:tgtEl>
                                      </p:cBhvr>
                                    </p:animEffect>
                                  </p:childTnLst>
                                </p:cTn>
                              </p:par>
                            </p:childTnLst>
                          </p:cTn>
                        </p:par>
                        <p:par>
                          <p:cTn id="29" fill="hold" nodeType="afterGroup">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793"/>
                                        </p:tgtEl>
                                        <p:attrNameLst>
                                          <p:attrName>style.visibility</p:attrName>
                                        </p:attrNameLst>
                                      </p:cBhvr>
                                      <p:to>
                                        <p:strVal val="visible"/>
                                      </p:to>
                                    </p:set>
                                    <p:animEffect transition="in" filter="wipe(up)">
                                      <p:cBhvr>
                                        <p:cTn id="37" dur="500"/>
                                        <p:tgtEl>
                                          <p:spTgt spid="32793"/>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2775"/>
                                        </p:tgtEl>
                                        <p:attrNameLst>
                                          <p:attrName>style.visibility</p:attrName>
                                        </p:attrNameLst>
                                      </p:cBhvr>
                                      <p:to>
                                        <p:strVal val="visible"/>
                                      </p:to>
                                    </p:set>
                                    <p:animEffect transition="in" filter="wipe(up)">
                                      <p:cBhvr>
                                        <p:cTn id="46" dur="500"/>
                                        <p:tgtEl>
                                          <p:spTgt spid="32775"/>
                                        </p:tgtEl>
                                      </p:cBhvr>
                                    </p:animEffect>
                                  </p:childTnLst>
                                </p:cTn>
                              </p:par>
                            </p:childTnLst>
                          </p:cTn>
                        </p:par>
                        <p:par>
                          <p:cTn id="47" fill="hold" nodeType="afterGroup">
                            <p:stCondLst>
                              <p:cond delay="500"/>
                            </p:stCondLst>
                            <p:childTnLst>
                              <p:par>
                                <p:cTn id="48" presetID="10" presetClass="entr" presetSubtype="0" fill="hold" nodeType="afterEffect">
                                  <p:stCondLst>
                                    <p:cond delay="0"/>
                                  </p:stCondLst>
                                  <p:childTnLst>
                                    <p:set>
                                      <p:cBhvr>
                                        <p:cTn id="49" dur="1" fill="hold">
                                          <p:stCondLst>
                                            <p:cond delay="0"/>
                                          </p:stCondLst>
                                        </p:cTn>
                                        <p:tgtEl>
                                          <p:spTgt spid="32776"/>
                                        </p:tgtEl>
                                        <p:attrNameLst>
                                          <p:attrName>style.visibility</p:attrName>
                                        </p:attrNameLst>
                                      </p:cBhvr>
                                      <p:to>
                                        <p:strVal val="visible"/>
                                      </p:to>
                                    </p:set>
                                    <p:animEffect transition="in" filter="fade">
                                      <p:cBhvr>
                                        <p:cTn id="50" dur="500"/>
                                        <p:tgtEl>
                                          <p:spTgt spid="32776"/>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773"/>
                                        </p:tgtEl>
                                        <p:attrNameLst>
                                          <p:attrName>style.visibility</p:attrName>
                                        </p:attrNameLst>
                                      </p:cBhvr>
                                      <p:to>
                                        <p:strVal val="visible"/>
                                      </p:to>
                                    </p:set>
                                    <p:animEffect transition="in" filter="fade">
                                      <p:cBhvr>
                                        <p:cTn id="62" dur="500"/>
                                        <p:tgtEl>
                                          <p:spTgt spid="3277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500"/>
                                        <p:tgtEl>
                                          <p:spTgt spid="13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2779"/>
                                        </p:tgtEl>
                                        <p:attrNameLst>
                                          <p:attrName>style.visibility</p:attrName>
                                        </p:attrNameLst>
                                      </p:cBhvr>
                                      <p:to>
                                        <p:strVal val="visible"/>
                                      </p:to>
                                    </p:set>
                                    <p:animEffect transition="in" filter="wipe(up)">
                                      <p:cBhvr>
                                        <p:cTn id="70" dur="1000"/>
                                        <p:tgtEl>
                                          <p:spTgt spid="32779"/>
                                        </p:tgtEl>
                                      </p:cBhvr>
                                    </p:animEffect>
                                  </p:childTnLst>
                                </p:cTn>
                              </p:par>
                            </p:childTnLst>
                          </p:cTn>
                        </p:par>
                        <p:par>
                          <p:cTn id="71" fill="hold" nodeType="afterGroup">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32781"/>
                                        </p:tgtEl>
                                        <p:attrNameLst>
                                          <p:attrName>style.visibility</p:attrName>
                                        </p:attrNameLst>
                                      </p:cBhvr>
                                      <p:to>
                                        <p:strVal val="visible"/>
                                      </p:to>
                                    </p:set>
                                    <p:animEffect transition="in" filter="wipe(up)">
                                      <p:cBhvr>
                                        <p:cTn id="74" dur="500"/>
                                        <p:tgtEl>
                                          <p:spTgt spid="32781"/>
                                        </p:tgtEl>
                                      </p:cBhvr>
                                    </p:animEffect>
                                  </p:childTnLst>
                                </p:cTn>
                              </p:par>
                            </p:childTnLst>
                          </p:cTn>
                        </p:par>
                        <p:par>
                          <p:cTn id="75" fill="hold" nodeType="afterGroup">
                            <p:stCondLst>
                              <p:cond delay="1500"/>
                            </p:stCondLst>
                            <p:childTnLst>
                              <p:par>
                                <p:cTn id="76" presetID="10" presetClass="entr" presetSubtype="0" fill="hold" nodeType="afterEffect">
                                  <p:stCondLst>
                                    <p:cond delay="0"/>
                                  </p:stCondLst>
                                  <p:childTnLst>
                                    <p:set>
                                      <p:cBhvr>
                                        <p:cTn id="77" dur="1" fill="hold">
                                          <p:stCondLst>
                                            <p:cond delay="0"/>
                                          </p:stCondLst>
                                        </p:cTn>
                                        <p:tgtEl>
                                          <p:spTgt spid="32796"/>
                                        </p:tgtEl>
                                        <p:attrNameLst>
                                          <p:attrName>style.visibility</p:attrName>
                                        </p:attrNameLst>
                                      </p:cBhvr>
                                      <p:to>
                                        <p:strVal val="visible"/>
                                      </p:to>
                                    </p:set>
                                    <p:animEffect transition="in" filter="fade">
                                      <p:cBhvr>
                                        <p:cTn id="78" dur="500"/>
                                        <p:tgtEl>
                                          <p:spTgt spid="32796"/>
                                        </p:tgtEl>
                                      </p:cBhvr>
                                    </p:animEffect>
                                  </p:childTnLst>
                                </p:cTn>
                              </p:par>
                            </p:childTnLst>
                          </p:cTn>
                        </p:par>
                        <p:par>
                          <p:cTn id="79" fill="hold" nodeType="afterGroup">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32797"/>
                                        </p:tgtEl>
                                        <p:attrNameLst>
                                          <p:attrName>style.visibility</p:attrName>
                                        </p:attrNameLst>
                                      </p:cBhvr>
                                      <p:to>
                                        <p:strVal val="visible"/>
                                      </p:to>
                                    </p:set>
                                    <p:animEffect transition="in" filter="wipe(up)">
                                      <p:cBhvr>
                                        <p:cTn id="82" dur="500"/>
                                        <p:tgtEl>
                                          <p:spTgt spid="3279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2795"/>
                                        </p:tgtEl>
                                        <p:attrNameLst>
                                          <p:attrName>style.visibility</p:attrName>
                                        </p:attrNameLst>
                                      </p:cBhvr>
                                      <p:to>
                                        <p:strVal val="visible"/>
                                      </p:to>
                                    </p:set>
                                    <p:animEffect transition="in" filter="wipe(up)">
                                      <p:cBhvr>
                                        <p:cTn id="87" dur="1000"/>
                                        <p:tgtEl>
                                          <p:spTgt spid="32795"/>
                                        </p:tgtEl>
                                      </p:cBhvr>
                                    </p:animEffect>
                                  </p:childTnLst>
                                </p:cTn>
                              </p:par>
                              <p:par>
                                <p:cTn id="88" presetID="22" presetClass="entr" presetSubtype="2"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right)">
                                      <p:cBhvr>
                                        <p:cTn id="90" dur="500"/>
                                        <p:tgtEl>
                                          <p:spTgt spid="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2"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right)">
                                      <p:cBhvr>
                                        <p:cTn id="95" dur="500"/>
                                        <p:tgtEl>
                                          <p:spTgt spid="7"/>
                                        </p:tgtEl>
                                      </p:cBhvr>
                                    </p:animEffect>
                                  </p:childTnLst>
                                </p:cTn>
                              </p:par>
                            </p:childTnLst>
                          </p:cTn>
                        </p:par>
                        <p:par>
                          <p:cTn id="96" fill="hold" nodeType="afterGroup">
                            <p:stCondLst>
                              <p:cond delay="500"/>
                            </p:stCondLst>
                            <p:childTnLst>
                              <p:par>
                                <p:cTn id="97" presetID="10" presetClass="entr" presetSubtype="0" fill="hold" nodeType="afterEffect">
                                  <p:stCondLst>
                                    <p:cond delay="0"/>
                                  </p:stCondLst>
                                  <p:childTnLst>
                                    <p:set>
                                      <p:cBhvr>
                                        <p:cTn id="98" dur="1" fill="hold">
                                          <p:stCondLst>
                                            <p:cond delay="0"/>
                                          </p:stCondLst>
                                        </p:cTn>
                                        <p:tgtEl>
                                          <p:spTgt spid="32798"/>
                                        </p:tgtEl>
                                        <p:attrNameLst>
                                          <p:attrName>style.visibility</p:attrName>
                                        </p:attrNameLst>
                                      </p:cBhvr>
                                      <p:to>
                                        <p:strVal val="visible"/>
                                      </p:to>
                                    </p:set>
                                    <p:animEffect transition="in" filter="fade">
                                      <p:cBhvr>
                                        <p:cTn id="99" dur="500"/>
                                        <p:tgtEl>
                                          <p:spTgt spid="3279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32799"/>
                                        </p:tgtEl>
                                        <p:attrNameLst>
                                          <p:attrName>style.visibility</p:attrName>
                                        </p:attrNameLst>
                                      </p:cBhvr>
                                      <p:to>
                                        <p:strVal val="visible"/>
                                      </p:to>
                                    </p:set>
                                    <p:animEffect transition="in" filter="wipe(up)">
                                      <p:cBhvr>
                                        <p:cTn id="104" dur="500"/>
                                        <p:tgtEl>
                                          <p:spTgt spid="32799"/>
                                        </p:tgtEl>
                                      </p:cBhvr>
                                    </p:animEffect>
                                  </p:childTnLst>
                                </p:cTn>
                              </p:par>
                            </p:childTnLst>
                          </p:cTn>
                        </p:par>
                        <p:par>
                          <p:cTn id="105" fill="hold" nodeType="afterGroup">
                            <p:stCondLst>
                              <p:cond delay="500"/>
                            </p:stCondLst>
                            <p:childTnLst>
                              <p:par>
                                <p:cTn id="106" presetID="22" presetClass="entr" presetSubtype="2" fill="hold"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right)">
                                      <p:cBhvr>
                                        <p:cTn id="108" dur="500"/>
                                        <p:tgtEl>
                                          <p:spTgt spid="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left)">
                                      <p:cBhvr>
                                        <p:cTn id="113" dur="500"/>
                                        <p:tgtEl>
                                          <p:spTgt spid="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2772"/>
                                        </p:tgtEl>
                                        <p:attrNameLst>
                                          <p:attrName>style.visibility</p:attrName>
                                        </p:attrNameLst>
                                      </p:cBhvr>
                                      <p:to>
                                        <p:strVal val="visible"/>
                                      </p:to>
                                    </p:set>
                                    <p:animEffect transition="in" filter="fade">
                                      <p:cBhvr>
                                        <p:cTn id="116" dur="500"/>
                                        <p:tgtEl>
                                          <p:spTgt spid="32772"/>
                                        </p:tgtEl>
                                      </p:cBhvr>
                                    </p:animEffect>
                                  </p:childTnLst>
                                </p:cTn>
                              </p:par>
                            </p:childTnLst>
                          </p:cTn>
                        </p:par>
                        <p:par>
                          <p:cTn id="117" fill="hold" nodeType="afterGroup">
                            <p:stCondLst>
                              <p:cond delay="500"/>
                            </p:stCondLst>
                            <p:childTnLst>
                              <p:par>
                                <p:cTn id="118" presetID="22" presetClass="entr" presetSubtype="8" fill="hold" nodeType="afterEffect">
                                  <p:stCondLst>
                                    <p:cond delay="0"/>
                                  </p:stCondLst>
                                  <p:childTnLst>
                                    <p:set>
                                      <p:cBhvr>
                                        <p:cTn id="119" dur="1" fill="hold">
                                          <p:stCondLst>
                                            <p:cond delay="0"/>
                                          </p:stCondLst>
                                        </p:cTn>
                                        <p:tgtEl>
                                          <p:spTgt spid="32784"/>
                                        </p:tgtEl>
                                        <p:attrNameLst>
                                          <p:attrName>style.visibility</p:attrName>
                                        </p:attrNameLst>
                                      </p:cBhvr>
                                      <p:to>
                                        <p:strVal val="visible"/>
                                      </p:to>
                                    </p:set>
                                    <p:animEffect transition="in" filter="wipe(left)">
                                      <p:cBhvr>
                                        <p:cTn id="120" dur="500"/>
                                        <p:tgtEl>
                                          <p:spTgt spid="32784"/>
                                        </p:tgtEl>
                                      </p:cBhvr>
                                    </p:animEffect>
                                  </p:childTnLst>
                                </p:cTn>
                              </p:par>
                            </p:childTnLst>
                          </p:cTn>
                        </p:par>
                        <p:par>
                          <p:cTn id="121" fill="hold" nodeType="afterGroup">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32782"/>
                                        </p:tgtEl>
                                        <p:attrNameLst>
                                          <p:attrName>style.visibility</p:attrName>
                                        </p:attrNameLst>
                                      </p:cBhvr>
                                      <p:to>
                                        <p:strVal val="visible"/>
                                      </p:to>
                                    </p:set>
                                    <p:animEffect transition="in" filter="fade">
                                      <p:cBhvr>
                                        <p:cTn id="124" dur="1000"/>
                                        <p:tgtEl>
                                          <p:spTgt spid="32782"/>
                                        </p:tgtEl>
                                      </p:cBhvr>
                                    </p:animEffect>
                                  </p:childTnLst>
                                </p:cTn>
                              </p:par>
                              <p:par>
                                <p:cTn id="125" presetID="16" presetClass="entr" presetSubtype="37"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arn(outVertical)">
                                      <p:cBhvr>
                                        <p:cTn id="127" dur="7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2772" grpId="0" animBg="1"/>
      <p:bldP spid="32773" grpId="0" animBg="1"/>
      <p:bldP spid="141" grpId="0" animBg="1"/>
      <p:bldP spid="32775" grpId="0"/>
      <p:bldP spid="32778" grpId="0" animBg="1"/>
      <p:bldP spid="32779" grpId="0" animBg="1"/>
      <p:bldP spid="32780" grpId="0"/>
      <p:bldP spid="32781" grpId="0"/>
      <p:bldP spid="32782" grpId="0"/>
      <p:bldP spid="32783" grpId="0"/>
      <p:bldP spid="32793" grpId="0"/>
      <p:bldP spid="32794" grpId="0"/>
      <p:bldP spid="32795" grpId="0"/>
      <p:bldP spid="32797" grpId="0"/>
      <p:bldP spid="3279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BAB9F5-8C21-489F-9207-564B78C0AE4D}"/>
              </a:ext>
            </a:extLst>
          </p:cNvPr>
          <p:cNvSpPr>
            <a:spLocks noGrp="1" noChangeArrowheads="1"/>
          </p:cNvSpPr>
          <p:nvPr>
            <p:ph type="title" idx="4294967295"/>
          </p:nvPr>
        </p:nvSpPr>
        <p:spPr/>
        <p:txBody>
          <a:bodyPr vert="horz" wrap="square" lIns="68580" tIns="34290" rIns="68580" bIns="34290" numCol="1" anchor="ctr" anchorCtr="0" compatLnSpc="1">
            <a:prstTxWarp prst="textNoShape">
              <a:avLst/>
            </a:prstTxWarp>
          </a:bodyPr>
          <a:lstStyle/>
          <a:p>
            <a:pPr eaLnBrk="1" hangingPunct="1"/>
            <a:r>
              <a:rPr lang="en-US" altLang="en-US" sz="2400" b="0" dirty="0">
                <a:solidFill>
                  <a:srgbClr val="26506C"/>
                </a:solidFill>
                <a:latin typeface="Helvetica" panose="020B0604020202020204" pitchFamily="34" charset="0"/>
                <a:cs typeface="Helvetica" panose="020B0604020202020204" pitchFamily="34" charset="0"/>
              </a:rPr>
              <a:t>The “Time Value” of Money </a:t>
            </a:r>
          </a:p>
        </p:txBody>
      </p:sp>
      <p:cxnSp>
        <p:nvCxnSpPr>
          <p:cNvPr id="48" name="Straight Connector 47">
            <a:extLst>
              <a:ext uri="{FF2B5EF4-FFF2-40B4-BE49-F238E27FC236}">
                <a16:creationId xmlns:a16="http://schemas.microsoft.com/office/drawing/2014/main" id="{A484ACB6-DA9C-48DA-9C8C-DDE2C5D6C0E7}"/>
              </a:ext>
            </a:extLst>
          </p:cNvPr>
          <p:cNvCxnSpPr/>
          <p:nvPr/>
        </p:nvCxnSpPr>
        <p:spPr bwMode="auto">
          <a:xfrm>
            <a:off x="1819488" y="637931"/>
            <a:ext cx="5505027" cy="0"/>
          </a:xfrm>
          <a:prstGeom prst="line">
            <a:avLst/>
          </a:prstGeom>
          <a:noFill/>
          <a:ln w="9525" cap="flat" cmpd="sng" algn="ctr">
            <a:solidFill>
              <a:srgbClr val="34526F"/>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B716E958-36E4-4E09-AE8D-D5B69258F321}"/>
              </a:ext>
            </a:extLst>
          </p:cNvPr>
          <p:cNvPicPr>
            <a:picLocks noChangeAspect="1"/>
          </p:cNvPicPr>
          <p:nvPr/>
        </p:nvPicPr>
        <p:blipFill rotWithShape="1">
          <a:blip r:embed="rId3"/>
          <a:srcRect l="27472" t="19909" r="28681" b="1531"/>
          <a:stretch/>
        </p:blipFill>
        <p:spPr>
          <a:xfrm>
            <a:off x="2798243" y="702895"/>
            <a:ext cx="4612193" cy="4404125"/>
          </a:xfrm>
          <a:prstGeom prst="rect">
            <a:avLst/>
          </a:prstGeom>
        </p:spPr>
      </p:pic>
      <p:sp>
        <p:nvSpPr>
          <p:cNvPr id="51" name="Rectangle 15">
            <a:extLst>
              <a:ext uri="{FF2B5EF4-FFF2-40B4-BE49-F238E27FC236}">
                <a16:creationId xmlns:a16="http://schemas.microsoft.com/office/drawing/2014/main" id="{BE053857-0090-4894-953E-BDC3564F5CF0}"/>
              </a:ext>
            </a:extLst>
          </p:cNvPr>
          <p:cNvSpPr>
            <a:spLocks noChangeArrowheads="1"/>
          </p:cNvSpPr>
          <p:nvPr/>
        </p:nvSpPr>
        <p:spPr bwMode="auto">
          <a:xfrm>
            <a:off x="7601576" y="2341126"/>
            <a:ext cx="3908809" cy="78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buNone/>
            </a:pPr>
            <a:r>
              <a:rPr lang="en-US" altLang="en-US" sz="675" dirty="0">
                <a:solidFill>
                  <a:srgbClr val="26506C"/>
                </a:solidFill>
                <a:latin typeface="Helvetica" panose="020B0604020202020204" pitchFamily="34" charset="0"/>
                <a:cs typeface="Helvetica" panose="020B0604020202020204" pitchFamily="34" charset="0"/>
              </a:rPr>
              <a:t>The hypothetical 9% nominal rate of return, compounded monthly, and tax-deferred accumulation shown for both IRA accounts are not guaranteed or intended to demonstrate the performance of any actual investment. Unlike actual investments, the accounts show a constant rate of return without any fees or charges. Any tax-deductible contributions are taxed and tax-deferred growth may be taxed upon withdrawal. Withdrawals prior to age 59 1/2 may be subject to a 10% penalty tax. Assumes payments are made at the beginning of each year. Investing entails risk, including loss of principal. Shares, when redeemed, may be worth more or less than their original value. </a:t>
            </a:r>
          </a:p>
        </p:txBody>
      </p:sp>
      <p:sp>
        <p:nvSpPr>
          <p:cNvPr id="52" name="Rectangle 16">
            <a:extLst>
              <a:ext uri="{FF2B5EF4-FFF2-40B4-BE49-F238E27FC236}">
                <a16:creationId xmlns:a16="http://schemas.microsoft.com/office/drawing/2014/main" id="{86B6A391-A366-4464-A160-846D64840A2D}"/>
              </a:ext>
            </a:extLst>
          </p:cNvPr>
          <p:cNvSpPr>
            <a:spLocks noChangeArrowheads="1"/>
          </p:cNvSpPr>
          <p:nvPr/>
        </p:nvSpPr>
        <p:spPr bwMode="auto">
          <a:xfrm>
            <a:off x="90436" y="894291"/>
            <a:ext cx="2793441" cy="56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defTabSz="685800" fontAlgn="base">
              <a:spcBef>
                <a:spcPct val="0"/>
              </a:spcBef>
              <a:buNone/>
            </a:pPr>
            <a:r>
              <a:rPr lang="en-US" altLang="en-US" sz="2100" dirty="0">
                <a:solidFill>
                  <a:srgbClr val="34526F"/>
                </a:solidFill>
                <a:latin typeface="Helvetica" panose="020B0604020202020204" pitchFamily="34" charset="0"/>
                <a:cs typeface="Helvetica" panose="020B0604020202020204" pitchFamily="34" charset="0"/>
              </a:rPr>
              <a:t>When is $48,000 </a:t>
            </a:r>
            <a:br>
              <a:rPr lang="en-US" altLang="en-US" sz="2100" dirty="0">
                <a:solidFill>
                  <a:srgbClr val="34526F"/>
                </a:solidFill>
                <a:latin typeface="Helvetica" panose="020B0604020202020204" pitchFamily="34" charset="0"/>
                <a:cs typeface="Helvetica" panose="020B0604020202020204" pitchFamily="34" charset="0"/>
              </a:rPr>
            </a:br>
            <a:r>
              <a:rPr lang="en-US" altLang="en-US" sz="2100" dirty="0">
                <a:solidFill>
                  <a:srgbClr val="34526F"/>
                </a:solidFill>
                <a:latin typeface="Helvetica" panose="020B0604020202020204" pitchFamily="34" charset="0"/>
                <a:cs typeface="Helvetica" panose="020B0604020202020204" pitchFamily="34" charset="0"/>
              </a:rPr>
              <a:t>more than $222,000?</a:t>
            </a:r>
          </a:p>
        </p:txBody>
      </p:sp>
      <p:sp>
        <p:nvSpPr>
          <p:cNvPr id="53" name="Line 17">
            <a:extLst>
              <a:ext uri="{FF2B5EF4-FFF2-40B4-BE49-F238E27FC236}">
                <a16:creationId xmlns:a16="http://schemas.microsoft.com/office/drawing/2014/main" id="{AD4A025E-9DFF-44DD-B324-0E937DA48104}"/>
              </a:ext>
            </a:extLst>
          </p:cNvPr>
          <p:cNvSpPr>
            <a:spLocks noChangeShapeType="1"/>
          </p:cNvSpPr>
          <p:nvPr/>
        </p:nvSpPr>
        <p:spPr bwMode="auto">
          <a:xfrm>
            <a:off x="383427" y="1552680"/>
            <a:ext cx="17145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latin typeface="Trebuchet MS" panose="020B0603020202020204" pitchFamily="34" charset="0"/>
            </a:endParaRPr>
          </a:p>
        </p:txBody>
      </p:sp>
    </p:spTree>
    <p:extLst>
      <p:ext uri="{BB962C8B-B14F-4D97-AF65-F5344CB8AC3E}">
        <p14:creationId xmlns:p14="http://schemas.microsoft.com/office/powerpoint/2010/main" val="273350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7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6D5E219-6A32-4F2D-A7D1-FDBA2B5158B0}"/>
              </a:ext>
            </a:extLst>
          </p:cNvPr>
          <p:cNvSpPr>
            <a:spLocks noGrp="1" noChangeArrowheads="1"/>
          </p:cNvSpPr>
          <p:nvPr>
            <p:ph type="title"/>
          </p:nvPr>
        </p:nvSpPr>
        <p:spPr>
          <a:xfrm>
            <a:off x="1597774" y="182709"/>
            <a:ext cx="2431997" cy="461665"/>
          </a:xfrm>
        </p:spPr>
        <p:txBody>
          <a:bodyPr/>
          <a:lstStyle/>
          <a:p>
            <a:pPr algn="l"/>
            <a:r>
              <a:rPr lang="en-US" altLang="en-US" sz="2400" dirty="0">
                <a:solidFill>
                  <a:srgbClr val="26506C"/>
                </a:solidFill>
                <a:latin typeface="Helvetica" panose="020B0604020202020204" pitchFamily="34" charset="0"/>
                <a:cs typeface="Helvetica" panose="020B0604020202020204" pitchFamily="34" charset="0"/>
              </a:rPr>
              <a:t>     Auto &amp; Home</a:t>
            </a:r>
          </a:p>
        </p:txBody>
      </p:sp>
      <p:sp>
        <p:nvSpPr>
          <p:cNvPr id="50179" name="Content Placeholder 2">
            <a:extLst>
              <a:ext uri="{FF2B5EF4-FFF2-40B4-BE49-F238E27FC236}">
                <a16:creationId xmlns:a16="http://schemas.microsoft.com/office/drawing/2014/main" id="{A2ED9E87-B802-4AA6-A6C0-8E2956B285BC}"/>
              </a:ext>
            </a:extLst>
          </p:cNvPr>
          <p:cNvSpPr>
            <a:spLocks noGrp="1"/>
          </p:cNvSpPr>
          <p:nvPr/>
        </p:nvSpPr>
        <p:spPr bwMode="auto">
          <a:xfrm>
            <a:off x="1314450" y="1794272"/>
            <a:ext cx="335161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eaLnBrk="1" hangingPunct="1">
              <a:spcAft>
                <a:spcPct val="50000"/>
              </a:spcAft>
            </a:pPr>
            <a:r>
              <a:rPr lang="en-US" altLang="en-US" sz="10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Largest comparative quoting system with </a:t>
            </a:r>
            <a:br>
              <a:rPr lang="en-US" altLang="en-US" sz="1050" dirty="0">
                <a:latin typeface="Helvetica" panose="020B0604020202020204" pitchFamily="34" charset="0"/>
                <a:ea typeface="MS PGothic" panose="020B0600070205080204" pitchFamily="34" charset="-128"/>
                <a:cs typeface="Helvetica" panose="020B0604020202020204" pitchFamily="34" charset="0"/>
              </a:rPr>
            </a:br>
            <a:r>
              <a:rPr lang="en-US" altLang="en-US" sz="1050" b="1" dirty="0">
                <a:solidFill>
                  <a:srgbClr val="006600"/>
                </a:solidFill>
                <a:latin typeface="Helvetica" panose="020B0604020202020204" pitchFamily="34" charset="0"/>
                <a:ea typeface="MS PGothic" panose="020B0600070205080204" pitchFamily="34" charset="-128"/>
                <a:cs typeface="Helvetica" panose="020B0604020202020204" pitchFamily="34" charset="0"/>
              </a:rPr>
              <a:t>20+ top national insurers</a:t>
            </a:r>
          </a:p>
          <a:p>
            <a:pPr eaLnBrk="1" hangingPunct="1">
              <a:spcAft>
                <a:spcPct val="50000"/>
              </a:spcAft>
            </a:pPr>
            <a:endParaRPr lang="en-US" altLang="en-US" sz="1050" b="1" dirty="0">
              <a:solidFill>
                <a:srgbClr val="006600"/>
              </a:solidFill>
              <a:latin typeface="Helvetica" panose="020B0604020202020204" pitchFamily="34" charset="0"/>
              <a:ea typeface="MS PGothic" panose="020B0600070205080204" pitchFamily="34" charset="-128"/>
              <a:cs typeface="Helvetica" panose="020B0604020202020204" pitchFamily="34" charset="0"/>
            </a:endParaRPr>
          </a:p>
          <a:p>
            <a:pPr eaLnBrk="1" hangingPunct="1">
              <a:spcAft>
                <a:spcPct val="50000"/>
              </a:spcAft>
            </a:pPr>
            <a:endParaRPr lang="en-US" altLang="en-US" sz="1050" b="1" dirty="0">
              <a:solidFill>
                <a:srgbClr val="006600"/>
              </a:solidFill>
              <a:latin typeface="Helvetica" panose="020B0604020202020204" pitchFamily="34" charset="0"/>
              <a:ea typeface="MS PGothic" panose="020B0600070205080204" pitchFamily="34" charset="-128"/>
              <a:cs typeface="Helvetica" panose="020B0604020202020204" pitchFamily="34" charset="0"/>
            </a:endParaRPr>
          </a:p>
          <a:p>
            <a:pPr eaLnBrk="1" hangingPunct="1">
              <a:spcAft>
                <a:spcPct val="50000"/>
              </a:spcAft>
              <a:buFontTx/>
              <a:buNone/>
            </a:pPr>
            <a:endParaRPr lang="en-US" altLang="en-US" sz="1050" b="1" dirty="0">
              <a:solidFill>
                <a:srgbClr val="006600"/>
              </a:solidFill>
              <a:latin typeface="Helvetica" panose="020B0604020202020204" pitchFamily="34" charset="0"/>
              <a:ea typeface="MS PGothic" panose="020B0600070205080204" pitchFamily="34" charset="-128"/>
              <a:cs typeface="Helvetica" panose="020B0604020202020204" pitchFamily="34" charset="0"/>
            </a:endParaRPr>
          </a:p>
          <a:p>
            <a:pPr eaLnBrk="1" hangingPunct="1">
              <a:spcAft>
                <a:spcPct val="50000"/>
              </a:spcAft>
            </a:pPr>
            <a:r>
              <a:rPr lang="en-US" altLang="en-US" sz="10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Average auto insurance savings is as much </a:t>
            </a:r>
            <a:br>
              <a:rPr lang="en-US" altLang="en-US" sz="1050" dirty="0">
                <a:solidFill>
                  <a:srgbClr val="26506C"/>
                </a:solidFill>
                <a:latin typeface="Helvetica" panose="020B0604020202020204" pitchFamily="34" charset="0"/>
                <a:ea typeface="MS PGothic" panose="020B0600070205080204" pitchFamily="34" charset="-128"/>
                <a:cs typeface="Helvetica" panose="020B0604020202020204" pitchFamily="34" charset="0"/>
              </a:rPr>
            </a:br>
            <a:r>
              <a:rPr lang="en-US" altLang="en-US" sz="1050" b="1" dirty="0">
                <a:solidFill>
                  <a:srgbClr val="006600"/>
                </a:solidFill>
                <a:latin typeface="Helvetica" panose="020B0604020202020204" pitchFamily="34" charset="0"/>
                <a:ea typeface="MS PGothic" panose="020B0600070205080204" pitchFamily="34" charset="-128"/>
                <a:cs typeface="Helvetica" panose="020B0604020202020204" pitchFamily="34" charset="0"/>
              </a:rPr>
              <a:t>$451 per year</a:t>
            </a:r>
            <a:r>
              <a:rPr lang="en-US" altLang="en-US" sz="1050" dirty="0">
                <a:latin typeface="Helvetica" panose="020B0604020202020204" pitchFamily="34" charset="0"/>
                <a:ea typeface="MS PGothic" panose="020B0600070205080204" pitchFamily="34" charset="-128"/>
                <a:cs typeface="Helvetica" panose="020B0604020202020204" pitchFamily="34" charset="0"/>
              </a:rPr>
              <a:t>*</a:t>
            </a:r>
          </a:p>
          <a:p>
            <a:pPr eaLnBrk="1" hangingPunct="1">
              <a:spcAft>
                <a:spcPct val="50000"/>
              </a:spcAft>
            </a:pPr>
            <a:r>
              <a:rPr lang="en-US" altLang="en-US" sz="10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Most clients will qualify for coverage</a:t>
            </a:r>
          </a:p>
          <a:p>
            <a:pPr eaLnBrk="1" hangingPunct="1">
              <a:spcAft>
                <a:spcPct val="50000"/>
              </a:spcAft>
            </a:pPr>
            <a:endParaRPr lang="en-US" altLang="en-US" sz="1050" dirty="0">
              <a:latin typeface="Helvetica" panose="020B0604020202020204" pitchFamily="34" charset="0"/>
              <a:ea typeface="MS PGothic" panose="020B0600070205080204" pitchFamily="34" charset="-128"/>
              <a:cs typeface="Helvetica" panose="020B0604020202020204" pitchFamily="34" charset="0"/>
            </a:endParaRPr>
          </a:p>
        </p:txBody>
      </p:sp>
      <p:sp>
        <p:nvSpPr>
          <p:cNvPr id="50181" name="Content Placeholder 2">
            <a:extLst>
              <a:ext uri="{FF2B5EF4-FFF2-40B4-BE49-F238E27FC236}">
                <a16:creationId xmlns:a16="http://schemas.microsoft.com/office/drawing/2014/main" id="{57876584-198D-4189-8A4C-712B4BAD799E}"/>
              </a:ext>
            </a:extLst>
          </p:cNvPr>
          <p:cNvSpPr>
            <a:spLocks noGrp="1" noChangeArrowheads="1"/>
          </p:cNvSpPr>
          <p:nvPr>
            <p:ph idx="1"/>
          </p:nvPr>
        </p:nvSpPr>
        <p:spPr>
          <a:xfrm>
            <a:off x="1562100" y="3529013"/>
            <a:ext cx="2807494" cy="1472711"/>
          </a:xfrm>
        </p:spPr>
        <p:txBody>
          <a:bodyPr/>
          <a:lstStyle/>
          <a:p>
            <a:pPr marL="0" indent="0">
              <a:buNone/>
            </a:pPr>
            <a:r>
              <a:rPr lang="en-US" altLang="en-US" sz="105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Just call toll-free (877) 855-8111</a:t>
            </a:r>
          </a:p>
          <a:p>
            <a:pPr marL="0" indent="0">
              <a:buNone/>
            </a:pPr>
            <a:r>
              <a:rPr lang="en-US" altLang="en-US" sz="900" b="1" u="sng" dirty="0">
                <a:solidFill>
                  <a:srgbClr val="26506C"/>
                </a:solidFill>
                <a:latin typeface="Helvetica" panose="020B0604020202020204" pitchFamily="34" charset="0"/>
                <a:ea typeface="MS PGothic" panose="020B0600070205080204" pitchFamily="34" charset="-128"/>
                <a:cs typeface="Helvetica" panose="020B0604020202020204" pitchFamily="34" charset="0"/>
              </a:rPr>
              <a:t>Call Center Hours of Operation</a:t>
            </a:r>
          </a:p>
          <a:p>
            <a:pPr marL="0" indent="0">
              <a:buNone/>
            </a:pPr>
            <a:br>
              <a:rPr lang="en-US" altLang="en-US" sz="900" b="1" u="sng" dirty="0">
                <a:solidFill>
                  <a:srgbClr val="26506C"/>
                </a:solidFill>
                <a:latin typeface="Helvetica" panose="020B0604020202020204" pitchFamily="34" charset="0"/>
                <a:ea typeface="MS PGothic" panose="020B0600070205080204" pitchFamily="34" charset="-128"/>
                <a:cs typeface="Helvetica" panose="020B0604020202020204" pitchFamily="34" charset="0"/>
              </a:rPr>
            </a:br>
            <a: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Monday-Friday	8 a.m. to Midnight ET</a:t>
            </a:r>
            <a:b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br>
            <a: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Saturday		9 a.m. to 11 p.m. ET</a:t>
            </a:r>
            <a:b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br>
            <a: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Sunday		11 a.m. to 10 p.m. ET</a:t>
            </a:r>
          </a:p>
          <a:p>
            <a:pPr marL="0" indent="0">
              <a:buNone/>
            </a:pPr>
            <a:endPar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endParaRPr>
          </a:p>
          <a:p>
            <a:pPr marL="0" indent="0">
              <a:buNone/>
            </a:pPr>
            <a:r>
              <a:rPr lang="en-US"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Before you call be sure to have your Primerica representative</a:t>
            </a:r>
            <a:r>
              <a:rPr lang="ja-JP" altLang="en-US"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a:t>
            </a:r>
            <a:r>
              <a:rPr lang="en-US" altLang="ja-JP" sz="900" b="1" dirty="0">
                <a:solidFill>
                  <a:srgbClr val="26506C"/>
                </a:solidFill>
                <a:latin typeface="Helvetica" panose="020B0604020202020204" pitchFamily="34" charset="0"/>
                <a:ea typeface="MS PGothic" panose="020B0600070205080204" pitchFamily="34" charset="-128"/>
                <a:cs typeface="Helvetica" panose="020B0604020202020204" pitchFamily="34" charset="0"/>
              </a:rPr>
              <a:t>s last name &amp; solution number</a:t>
            </a:r>
          </a:p>
        </p:txBody>
      </p:sp>
      <p:sp>
        <p:nvSpPr>
          <p:cNvPr id="50182" name="Rectangle 1">
            <a:extLst>
              <a:ext uri="{FF2B5EF4-FFF2-40B4-BE49-F238E27FC236}">
                <a16:creationId xmlns:a16="http://schemas.microsoft.com/office/drawing/2014/main" id="{487A1F67-A12E-47EB-8C75-2BE868BBEF7A}"/>
              </a:ext>
            </a:extLst>
          </p:cNvPr>
          <p:cNvSpPr>
            <a:spLocks noChangeArrowheads="1"/>
          </p:cNvSpPr>
          <p:nvPr/>
        </p:nvSpPr>
        <p:spPr bwMode="auto">
          <a:xfrm>
            <a:off x="5020866" y="2156222"/>
            <a:ext cx="34290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The law firm to call for your legal needs is:</a:t>
            </a:r>
          </a:p>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Davis Miles McGuire Gardner, PLLC</a:t>
            </a:r>
          </a:p>
          <a:p>
            <a:pPr>
              <a:lnSpc>
                <a:spcPct val="100000"/>
              </a:lnSpc>
              <a:spcAft>
                <a:spcPct val="0"/>
              </a:spcAft>
              <a:buFontTx/>
              <a:buNone/>
            </a:pPr>
            <a:endParaRPr lang="en-US" altLang="en-US" sz="1050" dirty="0">
              <a:solidFill>
                <a:srgbClr val="26506C"/>
              </a:solidFill>
              <a:latin typeface="Helvetica" panose="020B0604020202020204" pitchFamily="34" charset="0"/>
              <a:cs typeface="Helvetica" panose="020B0604020202020204" pitchFamily="34" charset="0"/>
            </a:endParaRPr>
          </a:p>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Call Toll-Free in Arizona: 1-800-435-5081</a:t>
            </a:r>
          </a:p>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Out of State &amp; Local Calls: 1-602-285-4664</a:t>
            </a:r>
          </a:p>
        </p:txBody>
      </p:sp>
      <p:sp>
        <p:nvSpPr>
          <p:cNvPr id="50184" name="TextBox 9">
            <a:extLst>
              <a:ext uri="{FF2B5EF4-FFF2-40B4-BE49-F238E27FC236}">
                <a16:creationId xmlns:a16="http://schemas.microsoft.com/office/drawing/2014/main" id="{BFEF0503-7E30-42CA-80F7-742C88FC1D83}"/>
              </a:ext>
            </a:extLst>
          </p:cNvPr>
          <p:cNvSpPr txBox="1">
            <a:spLocks noChangeArrowheads="1"/>
          </p:cNvSpPr>
          <p:nvPr/>
        </p:nvSpPr>
        <p:spPr bwMode="auto">
          <a:xfrm>
            <a:off x="4949428" y="3374232"/>
            <a:ext cx="305157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Legal consultation and assistance services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Will Benefits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Directive to Physician/Living Will</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Durable Power of Attorney</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Probate benefits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Motor Vehicle-Related Benefits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Trial Defense Benefits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IRS Audit Legal Services</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Bankruptcy</a:t>
            </a:r>
          </a:p>
          <a:p>
            <a:pPr>
              <a:lnSpc>
                <a:spcPct val="100000"/>
              </a:lnSpc>
              <a:spcAft>
                <a:spcPct val="0"/>
              </a:spcAft>
            </a:pPr>
            <a:r>
              <a:rPr lang="en-US" altLang="en-US" sz="1050" dirty="0">
                <a:solidFill>
                  <a:srgbClr val="26506C"/>
                </a:solidFill>
                <a:latin typeface="Helvetica" panose="020B0604020202020204" pitchFamily="34" charset="0"/>
                <a:cs typeface="Helvetica" panose="020B0604020202020204" pitchFamily="34" charset="0"/>
              </a:rPr>
              <a:t>Legal Shield (optional 24hr provider service)</a:t>
            </a:r>
          </a:p>
          <a:p>
            <a:pPr>
              <a:lnSpc>
                <a:spcPct val="100000"/>
              </a:lnSpc>
              <a:spcAft>
                <a:spcPct val="0"/>
              </a:spcAft>
            </a:pPr>
            <a:endParaRPr lang="en-US" altLang="en-US" sz="1050" dirty="0">
              <a:latin typeface="Helvetica" panose="020B0604020202020204" pitchFamily="34" charset="0"/>
              <a:cs typeface="Helvetica" panose="020B0604020202020204" pitchFamily="34" charset="0"/>
            </a:endParaRPr>
          </a:p>
        </p:txBody>
      </p:sp>
      <p:sp>
        <p:nvSpPr>
          <p:cNvPr id="50185" name="Rectangle 12">
            <a:extLst>
              <a:ext uri="{FF2B5EF4-FFF2-40B4-BE49-F238E27FC236}">
                <a16:creationId xmlns:a16="http://schemas.microsoft.com/office/drawing/2014/main" id="{56249953-C8DE-4DBB-B235-F7683CE8FAE8}"/>
              </a:ext>
            </a:extLst>
          </p:cNvPr>
          <p:cNvSpPr>
            <a:spLocks noChangeArrowheads="1"/>
          </p:cNvSpPr>
          <p:nvPr/>
        </p:nvSpPr>
        <p:spPr bwMode="auto">
          <a:xfrm>
            <a:off x="4949429" y="3117057"/>
            <a:ext cx="2867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nSpc>
                <a:spcPct val="100000"/>
              </a:lnSpc>
              <a:spcAft>
                <a:spcPct val="0"/>
              </a:spcAft>
              <a:buFontTx/>
              <a:buNone/>
            </a:pPr>
            <a:r>
              <a:rPr lang="en-US" altLang="en-US" sz="1200" b="1" dirty="0">
                <a:solidFill>
                  <a:srgbClr val="002060"/>
                </a:solidFill>
                <a:latin typeface="Helvetica" panose="020B0604020202020204" pitchFamily="34" charset="0"/>
                <a:cs typeface="Helvetica" panose="020B0604020202020204" pitchFamily="34" charset="0"/>
              </a:rPr>
              <a:t>10 Powerful Features: </a:t>
            </a:r>
          </a:p>
        </p:txBody>
      </p:sp>
      <p:sp>
        <p:nvSpPr>
          <p:cNvPr id="50186" name="Rectangle 13">
            <a:extLst>
              <a:ext uri="{FF2B5EF4-FFF2-40B4-BE49-F238E27FC236}">
                <a16:creationId xmlns:a16="http://schemas.microsoft.com/office/drawing/2014/main" id="{DF996AF1-5F26-4F2B-9AAB-650A41FED25A}"/>
              </a:ext>
            </a:extLst>
          </p:cNvPr>
          <p:cNvSpPr>
            <a:spLocks noChangeArrowheads="1"/>
          </p:cNvSpPr>
          <p:nvPr/>
        </p:nvSpPr>
        <p:spPr bwMode="auto">
          <a:xfrm>
            <a:off x="6146602" y="1443037"/>
            <a:ext cx="117752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$28 monthly cost</a:t>
            </a:r>
          </a:p>
          <a:p>
            <a:pPr>
              <a:lnSpc>
                <a:spcPct val="100000"/>
              </a:lnSpc>
              <a:spcAft>
                <a:spcPct val="0"/>
              </a:spcAft>
              <a:buFontTx/>
              <a:buNone/>
            </a:pPr>
            <a:r>
              <a:rPr lang="en-US" altLang="en-US" sz="1050" dirty="0">
                <a:solidFill>
                  <a:srgbClr val="26506C"/>
                </a:solidFill>
                <a:latin typeface="Helvetica" panose="020B0604020202020204" pitchFamily="34" charset="0"/>
                <a:cs typeface="Helvetica" panose="020B0604020202020204" pitchFamily="34" charset="0"/>
              </a:rPr>
              <a:t>$10 initial set-up </a:t>
            </a:r>
          </a:p>
        </p:txBody>
      </p:sp>
      <p:cxnSp>
        <p:nvCxnSpPr>
          <p:cNvPr id="12" name="Straight Connector 11">
            <a:extLst>
              <a:ext uri="{FF2B5EF4-FFF2-40B4-BE49-F238E27FC236}">
                <a16:creationId xmlns:a16="http://schemas.microsoft.com/office/drawing/2014/main" id="{F5D5535D-BE2B-4B4A-BE85-F46F7F24EDF9}"/>
              </a:ext>
            </a:extLst>
          </p:cNvPr>
          <p:cNvCxnSpPr>
            <a:cxnSpLocks/>
          </p:cNvCxnSpPr>
          <p:nvPr/>
        </p:nvCxnSpPr>
        <p:spPr>
          <a:xfrm>
            <a:off x="4567833" y="711205"/>
            <a:ext cx="8335" cy="4432295"/>
          </a:xfrm>
          <a:prstGeom prst="line">
            <a:avLst/>
          </a:prstGeom>
          <a:ln>
            <a:solidFill>
              <a:srgbClr val="26506C"/>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25B083C-C8E8-492A-98E1-78E220CE219E}"/>
              </a:ext>
            </a:extLst>
          </p:cNvPr>
          <p:cNvSpPr/>
          <p:nvPr/>
        </p:nvSpPr>
        <p:spPr>
          <a:xfrm>
            <a:off x="1176338" y="4926807"/>
            <a:ext cx="3429000" cy="210058"/>
          </a:xfrm>
          <a:prstGeom prst="rect">
            <a:avLst/>
          </a:prstGeom>
        </p:spPr>
        <p:txBody>
          <a:bodyPr>
            <a:spAutoFit/>
          </a:bodyPr>
          <a:lstStyle/>
          <a:p>
            <a:pPr>
              <a:lnSpc>
                <a:spcPct val="85000"/>
              </a:lnSpc>
              <a:spcAft>
                <a:spcPts val="450"/>
              </a:spcAft>
              <a:defRPr/>
            </a:pPr>
            <a:r>
              <a:rPr lang="en-US" sz="450"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*Average annual auto insurance savings of $451 are the results of a national survey of new Answer Financial customers reporting auto insurance savings in 2018.</a:t>
            </a:r>
          </a:p>
        </p:txBody>
      </p:sp>
      <p:sp>
        <p:nvSpPr>
          <p:cNvPr id="3" name="Rectangle 2">
            <a:extLst>
              <a:ext uri="{FF2B5EF4-FFF2-40B4-BE49-F238E27FC236}">
                <a16:creationId xmlns:a16="http://schemas.microsoft.com/office/drawing/2014/main" id="{0BFFBDFA-6253-438C-B34D-D992F348BBDC}"/>
              </a:ext>
            </a:extLst>
          </p:cNvPr>
          <p:cNvSpPr/>
          <p:nvPr/>
        </p:nvSpPr>
        <p:spPr>
          <a:xfrm>
            <a:off x="5020866" y="869558"/>
            <a:ext cx="1395891" cy="1015663"/>
          </a:xfrm>
          <a:prstGeom prst="rect">
            <a:avLst/>
          </a:prstGeom>
        </p:spPr>
        <p:txBody>
          <a:bodyPr wrap="square">
            <a:spAutoFit/>
          </a:bodyPr>
          <a:lstStyle/>
          <a:p>
            <a:r>
              <a:rPr lang="en-US" altLang="en-US" sz="1500" dirty="0">
                <a:solidFill>
                  <a:srgbClr val="26506C"/>
                </a:solidFill>
                <a:latin typeface="Helvetica" panose="020B0604020202020204" pitchFamily="34" charset="0"/>
                <a:cs typeface="Helvetica" panose="020B0604020202020204" pitchFamily="34" charset="0"/>
              </a:rPr>
              <a:t>Primerica Legal Protection Program</a:t>
            </a:r>
            <a:endParaRPr lang="en-US" sz="1500" dirty="0"/>
          </a:p>
        </p:txBody>
      </p:sp>
      <p:pic>
        <p:nvPicPr>
          <p:cNvPr id="5" name="Picture 4">
            <a:extLst>
              <a:ext uri="{FF2B5EF4-FFF2-40B4-BE49-F238E27FC236}">
                <a16:creationId xmlns:a16="http://schemas.microsoft.com/office/drawing/2014/main" id="{1D0E4B76-775B-49A8-BDAE-A9829A55F05C}"/>
              </a:ext>
            </a:extLst>
          </p:cNvPr>
          <p:cNvPicPr>
            <a:picLocks noChangeAspect="1"/>
          </p:cNvPicPr>
          <p:nvPr/>
        </p:nvPicPr>
        <p:blipFill rotWithShape="1">
          <a:blip r:embed="rId2"/>
          <a:srcRect t="30648" b="29352"/>
          <a:stretch/>
        </p:blipFill>
        <p:spPr>
          <a:xfrm>
            <a:off x="1819870" y="970870"/>
            <a:ext cx="1987805" cy="742951"/>
          </a:xfrm>
          <a:prstGeom prst="rect">
            <a:avLst/>
          </a:prstGeom>
        </p:spPr>
      </p:pic>
      <p:sp>
        <p:nvSpPr>
          <p:cNvPr id="6" name="Rectangle 5">
            <a:extLst>
              <a:ext uri="{FF2B5EF4-FFF2-40B4-BE49-F238E27FC236}">
                <a16:creationId xmlns:a16="http://schemas.microsoft.com/office/drawing/2014/main" id="{189071E7-4A68-495C-A5B3-EEF02F273665}"/>
              </a:ext>
            </a:extLst>
          </p:cNvPr>
          <p:cNvSpPr/>
          <p:nvPr/>
        </p:nvSpPr>
        <p:spPr>
          <a:xfrm>
            <a:off x="1474064" y="2203416"/>
            <a:ext cx="2895530" cy="507831"/>
          </a:xfrm>
          <a:prstGeom prst="rect">
            <a:avLst/>
          </a:prstGeom>
        </p:spPr>
        <p:txBody>
          <a:bodyPr wrap="square">
            <a:spAutoFit/>
          </a:bodyPr>
          <a:lstStyle/>
          <a:p>
            <a:pPr algn="ctr"/>
            <a:r>
              <a:rPr lang="en-US" altLang="en-US" sz="13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Progressive    </a:t>
            </a:r>
            <a:r>
              <a:rPr lang="en-US" sz="13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Esurance</a:t>
            </a:r>
          </a:p>
          <a:p>
            <a:pPr algn="ctr"/>
            <a:r>
              <a:rPr lang="en-US" sz="1350" dirty="0">
                <a:solidFill>
                  <a:srgbClr val="26506C"/>
                </a:solidFill>
                <a:latin typeface="Helvetica" panose="020B0604020202020204" pitchFamily="34" charset="0"/>
                <a:ea typeface="MS PGothic" panose="020B0600070205080204" pitchFamily="34" charset="-128"/>
                <a:cs typeface="Helvetica" panose="020B0604020202020204" pitchFamily="34" charset="0"/>
              </a:rPr>
              <a:t>The Hartford   Safeco     Travelers</a:t>
            </a:r>
            <a:endParaRPr lang="en-US" sz="1350" dirty="0"/>
          </a:p>
        </p:txBody>
      </p:sp>
      <p:cxnSp>
        <p:nvCxnSpPr>
          <p:cNvPr id="22" name="Straight Connector 21">
            <a:extLst>
              <a:ext uri="{FF2B5EF4-FFF2-40B4-BE49-F238E27FC236}">
                <a16:creationId xmlns:a16="http://schemas.microsoft.com/office/drawing/2014/main" id="{5A951068-2AD9-4DB7-B33A-A7F2C50E3F51}"/>
              </a:ext>
            </a:extLst>
          </p:cNvPr>
          <p:cNvCxnSpPr/>
          <p:nvPr/>
        </p:nvCxnSpPr>
        <p:spPr bwMode="auto">
          <a:xfrm>
            <a:off x="1721352" y="643761"/>
            <a:ext cx="5737012" cy="0"/>
          </a:xfrm>
          <a:prstGeom prst="line">
            <a:avLst/>
          </a:prstGeom>
          <a:noFill/>
          <a:ln w="9525" cap="flat" cmpd="sng" algn="ctr">
            <a:solidFill>
              <a:srgbClr val="34526F"/>
            </a:solidFill>
            <a:prstDash val="solid"/>
            <a:round/>
            <a:headEnd type="none" w="med" len="med"/>
            <a:tailEnd type="none" w="med" len="med"/>
          </a:ln>
          <a:effectLst/>
        </p:spPr>
      </p:cxnSp>
      <p:sp>
        <p:nvSpPr>
          <p:cNvPr id="23" name="Title 1">
            <a:extLst>
              <a:ext uri="{FF2B5EF4-FFF2-40B4-BE49-F238E27FC236}">
                <a16:creationId xmlns:a16="http://schemas.microsoft.com/office/drawing/2014/main" id="{C42D4875-1254-4DC7-8CE6-CCF4B11F4782}"/>
              </a:ext>
            </a:extLst>
          </p:cNvPr>
          <p:cNvSpPr txBox="1">
            <a:spLocks noChangeArrowheads="1"/>
          </p:cNvSpPr>
          <p:nvPr/>
        </p:nvSpPr>
        <p:spPr bwMode="auto">
          <a:xfrm>
            <a:off x="5843402" y="-28033"/>
            <a:ext cx="107907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6" rIns="68570" bIns="34286" numCol="1" anchor="ctr" anchorCtr="0" compatLnSpc="1">
            <a:prstTxWarp prst="textNoShape">
              <a:avLst/>
            </a:prstTxWarp>
          </a:bodyPr>
          <a:lstStyle>
            <a:lvl1pPr algn="ctr" rtl="0" eaLnBrk="0" fontAlgn="base" hangingPunct="0">
              <a:lnSpc>
                <a:spcPct val="85000"/>
              </a:lnSpc>
              <a:spcBef>
                <a:spcPct val="0"/>
              </a:spcBef>
              <a:spcAft>
                <a:spcPct val="0"/>
              </a:spcAft>
              <a:defRPr sz="3100" b="1">
                <a:solidFill>
                  <a:schemeClr val="bg1"/>
                </a:solidFill>
                <a:latin typeface="+mj-lt"/>
                <a:ea typeface="Trebuchet MS" pitchFamily="34" charset="0"/>
                <a:cs typeface="Trebuchet MS" pitchFamily="34" charset="0"/>
              </a:defRPr>
            </a:lvl1pPr>
            <a:lvl2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2pPr>
            <a:lvl3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3pPr>
            <a:lvl4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4pPr>
            <a:lvl5pPr algn="ctr" rtl="0" eaLnBrk="0" fontAlgn="base" hangingPunct="0">
              <a:lnSpc>
                <a:spcPct val="85000"/>
              </a:lnSpc>
              <a:spcBef>
                <a:spcPct val="0"/>
              </a:spcBef>
              <a:spcAft>
                <a:spcPct val="0"/>
              </a:spcAft>
              <a:defRPr sz="3100" b="1">
                <a:solidFill>
                  <a:schemeClr val="bg1"/>
                </a:solidFill>
                <a:latin typeface="Trebuchet MS" pitchFamily="-103" charset="0"/>
                <a:ea typeface="Trebuchet MS" pitchFamily="34" charset="0"/>
                <a:cs typeface="Trebuchet MS" pitchFamily="34" charset="0"/>
              </a:defRPr>
            </a:lvl5pPr>
            <a:lvl6pPr marL="457200" algn="ctr" rtl="0" fontAlgn="base">
              <a:lnSpc>
                <a:spcPct val="85000"/>
              </a:lnSpc>
              <a:spcBef>
                <a:spcPct val="0"/>
              </a:spcBef>
              <a:spcAft>
                <a:spcPct val="0"/>
              </a:spcAft>
              <a:defRPr sz="3100" b="1">
                <a:solidFill>
                  <a:schemeClr val="bg1"/>
                </a:solidFill>
                <a:latin typeface="Trebuchet MS" pitchFamily="-103" charset="0"/>
              </a:defRPr>
            </a:lvl6pPr>
            <a:lvl7pPr marL="914400" algn="ctr" rtl="0" fontAlgn="base">
              <a:lnSpc>
                <a:spcPct val="85000"/>
              </a:lnSpc>
              <a:spcBef>
                <a:spcPct val="0"/>
              </a:spcBef>
              <a:spcAft>
                <a:spcPct val="0"/>
              </a:spcAft>
              <a:defRPr sz="3100" b="1">
                <a:solidFill>
                  <a:schemeClr val="bg1"/>
                </a:solidFill>
                <a:latin typeface="Trebuchet MS" pitchFamily="-103" charset="0"/>
              </a:defRPr>
            </a:lvl7pPr>
            <a:lvl8pPr marL="1371600" algn="ctr" rtl="0" fontAlgn="base">
              <a:lnSpc>
                <a:spcPct val="85000"/>
              </a:lnSpc>
              <a:spcBef>
                <a:spcPct val="0"/>
              </a:spcBef>
              <a:spcAft>
                <a:spcPct val="0"/>
              </a:spcAft>
              <a:defRPr sz="3100" b="1">
                <a:solidFill>
                  <a:schemeClr val="bg1"/>
                </a:solidFill>
                <a:latin typeface="Trebuchet MS" pitchFamily="-103" charset="0"/>
              </a:defRPr>
            </a:lvl8pPr>
            <a:lvl9pPr marL="1828800" algn="ctr" rtl="0" fontAlgn="base">
              <a:lnSpc>
                <a:spcPct val="85000"/>
              </a:lnSpc>
              <a:spcBef>
                <a:spcPct val="0"/>
              </a:spcBef>
              <a:spcAft>
                <a:spcPct val="0"/>
              </a:spcAft>
              <a:defRPr sz="3100" b="1">
                <a:solidFill>
                  <a:schemeClr val="bg1"/>
                </a:solidFill>
                <a:latin typeface="Trebuchet MS" pitchFamily="-103" charset="0"/>
              </a:defRPr>
            </a:lvl9pPr>
          </a:lstStyle>
          <a:p>
            <a:pPr algn="l"/>
            <a:r>
              <a:rPr lang="en-US" altLang="en-US" sz="2400" b="0" kern="0" dirty="0">
                <a:solidFill>
                  <a:srgbClr val="26506C"/>
                </a:solidFill>
                <a:latin typeface="Helvetica" panose="020B0604020202020204" pitchFamily="34" charset="0"/>
                <a:cs typeface="Helvetica" panose="020B0604020202020204" pitchFamily="34" charset="0"/>
              </a:rPr>
              <a:t>PLPP</a:t>
            </a:r>
          </a:p>
        </p:txBody>
      </p:sp>
      <p:pic>
        <p:nvPicPr>
          <p:cNvPr id="28" name="Picture 4" descr="Image result for legal shield logo">
            <a:extLst>
              <a:ext uri="{FF2B5EF4-FFF2-40B4-BE49-F238E27FC236}">
                <a16:creationId xmlns:a16="http://schemas.microsoft.com/office/drawing/2014/main" id="{3B46419F-06F9-4832-B37D-35A4FE38162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46602" y="1041537"/>
            <a:ext cx="1177528" cy="432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456C48-50CF-4C5A-A1C4-2D45D7A2E0E7}"/>
              </a:ext>
            </a:extLst>
          </p:cNvPr>
          <p:cNvPicPr>
            <a:picLocks noChangeAspect="1"/>
          </p:cNvPicPr>
          <p:nvPr/>
        </p:nvPicPr>
        <p:blipFill rotWithShape="1">
          <a:blip r:embed="rId2"/>
          <a:srcRect l="15824" t="18671" r="17473" b="2925"/>
          <a:stretch/>
        </p:blipFill>
        <p:spPr>
          <a:xfrm>
            <a:off x="10078" y="850925"/>
            <a:ext cx="6452248" cy="4041829"/>
          </a:xfrm>
          <a:prstGeom prst="rect">
            <a:avLst/>
          </a:prstGeom>
        </p:spPr>
      </p:pic>
      <p:pic>
        <p:nvPicPr>
          <p:cNvPr id="8" name="Picture 7">
            <a:extLst>
              <a:ext uri="{FF2B5EF4-FFF2-40B4-BE49-F238E27FC236}">
                <a16:creationId xmlns:a16="http://schemas.microsoft.com/office/drawing/2014/main" id="{DD639620-4396-427B-BFF2-A3A1B08CC7E2}"/>
              </a:ext>
            </a:extLst>
          </p:cNvPr>
          <p:cNvPicPr>
            <a:picLocks noChangeAspect="1"/>
          </p:cNvPicPr>
          <p:nvPr/>
        </p:nvPicPr>
        <p:blipFill rotWithShape="1">
          <a:blip r:embed="rId3"/>
          <a:srcRect l="49432" t="19438" r="24616" b="5483"/>
          <a:stretch/>
        </p:blipFill>
        <p:spPr>
          <a:xfrm>
            <a:off x="6472717" y="831229"/>
            <a:ext cx="2660892" cy="4061525"/>
          </a:xfrm>
          <a:prstGeom prst="rect">
            <a:avLst/>
          </a:prstGeom>
        </p:spPr>
      </p:pic>
      <p:sp>
        <p:nvSpPr>
          <p:cNvPr id="9" name="Title 1">
            <a:extLst>
              <a:ext uri="{FF2B5EF4-FFF2-40B4-BE49-F238E27FC236}">
                <a16:creationId xmlns:a16="http://schemas.microsoft.com/office/drawing/2014/main" id="{3E6BDF1E-B56A-4C7B-9D49-CEF2CCB19547}"/>
              </a:ext>
            </a:extLst>
          </p:cNvPr>
          <p:cNvSpPr txBox="1">
            <a:spLocks/>
          </p:cNvSpPr>
          <p:nvPr/>
        </p:nvSpPr>
        <p:spPr>
          <a:xfrm>
            <a:off x="453721" y="392754"/>
            <a:ext cx="8541358" cy="502165"/>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600" kern="1200">
                <a:solidFill>
                  <a:srgbClr val="3F6282"/>
                </a:solidFill>
                <a:latin typeface="Helvetica"/>
                <a:ea typeface="+mj-ea"/>
                <a:cs typeface="Helvetica"/>
              </a:defRPr>
            </a:lvl1pPr>
          </a:lstStyle>
          <a:p>
            <a:r>
              <a:rPr lang="en-US"/>
              <a:t>ID Theft Defense</a:t>
            </a:r>
            <a:endParaRPr lang="en-US" dirty="0"/>
          </a:p>
        </p:txBody>
      </p:sp>
      <p:sp>
        <p:nvSpPr>
          <p:cNvPr id="2" name="Title 1">
            <a:extLst>
              <a:ext uri="{FF2B5EF4-FFF2-40B4-BE49-F238E27FC236}">
                <a16:creationId xmlns:a16="http://schemas.microsoft.com/office/drawing/2014/main" id="{D33DCC0C-E08A-46E6-B2D2-3681DB083A94}"/>
              </a:ext>
            </a:extLst>
          </p:cNvPr>
          <p:cNvSpPr>
            <a:spLocks noGrp="1"/>
          </p:cNvSpPr>
          <p:nvPr>
            <p:ph type="title"/>
          </p:nvPr>
        </p:nvSpPr>
        <p:spPr>
          <a:xfrm>
            <a:off x="0" y="4873453"/>
            <a:ext cx="9154048" cy="296189"/>
          </a:xfrm>
          <a:solidFill>
            <a:srgbClr val="AE1A1E"/>
          </a:solidFill>
        </p:spPr>
        <p:txBody>
          <a:bodyPr/>
          <a:lstStyle/>
          <a:p>
            <a:r>
              <a:rPr lang="en-US" sz="2000" b="1" dirty="0">
                <a:solidFill>
                  <a:schemeClr val="bg1"/>
                </a:solidFill>
              </a:rPr>
              <a:t>$1 MILLION INSURANCE*</a:t>
            </a:r>
          </a:p>
        </p:txBody>
      </p:sp>
    </p:spTree>
    <p:extLst>
      <p:ext uri="{BB962C8B-B14F-4D97-AF65-F5344CB8AC3E}">
        <p14:creationId xmlns:p14="http://schemas.microsoft.com/office/powerpoint/2010/main" val="89734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EB32-1618-4205-B49C-1F555187D916}"/>
              </a:ext>
            </a:extLst>
          </p:cNvPr>
          <p:cNvSpPr>
            <a:spLocks noGrp="1"/>
          </p:cNvSpPr>
          <p:nvPr>
            <p:ph type="title"/>
          </p:nvPr>
        </p:nvSpPr>
        <p:spPr/>
        <p:txBody>
          <a:bodyPr/>
          <a:lstStyle/>
          <a:p>
            <a:r>
              <a:rPr lang="en-US" dirty="0"/>
              <a:t>Vivint Smart Home</a:t>
            </a:r>
          </a:p>
        </p:txBody>
      </p:sp>
      <p:pic>
        <p:nvPicPr>
          <p:cNvPr id="4" name="Picture 3">
            <a:extLst>
              <a:ext uri="{FF2B5EF4-FFF2-40B4-BE49-F238E27FC236}">
                <a16:creationId xmlns:a16="http://schemas.microsoft.com/office/drawing/2014/main" id="{379BEC38-B84E-413A-A2BF-EDFAFE8C50C5}"/>
              </a:ext>
            </a:extLst>
          </p:cNvPr>
          <p:cNvPicPr>
            <a:picLocks noChangeAspect="1"/>
          </p:cNvPicPr>
          <p:nvPr/>
        </p:nvPicPr>
        <p:blipFill rotWithShape="1">
          <a:blip r:embed="rId2"/>
          <a:srcRect l="8106" t="71936" r="9609" b="16667"/>
          <a:stretch/>
        </p:blipFill>
        <p:spPr>
          <a:xfrm>
            <a:off x="951585" y="873912"/>
            <a:ext cx="7378499" cy="831460"/>
          </a:xfrm>
          <a:prstGeom prst="rect">
            <a:avLst/>
          </a:prstGeom>
        </p:spPr>
      </p:pic>
      <p:pic>
        <p:nvPicPr>
          <p:cNvPr id="6" name="Picture 5">
            <a:extLst>
              <a:ext uri="{FF2B5EF4-FFF2-40B4-BE49-F238E27FC236}">
                <a16:creationId xmlns:a16="http://schemas.microsoft.com/office/drawing/2014/main" id="{8B2A952B-3E06-458D-88DF-2AF41DECD7D4}"/>
              </a:ext>
            </a:extLst>
          </p:cNvPr>
          <p:cNvPicPr>
            <a:picLocks noChangeAspect="1"/>
          </p:cNvPicPr>
          <p:nvPr/>
        </p:nvPicPr>
        <p:blipFill rotWithShape="1">
          <a:blip r:embed="rId3"/>
          <a:srcRect l="11648" t="25063" r="12429" b="7717"/>
          <a:stretch/>
        </p:blipFill>
        <p:spPr>
          <a:xfrm>
            <a:off x="951585" y="1710749"/>
            <a:ext cx="7378499" cy="3481505"/>
          </a:xfrm>
          <a:prstGeom prst="rect">
            <a:avLst/>
          </a:prstGeom>
        </p:spPr>
      </p:pic>
    </p:spTree>
    <p:extLst>
      <p:ext uri="{BB962C8B-B14F-4D97-AF65-F5344CB8AC3E}">
        <p14:creationId xmlns:p14="http://schemas.microsoft.com/office/powerpoint/2010/main" val="1112483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6880" y="1065693"/>
            <a:ext cx="8270240" cy="2687487"/>
            <a:chOff x="436880" y="1097279"/>
            <a:chExt cx="8270240" cy="2687487"/>
          </a:xfrm>
        </p:grpSpPr>
        <p:sp>
          <p:nvSpPr>
            <p:cNvPr id="8" name="Rounded Rectangle 7"/>
            <p:cNvSpPr/>
            <p:nvPr/>
          </p:nvSpPr>
          <p:spPr>
            <a:xfrm>
              <a:off x="436880" y="1097279"/>
              <a:ext cx="8270240" cy="2687487"/>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bwMode="auto">
            <a:xfrm>
              <a:off x="685800" y="1529035"/>
              <a:ext cx="7772400" cy="0"/>
            </a:xfrm>
            <a:prstGeom prst="line">
              <a:avLst/>
            </a:prstGeom>
            <a:noFill/>
            <a:ln w="9525" cap="flat" cmpd="sng" algn="ctr">
              <a:solidFill>
                <a:schemeClr val="bg1"/>
              </a:solidFill>
              <a:prstDash val="solid"/>
              <a:round/>
              <a:headEnd type="none" w="med" len="med"/>
              <a:tailEnd type="none" w="med" len="med"/>
            </a:ln>
            <a:effectLst/>
          </p:spPr>
        </p:cxnSp>
        <p:sp>
          <p:nvSpPr>
            <p:cNvPr id="10" name="TextBox 9"/>
            <p:cNvSpPr txBox="1"/>
            <p:nvPr/>
          </p:nvSpPr>
          <p:spPr>
            <a:xfrm>
              <a:off x="1038976" y="1202693"/>
              <a:ext cx="2639646" cy="307777"/>
            </a:xfrm>
            <a:prstGeom prst="rect">
              <a:avLst/>
            </a:prstGeom>
            <a:noFill/>
          </p:spPr>
          <p:txBody>
            <a:bodyPr wrap="square" rtlCol="0">
              <a:spAutoFit/>
            </a:bodyPr>
            <a:lstStyle/>
            <a:p>
              <a:pPr>
                <a:spcAft>
                  <a:spcPts val="600"/>
                </a:spcAft>
              </a:pPr>
              <a:r>
                <a:rPr lang="en-US" sz="1400" b="1" dirty="0">
                  <a:solidFill>
                    <a:schemeClr val="bg1"/>
                  </a:solidFill>
                  <a:latin typeface="Helvetica"/>
                  <a:cs typeface="Helvetica"/>
                </a:rPr>
                <a:t>12-MONTH CASH FLOW</a:t>
              </a:r>
            </a:p>
          </p:txBody>
        </p:sp>
        <p:sp>
          <p:nvSpPr>
            <p:cNvPr id="11" name="TextBox 10"/>
            <p:cNvSpPr txBox="1"/>
            <p:nvPr/>
          </p:nvSpPr>
          <p:spPr>
            <a:xfrm>
              <a:off x="4351292" y="1202693"/>
              <a:ext cx="3593721" cy="307777"/>
            </a:xfrm>
            <a:prstGeom prst="rect">
              <a:avLst/>
            </a:prstGeom>
            <a:noFill/>
          </p:spPr>
          <p:txBody>
            <a:bodyPr wrap="square" rtlCol="0">
              <a:spAutoFit/>
            </a:bodyPr>
            <a:lstStyle/>
            <a:p>
              <a:pPr algn="ctr">
                <a:spcAft>
                  <a:spcPts val="600"/>
                </a:spcAft>
              </a:pPr>
              <a:r>
                <a:rPr lang="en-US" sz="1400" b="1" dirty="0">
                  <a:solidFill>
                    <a:schemeClr val="bg1"/>
                  </a:solidFill>
                  <a:latin typeface="Helvetica"/>
                  <a:cs typeface="Helvetica"/>
                </a:rPr>
                <a:t>CUMULATIVE NUMBER OF EARNERS</a:t>
              </a:r>
            </a:p>
          </p:txBody>
        </p:sp>
      </p:grpSp>
      <p:sp>
        <p:nvSpPr>
          <p:cNvPr id="20" name="Title 19">
            <a:extLst>
              <a:ext uri="{FF2B5EF4-FFF2-40B4-BE49-F238E27FC236}">
                <a16:creationId xmlns:a16="http://schemas.microsoft.com/office/drawing/2014/main" id="{E20B411E-71B5-7C4A-981C-4ECA3AB75F58}"/>
              </a:ext>
            </a:extLst>
          </p:cNvPr>
          <p:cNvSpPr>
            <a:spLocks noGrp="1"/>
          </p:cNvSpPr>
          <p:nvPr>
            <p:ph type="title"/>
          </p:nvPr>
        </p:nvSpPr>
        <p:spPr>
          <a:xfrm>
            <a:off x="301321" y="245216"/>
            <a:ext cx="8541358" cy="492443"/>
          </a:xfrm>
        </p:spPr>
        <p:txBody>
          <a:bodyPr/>
          <a:lstStyle/>
          <a:p>
            <a:r>
              <a:rPr lang="en-US" altLang="en-US" dirty="0">
                <a:solidFill>
                  <a:srgbClr val="34526F"/>
                </a:solidFill>
              </a:rPr>
              <a:t>A Track Record of Success with Tremendous Momentum </a:t>
            </a:r>
            <a:endParaRPr lang="en-US" dirty="0"/>
          </a:p>
        </p:txBody>
      </p:sp>
      <p:sp>
        <p:nvSpPr>
          <p:cNvPr id="2" name="Slide Number Placeholder 1"/>
          <p:cNvSpPr>
            <a:spLocks noGrp="1"/>
          </p:cNvSpPr>
          <p:nvPr>
            <p:ph type="sldNum" sz="quarter" idx="12"/>
          </p:nvPr>
        </p:nvSpPr>
        <p:spPr/>
        <p:txBody>
          <a:bodyPr/>
          <a:lstStyle/>
          <a:p>
            <a:fld id="{0FA17902-E6C7-4548-816F-3C750E8578FA}" type="slidenum">
              <a:rPr lang="en-US" smtClean="0"/>
              <a:t>27</a:t>
            </a:fld>
            <a:endParaRPr lang="en-US"/>
          </a:p>
        </p:txBody>
      </p:sp>
      <p:sp>
        <p:nvSpPr>
          <p:cNvPr id="4" name="TextBox 3"/>
          <p:cNvSpPr txBox="1"/>
          <p:nvPr/>
        </p:nvSpPr>
        <p:spPr>
          <a:xfrm>
            <a:off x="377371" y="3933513"/>
            <a:ext cx="8329749" cy="990015"/>
          </a:xfrm>
          <a:prstGeom prst="rect">
            <a:avLst/>
          </a:prstGeom>
          <a:noFill/>
        </p:spPr>
        <p:txBody>
          <a:bodyPr wrap="square" rtlCol="0">
            <a:spAutoFit/>
          </a:bodyPr>
          <a:lstStyle/>
          <a:p>
            <a:pPr>
              <a:lnSpc>
                <a:spcPts val="1100"/>
              </a:lnSpc>
              <a:spcAft>
                <a:spcPts val="400"/>
              </a:spcAft>
            </a:pPr>
            <a:r>
              <a:rPr lang="en-US" sz="1000" kern="1000" dirty="0">
                <a:solidFill>
                  <a:schemeClr val="tx1">
                    <a:lumMod val="65000"/>
                    <a:lumOff val="35000"/>
                  </a:schemeClr>
                </a:solidFill>
                <a:latin typeface="Arial Narrow"/>
                <a:cs typeface="Arial Narrow"/>
              </a:rPr>
              <a:t>These numbers represent 12-month rolling cash flow levels, including advances, that have been achieved by Primerica representatives, past and present, at some point during their affiliation with Primerica. The representatives are not necessarily achieving those levels at this time. Further, the numbers reflected in the “Cumulative Number of Earners” column are cumulative from level to level and, therefore, include all representatives who have ever achieved the stated cash flow figures, even if they are also included in a higher cash flow category. </a:t>
            </a:r>
          </a:p>
          <a:p>
            <a:pPr>
              <a:lnSpc>
                <a:spcPts val="1100"/>
              </a:lnSpc>
              <a:spcAft>
                <a:spcPts val="400"/>
              </a:spcAft>
            </a:pPr>
            <a:r>
              <a:rPr lang="en-US" sz="1000" i="1" kern="1000" dirty="0">
                <a:solidFill>
                  <a:schemeClr val="tx1">
                    <a:lumMod val="65000"/>
                    <a:lumOff val="35000"/>
                  </a:schemeClr>
                </a:solidFill>
                <a:latin typeface="Arial Narrow"/>
                <a:cs typeface="Arial Narrow"/>
              </a:rPr>
              <a:t>From January 1 through December 31, 2020, Primerica paid cash flow to its North American sales force at an average of $7,198, which includes commissions paid on all lines of business to licensed representatives. Figures include U.S. and Canadian dollars remaining in the local currency earned by the representative, not adjusted for exchange rates.</a:t>
            </a:r>
          </a:p>
        </p:txBody>
      </p:sp>
      <p:grpSp>
        <p:nvGrpSpPr>
          <p:cNvPr id="19" name="Group 18"/>
          <p:cNvGrpSpPr/>
          <p:nvPr/>
        </p:nvGrpSpPr>
        <p:grpSpPr>
          <a:xfrm>
            <a:off x="1013576" y="1779925"/>
            <a:ext cx="2321560" cy="1923889"/>
            <a:chOff x="1013576" y="1923271"/>
            <a:chExt cx="2321560" cy="1923889"/>
          </a:xfrm>
        </p:grpSpPr>
        <p:sp>
          <p:nvSpPr>
            <p:cNvPr id="12" name="TextBox 11"/>
            <p:cNvSpPr txBox="1"/>
            <p:nvPr/>
          </p:nvSpPr>
          <p:spPr>
            <a:xfrm>
              <a:off x="1013576" y="1923271"/>
              <a:ext cx="2321560" cy="400110"/>
            </a:xfrm>
            <a:prstGeom prst="rect">
              <a:avLst/>
            </a:prstGeom>
            <a:noFill/>
          </p:spPr>
          <p:txBody>
            <a:bodyPr wrap="square" rtlCol="0">
              <a:spAutoFit/>
            </a:bodyPr>
            <a:lstStyle/>
            <a:p>
              <a:pPr>
                <a:spcAft>
                  <a:spcPts val="600"/>
                </a:spcAft>
              </a:pPr>
              <a:r>
                <a:rPr lang="en-US" sz="2000" b="1" dirty="0">
                  <a:solidFill>
                    <a:schemeClr val="bg1"/>
                  </a:solidFill>
                  <a:latin typeface="Helvetica"/>
                  <a:cs typeface="Helvetica"/>
                </a:rPr>
                <a:t>Over $50,000</a:t>
              </a:r>
            </a:p>
          </p:txBody>
        </p:sp>
        <p:sp>
          <p:nvSpPr>
            <p:cNvPr id="13" name="TextBox 12"/>
            <p:cNvSpPr txBox="1"/>
            <p:nvPr/>
          </p:nvSpPr>
          <p:spPr>
            <a:xfrm>
              <a:off x="1013576" y="2304216"/>
              <a:ext cx="2321560" cy="400110"/>
            </a:xfrm>
            <a:prstGeom prst="rect">
              <a:avLst/>
            </a:prstGeom>
            <a:noFill/>
          </p:spPr>
          <p:txBody>
            <a:bodyPr wrap="square" rtlCol="0">
              <a:spAutoFit/>
            </a:bodyPr>
            <a:lstStyle/>
            <a:p>
              <a:pPr>
                <a:spcAft>
                  <a:spcPts val="600"/>
                </a:spcAft>
              </a:pPr>
              <a:r>
                <a:rPr lang="en-US" sz="2000" b="1" dirty="0">
                  <a:solidFill>
                    <a:schemeClr val="bg1"/>
                  </a:solidFill>
                  <a:latin typeface="Helvetica"/>
                  <a:cs typeface="Helvetica"/>
                </a:rPr>
                <a:t>Over $100,000</a:t>
              </a:r>
            </a:p>
          </p:txBody>
        </p:sp>
        <p:sp>
          <p:nvSpPr>
            <p:cNvPr id="15" name="TextBox 14"/>
            <p:cNvSpPr txBox="1"/>
            <p:nvPr/>
          </p:nvSpPr>
          <p:spPr>
            <a:xfrm>
              <a:off x="1013576" y="2685161"/>
              <a:ext cx="2321560" cy="400110"/>
            </a:xfrm>
            <a:prstGeom prst="rect">
              <a:avLst/>
            </a:prstGeom>
            <a:noFill/>
          </p:spPr>
          <p:txBody>
            <a:bodyPr wrap="square" rtlCol="0">
              <a:spAutoFit/>
            </a:bodyPr>
            <a:lstStyle/>
            <a:p>
              <a:pPr>
                <a:spcAft>
                  <a:spcPts val="600"/>
                </a:spcAft>
              </a:pPr>
              <a:r>
                <a:rPr lang="en-US" sz="2000" b="1" dirty="0">
                  <a:solidFill>
                    <a:schemeClr val="bg1"/>
                  </a:solidFill>
                  <a:latin typeface="Helvetica"/>
                  <a:cs typeface="Helvetica"/>
                </a:rPr>
                <a:t>Over $1,000,000</a:t>
              </a:r>
            </a:p>
          </p:txBody>
        </p:sp>
        <p:sp>
          <p:nvSpPr>
            <p:cNvPr id="16" name="TextBox 15"/>
            <p:cNvSpPr txBox="1"/>
            <p:nvPr/>
          </p:nvSpPr>
          <p:spPr>
            <a:xfrm>
              <a:off x="1013576" y="3066106"/>
              <a:ext cx="2321560" cy="400110"/>
            </a:xfrm>
            <a:prstGeom prst="rect">
              <a:avLst/>
            </a:prstGeom>
            <a:noFill/>
          </p:spPr>
          <p:txBody>
            <a:bodyPr wrap="square" rtlCol="0">
              <a:spAutoFit/>
            </a:bodyPr>
            <a:lstStyle/>
            <a:p>
              <a:pPr>
                <a:spcAft>
                  <a:spcPts val="600"/>
                </a:spcAft>
              </a:pPr>
              <a:r>
                <a:rPr lang="en-US" sz="2000" b="1" dirty="0">
                  <a:solidFill>
                    <a:schemeClr val="bg1"/>
                  </a:solidFill>
                  <a:latin typeface="Helvetica"/>
                  <a:cs typeface="Helvetica"/>
                </a:rPr>
                <a:t>Over $2,000,000</a:t>
              </a:r>
            </a:p>
          </p:txBody>
        </p:sp>
        <p:sp>
          <p:nvSpPr>
            <p:cNvPr id="17" name="TextBox 16"/>
            <p:cNvSpPr txBox="1"/>
            <p:nvPr/>
          </p:nvSpPr>
          <p:spPr>
            <a:xfrm>
              <a:off x="1013576" y="3447050"/>
              <a:ext cx="2321560" cy="400110"/>
            </a:xfrm>
            <a:prstGeom prst="rect">
              <a:avLst/>
            </a:prstGeom>
            <a:noFill/>
          </p:spPr>
          <p:txBody>
            <a:bodyPr wrap="square" rtlCol="0">
              <a:spAutoFit/>
            </a:bodyPr>
            <a:lstStyle/>
            <a:p>
              <a:pPr>
                <a:spcAft>
                  <a:spcPts val="600"/>
                </a:spcAft>
              </a:pPr>
              <a:r>
                <a:rPr lang="en-US" sz="2000" b="1" dirty="0">
                  <a:solidFill>
                    <a:schemeClr val="bg1"/>
                  </a:solidFill>
                  <a:latin typeface="Helvetica"/>
                  <a:cs typeface="Helvetica"/>
                </a:rPr>
                <a:t>Over $5,000,000</a:t>
              </a:r>
            </a:p>
          </p:txBody>
        </p:sp>
      </p:grpSp>
      <p:grpSp>
        <p:nvGrpSpPr>
          <p:cNvPr id="5" name="Group 4"/>
          <p:cNvGrpSpPr/>
          <p:nvPr/>
        </p:nvGrpSpPr>
        <p:grpSpPr>
          <a:xfrm>
            <a:off x="4351293" y="1478401"/>
            <a:ext cx="1474470" cy="2231282"/>
            <a:chOff x="4351293" y="1621747"/>
            <a:chExt cx="1474470" cy="2231282"/>
          </a:xfrm>
        </p:grpSpPr>
        <p:grpSp>
          <p:nvGrpSpPr>
            <p:cNvPr id="40" name="Group 39"/>
            <p:cNvGrpSpPr/>
            <p:nvPr/>
          </p:nvGrpSpPr>
          <p:grpSpPr>
            <a:xfrm>
              <a:off x="4351293" y="1621747"/>
              <a:ext cx="1474470" cy="277903"/>
              <a:chOff x="4351293" y="1514071"/>
              <a:chExt cx="1474470" cy="277903"/>
            </a:xfrm>
          </p:grpSpPr>
          <p:sp>
            <p:nvSpPr>
              <p:cNvPr id="3" name="Rectangle 2"/>
              <p:cNvSpPr/>
              <p:nvPr/>
            </p:nvSpPr>
            <p:spPr>
              <a:xfrm>
                <a:off x="4351293" y="1532696"/>
                <a:ext cx="1474470" cy="2592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567242" y="1514071"/>
                <a:ext cx="1046686" cy="276999"/>
              </a:xfrm>
              <a:prstGeom prst="rect">
                <a:avLst/>
              </a:prstGeom>
              <a:noFill/>
            </p:spPr>
            <p:txBody>
              <a:bodyPr wrap="square" rtlCol="0">
                <a:spAutoFit/>
              </a:bodyPr>
              <a:lstStyle/>
              <a:p>
                <a:pPr algn="ctr">
                  <a:spcAft>
                    <a:spcPts val="600"/>
                  </a:spcAft>
                </a:pPr>
                <a:r>
                  <a:rPr lang="en-US" sz="1200" b="1" dirty="0">
                    <a:solidFill>
                      <a:srgbClr val="34526F"/>
                    </a:solidFill>
                    <a:latin typeface="Helvetica"/>
                    <a:cs typeface="Helvetica"/>
                  </a:rPr>
                  <a:t>SINCE 1977</a:t>
                </a:r>
              </a:p>
            </p:txBody>
          </p:sp>
        </p:grpSp>
        <p:sp>
          <p:nvSpPr>
            <p:cNvPr id="30" name="TextBox 29"/>
            <p:cNvSpPr txBox="1"/>
            <p:nvPr/>
          </p:nvSpPr>
          <p:spPr>
            <a:xfrm>
              <a:off x="4638082" y="1929140"/>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7,848</a:t>
              </a:r>
            </a:p>
          </p:txBody>
        </p:sp>
        <p:sp>
          <p:nvSpPr>
            <p:cNvPr id="31" name="TextBox 30"/>
            <p:cNvSpPr txBox="1"/>
            <p:nvPr/>
          </p:nvSpPr>
          <p:spPr>
            <a:xfrm>
              <a:off x="4638082" y="2310085"/>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4,076</a:t>
              </a:r>
            </a:p>
          </p:txBody>
        </p:sp>
        <p:sp>
          <p:nvSpPr>
            <p:cNvPr id="32" name="TextBox 31"/>
            <p:cNvSpPr txBox="1"/>
            <p:nvPr/>
          </p:nvSpPr>
          <p:spPr>
            <a:xfrm>
              <a:off x="4638082" y="2691030"/>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110</a:t>
              </a:r>
            </a:p>
          </p:txBody>
        </p:sp>
        <p:sp>
          <p:nvSpPr>
            <p:cNvPr id="33" name="TextBox 32"/>
            <p:cNvSpPr txBox="1"/>
            <p:nvPr/>
          </p:nvSpPr>
          <p:spPr>
            <a:xfrm>
              <a:off x="4638082" y="3071975"/>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23</a:t>
              </a:r>
            </a:p>
          </p:txBody>
        </p:sp>
        <p:sp>
          <p:nvSpPr>
            <p:cNvPr id="34" name="TextBox 33"/>
            <p:cNvSpPr txBox="1"/>
            <p:nvPr/>
          </p:nvSpPr>
          <p:spPr>
            <a:xfrm>
              <a:off x="4638082" y="3452919"/>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1</a:t>
              </a:r>
            </a:p>
          </p:txBody>
        </p:sp>
      </p:grpSp>
      <p:grpSp>
        <p:nvGrpSpPr>
          <p:cNvPr id="14" name="Group 13"/>
          <p:cNvGrpSpPr/>
          <p:nvPr/>
        </p:nvGrpSpPr>
        <p:grpSpPr>
          <a:xfrm>
            <a:off x="6466429" y="1478401"/>
            <a:ext cx="1478584" cy="2231282"/>
            <a:chOff x="6466429" y="1621747"/>
            <a:chExt cx="1478584" cy="2231282"/>
          </a:xfrm>
        </p:grpSpPr>
        <p:grpSp>
          <p:nvGrpSpPr>
            <p:cNvPr id="41" name="Group 40"/>
            <p:cNvGrpSpPr/>
            <p:nvPr/>
          </p:nvGrpSpPr>
          <p:grpSpPr>
            <a:xfrm>
              <a:off x="6466429" y="1621747"/>
              <a:ext cx="1478584" cy="277903"/>
              <a:chOff x="6466429" y="1514071"/>
              <a:chExt cx="1478584" cy="277903"/>
            </a:xfrm>
          </p:grpSpPr>
          <p:sp>
            <p:nvSpPr>
              <p:cNvPr id="27" name="Rectangle 26"/>
              <p:cNvSpPr/>
              <p:nvPr/>
            </p:nvSpPr>
            <p:spPr>
              <a:xfrm>
                <a:off x="6466429" y="1532696"/>
                <a:ext cx="1474470" cy="2592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466429" y="1514071"/>
                <a:ext cx="1478584" cy="276999"/>
              </a:xfrm>
              <a:prstGeom prst="rect">
                <a:avLst/>
              </a:prstGeom>
              <a:noFill/>
            </p:spPr>
            <p:txBody>
              <a:bodyPr wrap="square" rtlCol="0">
                <a:spAutoFit/>
              </a:bodyPr>
              <a:lstStyle/>
              <a:p>
                <a:pPr algn="ctr">
                  <a:spcAft>
                    <a:spcPts val="600"/>
                  </a:spcAft>
                </a:pPr>
                <a:r>
                  <a:rPr lang="en-US" sz="1200" b="1" dirty="0">
                    <a:solidFill>
                      <a:srgbClr val="34526F"/>
                    </a:solidFill>
                    <a:latin typeface="Helvetica"/>
                    <a:cs typeface="Helvetica"/>
                  </a:rPr>
                  <a:t>NEW SINCE 2000</a:t>
                </a:r>
              </a:p>
            </p:txBody>
          </p:sp>
        </p:grpSp>
        <p:sp>
          <p:nvSpPr>
            <p:cNvPr id="35" name="TextBox 34"/>
            <p:cNvSpPr txBox="1"/>
            <p:nvPr/>
          </p:nvSpPr>
          <p:spPr>
            <a:xfrm>
              <a:off x="6757925" y="1929140"/>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5,453</a:t>
              </a:r>
            </a:p>
          </p:txBody>
        </p:sp>
        <p:sp>
          <p:nvSpPr>
            <p:cNvPr id="36" name="TextBox 35"/>
            <p:cNvSpPr txBox="1"/>
            <p:nvPr/>
          </p:nvSpPr>
          <p:spPr>
            <a:xfrm>
              <a:off x="6757925" y="2310085"/>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2,924</a:t>
              </a:r>
            </a:p>
          </p:txBody>
        </p:sp>
        <p:sp>
          <p:nvSpPr>
            <p:cNvPr id="37" name="TextBox 36"/>
            <p:cNvSpPr txBox="1"/>
            <p:nvPr/>
          </p:nvSpPr>
          <p:spPr>
            <a:xfrm>
              <a:off x="6757925" y="2691030"/>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79</a:t>
              </a:r>
            </a:p>
          </p:txBody>
        </p:sp>
        <p:sp>
          <p:nvSpPr>
            <p:cNvPr id="38" name="TextBox 37"/>
            <p:cNvSpPr txBox="1"/>
            <p:nvPr/>
          </p:nvSpPr>
          <p:spPr>
            <a:xfrm>
              <a:off x="6757925" y="3071975"/>
              <a:ext cx="871877" cy="400110"/>
            </a:xfrm>
            <a:prstGeom prst="rect">
              <a:avLst/>
            </a:prstGeom>
            <a:noFill/>
          </p:spPr>
          <p:txBody>
            <a:bodyPr wrap="square" rtlCol="0">
              <a:spAutoFit/>
            </a:bodyPr>
            <a:lstStyle/>
            <a:p>
              <a:pPr algn="r">
                <a:spcAft>
                  <a:spcPts val="600"/>
                </a:spcAft>
              </a:pPr>
              <a:r>
                <a:rPr lang="en-US" sz="2000" b="1">
                  <a:solidFill>
                    <a:schemeClr val="bg1"/>
                  </a:solidFill>
                  <a:latin typeface="Helvetica"/>
                  <a:cs typeface="Helvetica"/>
                </a:rPr>
                <a:t>12</a:t>
              </a:r>
              <a:endParaRPr lang="en-US" sz="2000" b="1" dirty="0">
                <a:solidFill>
                  <a:schemeClr val="bg1"/>
                </a:solidFill>
                <a:latin typeface="Helvetica"/>
                <a:cs typeface="Helvetica"/>
              </a:endParaRPr>
            </a:p>
          </p:txBody>
        </p:sp>
        <p:sp>
          <p:nvSpPr>
            <p:cNvPr id="39" name="TextBox 38"/>
            <p:cNvSpPr txBox="1"/>
            <p:nvPr/>
          </p:nvSpPr>
          <p:spPr>
            <a:xfrm>
              <a:off x="6757925" y="3452919"/>
              <a:ext cx="871877" cy="400110"/>
            </a:xfrm>
            <a:prstGeom prst="rect">
              <a:avLst/>
            </a:prstGeom>
            <a:noFill/>
          </p:spPr>
          <p:txBody>
            <a:bodyPr wrap="square" rtlCol="0">
              <a:spAutoFit/>
            </a:bodyPr>
            <a:lstStyle/>
            <a:p>
              <a:pPr algn="r">
                <a:spcAft>
                  <a:spcPts val="600"/>
                </a:spcAft>
              </a:pPr>
              <a:r>
                <a:rPr lang="en-US" sz="2000" b="1" dirty="0">
                  <a:solidFill>
                    <a:schemeClr val="bg1"/>
                  </a:solidFill>
                  <a:latin typeface="Helvetica"/>
                  <a:cs typeface="Helvetica"/>
                </a:rPr>
                <a:t>1</a:t>
              </a:r>
            </a:p>
          </p:txBody>
        </p:sp>
      </p:grpSp>
    </p:spTree>
    <p:extLst>
      <p:ext uri="{BB962C8B-B14F-4D97-AF65-F5344CB8AC3E}">
        <p14:creationId xmlns:p14="http://schemas.microsoft.com/office/powerpoint/2010/main" val="2816908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AF423F-9ABF-0248-AE45-DB1223B8D4C8}"/>
              </a:ext>
            </a:extLst>
          </p:cNvPr>
          <p:cNvSpPr>
            <a:spLocks noGrp="1"/>
          </p:cNvSpPr>
          <p:nvPr>
            <p:ph type="title"/>
          </p:nvPr>
        </p:nvSpPr>
        <p:spPr/>
        <p:txBody>
          <a:bodyPr/>
          <a:lstStyle/>
          <a:p>
            <a:r>
              <a:rPr lang="en-US" altLang="en-US" dirty="0">
                <a:solidFill>
                  <a:srgbClr val="34526F"/>
                </a:solidFill>
              </a:rPr>
              <a:t>A Track Record of Success with Tremendous Momentum </a:t>
            </a:r>
            <a:endParaRPr lang="en-US" dirty="0"/>
          </a:p>
        </p:txBody>
      </p:sp>
      <p:sp>
        <p:nvSpPr>
          <p:cNvPr id="2" name="Slide Number Placeholder 1"/>
          <p:cNvSpPr>
            <a:spLocks noGrp="1"/>
          </p:cNvSpPr>
          <p:nvPr>
            <p:ph type="sldNum" sz="quarter" idx="12"/>
          </p:nvPr>
        </p:nvSpPr>
        <p:spPr/>
        <p:txBody>
          <a:bodyPr/>
          <a:lstStyle/>
          <a:p>
            <a:fld id="{0FA17902-E6C7-4548-816F-3C750E8578FA}" type="slidenum">
              <a:rPr lang="en-US" smtClean="0"/>
              <a:t>28</a:t>
            </a:fld>
            <a:endParaRPr lang="en-US"/>
          </a:p>
        </p:txBody>
      </p:sp>
      <p:sp>
        <p:nvSpPr>
          <p:cNvPr id="4" name="TextBox 3"/>
          <p:cNvSpPr txBox="1"/>
          <p:nvPr/>
        </p:nvSpPr>
        <p:spPr>
          <a:xfrm>
            <a:off x="548641" y="3684671"/>
            <a:ext cx="8165990" cy="1323439"/>
          </a:xfrm>
          <a:prstGeom prst="rect">
            <a:avLst/>
          </a:prstGeom>
          <a:noFill/>
        </p:spPr>
        <p:txBody>
          <a:bodyPr wrap="square" rtlCol="0">
            <a:spAutoFit/>
          </a:bodyPr>
          <a:lstStyle/>
          <a:p>
            <a:pPr>
              <a:lnSpc>
                <a:spcPts val="1100"/>
              </a:lnSpc>
              <a:spcAft>
                <a:spcPts val="400"/>
              </a:spcAft>
            </a:pPr>
            <a:r>
              <a:rPr lang="en-US" sz="1000" kern="1000" dirty="0">
                <a:solidFill>
                  <a:schemeClr val="tx1">
                    <a:lumMod val="65000"/>
                    <a:lumOff val="35000"/>
                  </a:schemeClr>
                </a:solidFill>
                <a:latin typeface="Arial Narrow"/>
                <a:cs typeface="Arial Narrow"/>
              </a:rPr>
              <a:t>This number represents 12-month rolling cash flow levels, including advances, that were achieved by Primerica representatives in 2020. The representatives are not necessarily achieving those levels at this time. Further, the numbers reflected in the “Cumulative Number of Earners” column are cumulative from level to level and, therefore, include all representatives who have ever achieved the stated cash flow figures, even if they are also included in a higher cash flow category. </a:t>
            </a:r>
          </a:p>
          <a:p>
            <a:pPr>
              <a:lnSpc>
                <a:spcPts val="1100"/>
              </a:lnSpc>
              <a:spcAft>
                <a:spcPts val="400"/>
              </a:spcAft>
            </a:pPr>
            <a:r>
              <a:rPr lang="en-US" sz="1000" kern="1000" dirty="0">
                <a:solidFill>
                  <a:schemeClr val="tx1">
                    <a:lumMod val="65000"/>
                    <a:lumOff val="35000"/>
                  </a:schemeClr>
                </a:solidFill>
                <a:latin typeface="Arial Narrow"/>
                <a:cs typeface="Arial Narrow"/>
              </a:rPr>
              <a:t>References to various milestone achievements and levels of success, including the status of Million Dollar Earner, involve sales force representatives who have achieved extraordinary levels of cash flow during their careers. Personal cash flow levels fluctuate and these achievements do not reflect earnings of typical representatives. From January 1 through December 31, 2020, Primerica paid cash flow to its North American sales force at an average of $7,198, which includes commissions paid on all lines of business to licensed representatives. Figures include U.S. and Canadian dollars remaining in the local currency earned by the representative, not adjusted for exchange rates.</a:t>
            </a:r>
          </a:p>
          <a:p>
            <a:pPr>
              <a:lnSpc>
                <a:spcPts val="1100"/>
              </a:lnSpc>
              <a:spcAft>
                <a:spcPts val="400"/>
              </a:spcAft>
            </a:pPr>
            <a:r>
              <a:rPr lang="en-US" sz="1000" kern="1000" dirty="0">
                <a:solidFill>
                  <a:schemeClr val="tx1">
                    <a:lumMod val="65000"/>
                    <a:lumOff val="35000"/>
                  </a:schemeClr>
                </a:solidFill>
                <a:latin typeface="Arial Narrow"/>
                <a:cs typeface="Arial Narrow"/>
              </a:rPr>
              <a:t>These goals are aspirational for the field force and are not intended to provide forward-looking financial projections or expectations for corporate performance.</a:t>
            </a:r>
          </a:p>
        </p:txBody>
      </p:sp>
      <p:grpSp>
        <p:nvGrpSpPr>
          <p:cNvPr id="3" name="Group 2"/>
          <p:cNvGrpSpPr/>
          <p:nvPr/>
        </p:nvGrpSpPr>
        <p:grpSpPr>
          <a:xfrm>
            <a:off x="685800" y="2402016"/>
            <a:ext cx="7772401" cy="681176"/>
            <a:chOff x="685800" y="2587454"/>
            <a:chExt cx="7772401" cy="681176"/>
          </a:xfrm>
        </p:grpSpPr>
        <p:sp>
          <p:nvSpPr>
            <p:cNvPr id="9" name="Rounded Rectangle 8"/>
            <p:cNvSpPr/>
            <p:nvPr/>
          </p:nvSpPr>
          <p:spPr bwMode="auto">
            <a:xfrm rot="16200000">
              <a:off x="4231413" y="-958159"/>
              <a:ext cx="681176" cy="7772401"/>
            </a:xfrm>
            <a:prstGeom prst="roundRect">
              <a:avLst>
                <a:gd name="adj" fmla="val 5850"/>
              </a:avLst>
            </a:prstGeom>
            <a:solidFill>
              <a:srgbClr val="DA0017"/>
            </a:solidFill>
            <a:ln w="38100" cap="flat" cmpd="sng" algn="ctr">
              <a:solidFill>
                <a:srgbClr val="DA001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CC0000"/>
                </a:solidFill>
                <a:effectLst/>
                <a:latin typeface="Trebuchet MS" pitchFamily="-110" charset="0"/>
              </a:endParaRPr>
            </a:p>
          </p:txBody>
        </p:sp>
        <p:sp>
          <p:nvSpPr>
            <p:cNvPr id="5" name="Rectangle 3"/>
            <p:cNvSpPr txBox="1">
              <a:spLocks noChangeArrowheads="1"/>
            </p:cNvSpPr>
            <p:nvPr/>
          </p:nvSpPr>
          <p:spPr bwMode="auto">
            <a:xfrm>
              <a:off x="702734" y="2690722"/>
              <a:ext cx="7755466" cy="52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Bef>
                  <a:spcPts val="0"/>
                </a:spcBef>
                <a:spcAft>
                  <a:spcPts val="600"/>
                </a:spcAft>
                <a:buClr>
                  <a:srgbClr val="003399"/>
                </a:buClr>
              </a:pPr>
              <a:r>
                <a:rPr lang="en-US" altLang="en-US" sz="3200" b="1" dirty="0">
                  <a:latin typeface="Helvetica"/>
                  <a:ea typeface="Arial Unicode MS" pitchFamily="34" charset="-128"/>
                  <a:cs typeface="Helvetica"/>
                </a:rPr>
                <a:t>Primerica’s Goal: $1 Billion</a:t>
              </a:r>
            </a:p>
          </p:txBody>
        </p:sp>
      </p:grpSp>
      <p:sp>
        <p:nvSpPr>
          <p:cNvPr id="8" name="Rectangle 3"/>
          <p:cNvSpPr txBox="1">
            <a:spLocks noChangeArrowheads="1"/>
          </p:cNvSpPr>
          <p:nvPr/>
        </p:nvSpPr>
        <p:spPr bwMode="auto">
          <a:xfrm>
            <a:off x="1215921" y="1374162"/>
            <a:ext cx="6729092" cy="1125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Bef>
                <a:spcPts val="0"/>
              </a:spcBef>
              <a:spcAft>
                <a:spcPts val="600"/>
              </a:spcAft>
              <a:buClr>
                <a:srgbClr val="003399"/>
              </a:buClr>
            </a:pPr>
            <a:r>
              <a:rPr lang="en-US" altLang="en-US" sz="3200" b="1" dirty="0">
                <a:solidFill>
                  <a:srgbClr val="E4021D"/>
                </a:solidFill>
                <a:latin typeface="Helvetica"/>
                <a:ea typeface="Arial Unicode MS" pitchFamily="34" charset="-128"/>
                <a:cs typeface="Helvetica"/>
              </a:rPr>
              <a:t>In 2020, Primerica paid more than $971 million to our sales force.</a:t>
            </a:r>
          </a:p>
        </p:txBody>
      </p:sp>
    </p:spTree>
    <p:extLst>
      <p:ext uri="{BB962C8B-B14F-4D97-AF65-F5344CB8AC3E}">
        <p14:creationId xmlns:p14="http://schemas.microsoft.com/office/powerpoint/2010/main" val="3593638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Y20151901.jpg"/>
          <p:cNvPicPr>
            <a:picLocks noChangeAspect="1"/>
          </p:cNvPicPr>
          <p:nvPr/>
        </p:nvPicPr>
        <p:blipFill rotWithShape="1">
          <a:blip r:embed="rId3" cstate="screen">
            <a:extLst>
              <a:ext uri="{28A0092B-C50C-407E-A947-70E740481C1C}">
                <a14:useLocalDpi xmlns:a14="http://schemas.microsoft.com/office/drawing/2010/main"/>
              </a:ext>
            </a:extLst>
          </a:blip>
          <a:srcRect l="6326" r="3523"/>
          <a:stretch/>
        </p:blipFill>
        <p:spPr>
          <a:xfrm>
            <a:off x="0" y="1"/>
            <a:ext cx="9144000" cy="5143500"/>
          </a:xfrm>
          <a:prstGeom prst="rect">
            <a:avLst/>
          </a:prstGeom>
        </p:spPr>
      </p:pic>
      <p:sp>
        <p:nvSpPr>
          <p:cNvPr id="2" name="Slide Number Placeholder 1"/>
          <p:cNvSpPr>
            <a:spLocks noGrp="1"/>
          </p:cNvSpPr>
          <p:nvPr>
            <p:ph type="sldNum" sz="quarter" idx="12"/>
          </p:nvPr>
        </p:nvSpPr>
        <p:spPr/>
        <p:txBody>
          <a:bodyPr/>
          <a:lstStyle/>
          <a:p>
            <a:pPr defTabSz="685800" eaLnBrk="0" fontAlgn="base" hangingPunct="0">
              <a:spcBef>
                <a:spcPct val="0"/>
              </a:spcBef>
              <a:spcAft>
                <a:spcPct val="0"/>
              </a:spcAft>
            </a:pPr>
            <a:endParaRPr lang="en-US" sz="1350" dirty="0">
              <a:solidFill>
                <a:srgbClr val="000000"/>
              </a:solidFill>
              <a:latin typeface="Trebuchet MS" panose="020B0603020202020204" pitchFamily="34" charset="0"/>
            </a:endParaRPr>
          </a:p>
        </p:txBody>
      </p:sp>
      <p:sp>
        <p:nvSpPr>
          <p:cNvPr id="3" name="Rectangle 2"/>
          <p:cNvSpPr/>
          <p:nvPr/>
        </p:nvSpPr>
        <p:spPr>
          <a:xfrm>
            <a:off x="0" y="0"/>
            <a:ext cx="5191321" cy="5143500"/>
          </a:xfrm>
          <a:prstGeom prst="rect">
            <a:avLst/>
          </a:prstGeom>
          <a:gradFill flip="none" rotWithShape="1">
            <a:gsLst>
              <a:gs pos="0">
                <a:schemeClr val="tx1">
                  <a:lumMod val="95000"/>
                  <a:lumOff val="5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srgbClr val="FFFFFF"/>
              </a:solidFill>
              <a:latin typeface="Trebuchet MS"/>
            </a:endParaRPr>
          </a:p>
        </p:txBody>
      </p:sp>
      <p:sp>
        <p:nvSpPr>
          <p:cNvPr id="6" name="Rectangle 5"/>
          <p:cNvSpPr/>
          <p:nvPr/>
        </p:nvSpPr>
        <p:spPr>
          <a:xfrm>
            <a:off x="-3" y="1"/>
            <a:ext cx="9143999" cy="5143500"/>
          </a:xfrm>
          <a:prstGeom prst="rect">
            <a:avLst/>
          </a:prstGeom>
          <a:gradFill flip="none" rotWithShape="1">
            <a:gsLst>
              <a:gs pos="0">
                <a:schemeClr val="tx1">
                  <a:lumMod val="95000"/>
                  <a:lumOff val="5000"/>
                  <a:alpha val="72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Trebuchet MS"/>
            </a:endParaRPr>
          </a:p>
        </p:txBody>
      </p:sp>
      <p:sp>
        <p:nvSpPr>
          <p:cNvPr id="11" name="Rectangle 10"/>
          <p:cNvSpPr/>
          <p:nvPr/>
        </p:nvSpPr>
        <p:spPr>
          <a:xfrm rot="16200000">
            <a:off x="4139425" y="138923"/>
            <a:ext cx="2008147" cy="8001005"/>
          </a:xfrm>
          <a:prstGeom prst="rect">
            <a:avLst/>
          </a:prstGeom>
          <a:gradFill flip="none" rotWithShape="1">
            <a:gsLst>
              <a:gs pos="0">
                <a:schemeClr val="tx1">
                  <a:lumMod val="95000"/>
                  <a:lumOff val="5000"/>
                  <a:alpha val="72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Trebuchet MS"/>
            </a:endParaRPr>
          </a:p>
        </p:txBody>
      </p:sp>
      <p:sp>
        <p:nvSpPr>
          <p:cNvPr id="12" name="Rectangle 11"/>
          <p:cNvSpPr/>
          <p:nvPr/>
        </p:nvSpPr>
        <p:spPr>
          <a:xfrm>
            <a:off x="113947" y="965293"/>
            <a:ext cx="3744620" cy="3357329"/>
          </a:xfrm>
          <a:prstGeom prst="rect">
            <a:avLst/>
          </a:prstGeom>
          <a:effectLst>
            <a:outerShdw blurRad="50800" dist="38100" dir="2700000" algn="tl" rotWithShape="0">
              <a:prstClr val="black">
                <a:alpha val="40000"/>
              </a:prstClr>
            </a:outerShdw>
          </a:effectLst>
        </p:spPr>
        <p:txBody>
          <a:bodyPr wrap="square">
            <a:spAutoFit/>
          </a:bodyPr>
          <a:lstStyle/>
          <a:p>
            <a:pPr marL="214313" indent="-214313" defTabSz="685800" eaLnBrk="0" fontAlgn="base" hangingPunct="0">
              <a:spcBef>
                <a:spcPct val="0"/>
              </a:spcBef>
              <a:spcAft>
                <a:spcPts val="1125"/>
              </a:spcAft>
              <a:buFont typeface="Arial"/>
              <a:buChar char="•"/>
            </a:pPr>
            <a:r>
              <a:rPr lang="en-US" sz="1500" dirty="0">
                <a:solidFill>
                  <a:srgbClr val="FFFFFF"/>
                </a:solidFill>
                <a:latin typeface="Helvetica"/>
                <a:ea typeface="Calibri" charset="0"/>
                <a:cs typeface="Helvetica"/>
              </a:rPr>
              <a:t>In Business Since 1977</a:t>
            </a:r>
          </a:p>
          <a:p>
            <a:pPr marL="214313" indent="-214313" defTabSz="685800" eaLnBrk="0" fontAlgn="base" hangingPunct="0">
              <a:spcBef>
                <a:spcPct val="0"/>
              </a:spcBef>
              <a:spcAft>
                <a:spcPts val="1125"/>
              </a:spcAft>
              <a:buFont typeface="Arial"/>
              <a:buChar char="•"/>
            </a:pPr>
            <a:r>
              <a:rPr lang="en-US" sz="1500" dirty="0">
                <a:solidFill>
                  <a:srgbClr val="FFFFFF"/>
                </a:solidFill>
                <a:latin typeface="Helvetica"/>
                <a:ea typeface="Calibri" charset="0"/>
                <a:cs typeface="Helvetica"/>
              </a:rPr>
              <a:t>The Largest Independent Financial Services Marketing Company in North America with 130,000 Licensed Representatives</a:t>
            </a:r>
          </a:p>
          <a:p>
            <a:pPr marL="214313" indent="-214313" defTabSz="685800" eaLnBrk="0" fontAlgn="base" hangingPunct="0">
              <a:spcBef>
                <a:spcPct val="0"/>
              </a:spcBef>
              <a:spcAft>
                <a:spcPts val="1125"/>
              </a:spcAft>
              <a:buFont typeface="Arial"/>
              <a:buChar char="•"/>
            </a:pPr>
            <a:r>
              <a:rPr lang="en-US" sz="1500" dirty="0">
                <a:solidFill>
                  <a:srgbClr val="FFFFFF"/>
                </a:solidFill>
                <a:latin typeface="Helvetica"/>
                <a:ea typeface="Calibri" charset="0"/>
                <a:cs typeface="Helvetica"/>
              </a:rPr>
              <a:t>Approximately 5.5 Million Lives Insured and 2.6 Million Investment Clients</a:t>
            </a:r>
          </a:p>
          <a:p>
            <a:pPr marL="214313" indent="-214313" defTabSz="685800" eaLnBrk="0" fontAlgn="base" hangingPunct="0">
              <a:spcBef>
                <a:spcPct val="0"/>
              </a:spcBef>
              <a:spcAft>
                <a:spcPts val="1125"/>
              </a:spcAft>
              <a:buFont typeface="Arial"/>
              <a:buChar char="•"/>
            </a:pPr>
            <a:r>
              <a:rPr lang="en-US" sz="1500" dirty="0">
                <a:solidFill>
                  <a:srgbClr val="FFFFFF"/>
                </a:solidFill>
                <a:latin typeface="Helvetica"/>
                <a:ea typeface="Calibri" charset="0"/>
                <a:cs typeface="Helvetica"/>
              </a:rPr>
              <a:t>Listed on the New York Stock Exchange (PRI)</a:t>
            </a:r>
          </a:p>
          <a:p>
            <a:pPr marL="214313" indent="-214313" defTabSz="685800" eaLnBrk="0" fontAlgn="base" hangingPunct="0">
              <a:spcBef>
                <a:spcPct val="0"/>
              </a:spcBef>
              <a:spcAft>
                <a:spcPts val="1125"/>
              </a:spcAft>
              <a:buFont typeface="Arial"/>
              <a:buChar char="•"/>
            </a:pPr>
            <a:r>
              <a:rPr lang="en-US" sz="1500" dirty="0">
                <a:solidFill>
                  <a:srgbClr val="FFFFFF"/>
                </a:solidFill>
                <a:latin typeface="Helvetica"/>
                <a:ea typeface="Calibri" charset="0"/>
                <a:cs typeface="Helvetica"/>
              </a:rPr>
              <a:t>Named one of America’s 50 Most Trustworthy Financial Companies </a:t>
            </a:r>
            <a:r>
              <a:rPr lang="en-US" sz="1050" dirty="0">
                <a:solidFill>
                  <a:srgbClr val="FFFFFF"/>
                </a:solidFill>
                <a:latin typeface="Helvetica"/>
                <a:ea typeface="Calibri" charset="0"/>
                <a:cs typeface="Helvetica"/>
              </a:rPr>
              <a:t>(Forbes, August 2015)</a:t>
            </a:r>
            <a:endParaRPr lang="en-US" sz="1500" dirty="0">
              <a:solidFill>
                <a:srgbClr val="FFFFFF"/>
              </a:solidFill>
              <a:latin typeface="Helvetica"/>
              <a:ea typeface="Calibri" charset="0"/>
              <a:cs typeface="Helvetica"/>
            </a:endParaRPr>
          </a:p>
        </p:txBody>
      </p:sp>
      <p:sp>
        <p:nvSpPr>
          <p:cNvPr id="14" name="Title 1">
            <a:extLst>
              <a:ext uri="{FF2B5EF4-FFF2-40B4-BE49-F238E27FC236}">
                <a16:creationId xmlns:a16="http://schemas.microsoft.com/office/drawing/2014/main" id="{1377F74D-78AA-4FB6-9FCB-0842ECB257A0}"/>
              </a:ext>
            </a:extLst>
          </p:cNvPr>
          <p:cNvSpPr txBox="1">
            <a:spLocks/>
          </p:cNvSpPr>
          <p:nvPr/>
        </p:nvSpPr>
        <p:spPr>
          <a:xfrm>
            <a:off x="1143000" y="0"/>
            <a:ext cx="6858000" cy="835819"/>
          </a:xfrm>
          <a:prstGeom prst="rect">
            <a:avLst/>
          </a:prstGeom>
        </p:spPr>
        <p:txBody>
          <a:bodyPr anchor="ctr"/>
          <a:lstStyle>
            <a:lvl1pPr algn="ctr" rtl="0" eaLnBrk="0" fontAlgn="base" hangingPunct="0">
              <a:spcBef>
                <a:spcPct val="0"/>
              </a:spcBef>
              <a:spcAft>
                <a:spcPct val="0"/>
              </a:spcAft>
              <a:defRPr sz="3600">
                <a:solidFill>
                  <a:schemeClr val="bg1"/>
                </a:solidFill>
                <a:latin typeface="+mj-lt"/>
                <a:ea typeface="MS PGothic" pitchFamily="34" charset="-128"/>
                <a:cs typeface="Arial Unicode MS" charset="0"/>
              </a:defRPr>
            </a:lvl1pPr>
            <a:lvl2pPr algn="ctr" rtl="0" eaLnBrk="0" fontAlgn="base" hangingPunct="0">
              <a:spcBef>
                <a:spcPct val="0"/>
              </a:spcBef>
              <a:spcAft>
                <a:spcPct val="0"/>
              </a:spcAft>
              <a:defRPr sz="3600">
                <a:solidFill>
                  <a:schemeClr val="bg1"/>
                </a:solidFill>
                <a:latin typeface="Trebuchet MS" pitchFamily="-110" charset="0"/>
                <a:ea typeface="MS PGothic" pitchFamily="34" charset="-128"/>
                <a:cs typeface="Arial Unicode MS" charset="0"/>
              </a:defRPr>
            </a:lvl2pPr>
            <a:lvl3pPr algn="ctr" rtl="0" eaLnBrk="0" fontAlgn="base" hangingPunct="0">
              <a:spcBef>
                <a:spcPct val="0"/>
              </a:spcBef>
              <a:spcAft>
                <a:spcPct val="0"/>
              </a:spcAft>
              <a:defRPr sz="3600">
                <a:solidFill>
                  <a:schemeClr val="bg1"/>
                </a:solidFill>
                <a:latin typeface="Trebuchet MS" pitchFamily="-110" charset="0"/>
                <a:ea typeface="MS PGothic" pitchFamily="34" charset="-128"/>
                <a:cs typeface="Arial Unicode MS" charset="0"/>
              </a:defRPr>
            </a:lvl3pPr>
            <a:lvl4pPr algn="ctr" rtl="0" eaLnBrk="0" fontAlgn="base" hangingPunct="0">
              <a:spcBef>
                <a:spcPct val="0"/>
              </a:spcBef>
              <a:spcAft>
                <a:spcPct val="0"/>
              </a:spcAft>
              <a:defRPr sz="3600">
                <a:solidFill>
                  <a:schemeClr val="bg1"/>
                </a:solidFill>
                <a:latin typeface="Trebuchet MS" pitchFamily="-110" charset="0"/>
                <a:ea typeface="MS PGothic" pitchFamily="34" charset="-128"/>
                <a:cs typeface="Arial Unicode MS" charset="0"/>
              </a:defRPr>
            </a:lvl4pPr>
            <a:lvl5pPr algn="ctr" rtl="0" eaLnBrk="0" fontAlgn="base" hangingPunct="0">
              <a:spcBef>
                <a:spcPct val="0"/>
              </a:spcBef>
              <a:spcAft>
                <a:spcPct val="0"/>
              </a:spcAft>
              <a:defRPr sz="3600">
                <a:solidFill>
                  <a:schemeClr val="bg1"/>
                </a:solidFill>
                <a:latin typeface="Trebuchet MS" pitchFamily="-110" charset="0"/>
                <a:ea typeface="MS PGothic" pitchFamily="34" charset="-128"/>
                <a:cs typeface="Arial Unicode MS" charset="0"/>
              </a:defRPr>
            </a:lvl5pPr>
            <a:lvl6pPr marL="457200" algn="ctr" rtl="0" fontAlgn="base">
              <a:spcBef>
                <a:spcPct val="0"/>
              </a:spcBef>
              <a:spcAft>
                <a:spcPct val="0"/>
              </a:spcAft>
              <a:defRPr sz="3600">
                <a:solidFill>
                  <a:schemeClr val="bg1"/>
                </a:solidFill>
                <a:latin typeface="Trebuchet MS" pitchFamily="-110" charset="0"/>
              </a:defRPr>
            </a:lvl6pPr>
            <a:lvl7pPr marL="914400" algn="ctr" rtl="0" fontAlgn="base">
              <a:spcBef>
                <a:spcPct val="0"/>
              </a:spcBef>
              <a:spcAft>
                <a:spcPct val="0"/>
              </a:spcAft>
              <a:defRPr sz="3600">
                <a:solidFill>
                  <a:schemeClr val="bg1"/>
                </a:solidFill>
                <a:latin typeface="Trebuchet MS" pitchFamily="-110" charset="0"/>
              </a:defRPr>
            </a:lvl7pPr>
            <a:lvl8pPr marL="1371600" algn="ctr" rtl="0" fontAlgn="base">
              <a:spcBef>
                <a:spcPct val="0"/>
              </a:spcBef>
              <a:spcAft>
                <a:spcPct val="0"/>
              </a:spcAft>
              <a:defRPr sz="3600">
                <a:solidFill>
                  <a:schemeClr val="bg1"/>
                </a:solidFill>
                <a:latin typeface="Trebuchet MS" pitchFamily="-110" charset="0"/>
              </a:defRPr>
            </a:lvl8pPr>
            <a:lvl9pPr marL="1828800" algn="ctr" rtl="0" fontAlgn="base">
              <a:spcBef>
                <a:spcPct val="0"/>
              </a:spcBef>
              <a:spcAft>
                <a:spcPct val="0"/>
              </a:spcAft>
              <a:defRPr sz="3600">
                <a:solidFill>
                  <a:schemeClr val="bg1"/>
                </a:solidFill>
                <a:latin typeface="Trebuchet MS" pitchFamily="-110" charset="0"/>
              </a:defRPr>
            </a:lvl9pPr>
          </a:lstStyle>
          <a:p>
            <a:pPr defTabSz="685800">
              <a:defRPr/>
            </a:pPr>
            <a:endParaRPr lang="en-US" sz="2700" kern="0" dirty="0">
              <a:solidFill>
                <a:srgbClr val="FFFFFF"/>
              </a:solidFill>
              <a:latin typeface="Trebuchet MS"/>
              <a:ea typeface="Arial Unicode MS" panose="020B0604020202020204" pitchFamily="34" charset="-128"/>
              <a:cs typeface="Arial Unicode MS" panose="020B0604020202020204" pitchFamily="34" charset="-128"/>
            </a:endParaRPr>
          </a:p>
        </p:txBody>
      </p:sp>
      <p:sp>
        <p:nvSpPr>
          <p:cNvPr id="17" name="Content Placeholder 2">
            <a:extLst>
              <a:ext uri="{FF2B5EF4-FFF2-40B4-BE49-F238E27FC236}">
                <a16:creationId xmlns:a16="http://schemas.microsoft.com/office/drawing/2014/main" id="{C0379A62-B11B-4008-AC24-20E2806B90FD}"/>
              </a:ext>
            </a:extLst>
          </p:cNvPr>
          <p:cNvSpPr txBox="1">
            <a:spLocks/>
          </p:cNvSpPr>
          <p:nvPr/>
        </p:nvSpPr>
        <p:spPr>
          <a:xfrm>
            <a:off x="1" y="310876"/>
            <a:ext cx="2659627" cy="3846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fontAlgn="base">
              <a:spcAft>
                <a:spcPct val="0"/>
              </a:spcAft>
              <a:buNone/>
            </a:pPr>
            <a:r>
              <a:rPr lang="en-US" sz="2400" spc="225" dirty="0">
                <a:solidFill>
                  <a:srgbClr val="FFFFFF"/>
                </a:solidFill>
                <a:latin typeface="Helvetica" panose="020B0604020202020204" pitchFamily="34" charset="0"/>
                <a:cs typeface="Helvetica" panose="020B0604020202020204" pitchFamily="34" charset="0"/>
              </a:rPr>
              <a:t>WHO</a:t>
            </a:r>
            <a:r>
              <a:rPr lang="en-US" sz="2400" spc="225" dirty="0">
                <a:solidFill>
                  <a:srgbClr val="FFFFFF"/>
                </a:solidFill>
                <a:latin typeface="Helvetica Light"/>
                <a:cs typeface="Helvetica Light"/>
              </a:rPr>
              <a:t> WE ARE</a:t>
            </a:r>
          </a:p>
        </p:txBody>
      </p:sp>
      <p:sp>
        <p:nvSpPr>
          <p:cNvPr id="15" name="Rectangle 14">
            <a:extLst>
              <a:ext uri="{FF2B5EF4-FFF2-40B4-BE49-F238E27FC236}">
                <a16:creationId xmlns:a16="http://schemas.microsoft.com/office/drawing/2014/main" id="{FC7E1456-7A03-43B2-902E-F47801631987}"/>
              </a:ext>
            </a:extLst>
          </p:cNvPr>
          <p:cNvSpPr/>
          <p:nvPr/>
        </p:nvSpPr>
        <p:spPr>
          <a:xfrm>
            <a:off x="328488" y="4460039"/>
            <a:ext cx="7961402" cy="566822"/>
          </a:xfrm>
          <a:prstGeom prst="rect">
            <a:avLst/>
          </a:prstGeom>
        </p:spPr>
        <p:txBody>
          <a:bodyPr wrap="square">
            <a:spAutoFit/>
          </a:bodyPr>
          <a:lstStyle/>
          <a:p>
            <a:pPr defTabSz="685800" eaLnBrk="0" fontAlgn="base" hangingPunct="0">
              <a:lnSpc>
                <a:spcPts val="825"/>
              </a:lnSpc>
              <a:spcBef>
                <a:spcPct val="0"/>
              </a:spcBef>
              <a:spcAft>
                <a:spcPts val="450"/>
              </a:spcAft>
            </a:pPr>
            <a:r>
              <a:rPr lang="en-US" sz="900" dirty="0">
                <a:solidFill>
                  <a:srgbClr val="FFFFFF">
                    <a:lumMod val="85000"/>
                  </a:srgbClr>
                </a:solidFill>
                <a:latin typeface="Arial Narrow"/>
                <a:cs typeface="Arial Narrow"/>
              </a:rPr>
              <a:t>As of December 31, 2020</a:t>
            </a:r>
          </a:p>
          <a:p>
            <a:pPr defTabSz="685800" eaLnBrk="0" fontAlgn="base" hangingPunct="0">
              <a:lnSpc>
                <a:spcPts val="825"/>
              </a:lnSpc>
              <a:spcBef>
                <a:spcPct val="0"/>
              </a:spcBef>
              <a:spcAft>
                <a:spcPts val="450"/>
              </a:spcAft>
            </a:pPr>
            <a:r>
              <a:rPr lang="en-US" sz="900" dirty="0">
                <a:solidFill>
                  <a:srgbClr val="FFFFFF">
                    <a:lumMod val="85000"/>
                  </a:srgbClr>
                </a:solidFill>
                <a:latin typeface="Arial Narrow"/>
                <a:cs typeface="Arial Narrow"/>
              </a:rPr>
              <a:t>Primerica representatives market term life insurance underwritten by National Benefit Life Insurance Company (Home Office: Long Island City, NY) in New York and Primerica Life Insurance Company (Executive Offices: Duluth, GA) in all other U.S. jurisdictions.</a:t>
            </a:r>
            <a:r>
              <a:rPr lang="en-US" sz="900" b="1" dirty="0">
                <a:solidFill>
                  <a:srgbClr val="FFFFFF">
                    <a:lumMod val="85000"/>
                  </a:srgbClr>
                </a:solidFill>
                <a:latin typeface="Arial Narrow"/>
                <a:cs typeface="Arial Narrow"/>
              </a:rPr>
              <a:t> </a:t>
            </a:r>
            <a:r>
              <a:rPr lang="en-US" sz="900" dirty="0">
                <a:solidFill>
                  <a:srgbClr val="FFFFFF">
                    <a:lumMod val="85000"/>
                  </a:srgbClr>
                </a:solidFill>
                <a:latin typeface="Arial Narrow"/>
                <a:cs typeface="Arial Narrow"/>
              </a:rPr>
              <a:t>In the U.S., securities are offered through PFS Investments Inc., 1 Primerica Parkway, Duluth, Georgia 30099-0001. PFS Investments Inc. is a member of FINRA and SIPC. </a:t>
            </a:r>
            <a:endParaRPr lang="en-US" sz="900" dirty="0">
              <a:solidFill>
                <a:srgbClr val="FFFFFF">
                  <a:lumMod val="85000"/>
                </a:srgbClr>
              </a:solidFill>
              <a:latin typeface="Trebuchet MS" panose="020B0603020202020204" pitchFamily="34" charset="0"/>
            </a:endParaRPr>
          </a:p>
        </p:txBody>
      </p:sp>
    </p:spTree>
    <p:extLst>
      <p:ext uri="{BB962C8B-B14F-4D97-AF65-F5344CB8AC3E}">
        <p14:creationId xmlns:p14="http://schemas.microsoft.com/office/powerpoint/2010/main" val="2002611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D0639A7F-2530-450F-BB77-787E61C40A2F}"/>
              </a:ext>
            </a:extLst>
          </p:cNvPr>
          <p:cNvSpPr/>
          <p:nvPr/>
        </p:nvSpPr>
        <p:spPr>
          <a:xfrm>
            <a:off x="10391" y="6621"/>
            <a:ext cx="9144000" cy="52150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22">
            <a:extLst>
              <a:ext uri="{FF2B5EF4-FFF2-40B4-BE49-F238E27FC236}">
                <a16:creationId xmlns:a16="http://schemas.microsoft.com/office/drawing/2014/main" id="{64D24845-71AD-47C9-85D9-07D7D7DC35EC}"/>
              </a:ext>
            </a:extLst>
          </p:cNvPr>
          <p:cNvSpPr txBox="1">
            <a:spLocks noChangeArrowheads="1"/>
          </p:cNvSpPr>
          <p:nvPr/>
        </p:nvSpPr>
        <p:spPr bwMode="auto">
          <a:xfrm>
            <a:off x="342900" y="4810318"/>
            <a:ext cx="8515350" cy="374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lnSpc>
                <a:spcPts val="1100"/>
              </a:lnSpc>
              <a:spcAft>
                <a:spcPts val="0"/>
              </a:spcAft>
              <a:buClr>
                <a:srgbClr val="003399"/>
              </a:buClr>
            </a:pPr>
            <a:r>
              <a:rPr lang="en-US" kern="1000" spc="-10" dirty="0">
                <a:solidFill>
                  <a:schemeClr val="tx1">
                    <a:lumMod val="65000"/>
                    <a:lumOff val="35000"/>
                  </a:schemeClr>
                </a:solidFill>
                <a:latin typeface="Arial Narrow" panose="020B0606020202030204" pitchFamily="34" charset="0"/>
                <a:cs typeface="Arial" panose="020B0604020202020204" pitchFamily="34" charset="0"/>
              </a:rPr>
              <a:t>Not all products and services are available in all states, territories, or the District of Columbia. A representative's ability to offer products from the companies listed is subject to state and federal licensing and certification requirements. Please refer to the </a:t>
            </a:r>
            <a:r>
              <a:rPr lang="en-US" b="1" kern="1000" spc="-10" dirty="0">
                <a:solidFill>
                  <a:schemeClr val="tx1">
                    <a:lumMod val="65000"/>
                    <a:lumOff val="35000"/>
                  </a:schemeClr>
                </a:solidFill>
                <a:latin typeface="Arial Narrow" panose="020B0606020202030204" pitchFamily="34" charset="0"/>
                <a:cs typeface="Arial" panose="020B0604020202020204" pitchFamily="34" charset="0"/>
              </a:rPr>
              <a:t>Important Endnotes </a:t>
            </a:r>
            <a:r>
              <a:rPr lang="en-US" kern="1000" spc="-10" dirty="0">
                <a:solidFill>
                  <a:schemeClr val="tx1">
                    <a:lumMod val="65000"/>
                    <a:lumOff val="35000"/>
                  </a:schemeClr>
                </a:solidFill>
                <a:latin typeface="Arial Narrow" panose="020B0606020202030204" pitchFamily="34" charset="0"/>
                <a:cs typeface="Arial" panose="020B0604020202020204" pitchFamily="34" charset="0"/>
              </a:rPr>
              <a:t>for additional details about the contractual arrangements and company affiliations detailed above. </a:t>
            </a:r>
          </a:p>
        </p:txBody>
      </p:sp>
      <p:sp>
        <p:nvSpPr>
          <p:cNvPr id="6" name="Content Placeholder 2">
            <a:extLst>
              <a:ext uri="{FF2B5EF4-FFF2-40B4-BE49-F238E27FC236}">
                <a16:creationId xmlns:a16="http://schemas.microsoft.com/office/drawing/2014/main" id="{6B4A0D8F-B53A-4E38-908C-2E3AA1ECE636}"/>
              </a:ext>
            </a:extLst>
          </p:cNvPr>
          <p:cNvSpPr txBox="1">
            <a:spLocks/>
          </p:cNvSpPr>
          <p:nvPr/>
        </p:nvSpPr>
        <p:spPr bwMode="auto">
          <a:xfrm>
            <a:off x="0" y="21346"/>
            <a:ext cx="9144000" cy="38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defTabSz="342900">
              <a:spcAft>
                <a:spcPts val="450"/>
              </a:spcAft>
              <a:buNone/>
            </a:pPr>
            <a:r>
              <a:rPr lang="en-US" altLang="en-US" sz="1800" dirty="0">
                <a:solidFill>
                  <a:srgbClr val="34526F"/>
                </a:solidFill>
                <a:latin typeface="Helvetica"/>
                <a:cs typeface="Helvetica"/>
              </a:rPr>
              <a:t>We are a one-stop financial supermarket with home delivery</a:t>
            </a:r>
          </a:p>
        </p:txBody>
      </p:sp>
      <p:cxnSp>
        <p:nvCxnSpPr>
          <p:cNvPr id="7" name="Straight Connector 6">
            <a:extLst>
              <a:ext uri="{FF2B5EF4-FFF2-40B4-BE49-F238E27FC236}">
                <a16:creationId xmlns:a16="http://schemas.microsoft.com/office/drawing/2014/main" id="{E176DE67-6DB0-43B2-B286-E71DB8D2242A}"/>
              </a:ext>
            </a:extLst>
          </p:cNvPr>
          <p:cNvCxnSpPr>
            <a:cxnSpLocks/>
          </p:cNvCxnSpPr>
          <p:nvPr/>
        </p:nvCxnSpPr>
        <p:spPr bwMode="auto">
          <a:xfrm>
            <a:off x="884255" y="331067"/>
            <a:ext cx="7194620" cy="41739"/>
          </a:xfrm>
          <a:prstGeom prst="line">
            <a:avLst/>
          </a:prstGeom>
          <a:noFill/>
          <a:ln w="9525" cap="flat" cmpd="sng" algn="ctr">
            <a:solidFill>
              <a:srgbClr val="34526F"/>
            </a:solidFill>
            <a:prstDash val="solid"/>
            <a:round/>
            <a:headEnd type="none" w="med" len="med"/>
            <a:tailEnd type="none" w="med" len="med"/>
          </a:ln>
          <a:effectLst/>
        </p:spPr>
      </p:cxnSp>
      <p:sp>
        <p:nvSpPr>
          <p:cNvPr id="13" name="Oval 12">
            <a:extLst>
              <a:ext uri="{FF2B5EF4-FFF2-40B4-BE49-F238E27FC236}">
                <a16:creationId xmlns:a16="http://schemas.microsoft.com/office/drawing/2014/main" id="{73E36C22-7CFE-42D7-8B06-98E25DA99CDC}"/>
              </a:ext>
            </a:extLst>
          </p:cNvPr>
          <p:cNvSpPr/>
          <p:nvPr/>
        </p:nvSpPr>
        <p:spPr>
          <a:xfrm>
            <a:off x="2793441" y="2013782"/>
            <a:ext cx="3557117" cy="1125415"/>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9ED60A2-80AD-4D61-8BFB-ED06046D867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65230" y="2254665"/>
            <a:ext cx="2833635" cy="65183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876AC5B-D384-4219-B0EE-A569F24D7E59}"/>
              </a:ext>
            </a:extLst>
          </p:cNvPr>
          <p:cNvCxnSpPr>
            <a:cxnSpLocks/>
          </p:cNvCxnSpPr>
          <p:nvPr/>
        </p:nvCxnSpPr>
        <p:spPr>
          <a:xfrm flipH="1" flipV="1">
            <a:off x="2921979" y="498127"/>
            <a:ext cx="1356447" cy="151565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9BF431B-B6B9-42EC-B435-F242BD826872}"/>
              </a:ext>
            </a:extLst>
          </p:cNvPr>
          <p:cNvSpPr txBox="1"/>
          <p:nvPr/>
        </p:nvSpPr>
        <p:spPr>
          <a:xfrm>
            <a:off x="2941619" y="1727967"/>
            <a:ext cx="964641" cy="3693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LIFE INSURANCE</a:t>
            </a:r>
          </a:p>
        </p:txBody>
      </p:sp>
      <p:sp>
        <p:nvSpPr>
          <p:cNvPr id="20" name="TextBox 19">
            <a:extLst>
              <a:ext uri="{FF2B5EF4-FFF2-40B4-BE49-F238E27FC236}">
                <a16:creationId xmlns:a16="http://schemas.microsoft.com/office/drawing/2014/main" id="{3DA07AEE-B525-4168-99DF-3579514AC687}"/>
              </a:ext>
            </a:extLst>
          </p:cNvPr>
          <p:cNvSpPr txBox="1"/>
          <p:nvPr/>
        </p:nvSpPr>
        <p:spPr>
          <a:xfrm>
            <a:off x="1895997" y="2244837"/>
            <a:ext cx="964641" cy="3693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AUTO&amp; HOME SOLUTIONS</a:t>
            </a:r>
          </a:p>
        </p:txBody>
      </p:sp>
      <p:sp>
        <p:nvSpPr>
          <p:cNvPr id="21" name="TextBox 20">
            <a:extLst>
              <a:ext uri="{FF2B5EF4-FFF2-40B4-BE49-F238E27FC236}">
                <a16:creationId xmlns:a16="http://schemas.microsoft.com/office/drawing/2014/main" id="{0FBCFCF2-B850-4A69-9FFA-7C330B2D8E61}"/>
              </a:ext>
            </a:extLst>
          </p:cNvPr>
          <p:cNvSpPr txBox="1"/>
          <p:nvPr/>
        </p:nvSpPr>
        <p:spPr>
          <a:xfrm>
            <a:off x="2686133" y="3050050"/>
            <a:ext cx="1261068" cy="3693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LEGAL &amp; IDENTITY PROTECTION</a:t>
            </a:r>
          </a:p>
        </p:txBody>
      </p:sp>
      <p:sp>
        <p:nvSpPr>
          <p:cNvPr id="22" name="TextBox 21">
            <a:extLst>
              <a:ext uri="{FF2B5EF4-FFF2-40B4-BE49-F238E27FC236}">
                <a16:creationId xmlns:a16="http://schemas.microsoft.com/office/drawing/2014/main" id="{D118B9DC-62C7-402F-A1B0-AC980AA7B970}"/>
              </a:ext>
            </a:extLst>
          </p:cNvPr>
          <p:cNvSpPr txBox="1"/>
          <p:nvPr/>
        </p:nvSpPr>
        <p:spPr>
          <a:xfrm>
            <a:off x="4724921" y="3106665"/>
            <a:ext cx="1261068" cy="2308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MUTUAL FUNDS</a:t>
            </a:r>
          </a:p>
        </p:txBody>
      </p:sp>
      <p:sp>
        <p:nvSpPr>
          <p:cNvPr id="23" name="TextBox 22">
            <a:extLst>
              <a:ext uri="{FF2B5EF4-FFF2-40B4-BE49-F238E27FC236}">
                <a16:creationId xmlns:a16="http://schemas.microsoft.com/office/drawing/2014/main" id="{66701B09-F0CA-4D8F-906E-C39FB9BDF372}"/>
              </a:ext>
            </a:extLst>
          </p:cNvPr>
          <p:cNvSpPr txBox="1"/>
          <p:nvPr/>
        </p:nvSpPr>
        <p:spPr>
          <a:xfrm>
            <a:off x="6118713" y="2644146"/>
            <a:ext cx="1261068" cy="3693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MANAGED INVESTMENTS</a:t>
            </a:r>
          </a:p>
        </p:txBody>
      </p:sp>
      <p:sp>
        <p:nvSpPr>
          <p:cNvPr id="24" name="TextBox 23">
            <a:extLst>
              <a:ext uri="{FF2B5EF4-FFF2-40B4-BE49-F238E27FC236}">
                <a16:creationId xmlns:a16="http://schemas.microsoft.com/office/drawing/2014/main" id="{EA903A9B-6750-4828-A104-A3931BB61B2A}"/>
              </a:ext>
            </a:extLst>
          </p:cNvPr>
          <p:cNvSpPr txBox="1"/>
          <p:nvPr/>
        </p:nvSpPr>
        <p:spPr>
          <a:xfrm>
            <a:off x="5986934" y="2170104"/>
            <a:ext cx="1261068" cy="2308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ANNUITIES</a:t>
            </a:r>
          </a:p>
        </p:txBody>
      </p:sp>
      <p:sp>
        <p:nvSpPr>
          <p:cNvPr id="25" name="TextBox 24">
            <a:extLst>
              <a:ext uri="{FF2B5EF4-FFF2-40B4-BE49-F238E27FC236}">
                <a16:creationId xmlns:a16="http://schemas.microsoft.com/office/drawing/2014/main" id="{B842EED0-106F-4B96-B54F-2737617E4106}"/>
              </a:ext>
            </a:extLst>
          </p:cNvPr>
          <p:cNvSpPr txBox="1"/>
          <p:nvPr/>
        </p:nvSpPr>
        <p:spPr>
          <a:xfrm>
            <a:off x="4423494" y="1785339"/>
            <a:ext cx="1261068" cy="230832"/>
          </a:xfrm>
          <a:prstGeom prst="rect">
            <a:avLst/>
          </a:prstGeom>
          <a:noFill/>
        </p:spPr>
        <p:txBody>
          <a:bodyPr wrap="square" rtlCol="0">
            <a:spAutoFit/>
          </a:bodyPr>
          <a:lstStyle/>
          <a:p>
            <a:pPr algn="ctr"/>
            <a:r>
              <a:rPr lang="en-US" sz="900" b="1" dirty="0">
                <a:solidFill>
                  <a:schemeClr val="bg1">
                    <a:lumMod val="65000"/>
                  </a:schemeClr>
                </a:solidFill>
                <a:latin typeface="Helvetica" panose="020B0604020202020204" pitchFamily="34" charset="0"/>
                <a:cs typeface="Helvetica" panose="020B0604020202020204" pitchFamily="34" charset="0"/>
              </a:rPr>
              <a:t>401(k) PLANS</a:t>
            </a:r>
          </a:p>
        </p:txBody>
      </p:sp>
      <p:cxnSp>
        <p:nvCxnSpPr>
          <p:cNvPr id="26" name="Straight Connector 25">
            <a:extLst>
              <a:ext uri="{FF2B5EF4-FFF2-40B4-BE49-F238E27FC236}">
                <a16:creationId xmlns:a16="http://schemas.microsoft.com/office/drawing/2014/main" id="{A6FF12CF-5FCA-4CEF-BC80-1390E06E3C8A}"/>
              </a:ext>
            </a:extLst>
          </p:cNvPr>
          <p:cNvCxnSpPr>
            <a:cxnSpLocks/>
            <a:endCxn id="13" idx="6"/>
          </p:cNvCxnSpPr>
          <p:nvPr/>
        </p:nvCxnSpPr>
        <p:spPr>
          <a:xfrm flipH="1" flipV="1">
            <a:off x="6350558" y="2576490"/>
            <a:ext cx="2602522" cy="17769"/>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51FE490-6455-40CB-B9C2-5AD87E766634}"/>
              </a:ext>
            </a:extLst>
          </p:cNvPr>
          <p:cNvCxnSpPr>
            <a:cxnSpLocks/>
            <a:stCxn id="13" idx="7"/>
          </p:cNvCxnSpPr>
          <p:nvPr/>
        </p:nvCxnSpPr>
        <p:spPr>
          <a:xfrm flipV="1">
            <a:off x="5829630" y="552167"/>
            <a:ext cx="2038229" cy="162642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DFB793-B547-4198-9F2D-447850F03FDF}"/>
              </a:ext>
            </a:extLst>
          </p:cNvPr>
          <p:cNvCxnSpPr>
            <a:cxnSpLocks/>
          </p:cNvCxnSpPr>
          <p:nvPr/>
        </p:nvCxnSpPr>
        <p:spPr>
          <a:xfrm flipH="1" flipV="1">
            <a:off x="190919" y="1274256"/>
            <a:ext cx="2989438" cy="985655"/>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CAF3194-6827-4534-9F99-900AA58EF2FF}"/>
              </a:ext>
            </a:extLst>
          </p:cNvPr>
          <p:cNvCxnSpPr>
            <a:cxnSpLocks/>
          </p:cNvCxnSpPr>
          <p:nvPr/>
        </p:nvCxnSpPr>
        <p:spPr>
          <a:xfrm flipH="1">
            <a:off x="185819" y="2836826"/>
            <a:ext cx="2821849" cy="72209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427ED56-84F2-4D60-8D0C-50B1AACF0868}"/>
              </a:ext>
            </a:extLst>
          </p:cNvPr>
          <p:cNvCxnSpPr>
            <a:cxnSpLocks/>
          </p:cNvCxnSpPr>
          <p:nvPr/>
        </p:nvCxnSpPr>
        <p:spPr>
          <a:xfrm flipH="1">
            <a:off x="3180357" y="3102962"/>
            <a:ext cx="1222998" cy="158497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735422B-C4B1-43AA-A3E7-8AC77AAEDAD4}"/>
              </a:ext>
            </a:extLst>
          </p:cNvPr>
          <p:cNvCxnSpPr>
            <a:cxnSpLocks/>
          </p:cNvCxnSpPr>
          <p:nvPr/>
        </p:nvCxnSpPr>
        <p:spPr>
          <a:xfrm>
            <a:off x="5944583" y="2918285"/>
            <a:ext cx="3008497" cy="128630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C0E7C274-D543-4BBC-9E40-53418827FFF0}"/>
              </a:ext>
            </a:extLst>
          </p:cNvPr>
          <p:cNvPicPr>
            <a:picLocks noChangeAspect="1"/>
          </p:cNvPicPr>
          <p:nvPr/>
        </p:nvPicPr>
        <p:blipFill>
          <a:blip r:embed="rId3"/>
          <a:stretch>
            <a:fillRect/>
          </a:stretch>
        </p:blipFill>
        <p:spPr>
          <a:xfrm>
            <a:off x="342900" y="1871170"/>
            <a:ext cx="960875" cy="285224"/>
          </a:xfrm>
          <a:prstGeom prst="rect">
            <a:avLst/>
          </a:prstGeom>
        </p:spPr>
      </p:pic>
      <p:pic>
        <p:nvPicPr>
          <p:cNvPr id="62" name="Picture 61">
            <a:extLst>
              <a:ext uri="{FF2B5EF4-FFF2-40B4-BE49-F238E27FC236}">
                <a16:creationId xmlns:a16="http://schemas.microsoft.com/office/drawing/2014/main" id="{5847B97D-BEEE-4A4A-83F0-2417476DD271}"/>
              </a:ext>
            </a:extLst>
          </p:cNvPr>
          <p:cNvPicPr>
            <a:picLocks noChangeAspect="1"/>
          </p:cNvPicPr>
          <p:nvPr/>
        </p:nvPicPr>
        <p:blipFill rotWithShape="1">
          <a:blip r:embed="rId4"/>
          <a:srcRect t="18558" b="21232"/>
          <a:stretch/>
        </p:blipFill>
        <p:spPr>
          <a:xfrm>
            <a:off x="322698" y="2392317"/>
            <a:ext cx="1294300" cy="519533"/>
          </a:xfrm>
          <a:prstGeom prst="rect">
            <a:avLst/>
          </a:prstGeom>
        </p:spPr>
      </p:pic>
      <p:sp>
        <p:nvSpPr>
          <p:cNvPr id="64" name="TextBox 63">
            <a:extLst>
              <a:ext uri="{FF2B5EF4-FFF2-40B4-BE49-F238E27FC236}">
                <a16:creationId xmlns:a16="http://schemas.microsoft.com/office/drawing/2014/main" id="{A423C488-5D14-41D8-B365-02DECDE466DC}"/>
              </a:ext>
            </a:extLst>
          </p:cNvPr>
          <p:cNvSpPr txBox="1"/>
          <p:nvPr/>
        </p:nvSpPr>
        <p:spPr>
          <a:xfrm>
            <a:off x="242992" y="2859589"/>
            <a:ext cx="1934725" cy="307777"/>
          </a:xfrm>
          <a:prstGeom prst="rect">
            <a:avLst/>
          </a:prstGeom>
          <a:noFill/>
        </p:spPr>
        <p:txBody>
          <a:bodyPr wrap="square" rtlCol="0">
            <a:spAutoFit/>
          </a:bodyPr>
          <a:lstStyle/>
          <a:p>
            <a:r>
              <a:rPr lang="en-US" sz="700" dirty="0">
                <a:solidFill>
                  <a:schemeClr val="bg1">
                    <a:lumMod val="65000"/>
                  </a:schemeClr>
                </a:solidFill>
                <a:latin typeface="Helvetica" panose="020B0604020202020204" pitchFamily="34" charset="0"/>
                <a:cs typeface="Helvetica" panose="020B0604020202020204" pitchFamily="34" charset="0"/>
              </a:rPr>
              <a:t>Quotes from such insurance companies as: Safeco and Progressive</a:t>
            </a:r>
          </a:p>
        </p:txBody>
      </p:sp>
      <p:pic>
        <p:nvPicPr>
          <p:cNvPr id="63" name="Picture 62">
            <a:extLst>
              <a:ext uri="{FF2B5EF4-FFF2-40B4-BE49-F238E27FC236}">
                <a16:creationId xmlns:a16="http://schemas.microsoft.com/office/drawing/2014/main" id="{FCB76345-C73A-48A3-B7C7-0C46A2650609}"/>
              </a:ext>
            </a:extLst>
          </p:cNvPr>
          <p:cNvPicPr>
            <a:picLocks noChangeAspect="1"/>
          </p:cNvPicPr>
          <p:nvPr/>
        </p:nvPicPr>
        <p:blipFill>
          <a:blip r:embed="rId5"/>
          <a:stretch>
            <a:fillRect/>
          </a:stretch>
        </p:blipFill>
        <p:spPr>
          <a:xfrm>
            <a:off x="1347536" y="1270371"/>
            <a:ext cx="2132749" cy="284366"/>
          </a:xfrm>
          <a:prstGeom prst="rect">
            <a:avLst/>
          </a:prstGeom>
        </p:spPr>
      </p:pic>
      <p:sp>
        <p:nvSpPr>
          <p:cNvPr id="66" name="TextBox 65">
            <a:extLst>
              <a:ext uri="{FF2B5EF4-FFF2-40B4-BE49-F238E27FC236}">
                <a16:creationId xmlns:a16="http://schemas.microsoft.com/office/drawing/2014/main" id="{9F215294-F5E5-4E34-94A9-6ADAFDD30572}"/>
              </a:ext>
            </a:extLst>
          </p:cNvPr>
          <p:cNvSpPr txBox="1"/>
          <p:nvPr/>
        </p:nvSpPr>
        <p:spPr>
          <a:xfrm>
            <a:off x="827602" y="647382"/>
            <a:ext cx="1613586" cy="461665"/>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Primerica Life </a:t>
            </a:r>
          </a:p>
          <a:p>
            <a:r>
              <a:rPr lang="en-US" sz="1200" dirty="0">
                <a:latin typeface="Helvetica" panose="020B0604020202020204" pitchFamily="34" charset="0"/>
                <a:cs typeface="Helvetica" panose="020B0604020202020204" pitchFamily="34" charset="0"/>
              </a:rPr>
              <a:t>Insurance Company</a:t>
            </a:r>
          </a:p>
        </p:txBody>
      </p:sp>
      <p:pic>
        <p:nvPicPr>
          <p:cNvPr id="67" name="Picture 66">
            <a:extLst>
              <a:ext uri="{FF2B5EF4-FFF2-40B4-BE49-F238E27FC236}">
                <a16:creationId xmlns:a16="http://schemas.microsoft.com/office/drawing/2014/main" id="{784B2C94-51B6-4A24-A043-E6813C38B528}"/>
              </a:ext>
            </a:extLst>
          </p:cNvPr>
          <p:cNvPicPr>
            <a:picLocks noChangeAspect="1"/>
          </p:cNvPicPr>
          <p:nvPr/>
        </p:nvPicPr>
        <p:blipFill>
          <a:blip r:embed="rId6"/>
          <a:stretch>
            <a:fillRect/>
          </a:stretch>
        </p:blipFill>
        <p:spPr>
          <a:xfrm>
            <a:off x="4168670" y="1274256"/>
            <a:ext cx="998819" cy="305812"/>
          </a:xfrm>
          <a:prstGeom prst="rect">
            <a:avLst/>
          </a:prstGeom>
        </p:spPr>
      </p:pic>
      <p:pic>
        <p:nvPicPr>
          <p:cNvPr id="68" name="Picture 67">
            <a:extLst>
              <a:ext uri="{FF2B5EF4-FFF2-40B4-BE49-F238E27FC236}">
                <a16:creationId xmlns:a16="http://schemas.microsoft.com/office/drawing/2014/main" id="{C97CCE10-E939-4167-93BB-B941EFAE4A3E}"/>
              </a:ext>
            </a:extLst>
          </p:cNvPr>
          <p:cNvPicPr>
            <a:picLocks noChangeAspect="1"/>
          </p:cNvPicPr>
          <p:nvPr/>
        </p:nvPicPr>
        <p:blipFill>
          <a:blip r:embed="rId7"/>
          <a:stretch>
            <a:fillRect/>
          </a:stretch>
        </p:blipFill>
        <p:spPr>
          <a:xfrm>
            <a:off x="5725612" y="437167"/>
            <a:ext cx="1123418" cy="561709"/>
          </a:xfrm>
          <a:prstGeom prst="rect">
            <a:avLst/>
          </a:prstGeom>
        </p:spPr>
      </p:pic>
      <p:pic>
        <p:nvPicPr>
          <p:cNvPr id="69" name="Picture 68">
            <a:extLst>
              <a:ext uri="{FF2B5EF4-FFF2-40B4-BE49-F238E27FC236}">
                <a16:creationId xmlns:a16="http://schemas.microsoft.com/office/drawing/2014/main" id="{3224B079-7E5C-4A51-AA0C-242CEAAF2930}"/>
              </a:ext>
            </a:extLst>
          </p:cNvPr>
          <p:cNvPicPr>
            <a:picLocks noChangeAspect="1"/>
          </p:cNvPicPr>
          <p:nvPr/>
        </p:nvPicPr>
        <p:blipFill>
          <a:blip r:embed="rId8"/>
          <a:stretch>
            <a:fillRect/>
          </a:stretch>
        </p:blipFill>
        <p:spPr>
          <a:xfrm>
            <a:off x="3836467" y="454160"/>
            <a:ext cx="1402922" cy="538367"/>
          </a:xfrm>
          <a:prstGeom prst="rect">
            <a:avLst/>
          </a:prstGeom>
        </p:spPr>
      </p:pic>
      <p:pic>
        <p:nvPicPr>
          <p:cNvPr id="71" name="Picture 70">
            <a:extLst>
              <a:ext uri="{FF2B5EF4-FFF2-40B4-BE49-F238E27FC236}">
                <a16:creationId xmlns:a16="http://schemas.microsoft.com/office/drawing/2014/main" id="{E309F0A8-5931-4B52-A035-9BA128875390}"/>
              </a:ext>
            </a:extLst>
          </p:cNvPr>
          <p:cNvPicPr>
            <a:picLocks noChangeAspect="1"/>
          </p:cNvPicPr>
          <p:nvPr/>
        </p:nvPicPr>
        <p:blipFill>
          <a:blip r:embed="rId7"/>
          <a:stretch>
            <a:fillRect/>
          </a:stretch>
        </p:blipFill>
        <p:spPr>
          <a:xfrm>
            <a:off x="6690683" y="1555431"/>
            <a:ext cx="939450" cy="469725"/>
          </a:xfrm>
          <a:prstGeom prst="rect">
            <a:avLst/>
          </a:prstGeom>
        </p:spPr>
      </p:pic>
      <p:pic>
        <p:nvPicPr>
          <p:cNvPr id="70" name="Picture 69">
            <a:extLst>
              <a:ext uri="{FF2B5EF4-FFF2-40B4-BE49-F238E27FC236}">
                <a16:creationId xmlns:a16="http://schemas.microsoft.com/office/drawing/2014/main" id="{BB2CF665-FAA8-4936-8E20-6D7F8EAD426F}"/>
              </a:ext>
            </a:extLst>
          </p:cNvPr>
          <p:cNvPicPr>
            <a:picLocks noChangeAspect="1"/>
          </p:cNvPicPr>
          <p:nvPr/>
        </p:nvPicPr>
        <p:blipFill>
          <a:blip r:embed="rId9"/>
          <a:stretch>
            <a:fillRect/>
          </a:stretch>
        </p:blipFill>
        <p:spPr>
          <a:xfrm>
            <a:off x="8102475" y="702570"/>
            <a:ext cx="636186" cy="327105"/>
          </a:xfrm>
          <a:prstGeom prst="rect">
            <a:avLst/>
          </a:prstGeom>
        </p:spPr>
      </p:pic>
      <p:pic>
        <p:nvPicPr>
          <p:cNvPr id="72" name="Picture 71">
            <a:extLst>
              <a:ext uri="{FF2B5EF4-FFF2-40B4-BE49-F238E27FC236}">
                <a16:creationId xmlns:a16="http://schemas.microsoft.com/office/drawing/2014/main" id="{4EE0CA9C-C4EB-4470-9D32-ACF173498F54}"/>
              </a:ext>
            </a:extLst>
          </p:cNvPr>
          <p:cNvPicPr>
            <a:picLocks noChangeAspect="1"/>
          </p:cNvPicPr>
          <p:nvPr/>
        </p:nvPicPr>
        <p:blipFill rotWithShape="1">
          <a:blip r:embed="rId10"/>
          <a:srcRect l="17947" t="21291" r="16107" b="18795"/>
          <a:stretch/>
        </p:blipFill>
        <p:spPr>
          <a:xfrm>
            <a:off x="7477316" y="1310563"/>
            <a:ext cx="1250318" cy="472564"/>
          </a:xfrm>
          <a:prstGeom prst="rect">
            <a:avLst/>
          </a:prstGeom>
        </p:spPr>
      </p:pic>
      <p:pic>
        <p:nvPicPr>
          <p:cNvPr id="73" name="Picture 72">
            <a:extLst>
              <a:ext uri="{FF2B5EF4-FFF2-40B4-BE49-F238E27FC236}">
                <a16:creationId xmlns:a16="http://schemas.microsoft.com/office/drawing/2014/main" id="{151AC274-C775-42C8-95F2-DF8D6BD2D193}"/>
              </a:ext>
            </a:extLst>
          </p:cNvPr>
          <p:cNvPicPr>
            <a:picLocks noChangeAspect="1"/>
          </p:cNvPicPr>
          <p:nvPr/>
        </p:nvPicPr>
        <p:blipFill rotWithShape="1">
          <a:blip r:embed="rId11"/>
          <a:srcRect t="20510" b="20869"/>
          <a:stretch/>
        </p:blipFill>
        <p:spPr>
          <a:xfrm>
            <a:off x="7813112" y="2095406"/>
            <a:ext cx="961490" cy="336771"/>
          </a:xfrm>
          <a:prstGeom prst="rect">
            <a:avLst/>
          </a:prstGeom>
        </p:spPr>
      </p:pic>
      <p:pic>
        <p:nvPicPr>
          <p:cNvPr id="75" name="Picture 74">
            <a:extLst>
              <a:ext uri="{FF2B5EF4-FFF2-40B4-BE49-F238E27FC236}">
                <a16:creationId xmlns:a16="http://schemas.microsoft.com/office/drawing/2014/main" id="{6AAC7896-852B-41BB-B54D-0D58EB982B17}"/>
              </a:ext>
            </a:extLst>
          </p:cNvPr>
          <p:cNvPicPr>
            <a:picLocks noChangeAspect="1"/>
          </p:cNvPicPr>
          <p:nvPr/>
        </p:nvPicPr>
        <p:blipFill>
          <a:blip r:embed="rId8"/>
          <a:stretch>
            <a:fillRect/>
          </a:stretch>
        </p:blipFill>
        <p:spPr>
          <a:xfrm>
            <a:off x="4278426" y="3626901"/>
            <a:ext cx="1198940" cy="460090"/>
          </a:xfrm>
          <a:prstGeom prst="rect">
            <a:avLst/>
          </a:prstGeom>
        </p:spPr>
      </p:pic>
      <p:pic>
        <p:nvPicPr>
          <p:cNvPr id="74" name="Picture 73">
            <a:extLst>
              <a:ext uri="{FF2B5EF4-FFF2-40B4-BE49-F238E27FC236}">
                <a16:creationId xmlns:a16="http://schemas.microsoft.com/office/drawing/2014/main" id="{47DFD125-EB4C-4B92-BF40-CED330C1FCA9}"/>
              </a:ext>
            </a:extLst>
          </p:cNvPr>
          <p:cNvPicPr>
            <a:picLocks noChangeAspect="1"/>
          </p:cNvPicPr>
          <p:nvPr/>
        </p:nvPicPr>
        <p:blipFill rotWithShape="1">
          <a:blip r:embed="rId12"/>
          <a:srcRect r="32162"/>
          <a:stretch/>
        </p:blipFill>
        <p:spPr>
          <a:xfrm>
            <a:off x="4033118" y="4330391"/>
            <a:ext cx="1344627" cy="270421"/>
          </a:xfrm>
          <a:prstGeom prst="rect">
            <a:avLst/>
          </a:prstGeom>
        </p:spPr>
      </p:pic>
      <p:pic>
        <p:nvPicPr>
          <p:cNvPr id="76" name="Picture 75">
            <a:extLst>
              <a:ext uri="{FF2B5EF4-FFF2-40B4-BE49-F238E27FC236}">
                <a16:creationId xmlns:a16="http://schemas.microsoft.com/office/drawing/2014/main" id="{95A3F6F8-04F2-414E-9AA4-A72037B0A203}"/>
              </a:ext>
            </a:extLst>
          </p:cNvPr>
          <p:cNvPicPr>
            <a:picLocks noChangeAspect="1"/>
          </p:cNvPicPr>
          <p:nvPr/>
        </p:nvPicPr>
        <p:blipFill rotWithShape="1">
          <a:blip r:embed="rId13"/>
          <a:srcRect l="6755" t="26202" r="5627" b="26421"/>
          <a:stretch/>
        </p:blipFill>
        <p:spPr>
          <a:xfrm>
            <a:off x="5924974" y="4176433"/>
            <a:ext cx="1711763" cy="462806"/>
          </a:xfrm>
          <a:prstGeom prst="rect">
            <a:avLst/>
          </a:prstGeom>
        </p:spPr>
      </p:pic>
      <p:pic>
        <p:nvPicPr>
          <p:cNvPr id="77" name="Picture 76">
            <a:extLst>
              <a:ext uri="{FF2B5EF4-FFF2-40B4-BE49-F238E27FC236}">
                <a16:creationId xmlns:a16="http://schemas.microsoft.com/office/drawing/2014/main" id="{7425B77F-3680-4434-B4FD-42D0043744DD}"/>
              </a:ext>
            </a:extLst>
          </p:cNvPr>
          <p:cNvPicPr>
            <a:picLocks noChangeAspect="1"/>
          </p:cNvPicPr>
          <p:nvPr/>
        </p:nvPicPr>
        <p:blipFill rotWithShape="1">
          <a:blip r:embed="rId14"/>
          <a:srcRect l="7369" t="17574" r="7451" b="27263"/>
          <a:stretch/>
        </p:blipFill>
        <p:spPr>
          <a:xfrm>
            <a:off x="5079204" y="3422468"/>
            <a:ext cx="1087625" cy="234778"/>
          </a:xfrm>
          <a:prstGeom prst="rect">
            <a:avLst/>
          </a:prstGeom>
        </p:spPr>
      </p:pic>
      <p:pic>
        <p:nvPicPr>
          <p:cNvPr id="78" name="Picture 77">
            <a:extLst>
              <a:ext uri="{FF2B5EF4-FFF2-40B4-BE49-F238E27FC236}">
                <a16:creationId xmlns:a16="http://schemas.microsoft.com/office/drawing/2014/main" id="{D339B9B7-D258-49F0-9DBF-6FB01BA0DA70}"/>
              </a:ext>
            </a:extLst>
          </p:cNvPr>
          <p:cNvPicPr>
            <a:picLocks noChangeAspect="1"/>
          </p:cNvPicPr>
          <p:nvPr/>
        </p:nvPicPr>
        <p:blipFill>
          <a:blip r:embed="rId15"/>
          <a:stretch>
            <a:fillRect/>
          </a:stretch>
        </p:blipFill>
        <p:spPr>
          <a:xfrm>
            <a:off x="6092402" y="3785472"/>
            <a:ext cx="1239843" cy="323437"/>
          </a:xfrm>
          <a:prstGeom prst="rect">
            <a:avLst/>
          </a:prstGeom>
        </p:spPr>
      </p:pic>
      <p:pic>
        <p:nvPicPr>
          <p:cNvPr id="79" name="Picture 78">
            <a:extLst>
              <a:ext uri="{FF2B5EF4-FFF2-40B4-BE49-F238E27FC236}">
                <a16:creationId xmlns:a16="http://schemas.microsoft.com/office/drawing/2014/main" id="{8CCAB28D-DBD1-42CB-93E8-C18A64845434}"/>
              </a:ext>
            </a:extLst>
          </p:cNvPr>
          <p:cNvPicPr>
            <a:picLocks noChangeAspect="1"/>
          </p:cNvPicPr>
          <p:nvPr/>
        </p:nvPicPr>
        <p:blipFill rotWithShape="1">
          <a:blip r:embed="rId16"/>
          <a:srcRect t="30129" b="29738"/>
          <a:stretch/>
        </p:blipFill>
        <p:spPr>
          <a:xfrm>
            <a:off x="1335618" y="3485175"/>
            <a:ext cx="1823046" cy="382286"/>
          </a:xfrm>
          <a:prstGeom prst="rect">
            <a:avLst/>
          </a:prstGeom>
        </p:spPr>
      </p:pic>
      <p:pic>
        <p:nvPicPr>
          <p:cNvPr id="80" name="Picture 79">
            <a:extLst>
              <a:ext uri="{FF2B5EF4-FFF2-40B4-BE49-F238E27FC236}">
                <a16:creationId xmlns:a16="http://schemas.microsoft.com/office/drawing/2014/main" id="{817D0ACC-FF74-4E38-85BE-C49A2D0ACAA1}"/>
              </a:ext>
            </a:extLst>
          </p:cNvPr>
          <p:cNvPicPr>
            <a:picLocks noChangeAspect="1"/>
          </p:cNvPicPr>
          <p:nvPr/>
        </p:nvPicPr>
        <p:blipFill rotWithShape="1">
          <a:blip r:embed="rId17"/>
          <a:srcRect l="5956" t="32701" r="6688" b="33485"/>
          <a:stretch/>
        </p:blipFill>
        <p:spPr>
          <a:xfrm>
            <a:off x="618142" y="4062295"/>
            <a:ext cx="1823046" cy="344555"/>
          </a:xfrm>
          <a:prstGeom prst="rect">
            <a:avLst/>
          </a:prstGeom>
        </p:spPr>
      </p:pic>
      <p:sp>
        <p:nvSpPr>
          <p:cNvPr id="82" name="TextBox 81">
            <a:extLst>
              <a:ext uri="{FF2B5EF4-FFF2-40B4-BE49-F238E27FC236}">
                <a16:creationId xmlns:a16="http://schemas.microsoft.com/office/drawing/2014/main" id="{C5414ECB-206E-4955-8FF1-2408EA82B474}"/>
              </a:ext>
            </a:extLst>
          </p:cNvPr>
          <p:cNvSpPr txBox="1"/>
          <p:nvPr/>
        </p:nvSpPr>
        <p:spPr>
          <a:xfrm>
            <a:off x="1558776" y="3800145"/>
            <a:ext cx="1934725" cy="200055"/>
          </a:xfrm>
          <a:prstGeom prst="rect">
            <a:avLst/>
          </a:prstGeom>
          <a:noFill/>
        </p:spPr>
        <p:txBody>
          <a:bodyPr wrap="square" rtlCol="0">
            <a:spAutoFit/>
          </a:bodyPr>
          <a:lstStyle/>
          <a:p>
            <a:r>
              <a:rPr lang="en-US" sz="700" dirty="0">
                <a:solidFill>
                  <a:schemeClr val="bg1">
                    <a:lumMod val="65000"/>
                  </a:schemeClr>
                </a:solidFill>
                <a:latin typeface="Helvetica" panose="020B0604020202020204" pitchFamily="34" charset="0"/>
                <a:cs typeface="Helvetica" panose="020B0604020202020204" pitchFamily="34" charset="0"/>
              </a:rPr>
              <a:t>Primerica Legal Protection Program</a:t>
            </a:r>
          </a:p>
        </p:txBody>
      </p:sp>
      <p:pic>
        <p:nvPicPr>
          <p:cNvPr id="81" name="Picture 80">
            <a:extLst>
              <a:ext uri="{FF2B5EF4-FFF2-40B4-BE49-F238E27FC236}">
                <a16:creationId xmlns:a16="http://schemas.microsoft.com/office/drawing/2014/main" id="{AB3859C1-4C8E-4D59-8C39-8A4067EB613F}"/>
              </a:ext>
            </a:extLst>
          </p:cNvPr>
          <p:cNvPicPr>
            <a:picLocks noChangeAspect="1"/>
          </p:cNvPicPr>
          <p:nvPr/>
        </p:nvPicPr>
        <p:blipFill>
          <a:blip r:embed="rId18"/>
          <a:stretch>
            <a:fillRect/>
          </a:stretch>
        </p:blipFill>
        <p:spPr>
          <a:xfrm>
            <a:off x="5550355" y="1091710"/>
            <a:ext cx="651441" cy="651441"/>
          </a:xfrm>
          <a:prstGeom prst="rect">
            <a:avLst/>
          </a:prstGeom>
        </p:spPr>
      </p:pic>
      <p:pic>
        <p:nvPicPr>
          <p:cNvPr id="3" name="Picture 2">
            <a:extLst>
              <a:ext uri="{FF2B5EF4-FFF2-40B4-BE49-F238E27FC236}">
                <a16:creationId xmlns:a16="http://schemas.microsoft.com/office/drawing/2014/main" id="{230A6D0E-CD72-4820-81E5-6CECC1053269}"/>
              </a:ext>
            </a:extLst>
          </p:cNvPr>
          <p:cNvPicPr>
            <a:picLocks noChangeAspect="1"/>
          </p:cNvPicPr>
          <p:nvPr/>
        </p:nvPicPr>
        <p:blipFill rotWithShape="1">
          <a:blip r:embed="rId19"/>
          <a:srcRect l="39346" t="49621" r="27218" b="39099"/>
          <a:stretch/>
        </p:blipFill>
        <p:spPr>
          <a:xfrm>
            <a:off x="7078046" y="3042494"/>
            <a:ext cx="1875034" cy="337120"/>
          </a:xfrm>
          <a:prstGeom prst="rect">
            <a:avLst/>
          </a:prstGeom>
        </p:spPr>
      </p:pic>
    </p:spTree>
    <p:extLst>
      <p:ext uri="{BB962C8B-B14F-4D97-AF65-F5344CB8AC3E}">
        <p14:creationId xmlns:p14="http://schemas.microsoft.com/office/powerpoint/2010/main" val="3611823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439275" cy="5143500"/>
          </a:xfrm>
          <a:prstGeom prst="rect">
            <a:avLst/>
          </a:prstGeom>
        </p:spPr>
      </p:pic>
      <p:sp>
        <p:nvSpPr>
          <p:cNvPr id="4" name="Content Placeholder 2"/>
          <p:cNvSpPr txBox="1">
            <a:spLocks/>
          </p:cNvSpPr>
          <p:nvPr/>
        </p:nvSpPr>
        <p:spPr>
          <a:xfrm>
            <a:off x="455705" y="1091796"/>
            <a:ext cx="4811620" cy="373247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dirty="0"/>
              <a:t>The average American has $90,460 in consumer debt – including credit cards, personal loans, auto and mortgage loans and student debt.</a:t>
            </a:r>
          </a:p>
          <a:p>
            <a:pPr marL="0" indent="0">
              <a:lnSpc>
                <a:spcPts val="1300"/>
              </a:lnSpc>
              <a:spcBef>
                <a:spcPts val="300"/>
              </a:spcBef>
              <a:buNone/>
            </a:pPr>
            <a:r>
              <a:rPr lang="en-US" sz="1100" dirty="0" err="1">
                <a:solidFill>
                  <a:schemeClr val="tx1">
                    <a:lumMod val="65000"/>
                    <a:lumOff val="35000"/>
                  </a:schemeClr>
                </a:solidFill>
                <a:latin typeface="Arial Narrow" panose="020B0606020202030204" pitchFamily="34" charset="0"/>
              </a:rPr>
              <a:t>CNBC.com</a:t>
            </a:r>
            <a:r>
              <a:rPr lang="en-US" sz="1100" dirty="0">
                <a:solidFill>
                  <a:schemeClr val="tx1">
                    <a:lumMod val="65000"/>
                    <a:lumOff val="35000"/>
                  </a:schemeClr>
                </a:solidFill>
                <a:latin typeface="Arial Narrow" panose="020B0606020202030204" pitchFamily="34" charset="0"/>
              </a:rPr>
              <a:t>, “The Average American has $90,460 in Debt – Here’s How Much Debt Americans Have at Every Age,” January 22, 2021</a:t>
            </a:r>
          </a:p>
          <a:p>
            <a:pPr marL="0" indent="0">
              <a:lnSpc>
                <a:spcPts val="1300"/>
              </a:lnSpc>
              <a:spcBef>
                <a:spcPts val="300"/>
              </a:spcBef>
              <a:buNone/>
            </a:pPr>
            <a:endParaRPr lang="en-US" sz="1100" dirty="0">
              <a:solidFill>
                <a:schemeClr val="tx1">
                  <a:lumMod val="65000"/>
                  <a:lumOff val="35000"/>
                </a:schemeClr>
              </a:solidFill>
              <a:latin typeface="Arial Narrow" panose="020B0606020202030204" pitchFamily="34" charset="0"/>
            </a:endParaRPr>
          </a:p>
        </p:txBody>
      </p:sp>
      <p:grpSp>
        <p:nvGrpSpPr>
          <p:cNvPr id="5" name="Group 4"/>
          <p:cNvGrpSpPr/>
          <p:nvPr/>
        </p:nvGrpSpPr>
        <p:grpSpPr>
          <a:xfrm>
            <a:off x="0" y="319229"/>
            <a:ext cx="3242237" cy="465852"/>
            <a:chOff x="0" y="319228"/>
            <a:chExt cx="3242236" cy="465852"/>
          </a:xfrm>
        </p:grpSpPr>
        <p:pic>
          <p:nvPicPr>
            <p:cNvPr id="6" name="Picture 5" descr="Ribb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19228"/>
              <a:ext cx="2480986" cy="46585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55707" y="377401"/>
              <a:ext cx="2786529" cy="369332"/>
            </a:xfrm>
            <a:prstGeom prst="rect">
              <a:avLst/>
            </a:prstGeom>
            <a:noFill/>
          </p:spPr>
          <p:txBody>
            <a:bodyPr wrap="square" rtlCol="0">
              <a:spAutoFit/>
            </a:bodyPr>
            <a:lstStyle/>
            <a:p>
              <a:r>
                <a:rPr lang="en-US" sz="1800" b="1" spc="600" dirty="0">
                  <a:solidFill>
                    <a:srgbClr val="FFFFFF"/>
                  </a:solidFill>
                  <a:latin typeface="Helvetica"/>
                  <a:cs typeface="Helvetica"/>
                </a:rPr>
                <a:t>DEBT</a:t>
              </a:r>
            </a:p>
          </p:txBody>
        </p:sp>
      </p:grpSp>
      <p:sp>
        <p:nvSpPr>
          <p:cNvPr id="8" name="Rectangle 7"/>
          <p:cNvSpPr/>
          <p:nvPr/>
        </p:nvSpPr>
        <p:spPr>
          <a:xfrm>
            <a:off x="455706" y="3449908"/>
            <a:ext cx="4954494" cy="1336263"/>
          </a:xfrm>
          <a:prstGeom prst="rect">
            <a:avLst/>
          </a:prstGeom>
        </p:spPr>
        <p:txBody>
          <a:bodyPr wrap="square">
            <a:spAutoFit/>
          </a:bodyPr>
          <a:lstStyle/>
          <a:p>
            <a:pPr>
              <a:lnSpc>
                <a:spcPts val="2700"/>
              </a:lnSpc>
            </a:pPr>
            <a:r>
              <a:rPr lang="en-US" sz="2400" b="1" dirty="0">
                <a:latin typeface="Helvetica" pitchFamily="2" charset="0"/>
              </a:rPr>
              <a:t>More than 1 in 3 Americans say a purchase of $100 or more would max out their credit card.  </a:t>
            </a:r>
          </a:p>
          <a:p>
            <a:pPr>
              <a:lnSpc>
                <a:spcPts val="1300"/>
              </a:lnSpc>
              <a:spcBef>
                <a:spcPts val="300"/>
              </a:spcBef>
            </a:pPr>
            <a:r>
              <a:rPr lang="en-US" sz="1100" dirty="0" err="1">
                <a:solidFill>
                  <a:schemeClr val="tx1">
                    <a:lumMod val="65000"/>
                    <a:lumOff val="35000"/>
                  </a:schemeClr>
                </a:solidFill>
                <a:latin typeface="Arial Narrow" panose="020B0606020202030204" pitchFamily="34" charset="0"/>
              </a:rPr>
              <a:t>CNBC.com</a:t>
            </a:r>
            <a:r>
              <a:rPr lang="en-US" sz="1100" dirty="0">
                <a:solidFill>
                  <a:schemeClr val="tx1">
                    <a:lumMod val="65000"/>
                    <a:lumOff val="35000"/>
                  </a:schemeClr>
                </a:solidFill>
                <a:latin typeface="Arial Narrow" panose="020B0606020202030204" pitchFamily="34" charset="0"/>
              </a:rPr>
              <a:t>, “1 in 3 Consumers Fear They Will Max Out a Credit Card,” February 10, 2020</a:t>
            </a:r>
            <a:endParaRPr lang="en-US" sz="1100" b="1"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2098057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 y="0"/>
            <a:ext cx="9143547" cy="5143500"/>
          </a:xfrm>
          <a:prstGeom prst="rect">
            <a:avLst/>
          </a:prstGeom>
        </p:spPr>
      </p:pic>
      <p:grpSp>
        <p:nvGrpSpPr>
          <p:cNvPr id="4" name="Group 3"/>
          <p:cNvGrpSpPr/>
          <p:nvPr/>
        </p:nvGrpSpPr>
        <p:grpSpPr>
          <a:xfrm>
            <a:off x="0" y="319229"/>
            <a:ext cx="3331883" cy="465852"/>
            <a:chOff x="-4" y="319228"/>
            <a:chExt cx="3331883" cy="465852"/>
          </a:xfrm>
        </p:grpSpPr>
        <p:pic>
          <p:nvPicPr>
            <p:cNvPr id="5" name="Picture 4" descr="Ribb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 y="319228"/>
              <a:ext cx="3331883" cy="465852"/>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21006" y="377401"/>
              <a:ext cx="2786530" cy="369332"/>
            </a:xfrm>
            <a:prstGeom prst="rect">
              <a:avLst/>
            </a:prstGeom>
            <a:noFill/>
          </p:spPr>
          <p:txBody>
            <a:bodyPr wrap="square" rtlCol="0">
              <a:spAutoFit/>
            </a:bodyPr>
            <a:lstStyle/>
            <a:p>
              <a:r>
                <a:rPr lang="en-US" sz="1800" b="1" spc="600" dirty="0">
                  <a:solidFill>
                    <a:schemeClr val="bg1"/>
                  </a:solidFill>
                  <a:latin typeface="Helvetica"/>
                  <a:cs typeface="Helvetica"/>
                </a:rPr>
                <a:t>INVESTMENTS</a:t>
              </a:r>
            </a:p>
          </p:txBody>
        </p:sp>
      </p:grpSp>
      <p:sp>
        <p:nvSpPr>
          <p:cNvPr id="7" name="Rectangle 6"/>
          <p:cNvSpPr/>
          <p:nvPr/>
        </p:nvSpPr>
        <p:spPr>
          <a:xfrm>
            <a:off x="457677" y="1141457"/>
            <a:ext cx="4485797" cy="1662571"/>
          </a:xfrm>
          <a:prstGeom prst="rect">
            <a:avLst/>
          </a:prstGeom>
        </p:spPr>
        <p:txBody>
          <a:bodyPr wrap="square">
            <a:spAutoFit/>
          </a:bodyPr>
          <a:lstStyle/>
          <a:p>
            <a:pPr>
              <a:lnSpc>
                <a:spcPts val="2700"/>
              </a:lnSpc>
            </a:pPr>
            <a:r>
              <a:rPr lang="en-US" sz="2400" b="1" dirty="0">
                <a:latin typeface="Helvetica" panose="020B0604020202020204" pitchFamily="34" charset="0"/>
                <a:cs typeface="Helvetica" panose="020B0604020202020204" pitchFamily="34" charset="0"/>
              </a:rPr>
              <a:t>Nearly 30% say they have less than $25,000 in savings and investments put away  for retirement.</a:t>
            </a:r>
          </a:p>
          <a:p>
            <a:pPr>
              <a:lnSpc>
                <a:spcPts val="1600"/>
              </a:lnSpc>
            </a:pPr>
            <a:r>
              <a:rPr lang="en-US" sz="1100" dirty="0" err="1">
                <a:solidFill>
                  <a:schemeClr val="tx1">
                    <a:lumMod val="65000"/>
                    <a:lumOff val="35000"/>
                  </a:schemeClr>
                </a:solidFill>
                <a:latin typeface="Arial Narrow" panose="020B0606020202030204" pitchFamily="34" charset="0"/>
              </a:rPr>
              <a:t>EBRI.org</a:t>
            </a:r>
            <a:r>
              <a:rPr lang="en-US" sz="1100" dirty="0">
                <a:solidFill>
                  <a:schemeClr val="tx1">
                    <a:lumMod val="65000"/>
                    <a:lumOff val="35000"/>
                  </a:schemeClr>
                </a:solidFill>
                <a:latin typeface="Arial Narrow" panose="020B0606020202030204" pitchFamily="34" charset="0"/>
              </a:rPr>
              <a:t>, Employee Benefit Research </a:t>
            </a:r>
            <a:r>
              <a:rPr lang="en-US" sz="1100">
                <a:solidFill>
                  <a:schemeClr val="tx1">
                    <a:lumMod val="65000"/>
                    <a:lumOff val="35000"/>
                  </a:schemeClr>
                </a:solidFill>
                <a:latin typeface="Arial Narrow" panose="020B0606020202030204" pitchFamily="34" charset="0"/>
              </a:rPr>
              <a:t>Institute 2021 </a:t>
            </a:r>
            <a:r>
              <a:rPr lang="en-US" sz="1100" dirty="0">
                <a:solidFill>
                  <a:schemeClr val="tx1">
                    <a:lumMod val="65000"/>
                    <a:lumOff val="35000"/>
                  </a:schemeClr>
                </a:solidFill>
                <a:latin typeface="Arial Narrow" panose="020B0606020202030204" pitchFamily="34" charset="0"/>
              </a:rPr>
              <a:t>Retirement Confidence Survey</a:t>
            </a:r>
            <a:endParaRPr lang="en-US" sz="1100" b="1" dirty="0">
              <a:solidFill>
                <a:schemeClr val="tx1">
                  <a:lumMod val="65000"/>
                  <a:lumOff val="35000"/>
                </a:schemeClr>
              </a:solidFill>
              <a:latin typeface="Arial Narrow" panose="020B0606020202030204" pitchFamily="34" charset="0"/>
            </a:endParaRPr>
          </a:p>
        </p:txBody>
      </p:sp>
      <p:sp>
        <p:nvSpPr>
          <p:cNvPr id="10" name="Rectangle 9"/>
          <p:cNvSpPr/>
          <p:nvPr/>
        </p:nvSpPr>
        <p:spPr>
          <a:xfrm>
            <a:off x="457677" y="3120124"/>
            <a:ext cx="4866797" cy="1422121"/>
          </a:xfrm>
          <a:prstGeom prst="rect">
            <a:avLst/>
          </a:prstGeom>
        </p:spPr>
        <p:txBody>
          <a:bodyPr wrap="square">
            <a:spAutoFit/>
          </a:bodyPr>
          <a:lstStyle/>
          <a:p>
            <a:pPr>
              <a:lnSpc>
                <a:spcPts val="2700"/>
              </a:lnSpc>
            </a:pPr>
            <a:r>
              <a:rPr lang="en-US" sz="2400" b="1" dirty="0">
                <a:latin typeface="Helvetica" panose="020B0604020202020204" pitchFamily="34" charset="0"/>
                <a:cs typeface="Helvetica" panose="020B0604020202020204" pitchFamily="34" charset="0"/>
              </a:rPr>
              <a:t>Almost half of Americans say they worry they’ll run out of money in retirement.</a:t>
            </a:r>
            <a:br>
              <a:rPr lang="en-US" sz="2400" b="1" dirty="0">
                <a:latin typeface="Helvetica" panose="020B0604020202020204" pitchFamily="34" charset="0"/>
                <a:cs typeface="Helvetica" panose="020B0604020202020204" pitchFamily="34" charset="0"/>
              </a:rPr>
            </a:br>
            <a:r>
              <a:rPr lang="en-US" sz="1100" dirty="0" err="1">
                <a:solidFill>
                  <a:schemeClr val="tx1">
                    <a:lumMod val="65000"/>
                    <a:lumOff val="35000"/>
                  </a:schemeClr>
                </a:solidFill>
                <a:latin typeface="Arial Narrow" panose="020B0606020202030204" pitchFamily="34" charset="0"/>
              </a:rPr>
              <a:t>Forbes.com</a:t>
            </a:r>
            <a:r>
              <a:rPr lang="en-US" sz="1100" dirty="0">
                <a:solidFill>
                  <a:schemeClr val="tx1">
                    <a:lumMod val="65000"/>
                    <a:lumOff val="35000"/>
                  </a:schemeClr>
                </a:solidFill>
                <a:latin typeface="Arial Narrow" panose="020B0606020202030204" pitchFamily="34" charset="0"/>
              </a:rPr>
              <a:t>, “Top 4 Retirement Worries – and How to Handle Them,” September 24, 2020</a:t>
            </a:r>
            <a:endParaRPr lang="en-US" sz="1100" b="1"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2128340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759" y="0"/>
            <a:ext cx="9270971" cy="5158442"/>
          </a:xfrm>
          <a:prstGeom prst="rect">
            <a:avLst/>
          </a:prstGeom>
        </p:spPr>
      </p:pic>
      <p:grpSp>
        <p:nvGrpSpPr>
          <p:cNvPr id="5" name="Group 4"/>
          <p:cNvGrpSpPr/>
          <p:nvPr/>
        </p:nvGrpSpPr>
        <p:grpSpPr>
          <a:xfrm>
            <a:off x="-59759" y="319229"/>
            <a:ext cx="3391642" cy="465852"/>
            <a:chOff x="-59763" y="319228"/>
            <a:chExt cx="3391642" cy="465852"/>
          </a:xfrm>
        </p:grpSpPr>
        <p:pic>
          <p:nvPicPr>
            <p:cNvPr id="7" name="Picture 6" descr="Ribbon.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63" y="319228"/>
              <a:ext cx="3391642" cy="465852"/>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55706" y="377401"/>
              <a:ext cx="2786530" cy="369332"/>
            </a:xfrm>
            <a:prstGeom prst="rect">
              <a:avLst/>
            </a:prstGeom>
            <a:noFill/>
          </p:spPr>
          <p:txBody>
            <a:bodyPr wrap="square" rtlCol="0">
              <a:spAutoFit/>
            </a:bodyPr>
            <a:lstStyle/>
            <a:p>
              <a:r>
                <a:rPr lang="en-US" sz="1800" b="1" spc="600" dirty="0">
                  <a:solidFill>
                    <a:schemeClr val="bg1"/>
                  </a:solidFill>
                  <a:latin typeface="Helvetica"/>
                  <a:cs typeface="Helvetica"/>
                </a:rPr>
                <a:t>PROTECTION </a:t>
              </a:r>
            </a:p>
          </p:txBody>
        </p:sp>
      </p:grpSp>
      <p:sp>
        <p:nvSpPr>
          <p:cNvPr id="9" name="Title 2"/>
          <p:cNvSpPr txBox="1">
            <a:spLocks/>
          </p:cNvSpPr>
          <p:nvPr/>
        </p:nvSpPr>
        <p:spPr bwMode="auto">
          <a:xfrm>
            <a:off x="455705" y="2371161"/>
            <a:ext cx="4840820" cy="2453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ct val="85000"/>
              </a:lnSpc>
              <a:spcBef>
                <a:spcPct val="0"/>
              </a:spcBef>
              <a:spcAft>
                <a:spcPct val="0"/>
              </a:spcAft>
              <a:defRPr sz="3600" b="0" baseline="0">
                <a:solidFill>
                  <a:schemeClr val="bg1"/>
                </a:solidFill>
                <a:latin typeface="+mn-lt"/>
                <a:ea typeface="Arial Unicode MS" pitchFamily="-107" charset="0"/>
                <a:cs typeface="Arial Unicode MS" pitchFamily="-107" charset="0"/>
              </a:defRPr>
            </a:lvl1pPr>
            <a:lvl2pPr algn="ctr" rtl="0" eaLnBrk="0" fontAlgn="base" hangingPunct="0">
              <a:lnSpc>
                <a:spcPct val="85000"/>
              </a:lnSpc>
              <a:spcBef>
                <a:spcPct val="0"/>
              </a:spcBef>
              <a:spcAft>
                <a:spcPct val="0"/>
              </a:spcAft>
              <a:defRPr sz="3600">
                <a:solidFill>
                  <a:schemeClr val="bg1"/>
                </a:solidFill>
                <a:latin typeface="Trebuchet MS" pitchFamily="-110" charset="0"/>
                <a:ea typeface="Arial Unicode MS" pitchFamily="-107" charset="0"/>
                <a:cs typeface="Arial Unicode MS" pitchFamily="-107" charset="0"/>
              </a:defRPr>
            </a:lvl2pPr>
            <a:lvl3pPr algn="ctr" rtl="0" eaLnBrk="0" fontAlgn="base" hangingPunct="0">
              <a:lnSpc>
                <a:spcPct val="85000"/>
              </a:lnSpc>
              <a:spcBef>
                <a:spcPct val="0"/>
              </a:spcBef>
              <a:spcAft>
                <a:spcPct val="0"/>
              </a:spcAft>
              <a:defRPr sz="3600">
                <a:solidFill>
                  <a:schemeClr val="bg1"/>
                </a:solidFill>
                <a:latin typeface="Trebuchet MS" pitchFamily="-110" charset="0"/>
                <a:ea typeface="Arial Unicode MS" pitchFamily="-107" charset="0"/>
                <a:cs typeface="Arial Unicode MS" pitchFamily="-107" charset="0"/>
              </a:defRPr>
            </a:lvl3pPr>
            <a:lvl4pPr algn="ctr" rtl="0" eaLnBrk="0" fontAlgn="base" hangingPunct="0">
              <a:lnSpc>
                <a:spcPct val="85000"/>
              </a:lnSpc>
              <a:spcBef>
                <a:spcPct val="0"/>
              </a:spcBef>
              <a:spcAft>
                <a:spcPct val="0"/>
              </a:spcAft>
              <a:defRPr sz="3600">
                <a:solidFill>
                  <a:schemeClr val="bg1"/>
                </a:solidFill>
                <a:latin typeface="Trebuchet MS" pitchFamily="-110" charset="0"/>
                <a:ea typeface="Arial Unicode MS" pitchFamily="-107" charset="0"/>
                <a:cs typeface="Arial Unicode MS" pitchFamily="-107" charset="0"/>
              </a:defRPr>
            </a:lvl4pPr>
            <a:lvl5pPr algn="ctr" rtl="0" eaLnBrk="0" fontAlgn="base" hangingPunct="0">
              <a:lnSpc>
                <a:spcPct val="85000"/>
              </a:lnSpc>
              <a:spcBef>
                <a:spcPct val="0"/>
              </a:spcBef>
              <a:spcAft>
                <a:spcPct val="0"/>
              </a:spcAft>
              <a:defRPr sz="3600">
                <a:solidFill>
                  <a:schemeClr val="bg1"/>
                </a:solidFill>
                <a:latin typeface="Trebuchet MS" pitchFamily="-110" charset="0"/>
                <a:ea typeface="Arial Unicode MS" pitchFamily="-107" charset="0"/>
                <a:cs typeface="Arial Unicode MS" pitchFamily="-107" charset="0"/>
              </a:defRPr>
            </a:lvl5pPr>
            <a:lvl6pPr marL="457200" algn="ctr" rtl="0" fontAlgn="base">
              <a:spcBef>
                <a:spcPct val="0"/>
              </a:spcBef>
              <a:spcAft>
                <a:spcPct val="0"/>
              </a:spcAft>
              <a:defRPr sz="3600">
                <a:solidFill>
                  <a:schemeClr val="bg1"/>
                </a:solidFill>
                <a:latin typeface="Trebuchet MS" pitchFamily="-110" charset="0"/>
              </a:defRPr>
            </a:lvl6pPr>
            <a:lvl7pPr marL="914400" algn="ctr" rtl="0" fontAlgn="base">
              <a:spcBef>
                <a:spcPct val="0"/>
              </a:spcBef>
              <a:spcAft>
                <a:spcPct val="0"/>
              </a:spcAft>
              <a:defRPr sz="3600">
                <a:solidFill>
                  <a:schemeClr val="bg1"/>
                </a:solidFill>
                <a:latin typeface="Trebuchet MS" pitchFamily="-110" charset="0"/>
              </a:defRPr>
            </a:lvl7pPr>
            <a:lvl8pPr marL="1371600" algn="ctr" rtl="0" fontAlgn="base">
              <a:spcBef>
                <a:spcPct val="0"/>
              </a:spcBef>
              <a:spcAft>
                <a:spcPct val="0"/>
              </a:spcAft>
              <a:defRPr sz="3600">
                <a:solidFill>
                  <a:schemeClr val="bg1"/>
                </a:solidFill>
                <a:latin typeface="Trebuchet MS" pitchFamily="-110" charset="0"/>
              </a:defRPr>
            </a:lvl8pPr>
            <a:lvl9pPr marL="1828800" algn="ctr" rtl="0" fontAlgn="base">
              <a:spcBef>
                <a:spcPct val="0"/>
              </a:spcBef>
              <a:spcAft>
                <a:spcPct val="0"/>
              </a:spcAft>
              <a:defRPr sz="3600">
                <a:solidFill>
                  <a:schemeClr val="bg1"/>
                </a:solidFill>
                <a:latin typeface="Trebuchet MS" pitchFamily="-110" charset="0"/>
              </a:defRPr>
            </a:lvl9pPr>
          </a:lstStyle>
          <a:p>
            <a:pPr algn="l">
              <a:lnSpc>
                <a:spcPts val="2700"/>
              </a:lnSpc>
            </a:pPr>
            <a:r>
              <a:rPr lang="en-US" sz="2400" b="1" dirty="0">
                <a:latin typeface="Helvetica" panose="020B0604020202020204" pitchFamily="34" charset="0"/>
                <a:cs typeface="Helvetica" panose="020B0604020202020204" pitchFamily="34" charset="0"/>
              </a:rPr>
              <a:t>About 60 million American</a:t>
            </a:r>
            <a:br>
              <a:rPr lang="en-US" sz="2400" b="1" dirty="0">
                <a:latin typeface="Helvetica" panose="020B0604020202020204" pitchFamily="34" charset="0"/>
                <a:cs typeface="Helvetica" panose="020B0604020202020204" pitchFamily="34" charset="0"/>
              </a:rPr>
            </a:br>
            <a:r>
              <a:rPr lang="en-US" sz="2400" b="1" dirty="0">
                <a:latin typeface="Helvetica" panose="020B0604020202020204" pitchFamily="34" charset="0"/>
                <a:cs typeface="Helvetica" panose="020B0604020202020204" pitchFamily="34" charset="0"/>
              </a:rPr>
              <a:t>households are underinsured or uninsured with an average life insurance coverage gap of $200,000.</a:t>
            </a:r>
          </a:p>
          <a:p>
            <a:pPr algn="l">
              <a:spcBef>
                <a:spcPts val="300"/>
              </a:spcBef>
              <a:spcAft>
                <a:spcPts val="0"/>
              </a:spcAft>
            </a:pPr>
            <a:r>
              <a:rPr lang="en-US" sz="1100" dirty="0" err="1">
                <a:latin typeface="Arial Narrow" panose="020B0606020202030204" pitchFamily="34" charset="0"/>
              </a:rPr>
              <a:t>InsuranceNewsNet.com</a:t>
            </a:r>
            <a:r>
              <a:rPr lang="en-US" sz="1100" dirty="0">
                <a:latin typeface="Arial Narrow" panose="020B0606020202030204" pitchFamily="34" charset="0"/>
              </a:rPr>
              <a:t>, “Insurance Coalition Targets Life Coverage Gap, March 1, 2021</a:t>
            </a:r>
            <a:endParaRPr lang="en-US" sz="1100" b="1" dirty="0">
              <a:latin typeface="Arial Narrow" panose="020B0606020202030204" pitchFamily="34" charset="0"/>
            </a:endParaRPr>
          </a:p>
        </p:txBody>
      </p:sp>
      <p:sp>
        <p:nvSpPr>
          <p:cNvPr id="8" name="TextBox 7"/>
          <p:cNvSpPr txBox="1"/>
          <p:nvPr/>
        </p:nvSpPr>
        <p:spPr>
          <a:xfrm>
            <a:off x="455705" y="1169356"/>
            <a:ext cx="5670667" cy="992579"/>
          </a:xfrm>
          <a:prstGeom prst="rect">
            <a:avLst/>
          </a:prstGeom>
          <a:noFill/>
        </p:spPr>
        <p:txBody>
          <a:bodyPr wrap="square" rtlCol="0">
            <a:spAutoFit/>
          </a:bodyPr>
          <a:lstStyle/>
          <a:p>
            <a:pPr>
              <a:lnSpc>
                <a:spcPts val="2700"/>
              </a:lnSpc>
            </a:pPr>
            <a:r>
              <a:rPr lang="en-US" sz="2400" b="1" dirty="0">
                <a:solidFill>
                  <a:schemeClr val="bg1"/>
                </a:solidFill>
                <a:latin typeface="Helvetica" panose="020B0604020202020204" pitchFamily="34" charset="0"/>
                <a:cs typeface="Helvetica" panose="020B0604020202020204" pitchFamily="34" charset="0"/>
              </a:rPr>
              <a:t>Nearly half (46%) of Americans have no life insurance coverage in 2020.</a:t>
            </a:r>
          </a:p>
          <a:p>
            <a:pPr>
              <a:spcBef>
                <a:spcPts val="300"/>
              </a:spcBef>
            </a:pPr>
            <a:r>
              <a:rPr lang="en-US" sz="1100" dirty="0" err="1">
                <a:solidFill>
                  <a:srgbClr val="FFFFFF"/>
                </a:solidFill>
                <a:latin typeface="Arial Narrow"/>
                <a:cs typeface="Arial Narrow"/>
              </a:rPr>
              <a:t>Statista.com</a:t>
            </a:r>
            <a:r>
              <a:rPr lang="en-US" sz="1100" dirty="0">
                <a:solidFill>
                  <a:srgbClr val="FFFFFF"/>
                </a:solidFill>
                <a:latin typeface="Arial Narrow"/>
                <a:cs typeface="Arial Narrow"/>
              </a:rPr>
              <a:t>, “Life Insurance Ownership in the U.S. 2020,” November 5, 2020</a:t>
            </a:r>
            <a:endParaRPr lang="en-US" sz="1100" i="1" dirty="0">
              <a:solidFill>
                <a:srgbClr val="FFFFFF"/>
              </a:solidFill>
              <a:latin typeface="Arial Narrow"/>
              <a:cs typeface="Arial Narrow"/>
            </a:endParaRPr>
          </a:p>
        </p:txBody>
      </p:sp>
    </p:spTree>
    <p:extLst>
      <p:ext uri="{BB962C8B-B14F-4D97-AF65-F5344CB8AC3E}">
        <p14:creationId xmlns:p14="http://schemas.microsoft.com/office/powerpoint/2010/main" val="2573080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FA604F-C21C-F541-8D78-F8E1A4D4D303}"/>
              </a:ext>
            </a:extLst>
          </p:cNvPr>
          <p:cNvSpPr>
            <a:spLocks noGrp="1"/>
          </p:cNvSpPr>
          <p:nvPr>
            <p:ph type="title"/>
          </p:nvPr>
        </p:nvSpPr>
        <p:spPr/>
        <p:txBody>
          <a:bodyPr>
            <a:spAutoFit/>
          </a:bodyPr>
          <a:lstStyle/>
          <a:p>
            <a:r>
              <a:rPr lang="en-US" altLang="en-US" sz="2600" dirty="0">
                <a:solidFill>
                  <a:srgbClr val="34526F"/>
                </a:solidFill>
              </a:rPr>
              <a:t>People Don’t Plan to Fail, They Fail to Plan</a:t>
            </a:r>
            <a:endParaRPr lang="en-US" sz="2600" dirty="0"/>
          </a:p>
        </p:txBody>
      </p:sp>
      <p:sp>
        <p:nvSpPr>
          <p:cNvPr id="27668" name="Rectangle 20"/>
          <p:cNvSpPr>
            <a:spLocks noGrp="1" noChangeArrowheads="1"/>
          </p:cNvSpPr>
          <p:nvPr>
            <p:ph type="body" idx="4294967295"/>
          </p:nvPr>
        </p:nvSpPr>
        <p:spPr>
          <a:xfrm>
            <a:off x="401104" y="1003300"/>
            <a:ext cx="4178300" cy="850169"/>
          </a:xfrm>
        </p:spPr>
        <p:txBody>
          <a:bodyPr/>
          <a:lstStyle/>
          <a:p>
            <a:pPr marL="0" indent="4763" eaLnBrk="1" hangingPunct="1">
              <a:lnSpc>
                <a:spcPct val="95000"/>
              </a:lnSpc>
              <a:buFontTx/>
              <a:buNone/>
            </a:pPr>
            <a:r>
              <a:rPr lang="en-US" altLang="en-US" sz="2000" b="1" dirty="0">
                <a:solidFill>
                  <a:srgbClr val="E4021E"/>
                </a:solidFill>
              </a:rPr>
              <a:t>The Problem:</a:t>
            </a:r>
          </a:p>
          <a:p>
            <a:pPr marL="0" indent="4763" eaLnBrk="1" hangingPunct="1">
              <a:lnSpc>
                <a:spcPts val="1700"/>
              </a:lnSpc>
              <a:buFontTx/>
              <a:buNone/>
            </a:pPr>
            <a:r>
              <a:rPr lang="en-US" altLang="en-US" sz="1400" dirty="0">
                <a:solidFill>
                  <a:srgbClr val="34526F"/>
                </a:solidFill>
              </a:rPr>
              <a:t>Traditional financial institutions sell you products. They don’</a:t>
            </a:r>
            <a:r>
              <a:rPr lang="en-US" altLang="ja-JP" sz="1400" dirty="0">
                <a:solidFill>
                  <a:srgbClr val="34526F"/>
                </a:solidFill>
              </a:rPr>
              <a:t>t provide you with a total solution.</a:t>
            </a:r>
            <a:endParaRPr lang="en-US" altLang="en-US" sz="1400" b="1" dirty="0">
              <a:solidFill>
                <a:srgbClr val="34526F"/>
              </a:solidFill>
            </a:endParaRPr>
          </a:p>
        </p:txBody>
      </p:sp>
      <p:sp>
        <p:nvSpPr>
          <p:cNvPr id="27685" name="Rectangle 37"/>
          <p:cNvSpPr>
            <a:spLocks noChangeArrowheads="1"/>
          </p:cNvSpPr>
          <p:nvPr/>
        </p:nvSpPr>
        <p:spPr bwMode="auto">
          <a:xfrm>
            <a:off x="4671587" y="1003657"/>
            <a:ext cx="4070958" cy="1411287"/>
          </a:xfrm>
          <a:prstGeom prst="rect">
            <a:avLst/>
          </a:prstGeom>
          <a:noFill/>
          <a:ln w="9525">
            <a:noFill/>
            <a:miter lim="800000"/>
            <a:headEnd/>
            <a:tailEnd/>
          </a:ln>
        </p:spPr>
        <p:txBody>
          <a:bodyPr lIns="91426" tIns="45714" rIns="91426" bIns="45714"/>
          <a:lstStyle/>
          <a:p>
            <a:pPr indent="4763">
              <a:lnSpc>
                <a:spcPct val="85000"/>
              </a:lnSpc>
              <a:spcAft>
                <a:spcPts val="600"/>
              </a:spcAft>
            </a:pPr>
            <a:r>
              <a:rPr lang="en-US" altLang="en-US" sz="2000" b="1" dirty="0">
                <a:solidFill>
                  <a:srgbClr val="E4021E"/>
                </a:solidFill>
                <a:latin typeface="Helvetica"/>
                <a:ea typeface="Arial Unicode MS" pitchFamily="34" charset="-128"/>
                <a:cs typeface="Helvetica"/>
              </a:rPr>
              <a:t>The Solution:</a:t>
            </a:r>
          </a:p>
          <a:p>
            <a:pPr indent="4763">
              <a:lnSpc>
                <a:spcPts val="1700"/>
              </a:lnSpc>
              <a:spcAft>
                <a:spcPts val="600"/>
              </a:spcAft>
            </a:pPr>
            <a:r>
              <a:rPr lang="en-US" altLang="en-US" sz="1400" b="1" dirty="0">
                <a:solidFill>
                  <a:srgbClr val="34526F"/>
                </a:solidFill>
                <a:latin typeface="Helvetica"/>
                <a:ea typeface="Arial Unicode MS" pitchFamily="34" charset="-128"/>
                <a:cs typeface="Helvetica"/>
              </a:rPr>
              <a:t>A Financial Needs Analysis.</a:t>
            </a:r>
            <a:r>
              <a:rPr lang="en-US" altLang="en-US" sz="1400" dirty="0">
                <a:solidFill>
                  <a:srgbClr val="34526F"/>
                </a:solidFill>
                <a:latin typeface="Helvetica"/>
                <a:ea typeface="Arial Unicode MS" pitchFamily="34" charset="-128"/>
                <a:cs typeface="Helvetica"/>
              </a:rPr>
              <a:t> </a:t>
            </a:r>
            <a:r>
              <a:rPr lang="en-US" altLang="en-US" sz="1400" dirty="0">
                <a:solidFill>
                  <a:srgbClr val="26506C"/>
                </a:solidFill>
                <a:latin typeface="Helvetica"/>
                <a:ea typeface="Arial Unicode MS" pitchFamily="34" charset="-128"/>
                <a:cs typeface="Helvetica"/>
              </a:rPr>
              <a:t>A customized, confidential and complimentary program that helps you achieve your goals and dreams. Clients can use all or individual parts of this tool</a:t>
            </a:r>
          </a:p>
          <a:p>
            <a:pPr indent="4763">
              <a:lnSpc>
                <a:spcPts val="1700"/>
              </a:lnSpc>
              <a:spcAft>
                <a:spcPts val="600"/>
              </a:spcAft>
            </a:pPr>
            <a:endParaRPr lang="en-US" altLang="en-US" sz="1400" dirty="0">
              <a:solidFill>
                <a:schemeClr val="tx1"/>
              </a:solidFill>
              <a:latin typeface="Helvetica"/>
              <a:ea typeface="Arial Unicode MS" pitchFamily="34" charset="-128"/>
              <a:cs typeface="Helvetica"/>
            </a:endParaRPr>
          </a:p>
        </p:txBody>
      </p:sp>
      <p:cxnSp>
        <p:nvCxnSpPr>
          <p:cNvPr id="9" name="Straight Connector 8"/>
          <p:cNvCxnSpPr/>
          <p:nvPr/>
        </p:nvCxnSpPr>
        <p:spPr>
          <a:xfrm>
            <a:off x="4486980" y="1095826"/>
            <a:ext cx="0" cy="3684584"/>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4579404" y="2312619"/>
            <a:ext cx="4009367" cy="2076298"/>
            <a:chOff x="4738285" y="2222179"/>
            <a:chExt cx="3626517" cy="1878037"/>
          </a:xfrm>
        </p:grpSpPr>
        <p:pic>
          <p:nvPicPr>
            <p:cNvPr id="11" name="Picture 10" descr="fna_Pap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12" name="Picture 11" descr="mobile fn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grpSp>
        <p:nvGrpSpPr>
          <p:cNvPr id="5" name="Group 4"/>
          <p:cNvGrpSpPr/>
          <p:nvPr/>
        </p:nvGrpSpPr>
        <p:grpSpPr>
          <a:xfrm>
            <a:off x="4660008" y="4123289"/>
            <a:ext cx="4082537" cy="765579"/>
            <a:chOff x="4619036" y="3982616"/>
            <a:chExt cx="4082537" cy="765579"/>
          </a:xfrm>
        </p:grpSpPr>
        <p:sp>
          <p:nvSpPr>
            <p:cNvPr id="16" name="Rounded Rectangle 15"/>
            <p:cNvSpPr/>
            <p:nvPr/>
          </p:nvSpPr>
          <p:spPr>
            <a:xfrm>
              <a:off x="4619036" y="3982616"/>
              <a:ext cx="4082537" cy="765579"/>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36447" y="4092654"/>
              <a:ext cx="3871056" cy="570156"/>
            </a:xfrm>
            <a:prstGeom prst="rect">
              <a:avLst/>
            </a:prstGeom>
          </p:spPr>
          <p:txBody>
            <a:bodyPr wrap="square">
              <a:spAutoFit/>
            </a:bodyPr>
            <a:lstStyle/>
            <a:p>
              <a:pPr indent="4763">
                <a:lnSpc>
                  <a:spcPct val="85000"/>
                </a:lnSpc>
                <a:spcAft>
                  <a:spcPts val="600"/>
                </a:spcAft>
              </a:pPr>
              <a:r>
                <a:rPr lang="en-US" altLang="en-US" b="1" dirty="0">
                  <a:solidFill>
                    <a:srgbClr val="FFFFFF"/>
                  </a:solidFill>
                  <a:latin typeface="Helvetica"/>
                  <a:ea typeface="Arial Unicode MS" pitchFamily="34" charset="-128"/>
                  <a:cs typeface="Helvetica"/>
                </a:rPr>
                <a:t>A Financial GPS: It helps you find answers to important questions.</a:t>
              </a:r>
            </a:p>
          </p:txBody>
        </p:sp>
      </p:grpSp>
      <p:pic>
        <p:nvPicPr>
          <p:cNvPr id="13" name="Picture 12">
            <a:extLst>
              <a:ext uri="{FF2B5EF4-FFF2-40B4-BE49-F238E27FC236}">
                <a16:creationId xmlns:a16="http://schemas.microsoft.com/office/drawing/2014/main" id="{68296D84-C131-A341-88AE-CD4CC87512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979" y="1872589"/>
            <a:ext cx="3330006" cy="3191780"/>
          </a:xfrm>
          <a:prstGeom prst="rect">
            <a:avLst/>
          </a:prstGeom>
        </p:spPr>
      </p:pic>
    </p:spTree>
    <p:extLst>
      <p:ext uri="{BB962C8B-B14F-4D97-AF65-F5344CB8AC3E}">
        <p14:creationId xmlns:p14="http://schemas.microsoft.com/office/powerpoint/2010/main" val="1176428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68">
                                            <p:txEl>
                                              <p:pRg st="0" end="0"/>
                                            </p:txEl>
                                          </p:spTgt>
                                        </p:tgtEl>
                                        <p:attrNameLst>
                                          <p:attrName>style.visibility</p:attrName>
                                        </p:attrNameLst>
                                      </p:cBhvr>
                                      <p:to>
                                        <p:strVal val="visible"/>
                                      </p:to>
                                    </p:set>
                                    <p:animEffect transition="in" filter="fade">
                                      <p:cBhvr>
                                        <p:cTn id="7" dur="300"/>
                                        <p:tgtEl>
                                          <p:spTgt spid="2766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68">
                                            <p:txEl>
                                              <p:pRg st="1" end="1"/>
                                            </p:txEl>
                                          </p:spTgt>
                                        </p:tgtEl>
                                        <p:attrNameLst>
                                          <p:attrName>style.visibility</p:attrName>
                                        </p:attrNameLst>
                                      </p:cBhvr>
                                      <p:to>
                                        <p:strVal val="visible"/>
                                      </p:to>
                                    </p:set>
                                    <p:animEffect transition="in" filter="fade">
                                      <p:cBhvr>
                                        <p:cTn id="10" dur="300"/>
                                        <p:tgtEl>
                                          <p:spTgt spid="2766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3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685"/>
                                        </p:tgtEl>
                                        <p:attrNameLst>
                                          <p:attrName>style.visibility</p:attrName>
                                        </p:attrNameLst>
                                      </p:cBhvr>
                                      <p:to>
                                        <p:strVal val="visible"/>
                                      </p:to>
                                    </p:set>
                                    <p:animEffect transition="in" filter="fade">
                                      <p:cBhvr>
                                        <p:cTn id="23" dur="300"/>
                                        <p:tgtEl>
                                          <p:spTgt spid="2768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3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uild="p"/>
      <p:bldP spid="2768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1D11746-087F-441E-B82B-4C4864E86AC2}"/>
              </a:ext>
            </a:extLst>
          </p:cNvPr>
          <p:cNvGraphicFramePr>
            <a:graphicFrameLocks noGrp="1"/>
          </p:cNvGraphicFramePr>
          <p:nvPr>
            <p:extLst>
              <p:ext uri="{D42A27DB-BD31-4B8C-83A1-F6EECF244321}">
                <p14:modId xmlns:p14="http://schemas.microsoft.com/office/powerpoint/2010/main" val="824138434"/>
              </p:ext>
            </p:extLst>
          </p:nvPr>
        </p:nvGraphicFramePr>
        <p:xfrm>
          <a:off x="401934" y="792667"/>
          <a:ext cx="8340132" cy="3547999"/>
        </p:xfrm>
        <a:graphic>
          <a:graphicData uri="http://schemas.openxmlformats.org/drawingml/2006/table">
            <a:tbl>
              <a:tblPr/>
              <a:tblGrid>
                <a:gridCol w="3608682">
                  <a:extLst>
                    <a:ext uri="{9D8B030D-6E8A-4147-A177-3AD203B41FA5}">
                      <a16:colId xmlns:a16="http://schemas.microsoft.com/office/drawing/2014/main" val="4220380597"/>
                    </a:ext>
                  </a:extLst>
                </a:gridCol>
                <a:gridCol w="4731450">
                  <a:extLst>
                    <a:ext uri="{9D8B030D-6E8A-4147-A177-3AD203B41FA5}">
                      <a16:colId xmlns:a16="http://schemas.microsoft.com/office/drawing/2014/main" val="3499702708"/>
                    </a:ext>
                  </a:extLst>
                </a:gridCol>
              </a:tblGrid>
              <a:tr h="269042">
                <a:tc gridSpan="2">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ctr" defTabSz="457200" rtl="0" eaLnBrk="1" fontAlgn="base" latinLnBrk="0" hangingPunct="1">
                        <a:lnSpc>
                          <a:spcPct val="85000"/>
                        </a:lnSpc>
                        <a:spcBef>
                          <a:spcPct val="0"/>
                        </a:spcBef>
                        <a:spcAft>
                          <a:spcPct val="0"/>
                        </a:spcAft>
                        <a:buClrTx/>
                        <a:buSzTx/>
                        <a:buFontTx/>
                        <a:buNone/>
                        <a:tabLst/>
                      </a:pPr>
                      <a:r>
                        <a:rPr kumimoji="0" lang="en-US" altLang="en-US" sz="16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A Married Couple, Age 35, With Two Children</a:t>
                      </a:r>
                    </a:p>
                  </a:txBody>
                  <a:tcPr marL="68580" marR="68580" marT="34286" marB="34286" anchor="ctr"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2552641260"/>
                  </a:ext>
                </a:extLst>
              </a:tr>
              <a:tr h="240471">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ctr"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Before FNA</a:t>
                      </a:r>
                      <a:endParaRPr kumimoji="0" lang="en-US" altLang="en-US" sz="12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endParaRPr>
                    </a:p>
                  </a:txBody>
                  <a:tcPr marL="68580" marR="68580" marT="34286" marB="34286" anchor="ctr" horzOverflow="overflow">
                    <a:lnL>
                      <a:noFill/>
                    </a:lnL>
                    <a:lnR>
                      <a:noFill/>
                    </a:lnR>
                    <a:lnT>
                      <a:noFill/>
                    </a:lnT>
                    <a:lnB>
                      <a:noFill/>
                    </a:lnB>
                    <a:lnTlToBr>
                      <a:noFill/>
                    </a:lnTlToBr>
                    <a:lnBlToTr>
                      <a:noFill/>
                    </a:lnBlToTr>
                    <a:no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ctr"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After FNA</a:t>
                      </a:r>
                      <a:endParaRPr kumimoji="0" lang="en-US" altLang="en-US" sz="12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endParaRPr>
                    </a:p>
                  </a:txBody>
                  <a:tcPr marL="68580" marR="68580" marT="34286" marB="34286" anchor="ctr" horzOverflow="overflow">
                    <a:lnL>
                      <a:noFill/>
                    </a:lnL>
                    <a:lnR>
                      <a:noFill/>
                    </a:lnR>
                    <a:lnT>
                      <a:noFill/>
                    </a:lnT>
                    <a:lnB w="317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952710"/>
                  </a:ext>
                </a:extLst>
              </a:tr>
              <a:tr h="263090">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Debt:</a:t>
                      </a:r>
                      <a:r>
                        <a:rPr kumimoji="0" lang="en-US" altLang="en-US" sz="1200" b="0" i="0" u="none" strike="noStrike" cap="none" normalizeH="0" baseline="30000" dirty="0">
                          <a:ln>
                            <a:noFill/>
                          </a:ln>
                          <a:solidFill>
                            <a:schemeClr val="bg1"/>
                          </a:solidFill>
                          <a:effectLst/>
                          <a:latin typeface="Helvetica" panose="020B0604020202020204" pitchFamily="34" charset="0"/>
                          <a:cs typeface="Helvetica" panose="020B0604020202020204" pitchFamily="34" charset="0"/>
                        </a:rPr>
                        <a:t>1</a:t>
                      </a:r>
                      <a:endParaRPr kumimoji="0" lang="en-US" altLang="en-US" sz="12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endParaRP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a:noFill/>
                    </a:lnT>
                    <a:lnB w="3175" cap="flat" cmpd="sng" algn="ctr">
                      <a:solidFill>
                        <a:srgbClr val="7F7F7F"/>
                      </a:solidFill>
                      <a:prstDash val="solid"/>
                      <a:round/>
                      <a:headEnd type="none" w="med" len="med"/>
                      <a:tailEnd type="none" w="med" len="med"/>
                    </a:lnB>
                    <a:lnTlToBr>
                      <a:noFill/>
                    </a:lnTlToBr>
                    <a:lnBlToTr>
                      <a:noFill/>
                    </a:lnBlToTr>
                    <a:solidFill>
                      <a:srgbClr val="C00000"/>
                    </a:solid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Debt:</a:t>
                      </a:r>
                      <a:r>
                        <a:rPr kumimoji="0" lang="en-US" altLang="en-US" sz="1200" b="0" i="0" u="none" strike="noStrike" cap="none" normalizeH="0" baseline="30000" dirty="0">
                          <a:ln>
                            <a:noFill/>
                          </a:ln>
                          <a:solidFill>
                            <a:schemeClr val="bg1"/>
                          </a:solidFill>
                          <a:effectLst/>
                          <a:latin typeface="Helvetica" panose="020B0604020202020204" pitchFamily="34" charset="0"/>
                          <a:cs typeface="Helvetica" panose="020B0604020202020204" pitchFamily="34" charset="0"/>
                        </a:rPr>
                        <a:t>2</a:t>
                      </a: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3707152704"/>
                  </a:ext>
                </a:extLst>
              </a:tr>
              <a:tr h="962397">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endParaRPr kumimoji="0" lang="en-US" altLang="en-US" sz="200" b="0" i="0" u="none" strike="noStrike" cap="none" normalizeH="0" baseline="0" dirty="0">
                        <a:ln>
                          <a:noFill/>
                        </a:ln>
                        <a:solidFill>
                          <a:srgbClr val="26506C"/>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0" i="0" u="none" strike="noStrike" cap="none" normalizeH="0" baseline="0" dirty="0">
                          <a:ln>
                            <a:noFill/>
                          </a:ln>
                          <a:solidFill>
                            <a:srgbClr val="26506C"/>
                          </a:solidFill>
                          <a:effectLst/>
                          <a:latin typeface="Helvetica" panose="020B0604020202020204" pitchFamily="34" charset="0"/>
                          <a:ea typeface="Times New Roman" panose="02020603050405020304" pitchFamily="18" charset="0"/>
                          <a:cs typeface="Helvetica" panose="020B0604020202020204" pitchFamily="34" charset="0"/>
                        </a:rPr>
                        <a:t>They were paying $2,720 a month on 3 credit cards, 1 car, and a mortgage. They would be out of debt at age 58 paying $214,442 in interest</a:t>
                      </a:r>
                      <a:endParaRPr kumimoji="0" lang="en-US" altLang="en-US" sz="1200" b="0" i="0" u="none" strike="noStrike" cap="none" normalizeH="0" baseline="0" dirty="0">
                        <a:ln>
                          <a:noFill/>
                        </a:ln>
                        <a:solidFill>
                          <a:srgbClr val="26506C"/>
                        </a:solidFill>
                        <a:effectLst/>
                        <a:latin typeface="Helvetica" panose="020B0604020202020204" pitchFamily="34" charset="0"/>
                        <a:ea typeface="Times New Roman" panose="02020603050405020304" pitchFamily="18" charset="0"/>
                        <a:cs typeface="Helvetica" panose="020B0604020202020204" pitchFamily="34" charset="0"/>
                      </a:endParaRP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c>
                  <a:txBody>
                    <a:bodyPr/>
                    <a:lstStyle>
                      <a:lvl1pPr>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rgbClr val="000000"/>
                        </a:solidFill>
                        <a:effectLst/>
                        <a:latin typeface="Helvetica" panose="020B0604020202020204" pitchFamily="34" charset="0"/>
                        <a:ea typeface="Geneva" pitchFamily="34" charset="0"/>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506C"/>
                          </a:solidFill>
                          <a:effectLst/>
                          <a:latin typeface="Helvetica" panose="020B0604020202020204" pitchFamily="34" charset="0"/>
                          <a:ea typeface="Geneva" pitchFamily="34" charset="0"/>
                          <a:cs typeface="Helvetica" panose="020B0604020202020204" pitchFamily="34" charset="0"/>
                        </a:rPr>
                        <a:t>Using the same $2,720 a month, we showed them how to be debt free at age 44. Saving $130,643 in interest.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rgbClr val="000000"/>
                        </a:solidFill>
                        <a:effectLst/>
                        <a:latin typeface="Helvetica" panose="020B0604020202020204" pitchFamily="34" charset="0"/>
                        <a:ea typeface="Geneva" pitchFamily="34" charset="0"/>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ea typeface="Geneva" pitchFamily="34" charset="0"/>
                          <a:cs typeface="Helvetica" panose="020B0604020202020204" pitchFamily="34" charset="0"/>
                        </a:rPr>
                        <a:t>Debt Free: </a:t>
                      </a:r>
                      <a:r>
                        <a:rPr kumimoji="0" lang="en-US" altLang="en-US" sz="1400" b="1" i="0" u="none" strike="noStrike" cap="none" normalizeH="0" baseline="0" dirty="0">
                          <a:ln>
                            <a:noFill/>
                          </a:ln>
                          <a:solidFill>
                            <a:srgbClr val="CC0000"/>
                          </a:solidFill>
                          <a:effectLst/>
                          <a:latin typeface="Helvetica" panose="020B0604020202020204" pitchFamily="34" charset="0"/>
                          <a:ea typeface="Geneva" pitchFamily="34" charset="0"/>
                          <a:cs typeface="Helvetica" panose="020B0604020202020204" pitchFamily="34" charset="0"/>
                        </a:rPr>
                        <a:t>14</a:t>
                      </a:r>
                      <a:r>
                        <a:rPr kumimoji="0" lang="en-US" altLang="en-US" sz="1400" b="0" i="0" u="none" strike="noStrike" cap="none" normalizeH="0" baseline="0" dirty="0">
                          <a:ln>
                            <a:noFill/>
                          </a:ln>
                          <a:solidFill>
                            <a:srgbClr val="000000"/>
                          </a:solidFill>
                          <a:effectLst/>
                          <a:latin typeface="Helvetica" panose="020B0604020202020204" pitchFamily="34" charset="0"/>
                          <a:ea typeface="Geneva" pitchFamily="34" charset="0"/>
                          <a:cs typeface="Helvetica" panose="020B0604020202020204" pitchFamily="34" charset="0"/>
                        </a:rPr>
                        <a:t> </a:t>
                      </a:r>
                      <a:r>
                        <a:rPr kumimoji="0" lang="en-US" altLang="en-US" sz="1400" b="1" i="0" u="none" strike="noStrike" cap="none" normalizeH="0" baseline="0" dirty="0">
                          <a:ln>
                            <a:noFill/>
                          </a:ln>
                          <a:solidFill>
                            <a:srgbClr val="C00000"/>
                          </a:solidFill>
                          <a:effectLst/>
                          <a:latin typeface="Helvetica" panose="020B0604020202020204" pitchFamily="34" charset="0"/>
                          <a:ea typeface="Geneva" pitchFamily="34" charset="0"/>
                          <a:cs typeface="Helvetica" panose="020B0604020202020204" pitchFamily="34" charset="0"/>
                        </a:rPr>
                        <a:t>years sooner </a:t>
                      </a:r>
                    </a:p>
                    <a:p>
                      <a:pPr marL="0" marR="0" lvl="0" indent="0" algn="l" defTabSz="914400" rtl="0" eaLnBrk="1" fontAlgn="base" latinLnBrk="0" hangingPunct="1">
                        <a:lnSpc>
                          <a:spcPct val="85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Helvetica" panose="020B0604020202020204" pitchFamily="34" charset="0"/>
                        <a:ea typeface="Geneva" pitchFamily="34" charset="0"/>
                        <a:cs typeface="Helvetica" panose="020B0604020202020204" pitchFamily="34" charset="0"/>
                      </a:endParaRP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6205386"/>
                  </a:ext>
                </a:extLst>
              </a:tr>
              <a:tr h="263090">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Life Insurance:</a:t>
                      </a:r>
                      <a:r>
                        <a:rPr kumimoji="0" lang="en-US" altLang="en-US" sz="1200" b="0" i="0" u="none" strike="noStrike" cap="none" normalizeH="0" baseline="30000" dirty="0">
                          <a:ln>
                            <a:noFill/>
                          </a:ln>
                          <a:solidFill>
                            <a:schemeClr val="bg1"/>
                          </a:solidFill>
                          <a:effectLst/>
                          <a:latin typeface="Helvetica" panose="020B0604020202020204" pitchFamily="34" charset="0"/>
                          <a:cs typeface="Helvetica" panose="020B0604020202020204" pitchFamily="34" charset="0"/>
                        </a:rPr>
                        <a:t>3</a:t>
                      </a: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rgbClr val="C00000"/>
                    </a:solid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Life Insurance/Income Protection:</a:t>
                      </a:r>
                      <a:r>
                        <a:rPr kumimoji="0" lang="en-US" altLang="en-US" sz="1200" b="0" i="0" u="none" strike="noStrike" cap="none" normalizeH="0" baseline="30000" dirty="0">
                          <a:ln>
                            <a:noFill/>
                          </a:ln>
                          <a:solidFill>
                            <a:schemeClr val="bg1"/>
                          </a:solidFill>
                          <a:effectLst/>
                          <a:latin typeface="Helvetica" panose="020B0604020202020204" pitchFamily="34" charset="0"/>
                          <a:cs typeface="Helvetica" panose="020B0604020202020204" pitchFamily="34" charset="0"/>
                        </a:rPr>
                        <a:t>4</a:t>
                      </a: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3390024276"/>
                  </a:ext>
                </a:extLst>
              </a:tr>
              <a:tr h="597607">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$100,000 </a:t>
                      </a: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coverage on John</a:t>
                      </a:r>
                    </a:p>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$100,000 </a:t>
                      </a: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coverage on Mary</a:t>
                      </a:r>
                    </a:p>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No protection on the children</a:t>
                      </a: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$250,000 </a:t>
                      </a: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coverage on John</a:t>
                      </a:r>
                    </a:p>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$250,000 </a:t>
                      </a: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coverage on Mary</a:t>
                      </a:r>
                      <a:endPar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endParaRPr>
                    </a:p>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$10,000 </a:t>
                      </a:r>
                      <a:r>
                        <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on each of the children</a:t>
                      </a: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1590504"/>
                  </a:ext>
                </a:extLst>
              </a:tr>
              <a:tr h="322613">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Cash value policy — $225/mo.</a:t>
                      </a:r>
                      <a:endPar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endParaRP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30-year level term life insurance: $80/mo.</a:t>
                      </a:r>
                      <a:endParaRPr kumimoji="0" lang="en-US" altLang="en-US" sz="1400" b="0" i="0" u="none" strike="noStrike" cap="none" normalizeH="0" baseline="0" dirty="0">
                        <a:ln>
                          <a:noFill/>
                        </a:ln>
                        <a:solidFill>
                          <a:srgbClr val="26506C"/>
                        </a:solidFill>
                        <a:effectLst/>
                        <a:latin typeface="Helvetica" panose="020B0604020202020204" pitchFamily="34" charset="0"/>
                        <a:cs typeface="Helvetica" panose="020B0604020202020204" pitchFamily="34" charset="0"/>
                      </a:endParaRP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5932028"/>
                  </a:ext>
                </a:extLst>
              </a:tr>
              <a:tr h="359517">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$76,880 Cash Value at age 65</a:t>
                      </a:r>
                    </a:p>
                  </a:txBody>
                  <a:tcPr marL="68580" marR="68580" marT="34286" marB="34286" anchor="ctr" horzOverflow="overflow">
                    <a:lnL>
                      <a:noFill/>
                    </a:lnL>
                    <a:lnR w="3175" cap="flat" cmpd="sng" algn="ctr">
                      <a:solidFill>
                        <a:srgbClr val="7F7F7F"/>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tc>
                  <a:txBody>
                    <a:bodyPr/>
                    <a:lstStyle>
                      <a:lvl1pPr defTabSz="457200">
                        <a:lnSpc>
                          <a:spcPct val="85000"/>
                        </a:lnSpc>
                        <a:spcAft>
                          <a:spcPct val="35000"/>
                        </a:spcAf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pP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$225 - $80 = </a:t>
                      </a:r>
                      <a:r>
                        <a:rPr kumimoji="0" lang="en-US" altLang="en-US" sz="1400" b="1" i="0" u="none" strike="noStrike" cap="none" normalizeH="0" baseline="0" dirty="0">
                          <a:ln>
                            <a:noFill/>
                          </a:ln>
                          <a:solidFill>
                            <a:srgbClr val="CC0000"/>
                          </a:solidFill>
                          <a:effectLst/>
                          <a:latin typeface="Helvetica" panose="020B0604020202020204" pitchFamily="34" charset="0"/>
                          <a:cs typeface="Helvetica" panose="020B0604020202020204" pitchFamily="34" charset="0"/>
                        </a:rPr>
                        <a:t>$145/month </a:t>
                      </a:r>
                      <a:r>
                        <a:rPr kumimoji="0" lang="en-US" altLang="en-US" sz="1400" b="1" i="0" u="none" strike="noStrike" cap="none" normalizeH="0" baseline="0" dirty="0">
                          <a:ln>
                            <a:noFill/>
                          </a:ln>
                          <a:solidFill>
                            <a:srgbClr val="26506C"/>
                          </a:solidFill>
                          <a:effectLst/>
                          <a:latin typeface="Helvetica" panose="020B0604020202020204" pitchFamily="34" charset="0"/>
                          <a:cs typeface="Helvetica" panose="020B0604020202020204" pitchFamily="34" charset="0"/>
                        </a:rPr>
                        <a:t>savings to </a:t>
                      </a:r>
                      <a:r>
                        <a:rPr kumimoji="0" lang="en-US" altLang="en-US" sz="1400" b="1" i="0" u="none" strike="noStrike" cap="none" normalizeH="0" baseline="0" dirty="0">
                          <a:ln>
                            <a:noFill/>
                          </a:ln>
                          <a:solidFill>
                            <a:srgbClr val="C00000"/>
                          </a:solidFill>
                          <a:effectLst/>
                          <a:latin typeface="Helvetica" panose="020B0604020202020204" pitchFamily="34" charset="0"/>
                          <a:cs typeface="Helvetica" panose="020B0604020202020204" pitchFamily="34" charset="0"/>
                        </a:rPr>
                        <a:t>INVEST</a:t>
                      </a:r>
                      <a:endParaRPr kumimoji="0" lang="en-US" altLang="en-US" sz="1400" b="0" i="0" u="none" strike="noStrike" cap="none" normalizeH="0" baseline="0" dirty="0">
                        <a:ln>
                          <a:noFill/>
                        </a:ln>
                        <a:solidFill>
                          <a:srgbClr val="C00000"/>
                        </a:solidFill>
                        <a:effectLst/>
                        <a:latin typeface="Helvetica" panose="020B0604020202020204" pitchFamily="34" charset="0"/>
                        <a:cs typeface="Helvetica" panose="020B0604020202020204" pitchFamily="34" charset="0"/>
                      </a:endParaRPr>
                    </a:p>
                  </a:txBody>
                  <a:tcPr marL="68580" marR="68580" marT="34286" marB="34286" anchor="ctr" horzOverflow="overflow">
                    <a:lnL w="3175" cap="flat" cmpd="sng" algn="ctr">
                      <a:solidFill>
                        <a:srgbClr val="7F7F7F"/>
                      </a:solidFill>
                      <a:prstDash val="solid"/>
                      <a:round/>
                      <a:headEnd type="none" w="med" len="med"/>
                      <a:tailEnd type="none" w="med" len="med"/>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5429740"/>
                  </a:ext>
                </a:extLst>
              </a:tr>
              <a:tr h="240471">
                <a:tc gridSpan="2">
                  <a:txBody>
                    <a:bodyPr/>
                    <a:lstStyle>
                      <a:lvl1pPr defTabSz="457200">
                        <a:lnSpc>
                          <a:spcPct val="85000"/>
                        </a:lnSpc>
                        <a:spcAft>
                          <a:spcPct val="35000"/>
                        </a:spcAft>
                        <a:tabLst>
                          <a:tab pos="1485900" algn="ctr"/>
                          <a:tab pos="3200400" algn="ctr"/>
                          <a:tab pos="5778500" algn="ctr"/>
                        </a:tabLst>
                        <a:defRPr sz="24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defTabSz="457200">
                        <a:lnSpc>
                          <a:spcPct val="85000"/>
                        </a:lnSpc>
                        <a:spcAft>
                          <a:spcPct val="35000"/>
                        </a:spcAft>
                        <a:tabLst>
                          <a:tab pos="1485900" algn="ctr"/>
                          <a:tab pos="3200400" algn="ctr"/>
                          <a:tab pos="5778500" algn="ctr"/>
                        </a:tabLst>
                        <a:defRPr sz="21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defTabSz="457200">
                        <a:lnSpc>
                          <a:spcPct val="85000"/>
                        </a:lnSpc>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defTabSz="457200">
                        <a:lnSpc>
                          <a:spcPct val="85000"/>
                        </a:lnSpc>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defTabSz="457200">
                        <a:lnSpc>
                          <a:spcPct val="85000"/>
                        </a:lnSpc>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lnSpc>
                          <a:spcPct val="85000"/>
                        </a:lnSpc>
                        <a:spcBef>
                          <a:spcPct val="0"/>
                        </a:spcBef>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lnSpc>
                          <a:spcPct val="85000"/>
                        </a:lnSpc>
                        <a:spcBef>
                          <a:spcPct val="0"/>
                        </a:spcBef>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lnSpc>
                          <a:spcPct val="85000"/>
                        </a:lnSpc>
                        <a:spcBef>
                          <a:spcPct val="0"/>
                        </a:spcBef>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lnSpc>
                          <a:spcPct val="85000"/>
                        </a:lnSpc>
                        <a:spcBef>
                          <a:spcPct val="0"/>
                        </a:spcBef>
                        <a:spcAft>
                          <a:spcPct val="35000"/>
                        </a:spcAft>
                        <a:tabLst>
                          <a:tab pos="1485900" algn="ctr"/>
                          <a:tab pos="3200400" algn="ctr"/>
                          <a:tab pos="5778500" algn="ctr"/>
                        </a:tabLst>
                        <a:defRPr sz="2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marR="0" lvl="0" indent="0" algn="l" defTabSz="457200" rtl="0" eaLnBrk="1" fontAlgn="base" latinLnBrk="0" hangingPunct="1">
                        <a:lnSpc>
                          <a:spcPct val="85000"/>
                        </a:lnSpc>
                        <a:spcBef>
                          <a:spcPct val="0"/>
                        </a:spcBef>
                        <a:spcAft>
                          <a:spcPct val="0"/>
                        </a:spcAft>
                        <a:buClrTx/>
                        <a:buSzTx/>
                        <a:buFontTx/>
                        <a:buNone/>
                        <a:tabLst>
                          <a:tab pos="1485900" algn="ctr"/>
                          <a:tab pos="3200400" algn="ctr"/>
                          <a:tab pos="5778500" algn="ctr"/>
                        </a:tabLst>
                      </a:pPr>
                      <a:r>
                        <a:rPr kumimoji="0" lang="en-US" altLang="en-US" sz="11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	A	                  or	            B</a:t>
                      </a:r>
                    </a:p>
                  </a:txBody>
                  <a:tcPr marL="68580" marR="68580" marT="34286" marB="34286" anchor="ctr" horzOverflow="overflow">
                    <a:lnL>
                      <a:noFill/>
                    </a:lnL>
                    <a:lnR>
                      <a:noFill/>
                    </a:lnR>
                    <a:lnT w="3175" cap="flat" cmpd="sng" algn="ctr">
                      <a:solidFill>
                        <a:srgbClr val="7F7F7F"/>
                      </a:solidFill>
                      <a:prstDash val="solid"/>
                      <a:round/>
                      <a:headEnd type="none" w="med" len="med"/>
                      <a:tailEnd type="none" w="med" len="med"/>
                    </a:lnT>
                    <a:lnB>
                      <a:noFill/>
                    </a:lnB>
                    <a:lnTlToBr>
                      <a:noFill/>
                    </a:lnTlToBr>
                    <a:lnBlToTr>
                      <a:noFill/>
                    </a:lnBlToTr>
                    <a:solidFill>
                      <a:srgbClr val="7F7F7F"/>
                    </a:solidFill>
                  </a:tcPr>
                </a:tc>
                <a:tc hMerge="1">
                  <a:txBody>
                    <a:bodyPr/>
                    <a:lstStyle/>
                    <a:p>
                      <a:endParaRPr lang="en-US"/>
                    </a:p>
                  </a:txBody>
                  <a:tcPr/>
                </a:tc>
                <a:extLst>
                  <a:ext uri="{0D108BD9-81ED-4DB2-BD59-A6C34878D82A}">
                    <a16:rowId xmlns:a16="http://schemas.microsoft.com/office/drawing/2014/main" val="3291411862"/>
                  </a:ext>
                </a:extLst>
              </a:tr>
            </a:tbl>
          </a:graphicData>
        </a:graphic>
      </p:graphicFrame>
      <p:sp>
        <p:nvSpPr>
          <p:cNvPr id="25627" name="Title 1">
            <a:extLst>
              <a:ext uri="{FF2B5EF4-FFF2-40B4-BE49-F238E27FC236}">
                <a16:creationId xmlns:a16="http://schemas.microsoft.com/office/drawing/2014/main" id="{2C6134EA-6E42-4F08-AFB0-5DE299AF2255}"/>
              </a:ext>
            </a:extLst>
          </p:cNvPr>
          <p:cNvSpPr>
            <a:spLocks noGrp="1" noChangeArrowheads="1"/>
          </p:cNvSpPr>
          <p:nvPr>
            <p:ph type="title"/>
          </p:nvPr>
        </p:nvSpPr>
        <p:spPr>
          <a:xfrm>
            <a:off x="1143000" y="128588"/>
            <a:ext cx="6858000" cy="657225"/>
          </a:xfrm>
        </p:spPr>
        <p:txBody>
          <a:bodyPr/>
          <a:lstStyle/>
          <a:p>
            <a:r>
              <a:rPr lang="en-US" altLang="en-US" sz="2100" b="0" dirty="0">
                <a:solidFill>
                  <a:srgbClr val="26506C"/>
                </a:solidFill>
                <a:latin typeface="Helvetica" panose="020B0604020202020204" pitchFamily="34" charset="0"/>
                <a:cs typeface="Helvetica" panose="020B0604020202020204" pitchFamily="34" charset="0"/>
              </a:rPr>
              <a:t>How Primerica Helps Families</a:t>
            </a:r>
            <a:endParaRPr lang="en-US" altLang="en-US" sz="2100" b="0" baseline="30000" dirty="0">
              <a:solidFill>
                <a:srgbClr val="26506C"/>
              </a:solidFill>
              <a:latin typeface="Helvetica" panose="020B0604020202020204" pitchFamily="34" charset="0"/>
              <a:cs typeface="Helvetica" panose="020B0604020202020204" pitchFamily="34" charset="0"/>
            </a:endParaRPr>
          </a:p>
        </p:txBody>
      </p:sp>
      <p:cxnSp>
        <p:nvCxnSpPr>
          <p:cNvPr id="8" name="Straight Connector 7">
            <a:extLst>
              <a:ext uri="{FF2B5EF4-FFF2-40B4-BE49-F238E27FC236}">
                <a16:creationId xmlns:a16="http://schemas.microsoft.com/office/drawing/2014/main" id="{2BCDE00A-0A9D-46C6-A9A9-73AEB670D156}"/>
              </a:ext>
            </a:extLst>
          </p:cNvPr>
          <p:cNvCxnSpPr>
            <a:cxnSpLocks/>
          </p:cNvCxnSpPr>
          <p:nvPr/>
        </p:nvCxnSpPr>
        <p:spPr>
          <a:xfrm>
            <a:off x="4005084" y="1308730"/>
            <a:ext cx="0" cy="2796779"/>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3">
            <a:extLst>
              <a:ext uri="{FF2B5EF4-FFF2-40B4-BE49-F238E27FC236}">
                <a16:creationId xmlns:a16="http://schemas.microsoft.com/office/drawing/2014/main" id="{906756DB-BF11-4BF1-9AFD-3971A9ECF6B0}"/>
              </a:ext>
            </a:extLst>
          </p:cNvPr>
          <p:cNvSpPr>
            <a:spLocks noChangeArrowheads="1"/>
          </p:cNvSpPr>
          <p:nvPr/>
        </p:nvSpPr>
        <p:spPr bwMode="auto">
          <a:xfrm>
            <a:off x="0" y="4452774"/>
            <a:ext cx="9144000" cy="6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85000"/>
              </a:lnSpc>
              <a:spcAft>
                <a:spcPct val="35000"/>
              </a:spcAft>
              <a:buChar char="•"/>
              <a:defRPr sz="28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vl2pPr>
              <a:lnSpc>
                <a:spcPct val="85000"/>
              </a:lnSpc>
              <a:spcAft>
                <a:spcPct val="35000"/>
              </a:spcAft>
              <a:buChar char="–"/>
              <a:defRPr sz="25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lnSpc>
                <a:spcPct val="85000"/>
              </a:lnSpc>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9pPr>
          </a:lstStyle>
          <a:p>
            <a:pPr marL="0" indent="0" defTabSz="342900">
              <a:spcAft>
                <a:spcPts val="225"/>
              </a:spcAft>
              <a:buNone/>
            </a:pPr>
            <a:r>
              <a:rPr lang="en-US" sz="563"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1 </a:t>
            </a:r>
            <a:r>
              <a:rPr lang="en-US" sz="563"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This is a hypothetical family of four consisting of a husband and wife, both age 30 and non-smoking and their two minor children. This family is used to illustrate our products and is not intended to reflect any real people or family.</a:t>
            </a:r>
            <a:r>
              <a:rPr lang="en-US" sz="563" b="1"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2</a:t>
            </a:r>
            <a:r>
              <a:rPr lang="en-US" sz="563" dirty="0">
                <a:solidFill>
                  <a:srgbClr val="26506C"/>
                </a:solidFill>
                <a:latin typeface="Helvetica" panose="020B0604020202020204" pitchFamily="34" charset="0"/>
                <a:ea typeface="Arial Unicode MS" panose="020B0604020202020204" pitchFamily="34" charset="-128"/>
                <a:cs typeface="Helvetica" panose="020B0604020202020204" pitchFamily="34" charset="0"/>
              </a:rPr>
              <a:t> The above example is for illustrative purposes only. The Debt Stacking concept assumes that: (1) you make consistent payments on all of your debts, (2) when you pay off the first debt in your plan, you add the payment you were making toward that debt to your existing payment on the next debt in your plan (therefore you make the same total monthly payment each month toward your debts), (3) you continue this process until you have paid off all of the debts in your plan. In the example above, when Retail Card 1 is paid off, the $220 payment previously made on Retail Card 1 is applied to Credit Card 2, accelerating its payment to $573. After Credit Card 2 is paid off, the $573 payment previously made on Credit Card 2 is applied to the Car Loan for a total payment of $1,124. The process is then continued until all debts are paid off. Note that the total payment per month remains</a:t>
            </a:r>
            <a:r>
              <a:rPr lang="en-US" sz="563" dirty="0">
                <a:solidFill>
                  <a:srgbClr val="26506C"/>
                </a:solidFill>
                <a:latin typeface="Helvetica" panose="020B0604020202020204" pitchFamily="34" charset="0"/>
                <a:cs typeface="Helvetica" panose="020B0604020202020204" pitchFamily="34" charset="0"/>
              </a:rPr>
              <a:t> 3. Monthly premium and accumulated cash value for cash value policies is an average of whole life policies from three major North American life insurance companies for male and female, both age 35 and standard risk. Cash value life insurance can be universal life, whole life, etc., and may contain features in addition to death protection, such as dividends, interest, or cash value available for a loan or upon surrender of the policy. Cash value insurance usually has a level premium for the life of the policy. Term insurance provides a death benefit and its premiums increase after initial premium periods and at certain ages. </a:t>
            </a:r>
            <a:r>
              <a:rPr lang="en-US" sz="563" dirty="0">
                <a:solidFill>
                  <a:srgbClr val="26506C"/>
                </a:solidFill>
                <a:latin typeface="Helvetica" panose="020B0604020202020204" pitchFamily="34" charset="0"/>
                <a:ea typeface="+mn-ea"/>
                <a:cs typeface="Helvetica" panose="020B0604020202020204" pitchFamily="34" charset="0"/>
              </a:rPr>
              <a:t>4. Primerica Custom Advantage policy (non-tobacco use): primary (17CJ0(30)) and spouse rider (17CK0(30)). Hypothetical nominal rates of return, compounded monthly and tax deferred accumulation for IRA is not guaranteed or intended to demonstrate the performance of an actual investment. See End Notes for additional assumptions and other details</a:t>
            </a:r>
            <a:endParaRPr lang="en-US" altLang="en-US" sz="563" dirty="0">
              <a:solidFill>
                <a:srgbClr val="26506C"/>
              </a:solidFill>
              <a:latin typeface="Helvetica" panose="020B0604020202020204" pitchFamily="34" charset="0"/>
              <a:ea typeface="Geneva" pitchFamily="34" charset="0"/>
              <a:cs typeface="Helvetica" panose="020B0604020202020204" pitchFamily="34" charset="0"/>
            </a:endParaRPr>
          </a:p>
        </p:txBody>
      </p:sp>
      <p:cxnSp>
        <p:nvCxnSpPr>
          <p:cNvPr id="11" name="Straight Connector 10">
            <a:extLst>
              <a:ext uri="{FF2B5EF4-FFF2-40B4-BE49-F238E27FC236}">
                <a16:creationId xmlns:a16="http://schemas.microsoft.com/office/drawing/2014/main" id="{ED476B2E-143B-4A1F-BD16-EF9A6248995A}"/>
              </a:ext>
            </a:extLst>
          </p:cNvPr>
          <p:cNvCxnSpPr/>
          <p:nvPr/>
        </p:nvCxnSpPr>
        <p:spPr bwMode="auto">
          <a:xfrm>
            <a:off x="1748357" y="620767"/>
            <a:ext cx="5737012" cy="0"/>
          </a:xfrm>
          <a:prstGeom prst="line">
            <a:avLst/>
          </a:prstGeom>
          <a:noFill/>
          <a:ln w="9525" cap="flat" cmpd="sng" algn="ctr">
            <a:solidFill>
              <a:srgbClr val="34526F"/>
            </a:solidFill>
            <a:prstDash val="solid"/>
            <a:round/>
            <a:headEnd type="none" w="med" len="med"/>
            <a:tailEnd type="none" w="med" len="med"/>
          </a:ln>
          <a:effectLst/>
        </p:spPr>
      </p:cxnSp>
      <p:sp>
        <p:nvSpPr>
          <p:cNvPr id="2" name="Rectangle 1">
            <a:extLst>
              <a:ext uri="{FF2B5EF4-FFF2-40B4-BE49-F238E27FC236}">
                <a16:creationId xmlns:a16="http://schemas.microsoft.com/office/drawing/2014/main" id="{A55083ED-C7DD-4407-A6B9-3C286B40029C}"/>
              </a:ext>
            </a:extLst>
          </p:cNvPr>
          <p:cNvSpPr/>
          <p:nvPr/>
        </p:nvSpPr>
        <p:spPr>
          <a:xfrm>
            <a:off x="361740" y="2521507"/>
            <a:ext cx="3663439" cy="157395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6477B2-A4DA-499D-BDE6-E81D9059CAED}"/>
              </a:ext>
            </a:extLst>
          </p:cNvPr>
          <p:cNvSpPr/>
          <p:nvPr/>
        </p:nvSpPr>
        <p:spPr>
          <a:xfrm>
            <a:off x="4015133" y="2521507"/>
            <a:ext cx="4777175" cy="157395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8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7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rgbClr val="CC0000"/>
            </a:solidFill>
            <a:effectLst/>
            <a:latin typeface="Trebuchet MS"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rgbClr val="CC0000"/>
            </a:solidFill>
            <a:effectLst/>
            <a:latin typeface="Trebuchet MS"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27780</TotalTime>
  <Words>5112</Words>
  <Application>Microsoft Macintosh PowerPoint</Application>
  <PresentationFormat>On-screen Show (16:9)</PresentationFormat>
  <Paragraphs>561</Paragraphs>
  <Slides>28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Arial Narrow</vt:lpstr>
      <vt:lpstr>Calibri</vt:lpstr>
      <vt:lpstr>Helvetica</vt:lpstr>
      <vt:lpstr>Helvetica Light</vt:lpstr>
      <vt:lpstr>Trebuchet MS</vt:lpstr>
      <vt:lpstr>Wingdings</vt:lpstr>
      <vt:lpstr>1_Office Theme</vt:lpstr>
      <vt:lpstr>2_Default Design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Don’t Plan to Fail, They Fail to Plan</vt:lpstr>
      <vt:lpstr>How Primerica Helps Families</vt:lpstr>
      <vt:lpstr>How Primerica Helps Families</vt:lpstr>
      <vt:lpstr>Expansion &amp; Marketing Strategy</vt:lpstr>
      <vt:lpstr>PowerPoint Presentation</vt:lpstr>
      <vt:lpstr>PowerPoint Presentation</vt:lpstr>
      <vt:lpstr>What We Have Talked About</vt:lpstr>
      <vt:lpstr>PowerPoint Presentation</vt:lpstr>
      <vt:lpstr>PowerPoint Presentation</vt:lpstr>
      <vt:lpstr>PowerPoint Presentation</vt:lpstr>
      <vt:lpstr>Bypass the Middleman – Become an Owner, Not a Loaner</vt:lpstr>
      <vt:lpstr>The Rule of 72</vt:lpstr>
      <vt:lpstr>The Theory of Decreasing Responsibility</vt:lpstr>
      <vt:lpstr>Solution: Debt Stacking</vt:lpstr>
      <vt:lpstr>The “Time Value” of Money </vt:lpstr>
      <vt:lpstr>The “Time Value” of Money </vt:lpstr>
      <vt:lpstr>     Auto &amp; Home</vt:lpstr>
      <vt:lpstr>$1 MILLION INSURANCE*</vt:lpstr>
      <vt:lpstr>Vivint Smart Home</vt:lpstr>
      <vt:lpstr>A Track Record of Success with Tremendous Momentum </vt:lpstr>
      <vt:lpstr>A Track Record of Success with Tremendous Momentum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Kelly</dc:creator>
  <cp:lastModifiedBy>Paul Neely</cp:lastModifiedBy>
  <cp:revision>616</cp:revision>
  <cp:lastPrinted>2020-04-30T15:05:57Z</cp:lastPrinted>
  <dcterms:created xsi:type="dcterms:W3CDTF">2018-01-23T19:05:49Z</dcterms:created>
  <dcterms:modified xsi:type="dcterms:W3CDTF">2022-01-11T20:06:18Z</dcterms:modified>
</cp:coreProperties>
</file>