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5bfb4f48b7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5bfb4f48b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5c02933cd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5c02933cd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5bfb4f48b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5bfb4f48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5bfb4f48b7_1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5bfb4f48b7_1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9731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Decision Tree Creator</a:t>
            </a:r>
            <a:endParaRPr/>
          </a:p>
        </p:txBody>
      </p:sp>
      <p:sp>
        <p:nvSpPr>
          <p:cNvPr id="55" name="Google Shape;55;p13"/>
          <p:cNvSpPr txBox="1"/>
          <p:nvPr>
            <p:ph idx="1" type="subTitle"/>
          </p:nvPr>
        </p:nvSpPr>
        <p:spPr>
          <a:xfrm>
            <a:off x="311700" y="3062725"/>
            <a:ext cx="8520600" cy="792600"/>
          </a:xfrm>
          <a:prstGeom prst="rect">
            <a:avLst/>
          </a:prstGeom>
        </p:spPr>
        <p:txBody>
          <a:bodyPr anchorCtr="0" anchor="t" bIns="91425" lIns="91425" spcFirstLastPara="1" rIns="91425" wrap="square" tIns="91425">
            <a:normAutofit fontScale="70000"/>
          </a:bodyPr>
          <a:lstStyle/>
          <a:p>
            <a:pPr indent="0" lvl="0" marL="0" rtl="0" algn="ctr">
              <a:spcBef>
                <a:spcPts val="0"/>
              </a:spcBef>
              <a:spcAft>
                <a:spcPts val="0"/>
              </a:spcAft>
              <a:buNone/>
            </a:pPr>
            <a:r>
              <a:rPr lang="en"/>
              <a:t>Follow along with the instructions and manipulate the shapes to create your own </a:t>
            </a:r>
            <a:r>
              <a:rPr lang="en"/>
              <a:t>decision</a:t>
            </a:r>
            <a:r>
              <a:rPr lang="en"/>
              <a:t> tree. Include probabilities and map out your outcomes.</a:t>
            </a:r>
            <a:endParaRPr/>
          </a:p>
        </p:txBody>
      </p:sp>
      <p:pic>
        <p:nvPicPr>
          <p:cNvPr id="56" name="Google Shape;56;p13"/>
          <p:cNvPicPr preferRelativeResize="0"/>
          <p:nvPr/>
        </p:nvPicPr>
        <p:blipFill>
          <a:blip r:embed="rId3">
            <a:alphaModFix/>
          </a:blip>
          <a:stretch>
            <a:fillRect/>
          </a:stretch>
        </p:blipFill>
        <p:spPr>
          <a:xfrm>
            <a:off x="6299849" y="4598425"/>
            <a:ext cx="2992725" cy="545075"/>
          </a:xfrm>
          <a:prstGeom prst="rect">
            <a:avLst/>
          </a:prstGeom>
          <a:noFill/>
          <a:ln>
            <a:noFill/>
          </a:ln>
        </p:spPr>
      </p:pic>
      <p:pic>
        <p:nvPicPr>
          <p:cNvPr id="57" name="Google Shape;57;p13" title="DEF_Red_Slogan_Logo_High_Res_2021x863.jpg"/>
          <p:cNvPicPr preferRelativeResize="0"/>
          <p:nvPr/>
        </p:nvPicPr>
        <p:blipFill>
          <a:blip r:embed="rId4">
            <a:alphaModFix/>
          </a:blip>
          <a:stretch>
            <a:fillRect/>
          </a:stretch>
        </p:blipFill>
        <p:spPr>
          <a:xfrm>
            <a:off x="2531225" y="194971"/>
            <a:ext cx="4081551" cy="1742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Create a Decision Tree</a:t>
            </a:r>
            <a:endParaRPr/>
          </a:p>
        </p:txBody>
      </p:sp>
      <p:sp>
        <p:nvSpPr>
          <p:cNvPr id="63" name="Google Shape;63;p14"/>
          <p:cNvSpPr txBox="1"/>
          <p:nvPr>
            <p:ph idx="1" type="body"/>
          </p:nvPr>
        </p:nvSpPr>
        <p:spPr>
          <a:xfrm>
            <a:off x="311700" y="1017725"/>
            <a:ext cx="8520600" cy="3580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A square represents a choice you actively control.</a:t>
            </a:r>
            <a:endParaRPr/>
          </a:p>
          <a:p>
            <a:pPr indent="-317500" lvl="1" marL="914400" rtl="0" algn="l">
              <a:spcBef>
                <a:spcPts val="0"/>
              </a:spcBef>
              <a:spcAft>
                <a:spcPts val="0"/>
              </a:spcAft>
              <a:buSzPts val="1400"/>
              <a:buChar char="○"/>
            </a:pPr>
            <a:r>
              <a:rPr lang="en"/>
              <a:t>From a decision node, you draw branches for each action you could take.</a:t>
            </a:r>
            <a:endParaRPr/>
          </a:p>
          <a:p>
            <a:pPr indent="-342900" lvl="0" marL="457200" rtl="0" algn="l">
              <a:spcBef>
                <a:spcPts val="0"/>
              </a:spcBef>
              <a:spcAft>
                <a:spcPts val="0"/>
              </a:spcAft>
              <a:buSzPts val="1800"/>
              <a:buChar char="●"/>
            </a:pPr>
            <a:r>
              <a:rPr lang="en"/>
              <a:t>A circle represents a point of uncertainty—things that might happen outside your control.</a:t>
            </a:r>
            <a:endParaRPr/>
          </a:p>
          <a:p>
            <a:pPr indent="-317500" lvl="1" marL="914400" rtl="0" algn="l">
              <a:spcBef>
                <a:spcPts val="0"/>
              </a:spcBef>
              <a:spcAft>
                <a:spcPts val="0"/>
              </a:spcAft>
              <a:buSzPts val="1400"/>
              <a:buChar char="○"/>
            </a:pPr>
            <a:r>
              <a:rPr lang="en"/>
              <a:t>From a chance node, draw branches for possible outcomes, and label each with your subjective probability. The collective outcomes probability should sum to 100%.</a:t>
            </a:r>
            <a:endParaRPr/>
          </a:p>
          <a:p>
            <a:pPr indent="-342900" lvl="0" marL="457200" rtl="0" algn="l">
              <a:spcBef>
                <a:spcPts val="0"/>
              </a:spcBef>
              <a:spcAft>
                <a:spcPts val="0"/>
              </a:spcAft>
              <a:buSzPts val="1800"/>
              <a:buChar char="●"/>
            </a:pPr>
            <a:r>
              <a:rPr lang="en"/>
              <a:t>Triangles are the </a:t>
            </a:r>
            <a:r>
              <a:rPr lang="en"/>
              <a:t>endpoints</a:t>
            </a:r>
            <a:r>
              <a:rPr lang="en"/>
              <a:t> of branches. They describe what actually happens</a:t>
            </a:r>
            <a:endParaRPr/>
          </a:p>
          <a:p>
            <a:pPr indent="-317500" lvl="1" marL="914400" rtl="0" algn="l">
              <a:spcBef>
                <a:spcPts val="0"/>
              </a:spcBef>
              <a:spcAft>
                <a:spcPts val="0"/>
              </a:spcAft>
              <a:buSzPts val="1400"/>
              <a:buChar char="○"/>
            </a:pPr>
            <a:r>
              <a:rPr lang="en"/>
              <a:t>Next to each, you typically write a utility score (from 0 to 10) representing how desirable that outcome is to you.</a:t>
            </a:r>
            <a:endParaRPr/>
          </a:p>
          <a:p>
            <a:pPr indent="0" lvl="0" marL="0" rtl="0" algn="l">
              <a:spcBef>
                <a:spcPts val="1200"/>
              </a:spcBef>
              <a:spcAft>
                <a:spcPts val="1200"/>
              </a:spcAft>
              <a:buNone/>
            </a:pPr>
            <a:r>
              <a:t/>
            </a:r>
            <a:endParaRPr/>
          </a:p>
        </p:txBody>
      </p:sp>
      <p:pic>
        <p:nvPicPr>
          <p:cNvPr id="64" name="Google Shape;64;p14"/>
          <p:cNvPicPr preferRelativeResize="0"/>
          <p:nvPr/>
        </p:nvPicPr>
        <p:blipFill>
          <a:blip r:embed="rId3">
            <a:alphaModFix/>
          </a:blip>
          <a:stretch>
            <a:fillRect/>
          </a:stretch>
        </p:blipFill>
        <p:spPr>
          <a:xfrm>
            <a:off x="6299849" y="4598425"/>
            <a:ext cx="2992725" cy="5450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15867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en"/>
              <a:t>Example Decision Tree to Attend School Dance</a:t>
            </a:r>
            <a:endParaRPr/>
          </a:p>
          <a:p>
            <a:pPr indent="0" lvl="0" marL="0" rtl="0" algn="ctr">
              <a:spcBef>
                <a:spcPts val="0"/>
              </a:spcBef>
              <a:spcAft>
                <a:spcPts val="0"/>
              </a:spcAft>
              <a:buNone/>
            </a:pPr>
            <a:r>
              <a:t/>
            </a:r>
            <a:endParaRPr/>
          </a:p>
        </p:txBody>
      </p:sp>
      <p:sp>
        <p:nvSpPr>
          <p:cNvPr id="70" name="Google Shape;70;p15"/>
          <p:cNvSpPr/>
          <p:nvPr/>
        </p:nvSpPr>
        <p:spPr>
          <a:xfrm>
            <a:off x="429950" y="2770588"/>
            <a:ext cx="655750" cy="637525"/>
          </a:xfrm>
          <a:prstGeom prst="flowChartProcess">
            <a:avLst/>
          </a:prstGeom>
          <a:solidFill>
            <a:srgbClr val="B1292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1" name="Google Shape;71;p15"/>
          <p:cNvSpPr txBox="1"/>
          <p:nvPr/>
        </p:nvSpPr>
        <p:spPr>
          <a:xfrm>
            <a:off x="311700" y="561275"/>
            <a:ext cx="83949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2"/>
                </a:solidFill>
              </a:rPr>
              <a:t>The school dance is coming up and I’m trying to decide if I’m going with my friends or asking my crush out. I could go with my friends like last year and have another great time, but I’m not sure if that would be better than staying home. I’m considering doing something risky like ask someone. The person I want to ask is my friend and I think they might even say yes, so I think my chances are better than 50/50.</a:t>
            </a:r>
            <a:endParaRPr sz="1500">
              <a:solidFill>
                <a:schemeClr val="dk2"/>
              </a:solidFill>
            </a:endParaRPr>
          </a:p>
        </p:txBody>
      </p:sp>
      <p:sp>
        <p:nvSpPr>
          <p:cNvPr id="72" name="Google Shape;72;p15"/>
          <p:cNvSpPr/>
          <p:nvPr/>
        </p:nvSpPr>
        <p:spPr>
          <a:xfrm>
            <a:off x="3310775" y="2419350"/>
            <a:ext cx="655800" cy="655800"/>
          </a:xfrm>
          <a:prstGeom prst="flowChartConnector">
            <a:avLst/>
          </a:prstGeom>
          <a:solidFill>
            <a:srgbClr val="F1852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73" name="Google Shape;73;p15"/>
          <p:cNvCxnSpPr>
            <a:stCxn id="70" idx="3"/>
            <a:endCxn id="72" idx="2"/>
          </p:cNvCxnSpPr>
          <p:nvPr/>
        </p:nvCxnSpPr>
        <p:spPr>
          <a:xfrm flipH="1" rot="10800000">
            <a:off x="1085700" y="2747350"/>
            <a:ext cx="2225100" cy="342000"/>
          </a:xfrm>
          <a:prstGeom prst="straightConnector1">
            <a:avLst/>
          </a:prstGeom>
          <a:noFill/>
          <a:ln cap="flat" cmpd="sng" w="9525">
            <a:solidFill>
              <a:schemeClr val="dk2"/>
            </a:solidFill>
            <a:prstDash val="solid"/>
            <a:round/>
            <a:headEnd len="med" w="med" type="none"/>
            <a:tailEnd len="med" w="med" type="none"/>
          </a:ln>
        </p:spPr>
      </p:cxnSp>
      <p:cxnSp>
        <p:nvCxnSpPr>
          <p:cNvPr id="74" name="Google Shape;74;p15"/>
          <p:cNvCxnSpPr>
            <a:stCxn id="70" idx="3"/>
          </p:cNvCxnSpPr>
          <p:nvPr/>
        </p:nvCxnSpPr>
        <p:spPr>
          <a:xfrm>
            <a:off x="1085700" y="3089350"/>
            <a:ext cx="1282800" cy="954300"/>
          </a:xfrm>
          <a:prstGeom prst="straightConnector1">
            <a:avLst/>
          </a:prstGeom>
          <a:noFill/>
          <a:ln cap="flat" cmpd="sng" w="9525">
            <a:solidFill>
              <a:schemeClr val="dk2"/>
            </a:solidFill>
            <a:prstDash val="solid"/>
            <a:round/>
            <a:headEnd len="med" w="med" type="none"/>
            <a:tailEnd len="med" w="med" type="none"/>
          </a:ln>
        </p:spPr>
      </p:cxnSp>
      <p:sp>
        <p:nvSpPr>
          <p:cNvPr id="75" name="Google Shape;75;p15"/>
          <p:cNvSpPr txBox="1"/>
          <p:nvPr/>
        </p:nvSpPr>
        <p:spPr>
          <a:xfrm>
            <a:off x="87850" y="3407575"/>
            <a:ext cx="16023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sz="1500">
                <a:solidFill>
                  <a:schemeClr val="dk2"/>
                </a:solidFill>
              </a:rPr>
              <a:t>Deciding to attend the School Dance</a:t>
            </a:r>
            <a:endParaRPr sz="1500">
              <a:solidFill>
                <a:schemeClr val="dk2"/>
              </a:solidFill>
            </a:endParaRPr>
          </a:p>
        </p:txBody>
      </p:sp>
      <p:sp>
        <p:nvSpPr>
          <p:cNvPr id="76" name="Google Shape;76;p15"/>
          <p:cNvSpPr txBox="1"/>
          <p:nvPr/>
        </p:nvSpPr>
        <p:spPr>
          <a:xfrm>
            <a:off x="1690138" y="2362000"/>
            <a:ext cx="2351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Ask out a date </a:t>
            </a:r>
            <a:endParaRPr sz="1800">
              <a:solidFill>
                <a:schemeClr val="dk2"/>
              </a:solidFill>
            </a:endParaRPr>
          </a:p>
        </p:txBody>
      </p:sp>
      <p:cxnSp>
        <p:nvCxnSpPr>
          <p:cNvPr id="77" name="Google Shape;77;p15"/>
          <p:cNvCxnSpPr>
            <a:endCxn id="78" idx="1"/>
          </p:cNvCxnSpPr>
          <p:nvPr/>
        </p:nvCxnSpPr>
        <p:spPr>
          <a:xfrm flipH="1" rot="10800000">
            <a:off x="2368501" y="4028006"/>
            <a:ext cx="3171000" cy="15600"/>
          </a:xfrm>
          <a:prstGeom prst="straightConnector1">
            <a:avLst/>
          </a:prstGeom>
          <a:noFill/>
          <a:ln cap="flat" cmpd="sng" w="9525">
            <a:solidFill>
              <a:schemeClr val="dk2"/>
            </a:solidFill>
            <a:prstDash val="solid"/>
            <a:round/>
            <a:headEnd len="med" w="med" type="none"/>
            <a:tailEnd len="med" w="med" type="none"/>
          </a:ln>
        </p:spPr>
      </p:cxnSp>
      <p:sp>
        <p:nvSpPr>
          <p:cNvPr id="79" name="Google Shape;79;p15"/>
          <p:cNvSpPr txBox="1"/>
          <p:nvPr/>
        </p:nvSpPr>
        <p:spPr>
          <a:xfrm>
            <a:off x="2347825" y="3667550"/>
            <a:ext cx="3171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Go to the dance with friends</a:t>
            </a:r>
            <a:endParaRPr sz="1800">
              <a:solidFill>
                <a:schemeClr val="dk2"/>
              </a:solidFill>
            </a:endParaRPr>
          </a:p>
        </p:txBody>
      </p:sp>
      <p:sp>
        <p:nvSpPr>
          <p:cNvPr id="78" name="Google Shape;78;p15"/>
          <p:cNvSpPr/>
          <p:nvPr/>
        </p:nvSpPr>
        <p:spPr>
          <a:xfrm>
            <a:off x="5368360" y="3686550"/>
            <a:ext cx="684565" cy="682913"/>
          </a:xfrm>
          <a:prstGeom prst="flowChartExtract">
            <a:avLst/>
          </a:prstGeom>
          <a:solidFill>
            <a:srgbClr val="853C9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p>
        </p:txBody>
      </p:sp>
      <p:sp>
        <p:nvSpPr>
          <p:cNvPr id="80" name="Google Shape;80;p15"/>
          <p:cNvSpPr txBox="1"/>
          <p:nvPr/>
        </p:nvSpPr>
        <p:spPr>
          <a:xfrm>
            <a:off x="6217850" y="3863525"/>
            <a:ext cx="6558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solidFill>
                  <a:schemeClr val="dk2"/>
                </a:solidFill>
              </a:rPr>
              <a:t>5</a:t>
            </a:r>
            <a:endParaRPr b="1" sz="1800">
              <a:solidFill>
                <a:schemeClr val="dk2"/>
              </a:solidFill>
            </a:endParaRPr>
          </a:p>
        </p:txBody>
      </p:sp>
      <p:sp>
        <p:nvSpPr>
          <p:cNvPr id="81" name="Google Shape;81;p15"/>
          <p:cNvSpPr txBox="1"/>
          <p:nvPr/>
        </p:nvSpPr>
        <p:spPr>
          <a:xfrm>
            <a:off x="4337413" y="1777313"/>
            <a:ext cx="3542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Yes</a:t>
            </a:r>
            <a:endParaRPr sz="1800">
              <a:solidFill>
                <a:schemeClr val="dk2"/>
              </a:solidFill>
            </a:endParaRPr>
          </a:p>
        </p:txBody>
      </p:sp>
      <p:sp>
        <p:nvSpPr>
          <p:cNvPr id="82" name="Google Shape;82;p15"/>
          <p:cNvSpPr txBox="1"/>
          <p:nvPr/>
        </p:nvSpPr>
        <p:spPr>
          <a:xfrm>
            <a:off x="4470913" y="3049025"/>
            <a:ext cx="35799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No</a:t>
            </a:r>
            <a:endParaRPr sz="1800">
              <a:solidFill>
                <a:schemeClr val="dk2"/>
              </a:solidFill>
            </a:endParaRPr>
          </a:p>
        </p:txBody>
      </p:sp>
      <p:sp>
        <p:nvSpPr>
          <p:cNvPr id="83" name="Google Shape;83;p15"/>
          <p:cNvSpPr/>
          <p:nvPr/>
        </p:nvSpPr>
        <p:spPr>
          <a:xfrm>
            <a:off x="5368347" y="1847050"/>
            <a:ext cx="684565" cy="682913"/>
          </a:xfrm>
          <a:prstGeom prst="flowChartExtract">
            <a:avLst/>
          </a:prstGeom>
          <a:solidFill>
            <a:srgbClr val="187DA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4" name="Google Shape;84;p15"/>
          <p:cNvSpPr/>
          <p:nvPr/>
        </p:nvSpPr>
        <p:spPr>
          <a:xfrm>
            <a:off x="5368360" y="2724650"/>
            <a:ext cx="684565" cy="682913"/>
          </a:xfrm>
          <a:prstGeom prst="flowChartExtract">
            <a:avLst/>
          </a:prstGeom>
          <a:solidFill>
            <a:srgbClr val="187DA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85" name="Google Shape;85;p15"/>
          <p:cNvCxnSpPr>
            <a:stCxn id="72" idx="6"/>
            <a:endCxn id="83" idx="1"/>
          </p:cNvCxnSpPr>
          <p:nvPr/>
        </p:nvCxnSpPr>
        <p:spPr>
          <a:xfrm flipH="1" rot="10800000">
            <a:off x="3966575" y="2188650"/>
            <a:ext cx="1572900" cy="558600"/>
          </a:xfrm>
          <a:prstGeom prst="bentConnector3">
            <a:avLst>
              <a:gd fmla="val 25521" name="adj1"/>
            </a:avLst>
          </a:prstGeom>
          <a:noFill/>
          <a:ln cap="flat" cmpd="sng" w="9525">
            <a:solidFill>
              <a:schemeClr val="dk2"/>
            </a:solidFill>
            <a:prstDash val="solid"/>
            <a:round/>
            <a:headEnd len="med" w="med" type="none"/>
            <a:tailEnd len="med" w="med" type="none"/>
          </a:ln>
        </p:spPr>
      </p:cxnSp>
      <p:cxnSp>
        <p:nvCxnSpPr>
          <p:cNvPr id="86" name="Google Shape;86;p15"/>
          <p:cNvCxnSpPr>
            <a:stCxn id="72" idx="6"/>
            <a:endCxn id="84" idx="1"/>
          </p:cNvCxnSpPr>
          <p:nvPr/>
        </p:nvCxnSpPr>
        <p:spPr>
          <a:xfrm>
            <a:off x="3966575" y="2747250"/>
            <a:ext cx="1572900" cy="318900"/>
          </a:xfrm>
          <a:prstGeom prst="bentConnector3">
            <a:avLst>
              <a:gd fmla="val 25521" name="adj1"/>
            </a:avLst>
          </a:prstGeom>
          <a:noFill/>
          <a:ln cap="flat" cmpd="sng" w="9525">
            <a:solidFill>
              <a:schemeClr val="dk2"/>
            </a:solidFill>
            <a:prstDash val="solid"/>
            <a:round/>
            <a:headEnd len="med" w="med" type="none"/>
            <a:tailEnd len="med" w="med" type="none"/>
          </a:ln>
        </p:spPr>
      </p:cxnSp>
      <p:sp>
        <p:nvSpPr>
          <p:cNvPr id="87" name="Google Shape;87;p15"/>
          <p:cNvSpPr txBox="1"/>
          <p:nvPr/>
        </p:nvSpPr>
        <p:spPr>
          <a:xfrm>
            <a:off x="6201375" y="2858513"/>
            <a:ext cx="684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solidFill>
                  <a:schemeClr val="dk2"/>
                </a:solidFill>
              </a:rPr>
              <a:t>2</a:t>
            </a:r>
            <a:endParaRPr b="1" sz="1800">
              <a:solidFill>
                <a:schemeClr val="dk2"/>
              </a:solidFill>
            </a:endParaRPr>
          </a:p>
        </p:txBody>
      </p:sp>
      <p:sp>
        <p:nvSpPr>
          <p:cNvPr id="88" name="Google Shape;88;p15"/>
          <p:cNvSpPr txBox="1"/>
          <p:nvPr/>
        </p:nvSpPr>
        <p:spPr>
          <a:xfrm>
            <a:off x="6083075" y="1999450"/>
            <a:ext cx="597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solidFill>
                  <a:schemeClr val="dk2"/>
                </a:solidFill>
              </a:rPr>
              <a:t>10</a:t>
            </a:r>
            <a:endParaRPr b="1" sz="1800">
              <a:solidFill>
                <a:schemeClr val="dk2"/>
              </a:solidFill>
            </a:endParaRPr>
          </a:p>
        </p:txBody>
      </p:sp>
      <p:sp>
        <p:nvSpPr>
          <p:cNvPr id="89" name="Google Shape;89;p15"/>
          <p:cNvSpPr txBox="1"/>
          <p:nvPr/>
        </p:nvSpPr>
        <p:spPr>
          <a:xfrm>
            <a:off x="4361275" y="2697400"/>
            <a:ext cx="1521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.4</a:t>
            </a:r>
            <a:endParaRPr sz="1800">
              <a:solidFill>
                <a:schemeClr val="dk2"/>
              </a:solidFill>
            </a:endParaRPr>
          </a:p>
        </p:txBody>
      </p:sp>
      <p:sp>
        <p:nvSpPr>
          <p:cNvPr id="90" name="Google Shape;90;p15"/>
          <p:cNvSpPr txBox="1"/>
          <p:nvPr/>
        </p:nvSpPr>
        <p:spPr>
          <a:xfrm>
            <a:off x="4361275" y="2121050"/>
            <a:ext cx="1521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.6</a:t>
            </a:r>
            <a:endParaRPr sz="1800">
              <a:solidFill>
                <a:schemeClr val="dk2"/>
              </a:solidFill>
            </a:endParaRPr>
          </a:p>
        </p:txBody>
      </p:sp>
      <p:sp>
        <p:nvSpPr>
          <p:cNvPr id="91" name="Google Shape;91;p15"/>
          <p:cNvSpPr txBox="1"/>
          <p:nvPr/>
        </p:nvSpPr>
        <p:spPr>
          <a:xfrm>
            <a:off x="7372875" y="1461550"/>
            <a:ext cx="1844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u="sng">
                <a:solidFill>
                  <a:schemeClr val="dk2"/>
                </a:solidFill>
              </a:rPr>
              <a:t>Expected Value</a:t>
            </a:r>
            <a:endParaRPr sz="1800" u="sng">
              <a:solidFill>
                <a:schemeClr val="dk2"/>
              </a:solidFill>
            </a:endParaRPr>
          </a:p>
        </p:txBody>
      </p:sp>
      <p:sp>
        <p:nvSpPr>
          <p:cNvPr id="92" name="Google Shape;92;p15"/>
          <p:cNvSpPr txBox="1"/>
          <p:nvPr/>
        </p:nvSpPr>
        <p:spPr>
          <a:xfrm>
            <a:off x="6656775" y="2083825"/>
            <a:ext cx="2309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.6 * 10 = 6</a:t>
            </a:r>
            <a:endParaRPr sz="1800">
              <a:solidFill>
                <a:schemeClr val="dk2"/>
              </a:solidFill>
            </a:endParaRPr>
          </a:p>
        </p:txBody>
      </p:sp>
      <p:sp>
        <p:nvSpPr>
          <p:cNvPr id="93" name="Google Shape;93;p15"/>
          <p:cNvSpPr txBox="1"/>
          <p:nvPr/>
        </p:nvSpPr>
        <p:spPr>
          <a:xfrm>
            <a:off x="6756875" y="2577213"/>
            <a:ext cx="2309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.4 * 2 = .8</a:t>
            </a:r>
            <a:endParaRPr sz="1800">
              <a:solidFill>
                <a:schemeClr val="dk2"/>
              </a:solidFill>
            </a:endParaRPr>
          </a:p>
        </p:txBody>
      </p:sp>
      <p:sp>
        <p:nvSpPr>
          <p:cNvPr id="94" name="Google Shape;94;p15"/>
          <p:cNvSpPr txBox="1"/>
          <p:nvPr/>
        </p:nvSpPr>
        <p:spPr>
          <a:xfrm>
            <a:off x="7372875" y="1772525"/>
            <a:ext cx="18822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solidFill>
                  <a:schemeClr val="dk2"/>
                </a:solidFill>
              </a:rPr>
              <a:t>Probability * Desirability</a:t>
            </a:r>
            <a:endParaRPr sz="1200">
              <a:solidFill>
                <a:schemeClr val="dk2"/>
              </a:solidFill>
            </a:endParaRPr>
          </a:p>
        </p:txBody>
      </p:sp>
      <p:sp>
        <p:nvSpPr>
          <p:cNvPr id="95" name="Google Shape;95;p15"/>
          <p:cNvSpPr txBox="1"/>
          <p:nvPr/>
        </p:nvSpPr>
        <p:spPr>
          <a:xfrm>
            <a:off x="7196800" y="2896625"/>
            <a:ext cx="20982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Asking someone to the dance= 6.8</a:t>
            </a:r>
            <a:endParaRPr sz="1800">
              <a:solidFill>
                <a:schemeClr val="dk2"/>
              </a:solidFill>
            </a:endParaRPr>
          </a:p>
        </p:txBody>
      </p:sp>
      <p:sp>
        <p:nvSpPr>
          <p:cNvPr id="96" name="Google Shape;96;p15"/>
          <p:cNvSpPr txBox="1"/>
          <p:nvPr/>
        </p:nvSpPr>
        <p:spPr>
          <a:xfrm>
            <a:off x="7251400" y="3635525"/>
            <a:ext cx="20982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Going to the dance with </a:t>
            </a:r>
            <a:br>
              <a:rPr lang="en" sz="1800">
                <a:solidFill>
                  <a:schemeClr val="dk2"/>
                </a:solidFill>
              </a:rPr>
            </a:br>
            <a:r>
              <a:rPr lang="en" sz="1800">
                <a:solidFill>
                  <a:schemeClr val="dk2"/>
                </a:solidFill>
              </a:rPr>
              <a:t>friends = 5</a:t>
            </a:r>
            <a:endParaRPr sz="1800">
              <a:solidFill>
                <a:schemeClr val="dk2"/>
              </a:solidFill>
            </a:endParaRPr>
          </a:p>
        </p:txBody>
      </p:sp>
      <p:sp>
        <p:nvSpPr>
          <p:cNvPr id="97" name="Google Shape;97;p15"/>
          <p:cNvSpPr txBox="1"/>
          <p:nvPr/>
        </p:nvSpPr>
        <p:spPr>
          <a:xfrm>
            <a:off x="249575" y="4454325"/>
            <a:ext cx="5965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2"/>
                </a:solidFill>
              </a:rPr>
              <a:t>I think I should ask my crush out. I would have a better time at the dance and worst case scenario, I could always go with my friends.</a:t>
            </a:r>
            <a:endParaRPr>
              <a:solidFill>
                <a:schemeClr val="dk2"/>
              </a:solidFill>
            </a:endParaRPr>
          </a:p>
        </p:txBody>
      </p:sp>
      <p:pic>
        <p:nvPicPr>
          <p:cNvPr id="98" name="Google Shape;98;p15"/>
          <p:cNvPicPr preferRelativeResize="0"/>
          <p:nvPr/>
        </p:nvPicPr>
        <p:blipFill>
          <a:blip r:embed="rId3">
            <a:alphaModFix/>
          </a:blip>
          <a:stretch>
            <a:fillRect/>
          </a:stretch>
        </p:blipFill>
        <p:spPr>
          <a:xfrm>
            <a:off x="6299849" y="4598425"/>
            <a:ext cx="2992725" cy="5450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16"/>
          <p:cNvPicPr preferRelativeResize="0"/>
          <p:nvPr/>
        </p:nvPicPr>
        <p:blipFill>
          <a:blip r:embed="rId3">
            <a:alphaModFix/>
          </a:blip>
          <a:stretch>
            <a:fillRect/>
          </a:stretch>
        </p:blipFill>
        <p:spPr>
          <a:xfrm>
            <a:off x="6299849" y="4598425"/>
            <a:ext cx="2992725" cy="545075"/>
          </a:xfrm>
          <a:prstGeom prst="rect">
            <a:avLst/>
          </a:prstGeom>
          <a:noFill/>
          <a:ln>
            <a:noFill/>
          </a:ln>
        </p:spPr>
      </p:pic>
      <p:sp>
        <p:nvSpPr>
          <p:cNvPr id="104" name="Google Shape;104;p16"/>
          <p:cNvSpPr/>
          <p:nvPr/>
        </p:nvSpPr>
        <p:spPr>
          <a:xfrm>
            <a:off x="2249575" y="382063"/>
            <a:ext cx="655800" cy="655800"/>
          </a:xfrm>
          <a:prstGeom prst="flowChartConnector">
            <a:avLst/>
          </a:prstGeom>
          <a:solidFill>
            <a:srgbClr val="F1852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5" name="Google Shape;105;p16"/>
          <p:cNvSpPr/>
          <p:nvPr/>
        </p:nvSpPr>
        <p:spPr>
          <a:xfrm>
            <a:off x="577400" y="391188"/>
            <a:ext cx="655750" cy="637525"/>
          </a:xfrm>
          <a:prstGeom prst="flowChartProcess">
            <a:avLst/>
          </a:prstGeom>
          <a:solidFill>
            <a:srgbClr val="B1292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6" name="Google Shape;106;p16"/>
          <p:cNvSpPr/>
          <p:nvPr/>
        </p:nvSpPr>
        <p:spPr>
          <a:xfrm>
            <a:off x="1374275" y="796313"/>
            <a:ext cx="655750" cy="637525"/>
          </a:xfrm>
          <a:prstGeom prst="flowChartProcess">
            <a:avLst/>
          </a:prstGeom>
          <a:solidFill>
            <a:srgbClr val="B1292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7" name="Google Shape;107;p16"/>
          <p:cNvSpPr/>
          <p:nvPr/>
        </p:nvSpPr>
        <p:spPr>
          <a:xfrm>
            <a:off x="2820900" y="862338"/>
            <a:ext cx="655800" cy="655800"/>
          </a:xfrm>
          <a:prstGeom prst="flowChartConnector">
            <a:avLst/>
          </a:prstGeom>
          <a:solidFill>
            <a:srgbClr val="F1852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8" name="Google Shape;108;p16"/>
          <p:cNvSpPr/>
          <p:nvPr/>
        </p:nvSpPr>
        <p:spPr>
          <a:xfrm>
            <a:off x="3422000" y="382050"/>
            <a:ext cx="655800" cy="655800"/>
          </a:xfrm>
          <a:prstGeom prst="flowChartConnector">
            <a:avLst/>
          </a:prstGeom>
          <a:solidFill>
            <a:srgbClr val="F9B11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9" name="Google Shape;109;p16"/>
          <p:cNvSpPr/>
          <p:nvPr/>
        </p:nvSpPr>
        <p:spPr>
          <a:xfrm>
            <a:off x="4040100" y="938538"/>
            <a:ext cx="655800" cy="655800"/>
          </a:xfrm>
          <a:prstGeom prst="flowChartConnector">
            <a:avLst/>
          </a:prstGeom>
          <a:solidFill>
            <a:srgbClr val="F9B11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0" name="Google Shape;110;p16"/>
          <p:cNvSpPr/>
          <p:nvPr/>
        </p:nvSpPr>
        <p:spPr>
          <a:xfrm>
            <a:off x="4670625" y="420163"/>
            <a:ext cx="655800" cy="655800"/>
          </a:xfrm>
          <a:prstGeom prst="flowChartConnector">
            <a:avLst/>
          </a:prstGeom>
          <a:solidFill>
            <a:srgbClr val="5D9B4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1" name="Google Shape;111;p16"/>
          <p:cNvSpPr/>
          <p:nvPr/>
        </p:nvSpPr>
        <p:spPr>
          <a:xfrm>
            <a:off x="5288725" y="976650"/>
            <a:ext cx="655800" cy="655800"/>
          </a:xfrm>
          <a:prstGeom prst="flowChartConnector">
            <a:avLst/>
          </a:prstGeom>
          <a:solidFill>
            <a:srgbClr val="5D9B4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2" name="Google Shape;112;p16"/>
          <p:cNvSpPr/>
          <p:nvPr/>
        </p:nvSpPr>
        <p:spPr>
          <a:xfrm>
            <a:off x="7247175" y="333050"/>
            <a:ext cx="684565" cy="682913"/>
          </a:xfrm>
          <a:prstGeom prst="flowChartExtract">
            <a:avLst/>
          </a:prstGeom>
          <a:solidFill>
            <a:srgbClr val="853C9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3" name="Google Shape;113;p16"/>
          <p:cNvSpPr/>
          <p:nvPr/>
        </p:nvSpPr>
        <p:spPr>
          <a:xfrm>
            <a:off x="7831935" y="1025737"/>
            <a:ext cx="684565" cy="682913"/>
          </a:xfrm>
          <a:prstGeom prst="flowChartExtract">
            <a:avLst/>
          </a:prstGeom>
          <a:solidFill>
            <a:srgbClr val="853C9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114" name="Google Shape;114;p16"/>
          <p:cNvCxnSpPr/>
          <p:nvPr/>
        </p:nvCxnSpPr>
        <p:spPr>
          <a:xfrm>
            <a:off x="771225" y="1907325"/>
            <a:ext cx="2540400" cy="0"/>
          </a:xfrm>
          <a:prstGeom prst="straightConnector1">
            <a:avLst/>
          </a:prstGeom>
          <a:noFill/>
          <a:ln cap="flat" cmpd="sng" w="9525">
            <a:solidFill>
              <a:schemeClr val="dk2"/>
            </a:solidFill>
            <a:prstDash val="solid"/>
            <a:round/>
            <a:headEnd len="med" w="med" type="none"/>
            <a:tailEnd len="med" w="med" type="none"/>
          </a:ln>
        </p:spPr>
      </p:cxnSp>
      <p:cxnSp>
        <p:nvCxnSpPr>
          <p:cNvPr id="115" name="Google Shape;115;p16"/>
          <p:cNvCxnSpPr/>
          <p:nvPr/>
        </p:nvCxnSpPr>
        <p:spPr>
          <a:xfrm>
            <a:off x="923625" y="2059725"/>
            <a:ext cx="2540400" cy="0"/>
          </a:xfrm>
          <a:prstGeom prst="straightConnector1">
            <a:avLst/>
          </a:prstGeom>
          <a:noFill/>
          <a:ln cap="flat" cmpd="sng" w="9525">
            <a:solidFill>
              <a:schemeClr val="dk2"/>
            </a:solidFill>
            <a:prstDash val="solid"/>
            <a:round/>
            <a:headEnd len="med" w="med" type="none"/>
            <a:tailEnd len="med" w="med" type="none"/>
          </a:ln>
        </p:spPr>
      </p:cxnSp>
      <p:cxnSp>
        <p:nvCxnSpPr>
          <p:cNvPr id="116" name="Google Shape;116;p16"/>
          <p:cNvCxnSpPr/>
          <p:nvPr/>
        </p:nvCxnSpPr>
        <p:spPr>
          <a:xfrm flipH="1" rot="10800000">
            <a:off x="4017675" y="1737525"/>
            <a:ext cx="1961700" cy="339600"/>
          </a:xfrm>
          <a:prstGeom prst="bentConnector3">
            <a:avLst>
              <a:gd fmla="val 50000" name="adj1"/>
            </a:avLst>
          </a:prstGeom>
          <a:noFill/>
          <a:ln cap="flat" cmpd="sng" w="9525">
            <a:solidFill>
              <a:schemeClr val="dk2"/>
            </a:solidFill>
            <a:prstDash val="solid"/>
            <a:round/>
            <a:headEnd len="med" w="med" type="none"/>
            <a:tailEnd len="med" w="med" type="none"/>
          </a:ln>
        </p:spPr>
      </p:cxnSp>
      <p:cxnSp>
        <p:nvCxnSpPr>
          <p:cNvPr id="117" name="Google Shape;117;p16"/>
          <p:cNvCxnSpPr/>
          <p:nvPr/>
        </p:nvCxnSpPr>
        <p:spPr>
          <a:xfrm>
            <a:off x="5236875" y="1848525"/>
            <a:ext cx="1971000" cy="344400"/>
          </a:xfrm>
          <a:prstGeom prst="bentConnector3">
            <a:avLst>
              <a:gd fmla="val 50000" name="adj1"/>
            </a:avLst>
          </a:prstGeom>
          <a:noFill/>
          <a:ln cap="flat" cmpd="sng" w="9525">
            <a:solidFill>
              <a:schemeClr val="dk2"/>
            </a:solidFill>
            <a:prstDash val="solid"/>
            <a:round/>
            <a:headEnd len="med" w="med" type="none"/>
            <a:tailEnd len="med" w="med" type="none"/>
          </a:ln>
        </p:spPr>
      </p:cxnSp>
      <p:sp>
        <p:nvSpPr>
          <p:cNvPr id="118" name="Google Shape;118;p16"/>
          <p:cNvSpPr/>
          <p:nvPr/>
        </p:nvSpPr>
        <p:spPr>
          <a:xfrm>
            <a:off x="5951775" y="256850"/>
            <a:ext cx="684565" cy="682913"/>
          </a:xfrm>
          <a:prstGeom prst="flowChartExtract">
            <a:avLst/>
          </a:prstGeom>
          <a:solidFill>
            <a:srgbClr val="187DA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9" name="Google Shape;119;p16"/>
          <p:cNvSpPr/>
          <p:nvPr/>
        </p:nvSpPr>
        <p:spPr>
          <a:xfrm>
            <a:off x="6536535" y="949537"/>
            <a:ext cx="684565" cy="682913"/>
          </a:xfrm>
          <a:prstGeom prst="flowChartExtract">
            <a:avLst/>
          </a:prstGeom>
          <a:solidFill>
            <a:srgbClr val="187DA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0" name="Google Shape;120;p16"/>
          <p:cNvSpPr txBox="1"/>
          <p:nvPr/>
        </p:nvSpPr>
        <p:spPr>
          <a:xfrm>
            <a:off x="440475" y="2609400"/>
            <a:ext cx="8963700" cy="1736100"/>
          </a:xfrm>
          <a:prstGeom prst="rect">
            <a:avLst/>
          </a:prstGeom>
          <a:noFill/>
          <a:ln>
            <a:noFill/>
          </a:ln>
        </p:spPr>
        <p:txBody>
          <a:bodyPr anchorCtr="0" anchor="t" bIns="91425" lIns="91425" spcFirstLastPara="1" rIns="91425" wrap="square" tIns="91425">
            <a:spAutoFit/>
          </a:bodyPr>
          <a:lstStyle/>
          <a:p>
            <a:pPr indent="-342900" lvl="0" marL="457200" rtl="0" algn="l">
              <a:lnSpc>
                <a:spcPct val="115000"/>
              </a:lnSpc>
              <a:spcBef>
                <a:spcPts val="0"/>
              </a:spcBef>
              <a:spcAft>
                <a:spcPts val="0"/>
              </a:spcAft>
              <a:buClr>
                <a:schemeClr val="dk2"/>
              </a:buClr>
              <a:buSzPts val="1800"/>
              <a:buChar char="●"/>
            </a:pPr>
            <a:r>
              <a:rPr lang="en" sz="1800">
                <a:solidFill>
                  <a:schemeClr val="dk2"/>
                </a:solidFill>
              </a:rPr>
              <a:t>Copy/paste the shapes to create your own Decision Tree.</a:t>
            </a:r>
            <a:endParaRPr sz="1800">
              <a:solidFill>
                <a:schemeClr val="dk2"/>
              </a:solidFill>
            </a:endParaRPr>
          </a:p>
          <a:p>
            <a:pPr indent="-342900" lvl="0" marL="457200" rtl="0" algn="l">
              <a:lnSpc>
                <a:spcPct val="115000"/>
              </a:lnSpc>
              <a:spcBef>
                <a:spcPts val="0"/>
              </a:spcBef>
              <a:spcAft>
                <a:spcPts val="0"/>
              </a:spcAft>
              <a:buClr>
                <a:schemeClr val="dk2"/>
              </a:buClr>
              <a:buSzPts val="1800"/>
              <a:buChar char="●"/>
            </a:pPr>
            <a:r>
              <a:rPr lang="en" sz="1800">
                <a:solidFill>
                  <a:schemeClr val="dk2"/>
                </a:solidFill>
              </a:rPr>
              <a:t>Select lines to link your shapes together. </a:t>
            </a:r>
            <a:endParaRPr sz="1800">
              <a:solidFill>
                <a:schemeClr val="dk2"/>
              </a:solidFill>
            </a:endParaRPr>
          </a:p>
          <a:p>
            <a:pPr indent="-317500" lvl="1" marL="914400" rtl="0" algn="l">
              <a:lnSpc>
                <a:spcPct val="115000"/>
              </a:lnSpc>
              <a:spcBef>
                <a:spcPts val="0"/>
              </a:spcBef>
              <a:spcAft>
                <a:spcPts val="0"/>
              </a:spcAft>
              <a:buClr>
                <a:schemeClr val="dk2"/>
              </a:buClr>
              <a:buSzPts val="1400"/>
              <a:buChar char="○"/>
            </a:pPr>
            <a:r>
              <a:rPr lang="en" sz="1800">
                <a:solidFill>
                  <a:schemeClr val="dk2"/>
                </a:solidFill>
              </a:rPr>
              <a:t>“Elbow connector” is a good option for laying out multiple outcomes.</a:t>
            </a:r>
            <a:endParaRPr sz="1800">
              <a:solidFill>
                <a:schemeClr val="dk2"/>
              </a:solidFill>
            </a:endParaRPr>
          </a:p>
          <a:p>
            <a:pPr indent="-342900" lvl="0" marL="457200" rtl="0" algn="l">
              <a:lnSpc>
                <a:spcPct val="115000"/>
              </a:lnSpc>
              <a:spcBef>
                <a:spcPts val="0"/>
              </a:spcBef>
              <a:spcAft>
                <a:spcPts val="0"/>
              </a:spcAft>
              <a:buClr>
                <a:schemeClr val="dk2"/>
              </a:buClr>
              <a:buSzPts val="1800"/>
              <a:buChar char="●"/>
            </a:pPr>
            <a:r>
              <a:rPr lang="en" sz="1800">
                <a:solidFill>
                  <a:schemeClr val="dk2"/>
                </a:solidFill>
              </a:rPr>
              <a:t>Be sure to include percentages and utility ratings, you use this to calculate expected value.</a:t>
            </a:r>
            <a:endParaRPr sz="18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Build your own Decision Tree</a:t>
            </a:r>
            <a:endParaRPr/>
          </a:p>
        </p:txBody>
      </p:sp>
      <p:pic>
        <p:nvPicPr>
          <p:cNvPr id="126" name="Google Shape;126;p17"/>
          <p:cNvPicPr preferRelativeResize="0"/>
          <p:nvPr/>
        </p:nvPicPr>
        <p:blipFill>
          <a:blip r:embed="rId3">
            <a:alphaModFix/>
          </a:blip>
          <a:stretch>
            <a:fillRect/>
          </a:stretch>
        </p:blipFill>
        <p:spPr>
          <a:xfrm>
            <a:off x="6299849" y="4598425"/>
            <a:ext cx="2992725" cy="5450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