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99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3F873-A214-415C-96E3-B0A4AFDBA969}" v="13" dt="2025-10-24T13:17:43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724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atthews" userId="ea779ce5-8c74-4622-8aa6-f3657f13432d" providerId="ADAL" clId="{F49CFFDA-95D1-48C1-A7C7-4D34FE020459}"/>
    <pc:docChg chg="custSel modSld">
      <pc:chgData name="Jessica Matthews" userId="ea779ce5-8c74-4622-8aa6-f3657f13432d" providerId="ADAL" clId="{F49CFFDA-95D1-48C1-A7C7-4D34FE020459}" dt="2025-10-24T13:18:54.987" v="45" actId="403"/>
      <pc:docMkLst>
        <pc:docMk/>
      </pc:docMkLst>
      <pc:sldChg chg="modSp mod">
        <pc:chgData name="Jessica Matthews" userId="ea779ce5-8c74-4622-8aa6-f3657f13432d" providerId="ADAL" clId="{F49CFFDA-95D1-48C1-A7C7-4D34FE020459}" dt="2025-10-24T13:18:54.987" v="45" actId="403"/>
        <pc:sldMkLst>
          <pc:docMk/>
          <pc:sldMk cId="1869252575" sldId="257"/>
        </pc:sldMkLst>
        <pc:graphicFrameChg chg="mod modGraphic">
          <ac:chgData name="Jessica Matthews" userId="ea779ce5-8c74-4622-8aa6-f3657f13432d" providerId="ADAL" clId="{F49CFFDA-95D1-48C1-A7C7-4D34FE020459}" dt="2025-10-24T13:18:54.987" v="45" actId="403"/>
          <ac:graphicFrameMkLst>
            <pc:docMk/>
            <pc:sldMk cId="1869252575" sldId="257"/>
            <ac:graphicFrameMk id="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9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0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8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7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7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8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4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12830-EB4B-4B29-8E4F-2C22C0115DC0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1338-3D30-4818-AAC4-36F29493F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1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47120"/>
              </p:ext>
            </p:extLst>
          </p:nvPr>
        </p:nvGraphicFramePr>
        <p:xfrm>
          <a:off x="81991" y="920109"/>
          <a:ext cx="3055348" cy="174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348">
                  <a:extLst>
                    <a:ext uri="{9D8B030D-6E8A-4147-A177-3AD203B41FA5}">
                      <a16:colId xmlns:a16="http://schemas.microsoft.com/office/drawing/2014/main" val="3423057083"/>
                    </a:ext>
                  </a:extLst>
                </a:gridCol>
              </a:tblGrid>
              <a:tr h="22042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What I should already know: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41260"/>
                  </a:ext>
                </a:extLst>
              </a:tr>
              <a:tr h="146931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That Jesus gives instructions to people about how to behave.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Know that Gospel is ‘good news’.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Christians say sorry to God and receive forgiveness.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Babies are baptised.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6974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04607"/>
              </p:ext>
            </p:extLst>
          </p:nvPr>
        </p:nvGraphicFramePr>
        <p:xfrm>
          <a:off x="38338" y="2737210"/>
          <a:ext cx="3147009" cy="2700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009">
                  <a:extLst>
                    <a:ext uri="{9D8B030D-6E8A-4147-A177-3AD203B41FA5}">
                      <a16:colId xmlns:a16="http://schemas.microsoft.com/office/drawing/2014/main" val="4044055897"/>
                    </a:ext>
                  </a:extLst>
                </a:gridCol>
              </a:tblGrid>
              <a:tr h="47569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Enquiry questions: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Letter-join No-Lead 8" panose="0200050300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47238"/>
                  </a:ext>
                </a:extLst>
              </a:tr>
              <a:tr h="21663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How is water used as a symbol in Christianity?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What is the true meaning of Gospel?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What is the ‘Trinity’?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What does The Nicene Creed tell us about what Christians believe?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How is baptism different for babies and adults?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Why is the trinity important to Christians?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19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28887"/>
              </p:ext>
            </p:extLst>
          </p:nvPr>
        </p:nvGraphicFramePr>
        <p:xfrm>
          <a:off x="7413455" y="910968"/>
          <a:ext cx="4641092" cy="571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85">
                  <a:extLst>
                    <a:ext uri="{9D8B030D-6E8A-4147-A177-3AD203B41FA5}">
                      <a16:colId xmlns:a16="http://schemas.microsoft.com/office/drawing/2014/main" val="4044055897"/>
                    </a:ext>
                  </a:extLst>
                </a:gridCol>
                <a:gridCol w="3835107">
                  <a:extLst>
                    <a:ext uri="{9D8B030D-6E8A-4147-A177-3AD203B41FA5}">
                      <a16:colId xmlns:a16="http://schemas.microsoft.com/office/drawing/2014/main" val="2209684745"/>
                    </a:ext>
                  </a:extLst>
                </a:gridCol>
              </a:tblGrid>
              <a:tr h="362757">
                <a:tc gridSpan="2"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47238"/>
                  </a:ext>
                </a:extLst>
              </a:tr>
              <a:tr h="18137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A thing that represents or stands for something else.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33126"/>
                  </a:ext>
                </a:extLst>
              </a:tr>
              <a:tr h="18137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Baptism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Baptism is a symbolic act where a person is briefly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dunked under water to represent their old life and sins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being washed away.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43060"/>
                  </a:ext>
                </a:extLst>
              </a:tr>
              <a:tr h="52557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Gospel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The word gospel means “good news,” and gospel songs often praise God or Jesus.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34173"/>
                  </a:ext>
                </a:extLst>
              </a:tr>
              <a:tr h="36275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Holy Spirit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The Holy Spirit does work that the Father and the Son do not.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54035"/>
                  </a:ext>
                </a:extLst>
              </a:tr>
              <a:tr h="36275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Prayer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The main form of communication Christians can have 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with God..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29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Sin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Sin is the bad stuff people do that makes God sad and often upsets other people.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44904"/>
                  </a:ext>
                </a:extLst>
              </a:tr>
              <a:tr h="27828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Letter-join No-Lead 8" panose="02000503000000020003" pitchFamily="50" charset="0"/>
                          <a:cs typeface="Leelawadee UI Semilight" panose="020B0402040204020203" pitchFamily="34" charset="-34"/>
                        </a:rPr>
                        <a:t>Font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A container in a church that holds the water for a 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Baptism.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84843"/>
                  </a:ext>
                </a:extLst>
              </a:tr>
              <a:tr h="36275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Disciple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A personal follower of Jesus Christ during his life.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49074"/>
                  </a:ext>
                </a:extLst>
              </a:tr>
              <a:tr h="4071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Holy Trinity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Holy Trinity or The Trinity, is a way of describing God the Father, God the Son and God the Holy Spirit.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13021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Father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When talking about the Holy Trinity, the Father means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179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When talking about the Holy Trinity, the Son means Jesus.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04812"/>
                  </a:ext>
                </a:extLst>
              </a:tr>
              <a:tr h="31306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Letter-join No-Lead 8" panose="02000503000000020003" pitchFamily="50" charset="0"/>
                        </a:rPr>
                        <a:t>Nicene Creed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A Christian statement of their beliefs.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1686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31858"/>
              </p:ext>
            </p:extLst>
          </p:nvPr>
        </p:nvGraphicFramePr>
        <p:xfrm>
          <a:off x="3235872" y="931334"/>
          <a:ext cx="4079049" cy="226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049">
                  <a:extLst>
                    <a:ext uri="{9D8B030D-6E8A-4147-A177-3AD203B41FA5}">
                      <a16:colId xmlns:a16="http://schemas.microsoft.com/office/drawing/2014/main" val="4044055897"/>
                    </a:ext>
                  </a:extLst>
                </a:gridCol>
              </a:tblGrid>
              <a:tr h="29253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New learning (facts):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Letter-join No-Lead 8" panose="0200050300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47238"/>
                  </a:ext>
                </a:extLst>
              </a:tr>
              <a:tr h="19755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Water is a symbol in Christianity for rebirth.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Letter-join No-Lead 8" panose="0200050300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Christians believe that Jesus has come to earth to save people.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Christians are baptised to be forgiven for their sins.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Christians believe God is three in one: Father, Son and Holy Spirit.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The Nicene Creed is a statement of Christian beliefs that was created by church leaders in 325 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194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3B37A5-F324-BB7A-361D-40C3623EE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97022"/>
              </p:ext>
            </p:extLst>
          </p:nvPr>
        </p:nvGraphicFramePr>
        <p:xfrm>
          <a:off x="81990" y="201062"/>
          <a:ext cx="1180028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27">
                  <a:extLst>
                    <a:ext uri="{9D8B030D-6E8A-4147-A177-3AD203B41FA5}">
                      <a16:colId xmlns:a16="http://schemas.microsoft.com/office/drawing/2014/main" val="3554828649"/>
                    </a:ext>
                  </a:extLst>
                </a:gridCol>
                <a:gridCol w="3933427">
                  <a:extLst>
                    <a:ext uri="{9D8B030D-6E8A-4147-A177-3AD203B41FA5}">
                      <a16:colId xmlns:a16="http://schemas.microsoft.com/office/drawing/2014/main" val="3636844633"/>
                    </a:ext>
                  </a:extLst>
                </a:gridCol>
                <a:gridCol w="3933427">
                  <a:extLst>
                    <a:ext uri="{9D8B030D-6E8A-4147-A177-3AD203B41FA5}">
                      <a16:colId xmlns:a16="http://schemas.microsoft.com/office/drawing/2014/main" val="2841622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effectLst/>
                          <a:latin typeface="Letter-join No-Lead 8" panose="02000503000000020003" pitchFamily="50" charset="0"/>
                          <a:ea typeface="+mn-ea"/>
                          <a:cs typeface="+mn-cs"/>
                        </a:rPr>
                        <a:t>Eggbuckland Vale Primary School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effectLst/>
                          <a:latin typeface="Letter-join No-Lead 8" panose="02000503000000020003" pitchFamily="50" charset="0"/>
                          <a:ea typeface="+mn-ea"/>
                          <a:cs typeface="+mn-cs"/>
                        </a:rPr>
                        <a:t>Religious 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effectLst/>
                          <a:latin typeface="Letter-join No-Lead 8" panose="02000503000000020003" pitchFamily="50" charset="0"/>
                          <a:ea typeface="+mn-ea"/>
                          <a:cs typeface="+mn-cs"/>
                        </a:rPr>
                        <a:t>KS2: Year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87716"/>
                  </a:ext>
                </a:extLst>
              </a:tr>
              <a:tr h="17993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Letter-join No-Lead 8" panose="02000503000000020003" pitchFamily="50" charset="0"/>
                          <a:ea typeface="+mn-ea"/>
                          <a:cs typeface="+mn-cs"/>
                        </a:rPr>
                        <a:t>L2.3 What is the ‘Trinity’ and why is it important for Christians?</a:t>
                      </a:r>
                      <a:endParaRPr lang="en-GB" sz="1600" dirty="0">
                        <a:solidFill>
                          <a:schemeClr val="tx1"/>
                        </a:solidFill>
                        <a:latin typeface="Letter-join No-Lead 8" panose="0200050300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789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4F21145-F2E2-DBC7-CC3E-91CC1C22B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81026"/>
              </p:ext>
            </p:extLst>
          </p:nvPr>
        </p:nvGraphicFramePr>
        <p:xfrm>
          <a:off x="3223639" y="3296458"/>
          <a:ext cx="4079048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048">
                  <a:extLst>
                    <a:ext uri="{9D8B030D-6E8A-4147-A177-3AD203B41FA5}">
                      <a16:colId xmlns:a16="http://schemas.microsoft.com/office/drawing/2014/main" val="4044055897"/>
                    </a:ext>
                  </a:extLst>
                </a:gridCol>
              </a:tblGrid>
              <a:tr h="2448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Letter-join No-Lead 8" panose="02000503000000020003" pitchFamily="50" charset="0"/>
                        </a:rPr>
                        <a:t>New learning (skills):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Letter-join No-Lead 8" panose="0200050300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47238"/>
                  </a:ext>
                </a:extLst>
              </a:tr>
              <a:tr h="157809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Letter-join No-Lead 8" panose="02000503000000020003" pitchFamily="50" charset="0"/>
                        </a:rPr>
                        <a:t>Describe how Christians show their beliefs about God the Trinity in worship in different ways in the way they live.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Recognise what a ‘Gospel’ is and give an example of the kinds of stories it contains.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Letter-join No-Lead 8" panose="02000503000000020003" pitchFamily="50" charset="0"/>
                        </a:rPr>
                        <a:t>Give examples of what these texts mean to some Christians today.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1940"/>
                  </a:ext>
                </a:extLst>
              </a:tr>
            </a:tbl>
          </a:graphicData>
        </a:graphic>
      </p:graphicFrame>
      <p:pic>
        <p:nvPicPr>
          <p:cNvPr id="1026" name="Picture 2" descr="The Font - St Wilfrid's Church, Barrow Upon Trent">
            <a:extLst>
              <a:ext uri="{FF2B5EF4-FFF2-40B4-BE49-F238E27FC236}">
                <a16:creationId xmlns:a16="http://schemas.microsoft.com/office/drawing/2014/main" id="{F8493D0A-0EAD-FAB0-B9D2-CECE726AD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4046" r="15837" b="16377"/>
          <a:stretch/>
        </p:blipFill>
        <p:spPr bwMode="auto">
          <a:xfrm>
            <a:off x="3542716" y="5513854"/>
            <a:ext cx="836653" cy="12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C4A301-E6D0-F6D7-6EDB-90CB15E81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423" y="5738728"/>
            <a:ext cx="1008230" cy="918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78BAEE-F6BD-2828-96EF-7367D61F2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08" y="5926666"/>
            <a:ext cx="678894" cy="336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7705DB-E2BC-B509-A03F-3627A36E0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64" y="5774927"/>
            <a:ext cx="1091576" cy="9132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81E59-ADD9-30F0-FAC3-84109180E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966" y="6004711"/>
            <a:ext cx="836653" cy="780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264FE4-AD06-0E30-950C-F3AB9D96D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971" y="5926666"/>
            <a:ext cx="1153703" cy="893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FF6805-BCCF-0A61-C11D-53AB6CF88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0941" y="5774927"/>
            <a:ext cx="674222" cy="830960"/>
          </a:xfrm>
          <a:prstGeom prst="rect">
            <a:avLst/>
          </a:prstGeom>
        </p:spPr>
      </p:pic>
      <p:pic>
        <p:nvPicPr>
          <p:cNvPr id="9" name="Picture 2" descr="Matthew Dowling: A Primary Christian Symbol: Water">
            <a:extLst>
              <a:ext uri="{FF2B5EF4-FFF2-40B4-BE49-F238E27FC236}">
                <a16:creationId xmlns:a16="http://schemas.microsoft.com/office/drawing/2014/main" id="{376ED17E-DE77-544A-6FE0-928B1D23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1" y="5480642"/>
            <a:ext cx="884236" cy="5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882D4E-D6C2-4CB9-9003-14ECEF08B4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50" y="205133"/>
            <a:ext cx="570921" cy="6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dca9b-b4f0-44c6-bdeb-6469c8c4e151" xsi:nil="true"/>
    <lcf76f155ced4ddcb4097134ff3c332f xmlns="0d47c341-76dc-408f-9ec1-1b56329a2c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7ADEDC3E7414EBDB14308A775F6CB" ma:contentTypeVersion="16" ma:contentTypeDescription="Create a new document." ma:contentTypeScope="" ma:versionID="4c9d97dd0040cdce00dbe2587462ebb5">
  <xsd:schema xmlns:xsd="http://www.w3.org/2001/XMLSchema" xmlns:xs="http://www.w3.org/2001/XMLSchema" xmlns:p="http://schemas.microsoft.com/office/2006/metadata/properties" xmlns:ns2="0d47c341-76dc-408f-9ec1-1b56329a2c44" xmlns:ns3="beadca9b-b4f0-44c6-bdeb-6469c8c4e151" targetNamespace="http://schemas.microsoft.com/office/2006/metadata/properties" ma:root="true" ma:fieldsID="a5dc86f1cbe7ab2733ea0aebe0b1a060" ns2:_="" ns3:_="">
    <xsd:import namespace="0d47c341-76dc-408f-9ec1-1b56329a2c44"/>
    <xsd:import namespace="beadca9b-b4f0-44c6-bdeb-6469c8c4e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7c341-76dc-408f-9ec1-1b56329a2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2e34089-33cf-4848-a12d-3f4a0b85a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dca9b-b4f0-44c6-bdeb-6469c8c4e1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0036ec2-ea18-4d06-967f-712d326a8603}" ma:internalName="TaxCatchAll" ma:showField="CatchAllData" ma:web="beadca9b-b4f0-44c6-bdeb-6469c8c4e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3EE91A-FF89-42D9-AADD-F6F2081374E2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eadca9b-b4f0-44c6-bdeb-6469c8c4e151"/>
    <ds:schemaRef ds:uri="0d47c341-76dc-408f-9ec1-1b56329a2c44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4402307-E943-429D-A0ED-45098213F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AFC980-27F6-46B4-9F95-B88376148A38}"/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434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No-Lead 8</vt:lpstr>
      <vt:lpstr>Office Theme</vt:lpstr>
      <vt:lpstr>PowerPoint Presentation</vt:lpstr>
    </vt:vector>
  </TitlesOfParts>
  <Company>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Holy Trinity and why is it important to Christians?</dc:title>
  <dc:creator>Katie Johnson</dc:creator>
  <cp:lastModifiedBy>Jessica Matthews</cp:lastModifiedBy>
  <cp:revision>46</cp:revision>
  <dcterms:created xsi:type="dcterms:W3CDTF">2020-12-09T17:09:13Z</dcterms:created>
  <dcterms:modified xsi:type="dcterms:W3CDTF">2025-10-24T13:19:00Z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0x0101003F57ADEDC3E7414EBDB14308A775F6CB</vt:lpwstr>
  </property>
  <property fmtid="{D5CDD505-2E9C-101B-9397-08002B2CF9AE}" pid="3" name="MediaServiceImageTags">
    <vt:lpwstr/>
  </property>
</Properties>
</file>