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99FF99"/>
    <a:srgbClr val="CC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omi Potter" userId="S::npotter@eggbucklandvale.com::6884b26c-3a0a-4f63-b3fa-7fc25be2280b" providerId="AD" clId="Web-{66F4B25A-7C07-668D-FE1B-B312E42FC9BC}"/>
    <pc:docChg chg="modSld">
      <pc:chgData name="Naomi Potter" userId="S::npotter@eggbucklandvale.com::6884b26c-3a0a-4f63-b3fa-7fc25be2280b" providerId="AD" clId="Web-{66F4B25A-7C07-668D-FE1B-B312E42FC9BC}" dt="2025-01-27T10:13:48.981" v="137"/>
      <pc:docMkLst>
        <pc:docMk/>
      </pc:docMkLst>
      <pc:sldChg chg="modSp">
        <pc:chgData name="Naomi Potter" userId="S::npotter@eggbucklandvale.com::6884b26c-3a0a-4f63-b3fa-7fc25be2280b" providerId="AD" clId="Web-{66F4B25A-7C07-668D-FE1B-B312E42FC9BC}" dt="2025-01-27T10:13:48.981" v="137"/>
        <pc:sldMkLst>
          <pc:docMk/>
          <pc:sldMk cId="1869252575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12830-EB4B-4B29-8E4F-2C22C0115DC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1338-3D30-4818-AAC4-36F29493F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381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12830-EB4B-4B29-8E4F-2C22C0115DC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1338-3D30-4818-AAC4-36F29493F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99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12830-EB4B-4B29-8E4F-2C22C0115DC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1338-3D30-4818-AAC4-36F29493F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94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12830-EB4B-4B29-8E4F-2C22C0115DC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1338-3D30-4818-AAC4-36F29493F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44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12830-EB4B-4B29-8E4F-2C22C0115DC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1338-3D30-4818-AAC4-36F29493F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276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12830-EB4B-4B29-8E4F-2C22C0115DC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1338-3D30-4818-AAC4-36F29493F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106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12830-EB4B-4B29-8E4F-2C22C0115DC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1338-3D30-4818-AAC4-36F29493F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189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12830-EB4B-4B29-8E4F-2C22C0115DC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1338-3D30-4818-AAC4-36F29493F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377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12830-EB4B-4B29-8E4F-2C22C0115DC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1338-3D30-4818-AAC4-36F29493F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670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12830-EB4B-4B29-8E4F-2C22C0115DC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1338-3D30-4818-AAC4-36F29493F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087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12830-EB4B-4B29-8E4F-2C22C0115DC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1338-3D30-4818-AAC4-36F29493F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142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2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12830-EB4B-4B29-8E4F-2C22C0115DC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A1338-3D30-4818-AAC4-36F29493F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81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911673"/>
              </p:ext>
            </p:extLst>
          </p:nvPr>
        </p:nvGraphicFramePr>
        <p:xfrm>
          <a:off x="81995" y="353462"/>
          <a:ext cx="11800284" cy="6790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3428">
                  <a:extLst>
                    <a:ext uri="{9D8B030D-6E8A-4147-A177-3AD203B41FA5}">
                      <a16:colId xmlns:a16="http://schemas.microsoft.com/office/drawing/2014/main" val="3554828649"/>
                    </a:ext>
                  </a:extLst>
                </a:gridCol>
                <a:gridCol w="3933428">
                  <a:extLst>
                    <a:ext uri="{9D8B030D-6E8A-4147-A177-3AD203B41FA5}">
                      <a16:colId xmlns:a16="http://schemas.microsoft.com/office/drawing/2014/main" val="3636844633"/>
                    </a:ext>
                  </a:extLst>
                </a:gridCol>
                <a:gridCol w="3933428">
                  <a:extLst>
                    <a:ext uri="{9D8B030D-6E8A-4147-A177-3AD203B41FA5}">
                      <a16:colId xmlns:a16="http://schemas.microsoft.com/office/drawing/2014/main" val="2841622029"/>
                    </a:ext>
                  </a:extLst>
                </a:gridCol>
              </a:tblGrid>
              <a:tr h="3081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u="none" kern="1200">
                          <a:solidFill>
                            <a:schemeClr val="tx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Eggbuckland Vale Primary School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u="none" kern="1200">
                          <a:solidFill>
                            <a:schemeClr val="tx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Geography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u="none" kern="1200">
                          <a:solidFill>
                            <a:schemeClr val="tx1"/>
                          </a:solidFill>
                          <a:effectLst/>
                          <a:latin typeface="Twinkl Cursive Unlooped"/>
                          <a:ea typeface="+mn-ea"/>
                          <a:cs typeface="+mn-cs"/>
                        </a:rPr>
                        <a:t>KS1: Year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887716"/>
                  </a:ext>
                </a:extLst>
              </a:tr>
              <a:tr h="370841">
                <a:tc gridSpan="3">
                  <a:txBody>
                    <a:bodyPr/>
                    <a:lstStyle/>
                    <a:p>
                      <a:pPr algn="ctr"/>
                      <a:r>
                        <a:rPr lang="en-GB" sz="1800">
                          <a:solidFill>
                            <a:schemeClr val="tx1"/>
                          </a:solidFill>
                          <a:latin typeface="Twinkl Cursive Unlooped"/>
                        </a:rPr>
                        <a:t>Where are we?                                                             Star Group Linked learning </a:t>
                      </a:r>
                      <a:endParaRPr lang="en-GB" sz="1800">
                        <a:solidFill>
                          <a:schemeClr val="tx1"/>
                        </a:solidFill>
                        <a:latin typeface="Twinkl Cursive Unlooped" panose="02000000000000000000" pitchFamily="2" charset="0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67897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376036"/>
              </p:ext>
            </p:extLst>
          </p:nvPr>
        </p:nvGraphicFramePr>
        <p:xfrm>
          <a:off x="81989" y="1155102"/>
          <a:ext cx="3098091" cy="1203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8091">
                  <a:extLst>
                    <a:ext uri="{9D8B030D-6E8A-4147-A177-3AD203B41FA5}">
                      <a16:colId xmlns:a16="http://schemas.microsoft.com/office/drawing/2014/main" val="3423057083"/>
                    </a:ext>
                  </a:extLst>
                </a:gridCol>
              </a:tblGrid>
              <a:tr h="34507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400" b="0">
                          <a:solidFill>
                            <a:schemeClr val="tx1"/>
                          </a:solidFill>
                          <a:latin typeface="Twinkl Cursive Unlooped" panose="02000000000000000000" pitchFamily="2" charset="0"/>
                        </a:rPr>
                        <a:t>What I should already know: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6941260"/>
                  </a:ext>
                </a:extLst>
              </a:tr>
              <a:tr h="858734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Twinkl Cursive Unlooped" panose="02000000000000000000" pitchFamily="2" charset="0"/>
                        </a:rPr>
                        <a:t>There are different countries in the world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aseline="0">
                          <a:solidFill>
                            <a:schemeClr val="tx1"/>
                          </a:solidFill>
                          <a:latin typeface="Twinkl Cursive Unlooped" panose="02000000000000000000" pitchFamily="2" charset="0"/>
                        </a:rPr>
                        <a:t>I can talk about where I live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100" baseline="0">
                        <a:solidFill>
                          <a:schemeClr val="tx1"/>
                        </a:solidFill>
                        <a:latin typeface="Twinkl Cursive Unlooped" panose="02000000000000000000" pitchFamily="2" charset="0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96974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33333"/>
              </p:ext>
            </p:extLst>
          </p:nvPr>
        </p:nvGraphicFramePr>
        <p:xfrm>
          <a:off x="7546125" y="1155101"/>
          <a:ext cx="4336151" cy="3527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342">
                  <a:extLst>
                    <a:ext uri="{9D8B030D-6E8A-4147-A177-3AD203B41FA5}">
                      <a16:colId xmlns:a16="http://schemas.microsoft.com/office/drawing/2014/main" val="4044055897"/>
                    </a:ext>
                  </a:extLst>
                </a:gridCol>
                <a:gridCol w="2546809">
                  <a:extLst>
                    <a:ext uri="{9D8B030D-6E8A-4147-A177-3AD203B41FA5}">
                      <a16:colId xmlns:a16="http://schemas.microsoft.com/office/drawing/2014/main" val="2209684745"/>
                    </a:ext>
                  </a:extLst>
                </a:gridCol>
              </a:tblGrid>
              <a:tr h="38744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solidFill>
                            <a:schemeClr val="tx1"/>
                          </a:solidFill>
                          <a:latin typeface="Twinkl Cursive Unlooped" panose="02000000000000000000" pitchFamily="2" charset="0"/>
                        </a:rPr>
                        <a:t>Vocabulary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347238"/>
                  </a:ext>
                </a:extLst>
              </a:tr>
              <a:tr h="272546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Continent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 land mass covering earth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05194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Country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Twinkl" panose="02000000000000000000" pitchFamily="2" charset="0"/>
                        </a:rPr>
                        <a:t>An area of land with its own government, rules and borders</a:t>
                      </a:r>
                      <a:endParaRPr lang="en-GB" sz="11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3674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city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 centre of population, bigger than a town or village.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536804"/>
                  </a:ext>
                </a:extLst>
              </a:tr>
              <a:tr h="270446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dk1"/>
                          </a:solidFill>
                          <a:latin typeface="Twinkl" panose="02000000000000000000" pitchFamily="2" charset="0"/>
                        </a:rPr>
                        <a:t>landmark</a:t>
                      </a:r>
                      <a:endParaRPr lang="en-GB" sz="11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 famous building or site in a city.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654035"/>
                  </a:ext>
                </a:extLst>
              </a:tr>
              <a:tr h="594361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UK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>
                          <a:latin typeface="Twinkl" panose="02000000000000000000" pitchFamily="2" charset="0"/>
                        </a:rPr>
                        <a:t>The United Kingdom. It is made up of four countries: England, Scotland, Wales and Northern Ireland.</a:t>
                      </a:r>
                      <a:endParaRPr lang="en-GB" sz="11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706178"/>
                  </a:ext>
                </a:extLst>
              </a:tr>
              <a:tr h="463054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dk1"/>
                          </a:solidFill>
                          <a:latin typeface="Twinkl" panose="02000000000000000000" pitchFamily="2" charset="0"/>
                        </a:rPr>
                        <a:t>Ocean</a:t>
                      </a:r>
                      <a:endParaRPr lang="en-GB" sz="11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 body of water on earth.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974624"/>
                  </a:ext>
                </a:extLst>
              </a:tr>
              <a:tr h="259081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Island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Twinkl" panose="02000000000000000000" pitchFamily="2" charset="0"/>
                        </a:rPr>
                        <a:t>An area of land surrounded by water</a:t>
                      </a:r>
                      <a:endParaRPr lang="en-GB" sz="11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55476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lang="en-GB" sz="11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capital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 largest and main city in a country.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204812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557683"/>
              </p:ext>
            </p:extLst>
          </p:nvPr>
        </p:nvGraphicFramePr>
        <p:xfrm>
          <a:off x="3285548" y="1155096"/>
          <a:ext cx="4155104" cy="1723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5104">
                  <a:extLst>
                    <a:ext uri="{9D8B030D-6E8A-4147-A177-3AD203B41FA5}">
                      <a16:colId xmlns:a16="http://schemas.microsoft.com/office/drawing/2014/main" val="4044055897"/>
                    </a:ext>
                  </a:extLst>
                </a:gridCol>
              </a:tblGrid>
              <a:tr h="30818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400" b="0" baseline="0">
                          <a:solidFill>
                            <a:schemeClr val="tx1"/>
                          </a:solidFill>
                          <a:latin typeface="Twinkl Cursive Unlooped" panose="02000000000000000000" pitchFamily="2" charset="0"/>
                        </a:rPr>
                        <a:t>Geographical skills</a:t>
                      </a:r>
                      <a:endParaRPr lang="en-GB" sz="1400" b="0">
                        <a:solidFill>
                          <a:schemeClr val="tx1"/>
                        </a:solidFill>
                        <a:latin typeface="Twinkl Cursive Unlooped" panose="02000000000000000000" pitchFamily="2" charset="0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347238"/>
                  </a:ext>
                </a:extLst>
              </a:tr>
              <a:tr h="1409532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>
                          <a:latin typeface="Twinkl" panose="02000000000000000000" pitchFamily="2" charset="0"/>
                        </a:rPr>
                        <a:t>Location – use maps to find the 4 countries of the UK.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>
                          <a:latin typeface="Twinkl" panose="02000000000000000000" pitchFamily="2" charset="0"/>
                        </a:rPr>
                        <a:t>Place – Compare the different countries of the UK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>
                          <a:latin typeface="Twinkl"/>
                        </a:rPr>
                        <a:t>Human and Physical – </a:t>
                      </a:r>
                      <a:r>
                        <a:rPr lang="en-GB" sz="1200">
                          <a:effectLst/>
                          <a:latin typeface="Twinkl"/>
                          <a:ea typeface="Calibri"/>
                          <a:cs typeface="Times New Roman"/>
                        </a:rPr>
                        <a:t>Identify characteristics of the 4 countries of the UK.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>
                          <a:effectLst/>
                          <a:latin typeface="Twinkl"/>
                          <a:ea typeface="Calibri"/>
                          <a:cs typeface="Times New Roman"/>
                        </a:rPr>
                        <a:t>Draw a sketch map of my local area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100" baseline="0">
                        <a:latin typeface="Twinkl Cursive Unlooped" panose="02000000000000000000" pitchFamily="2" charset="0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05194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1423209-ED05-1620-E86C-7C32327494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107152"/>
              </p:ext>
            </p:extLst>
          </p:nvPr>
        </p:nvGraphicFramePr>
        <p:xfrm>
          <a:off x="7546121" y="4846611"/>
          <a:ext cx="4541557" cy="1967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1557">
                  <a:extLst>
                    <a:ext uri="{9D8B030D-6E8A-4147-A177-3AD203B41FA5}">
                      <a16:colId xmlns:a16="http://schemas.microsoft.com/office/drawing/2014/main" val="4044055897"/>
                    </a:ext>
                  </a:extLst>
                </a:gridCol>
              </a:tblGrid>
              <a:tr h="281095">
                <a:tc>
                  <a:txBody>
                    <a:bodyPr/>
                    <a:lstStyle/>
                    <a:p>
                      <a:pPr algn="ctr"/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Enquiry Questions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347238"/>
                  </a:ext>
                </a:extLst>
              </a:tr>
              <a:tr h="281095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What do we know about the UK?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051940"/>
                  </a:ext>
                </a:extLst>
              </a:tr>
              <a:tr h="281095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Where do we live?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367401"/>
                  </a:ext>
                </a:extLst>
              </a:tr>
              <a:tr h="281095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What makes England special?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536804"/>
                  </a:ext>
                </a:extLst>
              </a:tr>
              <a:tr h="281095">
                <a:tc>
                  <a:txBody>
                    <a:bodyPr/>
                    <a:lstStyle/>
                    <a:p>
                      <a:r>
                        <a:rPr lang="en-GB" sz="1200">
                          <a:effectLst/>
                          <a:latin typeface="Twinkl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What can we find in Scotland?</a:t>
                      </a:r>
                      <a:endParaRPr lang="en-GB" sz="12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654035"/>
                  </a:ext>
                </a:extLst>
              </a:tr>
              <a:tr h="281095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Where is Wales?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706178"/>
                  </a:ext>
                </a:extLst>
              </a:tr>
              <a:tr h="281095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What are the landmarks in Northern Ireland?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974624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56458D4A-6865-2EE9-02F3-6DE16118F5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91" y="5333575"/>
            <a:ext cx="1954988" cy="152171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C770E45-A1B0-CDDA-F791-2AF965D2639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5215" r="-26460"/>
          <a:stretch/>
        </p:blipFill>
        <p:spPr>
          <a:xfrm>
            <a:off x="2058598" y="5333569"/>
            <a:ext cx="2269132" cy="15336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5346457-12DD-50A5-EB3C-62B0E2201C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8318" y="5324332"/>
            <a:ext cx="1928581" cy="153367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D1B351C-BCCC-DDCA-B596-D9A6BF101B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4876" y="5326515"/>
            <a:ext cx="1899129" cy="150975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BC11C0E-E92D-AD69-0C73-A647CACFC2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25466" y="2695568"/>
            <a:ext cx="1987817" cy="128976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DD22EBE-9013-17FD-7AFB-9D3974B33109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9936"/>
          <a:stretch/>
        </p:blipFill>
        <p:spPr>
          <a:xfrm>
            <a:off x="425084" y="2423573"/>
            <a:ext cx="2257483" cy="145557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DA993AD-EBD2-218D-610C-3E9D7247F6C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9881" y="2668409"/>
            <a:ext cx="1672740" cy="243406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E194CCC-493C-DB80-DE8F-67662A1D4CD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84746" y="4062544"/>
            <a:ext cx="1029637" cy="1210996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88C30AD0-C90E-1791-A055-5175D1D0AAD0}"/>
              </a:ext>
            </a:extLst>
          </p:cNvPr>
          <p:cNvSpPr txBox="1"/>
          <p:nvPr/>
        </p:nvSpPr>
        <p:spPr>
          <a:xfrm>
            <a:off x="2430940" y="5360831"/>
            <a:ext cx="809261" cy="3694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1"/>
              <a:t>Cardiff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5856E32-DCF2-E360-6395-39D164695621}"/>
              </a:ext>
            </a:extLst>
          </p:cNvPr>
          <p:cNvSpPr txBox="1"/>
          <p:nvPr/>
        </p:nvSpPr>
        <p:spPr>
          <a:xfrm>
            <a:off x="5952808" y="5360831"/>
            <a:ext cx="1141531" cy="3694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1"/>
              <a:t>Edinburgh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BBF4D2F-6954-6CE2-0ED4-BDEC7DA852EC}"/>
              </a:ext>
            </a:extLst>
          </p:cNvPr>
          <p:cNvSpPr txBox="1"/>
          <p:nvPr/>
        </p:nvSpPr>
        <p:spPr>
          <a:xfrm>
            <a:off x="651457" y="5399153"/>
            <a:ext cx="891591" cy="3694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1"/>
              <a:t>London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3062B7B-CA4C-42B7-E4C5-D07D961242E4}"/>
              </a:ext>
            </a:extLst>
          </p:cNvPr>
          <p:cNvSpPr txBox="1"/>
          <p:nvPr/>
        </p:nvSpPr>
        <p:spPr>
          <a:xfrm>
            <a:off x="4219737" y="5337192"/>
            <a:ext cx="818814" cy="3694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1"/>
              <a:t>Belfast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D056F2-1107-F6D7-5332-4D7675859C83}"/>
              </a:ext>
            </a:extLst>
          </p:cNvPr>
          <p:cNvSpPr txBox="1"/>
          <p:nvPr/>
        </p:nvSpPr>
        <p:spPr>
          <a:xfrm>
            <a:off x="5855981" y="2661464"/>
            <a:ext cx="1087157" cy="3694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1"/>
              <a:t>Plymouth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941B1D97-C5EF-6823-BF9D-4E7FD6370E7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9929" y="4025250"/>
            <a:ext cx="2515637" cy="116221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4E30402-CF0B-F233-639A-22318C683FA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606" y="69052"/>
            <a:ext cx="580851" cy="683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252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eadca9b-b4f0-44c6-bdeb-6469c8c4e151" xsi:nil="true"/>
    <lcf76f155ced4ddcb4097134ff3c332f xmlns="0d47c341-76dc-408f-9ec1-1b56329a2c44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57ADEDC3E7414EBDB14308A775F6CB" ma:contentTypeVersion="18" ma:contentTypeDescription="Create a new document." ma:contentTypeScope="" ma:versionID="3c9129c657cebd309c3d461f8773d424">
  <xsd:schema xmlns:xsd="http://www.w3.org/2001/XMLSchema" xmlns:xs="http://www.w3.org/2001/XMLSchema" xmlns:p="http://schemas.microsoft.com/office/2006/metadata/properties" xmlns:ns1="http://schemas.microsoft.com/sharepoint/v3" xmlns:ns2="0d47c341-76dc-408f-9ec1-1b56329a2c44" xmlns:ns3="beadca9b-b4f0-44c6-bdeb-6469c8c4e151" targetNamespace="http://schemas.microsoft.com/office/2006/metadata/properties" ma:root="true" ma:fieldsID="0123bc5f876255061457c99d08b85fea" ns1:_="" ns2:_="" ns3:_="">
    <xsd:import namespace="http://schemas.microsoft.com/sharepoint/v3"/>
    <xsd:import namespace="0d47c341-76dc-408f-9ec1-1b56329a2c44"/>
    <xsd:import namespace="beadca9b-b4f0-44c6-bdeb-6469c8c4e1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47c341-76dc-408f-9ec1-1b56329a2c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2e34089-33cf-4848-a12d-3f4a0b85a6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adca9b-b4f0-44c6-bdeb-6469c8c4e15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1fc8257-df0c-43e9-a32b-2f15de4f1f81}" ma:internalName="TaxCatchAll" ma:showField="CatchAllData" ma:web="beadca9b-b4f0-44c6-bdeb-6469c8c4e1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4402307-E943-429D-A0ED-45098213F44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0CC983-567A-45DC-AE47-858A290DBFF5}">
  <ds:schemaRefs>
    <ds:schemaRef ds:uri="0d47c341-76dc-408f-9ec1-1b56329a2c44"/>
    <ds:schemaRef ds:uri="beadca9b-b4f0-44c6-bdeb-6469c8c4e15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6014DD3C-C47E-4377-95A7-ADACA8008251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217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Twinkl</vt:lpstr>
      <vt:lpstr>Twinkl Cursive Unlooped</vt:lpstr>
      <vt:lpstr>Office Theme</vt:lpstr>
      <vt:lpstr>PowerPoint Presentation</vt:lpstr>
    </vt:vector>
  </TitlesOfParts>
  <Company>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Holy Trinity and why is it important to Christians?</dc:title>
  <dc:creator>Katie Johnson</dc:creator>
  <cp:lastModifiedBy>Shelley Avent</cp:lastModifiedBy>
  <cp:revision>1</cp:revision>
  <cp:lastPrinted>2024-12-19T12:14:11Z</cp:lastPrinted>
  <dcterms:created xsi:type="dcterms:W3CDTF">2020-12-09T17:09:13Z</dcterms:created>
  <dcterms:modified xsi:type="dcterms:W3CDTF">2025-09-08T13:19:58Z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0x0101003F57ADEDC3E7414EBDB14308A775F6CB</vt:lpwstr>
  </property>
  <property fmtid="{D5CDD505-2E9C-101B-9397-08002B2CF9AE}" pid="3" name="MediaServiceImageTags">
    <vt:lpwstr/>
  </property>
</Properties>
</file>