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A5367-ED2B-48FC-95D1-8B100BFD43BE}" v="2" dt="2024-03-01T16:26:11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5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1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12830-EB4B-4B29-8E4F-2C22C0115DC0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0203" y="959516"/>
          <a:ext cx="3232288" cy="183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288">
                  <a:extLst>
                    <a:ext uri="{9D8B030D-6E8A-4147-A177-3AD203B41FA5}">
                      <a16:colId xmlns:a16="http://schemas.microsoft.com/office/drawing/2014/main" val="342305708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What I already know: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41260"/>
                  </a:ext>
                </a:extLst>
              </a:tr>
              <a:tr h="742741">
                <a:tc>
                  <a:txBody>
                    <a:bodyPr/>
                    <a:lstStyle/>
                    <a:p>
                      <a:pPr marL="53975" indent="-228600" algn="l"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1305" algn="l"/>
                        </a:tabLst>
                      </a:pPr>
                      <a:r>
                        <a:rPr lang="en-US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Identify and name a variety of animals (pets)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53975" indent="-228600" algn="l"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1305" algn="l"/>
                        </a:tabLst>
                      </a:pPr>
                      <a:r>
                        <a:rPr lang="en-US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Identify and name a variety of animals (jungle and ocean)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53975" indent="-228600" algn="l"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1305" algn="l"/>
                        </a:tabLst>
                      </a:pPr>
                      <a:r>
                        <a:rPr lang="en-US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Identify and name a variety of minibeasts. 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53975" indent="-228600" algn="l"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1305" algn="l"/>
                        </a:tabLst>
                      </a:pPr>
                      <a:r>
                        <a:rPr lang="en-US" sz="1200" dirty="0"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Notice that babies grow into adults (Life Cycles). 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2869" marR="92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6974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8117" y="4165671"/>
          <a:ext cx="3793669" cy="198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669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New knowledge: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405414">
                <a:tc>
                  <a:txBody>
                    <a:bodyPr/>
                    <a:lstStyle/>
                    <a:p>
                      <a:pPr marL="53975" indent="-228600" algn="l">
                        <a:spcAft>
                          <a:spcPts val="300"/>
                        </a:spcAft>
                        <a:tabLst>
                          <a:tab pos="281305" algn="l"/>
                        </a:tabLst>
                      </a:pPr>
                      <a:r>
                        <a:rPr lang="en-GB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Animals can be grouped into mammal, amphibian, bird, reptile or fish.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53975" indent="-228600"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281305" algn="l"/>
                        </a:tabLst>
                      </a:pPr>
                      <a:r>
                        <a:rPr lang="en-US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Animals are carnivores, herbivores, or omnivores.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53975" indent="-228600"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281305" algn="l"/>
                        </a:tabLst>
                      </a:pPr>
                      <a:r>
                        <a:rPr lang="en-GB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Animals have different body parts which can tell us whether they are a mammal, amphibian, bird, reptile or fish. </a:t>
                      </a:r>
                    </a:p>
                    <a:p>
                      <a:pPr marL="53975" indent="-228600"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281305" algn="l"/>
                        </a:tabLst>
                      </a:pPr>
                      <a:r>
                        <a:rPr lang="en-GB" sz="1200" dirty="0">
                          <a:solidFill>
                            <a:srgbClr val="1C1C1C"/>
                          </a:solidFill>
                          <a:effectLst/>
                          <a:latin typeface="Twinkl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Humans have 5 senses (hearing, touch, sight, smell and taste) These senses are linked to our body parts. </a:t>
                      </a:r>
                      <a:endParaRPr lang="en-GB" sz="1200" dirty="0">
                        <a:effectLst/>
                        <a:latin typeface="Twinkl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2869" marR="92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05943" y="773213"/>
          <a:ext cx="3481940" cy="448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24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  <a:gridCol w="2526916">
                  <a:extLst>
                    <a:ext uri="{9D8B030D-6E8A-4147-A177-3AD203B41FA5}">
                      <a16:colId xmlns:a16="http://schemas.microsoft.com/office/drawing/2014/main" val="2209684745"/>
                    </a:ext>
                  </a:extLst>
                </a:gridCol>
              </a:tblGrid>
              <a:tr h="245414">
                <a:tc gridSpan="2"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Vocabulary: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Mammal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 warm-blooded animal that has hair or fur. Most mammals have live young.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Amphibian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 cold-blooded animal that has gills when young before developing lungs.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2336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Reptile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An animal that has dry scaly skin, they often lay eggs on the land.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674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Bird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 warm-blooded animal that has wings, feathers and a beak. Most birds can fly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5403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Fish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 cold-blooded animal that has gills and fins. Fish live in water.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061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Omnivore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An animal or human who eats both meat and plants.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3173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Carnivore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An animal that eats only meat.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0093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Herbivore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An animal that eats plants.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7462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Senses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Twinkl" panose="02000000000000000000" pitchFamily="2" charset="0"/>
                          <a:ea typeface="+mn-ea"/>
                          <a:cs typeface="+mn-cs"/>
                        </a:rPr>
                        <a:t>the ability to see, taste, touch, smell, and hear. </a:t>
                      </a:r>
                      <a:endPara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54761"/>
                  </a:ext>
                </a:extLst>
              </a:tr>
            </a:tbl>
          </a:graphicData>
        </a:graphic>
      </p:graphicFrame>
      <p:sp>
        <p:nvSpPr>
          <p:cNvPr id="10" name="AutoShape 2" descr="Focus: Fossil Invertebrates | Field Museum"/>
          <p:cNvSpPr>
            <a:spLocks noChangeAspect="1" noChangeArrowheads="1"/>
          </p:cNvSpPr>
          <p:nvPr/>
        </p:nvSpPr>
        <p:spPr bwMode="auto">
          <a:xfrm>
            <a:off x="126405" y="525562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B1AD70-3C3D-D99A-102F-EBF86ADA1A99}"/>
              </a:ext>
            </a:extLst>
          </p:cNvPr>
          <p:cNvGraphicFramePr>
            <a:graphicFrameLocks noGrp="1"/>
          </p:cNvGraphicFramePr>
          <p:nvPr/>
        </p:nvGraphicFramePr>
        <p:xfrm>
          <a:off x="1098360" y="145319"/>
          <a:ext cx="7595422" cy="54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433">
                  <a:extLst>
                    <a:ext uri="{9D8B030D-6E8A-4147-A177-3AD203B41FA5}">
                      <a16:colId xmlns:a16="http://schemas.microsoft.com/office/drawing/2014/main" val="3554828649"/>
                    </a:ext>
                  </a:extLst>
                </a:gridCol>
                <a:gridCol w="3923989">
                  <a:extLst>
                    <a:ext uri="{9D8B030D-6E8A-4147-A177-3AD203B41FA5}">
                      <a16:colId xmlns:a16="http://schemas.microsoft.com/office/drawing/2014/main" val="284162202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u="none" kern="1200">
                          <a:solidFill>
                            <a:schemeClr val="tx1"/>
                          </a:solidFill>
                          <a:effectLst/>
                          <a:latin typeface="Twinkl Cursive Unlooped" panose="02000000000000000000" pitchFamily="2" charset="0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u="none" kern="1200" dirty="0">
                          <a:solidFill>
                            <a:schemeClr val="tx1"/>
                          </a:solidFill>
                          <a:effectLst/>
                          <a:latin typeface="Twinkl Cursive Unlooped" panose="02000000000000000000" pitchFamily="2" charset="0"/>
                          <a:ea typeface="+mn-ea"/>
                          <a:cs typeface="+mn-cs"/>
                        </a:rPr>
                        <a:t>KS1: Year 1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87716"/>
                  </a:ext>
                </a:extLst>
              </a:tr>
              <a:tr h="3013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Animals including humans.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78971"/>
                  </a:ext>
                </a:extLst>
              </a:tr>
            </a:tbl>
          </a:graphicData>
        </a:graphic>
      </p:graphicFrame>
      <p:pic>
        <p:nvPicPr>
          <p:cNvPr id="1026" name="Picture 1">
            <a:extLst>
              <a:ext uri="{FF2B5EF4-FFF2-40B4-BE49-F238E27FC236}">
                <a16:creationId xmlns:a16="http://schemas.microsoft.com/office/drawing/2014/main" id="{B5D41B31-D2C6-85AE-616E-17FD75B6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8" y="106930"/>
            <a:ext cx="579785" cy="68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1BF5F2C-416B-487A-A43E-657F772AAC18}"/>
              </a:ext>
            </a:extLst>
          </p:cNvPr>
          <p:cNvGraphicFramePr>
            <a:graphicFrameLocks noGrp="1"/>
          </p:cNvGraphicFramePr>
          <p:nvPr/>
        </p:nvGraphicFramePr>
        <p:xfrm>
          <a:off x="3623368" y="759058"/>
          <a:ext cx="2461067" cy="270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067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Enquiry questions: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5601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winkl" panose="02000000000000000000" pitchFamily="2" charset="0"/>
                        </a:rPr>
                        <a:t>What animals are there and how can we group them?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winkl" panose="02000000000000000000" pitchFamily="2" charset="0"/>
                        </a:rPr>
                        <a:t>What is a mammal, amphibian, reptile, fish and bird?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winkl" panose="02000000000000000000" pitchFamily="2" charset="0"/>
                        </a:rPr>
                        <a:t>What body parts does each type of animal have?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winkl" panose="02000000000000000000" pitchFamily="2" charset="0"/>
                        </a:rPr>
                        <a:t>What are herbivores, carnivores and omnivores? What did they eat?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winkl" panose="02000000000000000000" pitchFamily="2" charset="0"/>
                        </a:rPr>
                        <a:t>What are the senses? Which body parts are associated with them?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E26963-DE9B-2C1E-6B8E-2D4B5BB33288}"/>
              </a:ext>
            </a:extLst>
          </p:cNvPr>
          <p:cNvGraphicFramePr>
            <a:graphicFrameLocks noGrp="1"/>
          </p:cNvGraphicFramePr>
          <p:nvPr/>
        </p:nvGraphicFramePr>
        <p:xfrm>
          <a:off x="4158218" y="5331204"/>
          <a:ext cx="4535564" cy="142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564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Scientific skills: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02746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winkl" panose="02000000000000000000" pitchFamily="2" charset="0"/>
                        </a:rPr>
                        <a:t>Compare and sort different animals.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winkl" panose="02000000000000000000" pitchFamily="2" charset="0"/>
                        </a:rPr>
                        <a:t>Identify different animals using their features.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anose="02000000000000000000" pitchFamily="2" charset="0"/>
                          <a:ea typeface="+mn-ea"/>
                          <a:cs typeface="+mn-cs"/>
                        </a:rPr>
                        <a:t>Observing and predicting whether the poo is from a carnivore, herbivore or omnivore and explaining why.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anose="02000000000000000000" pitchFamily="2" charset="0"/>
                          <a:ea typeface="+mn-ea"/>
                          <a:cs typeface="+mn-cs"/>
                        </a:rPr>
                        <a:t>Exploring our 5 senses, identifying what each one does, how they help us and what we need if one is impaired.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8CCA5A-B2A5-31F7-3E14-AF3DA32AA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" y="6217216"/>
            <a:ext cx="542609" cy="533097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260CE7C-6D98-51BB-45FD-7B694EAD2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6" y="6217973"/>
            <a:ext cx="557761" cy="5330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34E69A1-35E8-3AAF-A0F0-E3726041E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1" y="6239446"/>
            <a:ext cx="488847" cy="58991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8F1D5D3-B119-A8D7-A20C-83DA9A299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63" y="6225054"/>
            <a:ext cx="549989" cy="55616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7D7A72A-FEC4-3E47-8F9A-F1920A34D9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1" y="6239446"/>
            <a:ext cx="533111" cy="55288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3FC1C0F-301C-10DD-D90A-F631A0D786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04" y="6217216"/>
            <a:ext cx="605251" cy="55288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678790-DD2E-6C87-B1B3-78100A4489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39" y="6236590"/>
            <a:ext cx="496238" cy="533097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40945-E7D0-96FD-08E1-764D5E445AE7}"/>
              </a:ext>
            </a:extLst>
          </p:cNvPr>
          <p:cNvSpPr/>
          <p:nvPr/>
        </p:nvSpPr>
        <p:spPr>
          <a:xfrm>
            <a:off x="70294" y="3013431"/>
            <a:ext cx="1155057" cy="984001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15AD5F-09E6-2E67-1F43-97C9B36228E9}"/>
              </a:ext>
            </a:extLst>
          </p:cNvPr>
          <p:cNvSpPr txBox="1"/>
          <p:nvPr/>
        </p:nvSpPr>
        <p:spPr>
          <a:xfrm>
            <a:off x="166417" y="3744730"/>
            <a:ext cx="912429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Mammal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EA2C4-A1B0-5726-257B-68E4A015E455}"/>
              </a:ext>
            </a:extLst>
          </p:cNvPr>
          <p:cNvSpPr/>
          <p:nvPr/>
        </p:nvSpPr>
        <p:spPr>
          <a:xfrm>
            <a:off x="1324305" y="3003161"/>
            <a:ext cx="1037971" cy="96562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E4CD0-932B-73F9-9879-ACBA954E4661}"/>
              </a:ext>
            </a:extLst>
          </p:cNvPr>
          <p:cNvSpPr txBox="1"/>
          <p:nvPr/>
        </p:nvSpPr>
        <p:spPr>
          <a:xfrm>
            <a:off x="1322432" y="3733108"/>
            <a:ext cx="108876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Amphibian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A7249B-41B7-C969-DD1A-55B34B65CF07}"/>
              </a:ext>
            </a:extLst>
          </p:cNvPr>
          <p:cNvSpPr/>
          <p:nvPr/>
        </p:nvSpPr>
        <p:spPr>
          <a:xfrm>
            <a:off x="2441276" y="3020369"/>
            <a:ext cx="1037971" cy="943339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513A6-CDFB-2099-3BEA-13D193CE3007}"/>
              </a:ext>
            </a:extLst>
          </p:cNvPr>
          <p:cNvSpPr txBox="1"/>
          <p:nvPr/>
        </p:nvSpPr>
        <p:spPr>
          <a:xfrm>
            <a:off x="2658806" y="3731132"/>
            <a:ext cx="530915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Bird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D1C42C-B1D3-5644-6114-D0D84E131E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896" y="5340973"/>
            <a:ext cx="1063683" cy="1474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F8C1DA-A7C2-C32D-68F9-4FDA7DCC7E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22" y="3042433"/>
            <a:ext cx="727861" cy="7278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AA173B-2109-0B1D-DE7E-22001322D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1630" y="3041235"/>
            <a:ext cx="971679" cy="7029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676690-0AD7-3AFE-05F7-CC1FAD97D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2107" y="3084706"/>
            <a:ext cx="763368" cy="69515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A274281-68CF-6161-9A87-C60618C7D6F5}"/>
              </a:ext>
            </a:extLst>
          </p:cNvPr>
          <p:cNvGrpSpPr/>
          <p:nvPr/>
        </p:nvGrpSpPr>
        <p:grpSpPr>
          <a:xfrm>
            <a:off x="4064190" y="3576921"/>
            <a:ext cx="994325" cy="943339"/>
            <a:chOff x="3970150" y="3601465"/>
            <a:chExt cx="1035961" cy="10269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005CAF-98B5-995F-036B-163C32142B63}"/>
                </a:ext>
              </a:extLst>
            </p:cNvPr>
            <p:cNvSpPr/>
            <p:nvPr/>
          </p:nvSpPr>
          <p:spPr>
            <a:xfrm>
              <a:off x="3970150" y="3601465"/>
              <a:ext cx="1035961" cy="94333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BC00DF-45D0-694E-13BA-FB5822A8CE49}"/>
                </a:ext>
              </a:extLst>
            </p:cNvPr>
            <p:cNvSpPr txBox="1"/>
            <p:nvPr/>
          </p:nvSpPr>
          <p:spPr>
            <a:xfrm>
              <a:off x="4148318" y="4310939"/>
              <a:ext cx="742511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inkl" panose="02000000000000000000" pitchFamily="2" charset="0"/>
                  <a:ea typeface="+mn-ea"/>
                  <a:cs typeface="+mn-cs"/>
                </a:rPr>
                <a:t>Reptile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BF5FD4E-DDE9-9E6E-7081-1D678E941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81357" y="3616314"/>
              <a:ext cx="815706" cy="69462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8D6CC1-A66B-42A9-17F6-000F41E302B6}"/>
              </a:ext>
            </a:extLst>
          </p:cNvPr>
          <p:cNvGrpSpPr/>
          <p:nvPr/>
        </p:nvGrpSpPr>
        <p:grpSpPr>
          <a:xfrm>
            <a:off x="5095810" y="4280699"/>
            <a:ext cx="1035961" cy="1030741"/>
            <a:chOff x="5143965" y="3590553"/>
            <a:chExt cx="1035961" cy="10307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55E0EF-BBEF-BDCE-C794-EE81F07CE6D5}"/>
                </a:ext>
              </a:extLst>
            </p:cNvPr>
            <p:cNvSpPr/>
            <p:nvPr/>
          </p:nvSpPr>
          <p:spPr>
            <a:xfrm>
              <a:off x="5143965" y="3590553"/>
              <a:ext cx="1035961" cy="94333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0AEC15-0171-25E7-00CC-628FF1851D1E}"/>
                </a:ext>
              </a:extLst>
            </p:cNvPr>
            <p:cNvSpPr txBox="1"/>
            <p:nvPr/>
          </p:nvSpPr>
          <p:spPr>
            <a:xfrm>
              <a:off x="5409361" y="4303835"/>
              <a:ext cx="521297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inkl" panose="02000000000000000000" pitchFamily="2" charset="0"/>
                  <a:ea typeface="+mn-ea"/>
                  <a:cs typeface="+mn-cs"/>
                </a:rPr>
                <a:t>Fish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DFADCA9-9FCC-CF48-8CC1-B79A6CAE4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3011" t="26966" r="20311" b="11288"/>
            <a:stretch/>
          </p:blipFill>
          <p:spPr>
            <a:xfrm>
              <a:off x="5189252" y="3688347"/>
              <a:ext cx="908092" cy="56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7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7ADEDC3E7414EBDB14308A775F6CB" ma:contentTypeVersion="18" ma:contentTypeDescription="Create a new document." ma:contentTypeScope="" ma:versionID="3c9129c657cebd309c3d461f8773d424">
  <xsd:schema xmlns:xsd="http://www.w3.org/2001/XMLSchema" xmlns:xs="http://www.w3.org/2001/XMLSchema" xmlns:p="http://schemas.microsoft.com/office/2006/metadata/properties" xmlns:ns1="http://schemas.microsoft.com/sharepoint/v3" xmlns:ns2="0d47c341-76dc-408f-9ec1-1b56329a2c44" xmlns:ns3="beadca9b-b4f0-44c6-bdeb-6469c8c4e151" targetNamespace="http://schemas.microsoft.com/office/2006/metadata/properties" ma:root="true" ma:fieldsID="0123bc5f876255061457c99d08b85fea" ns1:_="" ns2:_="" ns3:_="">
    <xsd:import namespace="http://schemas.microsoft.com/sharepoint/v3"/>
    <xsd:import namespace="0d47c341-76dc-408f-9ec1-1b56329a2c44"/>
    <xsd:import namespace="beadca9b-b4f0-44c6-bdeb-6469c8c4e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c341-76dc-408f-9ec1-1b56329a2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2e34089-33cf-4848-a12d-3f4a0b85a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ca9b-b4f0-44c6-bdeb-6469c8c4e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fc8257-df0c-43e9-a32b-2f15de4f1f81}" ma:internalName="TaxCatchAll" ma:showField="CatchAllData" ma:web="beadca9b-b4f0-44c6-bdeb-6469c8c4e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dca9b-b4f0-44c6-bdeb-6469c8c4e151" xsi:nil="true"/>
    <lcf76f155ced4ddcb4097134ff3c332f xmlns="0d47c341-76dc-408f-9ec1-1b56329a2c4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B2563C-C2F4-4871-9EC9-4418DB1F9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69D6B-8FA0-4C6A-AACB-0682D8D9D0FF}"/>
</file>

<file path=customXml/itemProps3.xml><?xml version="1.0" encoding="utf-8"?>
<ds:datastoreItem xmlns:ds="http://schemas.openxmlformats.org/officeDocument/2006/customXml" ds:itemID="{ADB8F1F9-2D8A-4E6E-A04B-DF09F7CA9D00}">
  <ds:schemaRefs>
    <ds:schemaRef ds:uri="http://schemas.microsoft.com/office/2006/metadata/properties"/>
    <ds:schemaRef ds:uri="http://schemas.microsoft.com/office/infopath/2007/PartnerControls"/>
    <ds:schemaRef ds:uri="beadca9b-b4f0-44c6-bdeb-6469c8c4e151"/>
    <ds:schemaRef ds:uri="0d47c341-76dc-408f-9ec1-1b56329a2c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376</Words>
  <Application>Microsoft Office PowerPoint</Application>
  <PresentationFormat>A4 Paper (210x297 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Twinkl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Hopcraft</dc:creator>
  <cp:lastModifiedBy>Shelley Avent</cp:lastModifiedBy>
  <cp:revision>2</cp:revision>
  <dcterms:created xsi:type="dcterms:W3CDTF">2024-01-31T15:53:01Z</dcterms:created>
  <dcterms:modified xsi:type="dcterms:W3CDTF">2025-02-25T07:59:01Z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0x0101003F57ADEDC3E7414EBDB14308A775F6CB</vt:lpwstr>
  </property>
  <property fmtid="{D5CDD505-2E9C-101B-9397-08002B2CF9AE}" pid="3" name="MediaServiceImageTags">
    <vt:lpwstr/>
  </property>
</Properties>
</file>