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287000" cy="6445250"/>
  <p:notesSz cx="10287000" cy="6445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8" d="100"/>
          <a:sy n="128" d="100"/>
        </p:scale>
        <p:origin x="124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1998027"/>
            <a:ext cx="874395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609340"/>
            <a:ext cx="72009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482407"/>
            <a:ext cx="4474845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1482407"/>
            <a:ext cx="4474845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5386070" cy="6429375"/>
          </a:xfrm>
          <a:custGeom>
            <a:avLst/>
            <a:gdLst/>
            <a:ahLst/>
            <a:cxnLst/>
            <a:rect l="l" t="t" r="r" b="b"/>
            <a:pathLst>
              <a:path w="5386070" h="6429375">
                <a:moveTo>
                  <a:pt x="5385815" y="6429374"/>
                </a:moveTo>
                <a:lnTo>
                  <a:pt x="0" y="6429374"/>
                </a:lnTo>
                <a:lnTo>
                  <a:pt x="0" y="0"/>
                </a:lnTo>
                <a:lnTo>
                  <a:pt x="5385815" y="0"/>
                </a:lnTo>
                <a:lnTo>
                  <a:pt x="5385815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6085312"/>
                </a:lnTo>
                <a:lnTo>
                  <a:pt x="197075" y="6129822"/>
                </a:lnTo>
                <a:lnTo>
                  <a:pt x="216355" y="6170642"/>
                </a:lnTo>
                <a:lnTo>
                  <a:pt x="246690" y="6204077"/>
                </a:lnTo>
                <a:lnTo>
                  <a:pt x="285296" y="6227185"/>
                </a:lnTo>
                <a:lnTo>
                  <a:pt x="328934" y="6238144"/>
                </a:lnTo>
                <a:lnTo>
                  <a:pt x="344062" y="6238874"/>
                </a:lnTo>
                <a:lnTo>
                  <a:pt x="5385815" y="6238874"/>
                </a:lnTo>
                <a:lnTo>
                  <a:pt x="5385815" y="6429374"/>
                </a:lnTo>
                <a:close/>
              </a:path>
              <a:path w="5386070" h="6429375">
                <a:moveTo>
                  <a:pt x="5385815" y="6238874"/>
                </a:moveTo>
                <a:lnTo>
                  <a:pt x="4894687" y="6238874"/>
                </a:lnTo>
                <a:lnTo>
                  <a:pt x="4909814" y="6238144"/>
                </a:lnTo>
                <a:lnTo>
                  <a:pt x="4924651" y="6235952"/>
                </a:lnTo>
                <a:lnTo>
                  <a:pt x="4967149" y="6220721"/>
                </a:lnTo>
                <a:lnTo>
                  <a:pt x="5003272" y="6193897"/>
                </a:lnTo>
                <a:lnTo>
                  <a:pt x="5030096" y="6157774"/>
                </a:lnTo>
                <a:lnTo>
                  <a:pt x="5045327" y="6115276"/>
                </a:lnTo>
                <a:lnTo>
                  <a:pt x="5048249" y="6085312"/>
                </a:lnTo>
                <a:lnTo>
                  <a:pt x="5048249" y="344062"/>
                </a:lnTo>
                <a:lnTo>
                  <a:pt x="5041673" y="299551"/>
                </a:lnTo>
                <a:lnTo>
                  <a:pt x="5022393" y="258731"/>
                </a:lnTo>
                <a:lnTo>
                  <a:pt x="4992059" y="225297"/>
                </a:lnTo>
                <a:lnTo>
                  <a:pt x="4953453" y="202189"/>
                </a:lnTo>
                <a:lnTo>
                  <a:pt x="4909814" y="191230"/>
                </a:lnTo>
                <a:lnTo>
                  <a:pt x="4894687" y="190499"/>
                </a:lnTo>
                <a:lnTo>
                  <a:pt x="5385815" y="190499"/>
                </a:lnTo>
                <a:lnTo>
                  <a:pt x="5385815" y="62388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104" y="612735"/>
            <a:ext cx="8776791" cy="1572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26854" y="2410646"/>
            <a:ext cx="6199505" cy="2646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5994082"/>
            <a:ext cx="329184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5994082"/>
            <a:ext cx="236601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5994082"/>
            <a:ext cx="236601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5104" y="795975"/>
            <a:ext cx="8589010" cy="458152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 marR="5080">
              <a:lnSpc>
                <a:spcPts val="8470"/>
              </a:lnSpc>
              <a:spcBef>
                <a:spcPts val="2030"/>
              </a:spcBef>
            </a:pPr>
            <a:r>
              <a:rPr sz="8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Veterans</a:t>
            </a:r>
            <a:r>
              <a:rPr sz="8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ʼ </a:t>
            </a:r>
            <a:r>
              <a:rPr sz="87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Improved</a:t>
            </a:r>
            <a:r>
              <a:rPr sz="8700" spc="-4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7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Pension </a:t>
            </a:r>
            <a:r>
              <a:rPr sz="8700" spc="170" dirty="0">
                <a:solidFill>
                  <a:srgbClr val="FFFFFF"/>
                </a:solidFill>
                <a:latin typeface="Microsoft Sans Serif"/>
                <a:cs typeface="Microsoft Sans Serif"/>
              </a:rPr>
              <a:t>with</a:t>
            </a:r>
            <a:r>
              <a:rPr sz="8700" spc="-5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700" dirty="0">
                <a:solidFill>
                  <a:srgbClr val="FFFFFF"/>
                </a:solidFill>
                <a:latin typeface="Microsoft Sans Serif"/>
                <a:cs typeface="Microsoft Sans Serif"/>
              </a:rPr>
              <a:t>Aid</a:t>
            </a:r>
            <a:r>
              <a:rPr sz="8700" spc="-5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400" spc="-500" dirty="0">
                <a:solidFill>
                  <a:srgbClr val="FFFFFF"/>
                </a:solidFill>
                <a:latin typeface="Microsoft Sans Serif"/>
                <a:cs typeface="Microsoft Sans Serif"/>
              </a:rPr>
              <a:t>&amp; </a:t>
            </a:r>
            <a:r>
              <a:rPr sz="8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Attendance</a:t>
            </a:r>
            <a:endParaRPr sz="8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8603" y="632428"/>
            <a:ext cx="3368040" cy="180975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1205"/>
              </a:spcBef>
            </a:pPr>
            <a:r>
              <a:rPr sz="4500" spc="-75" dirty="0"/>
              <a:t>How</a:t>
            </a:r>
            <a:r>
              <a:rPr sz="4500" spc="-415" dirty="0"/>
              <a:t> </a:t>
            </a:r>
            <a:r>
              <a:rPr sz="4500" spc="110" dirty="0"/>
              <a:t>to</a:t>
            </a:r>
            <a:r>
              <a:rPr sz="4500" spc="-415" dirty="0"/>
              <a:t> </a:t>
            </a:r>
            <a:r>
              <a:rPr sz="4500" spc="105" dirty="0"/>
              <a:t>Apply </a:t>
            </a:r>
            <a:r>
              <a:rPr sz="4300" spc="705" dirty="0"/>
              <a:t>–</a:t>
            </a:r>
            <a:r>
              <a:rPr sz="4300" spc="-340" dirty="0"/>
              <a:t> </a:t>
            </a:r>
            <a:r>
              <a:rPr sz="4500" spc="-90" dirty="0"/>
              <a:t>Forms</a:t>
            </a:r>
            <a:r>
              <a:rPr sz="4500" spc="-395" dirty="0"/>
              <a:t> </a:t>
            </a:r>
            <a:r>
              <a:rPr sz="4300" spc="-50" dirty="0"/>
              <a:t>&amp; </a:t>
            </a:r>
            <a:r>
              <a:rPr sz="4500" spc="-10" dirty="0"/>
              <a:t>Evidence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5898603" y="2708199"/>
            <a:ext cx="3595370" cy="20840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17500" marR="5080" indent="-305435" algn="just">
              <a:lnSpc>
                <a:spcPts val="1800"/>
              </a:lnSpc>
              <a:spcBef>
                <a:spcPts val="484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75" dirty="0">
                <a:latin typeface="Microsoft Sans Serif"/>
                <a:cs typeface="Microsoft Sans Serif"/>
              </a:rPr>
              <a:t>Use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VA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Form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21</a:t>
            </a:r>
            <a:r>
              <a:rPr sz="1750" spc="60" dirty="0">
                <a:latin typeface="Microsoft Sans Serif"/>
                <a:cs typeface="Microsoft Sans Serif"/>
              </a:rPr>
              <a:t> </a:t>
            </a:r>
            <a:r>
              <a:rPr sz="1750" spc="65" dirty="0">
                <a:latin typeface="Microsoft Sans Serif"/>
                <a:cs typeface="Microsoft Sans Serif"/>
              </a:rPr>
              <a:t>2680</a:t>
            </a:r>
            <a:r>
              <a:rPr sz="175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for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A</a:t>
            </a:r>
            <a:r>
              <a:rPr sz="1750" spc="-114" dirty="0">
                <a:latin typeface="Microsoft Sans Serif"/>
                <a:cs typeface="Microsoft Sans Serif"/>
              </a:rPr>
              <a:t>&amp;</a:t>
            </a:r>
            <a:r>
              <a:rPr sz="1800" spc="-114" dirty="0">
                <a:latin typeface="Microsoft Sans Serif"/>
                <a:cs typeface="Microsoft Sans Serif"/>
              </a:rPr>
              <a:t>A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or 	</a:t>
            </a:r>
            <a:r>
              <a:rPr sz="1800" spc="-50" dirty="0">
                <a:latin typeface="Microsoft Sans Serif"/>
                <a:cs typeface="Microsoft Sans Serif"/>
              </a:rPr>
              <a:t>Housebound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85" dirty="0">
                <a:latin typeface="Microsoft Sans Serif"/>
                <a:cs typeface="Microsoft Sans Serif"/>
              </a:rPr>
              <a:t>exam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750" spc="-35" dirty="0">
                <a:latin typeface="Microsoft Sans Serif"/>
                <a:cs typeface="Microsoft Sans Serif"/>
              </a:rPr>
              <a:t>(</a:t>
            </a:r>
            <a:r>
              <a:rPr sz="1800" spc="-35" dirty="0">
                <a:latin typeface="Microsoft Sans Serif"/>
                <a:cs typeface="Microsoft Sans Serif"/>
              </a:rPr>
              <a:t>completed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by 	</a:t>
            </a:r>
            <a:r>
              <a:rPr sz="1800" spc="-10" dirty="0">
                <a:latin typeface="Microsoft Sans Serif"/>
                <a:cs typeface="Microsoft Sans Serif"/>
              </a:rPr>
              <a:t>physician</a:t>
            </a:r>
            <a:r>
              <a:rPr sz="1750" spc="-10" dirty="0">
                <a:latin typeface="Microsoft Sans Serif"/>
                <a:cs typeface="Microsoft Sans Serif"/>
              </a:rPr>
              <a:t>)</a:t>
            </a:r>
            <a:endParaRPr sz="1750">
              <a:latin typeface="Microsoft Sans Serif"/>
              <a:cs typeface="Microsoft Sans Serif"/>
            </a:endParaRPr>
          </a:p>
          <a:p>
            <a:pPr marL="319405" marR="146050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95" dirty="0">
                <a:latin typeface="Microsoft Sans Serif"/>
                <a:cs typeface="Microsoft Sans Serif"/>
              </a:rPr>
              <a:t>For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nursing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home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residents</a:t>
            </a:r>
            <a:r>
              <a:rPr sz="1750" spc="-40" dirty="0">
                <a:latin typeface="Microsoft Sans Serif"/>
                <a:cs typeface="Microsoft Sans Serif"/>
              </a:rPr>
              <a:t>,</a:t>
            </a:r>
            <a:r>
              <a:rPr sz="1750" spc="-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add </a:t>
            </a:r>
            <a:r>
              <a:rPr sz="1800" spc="-65" dirty="0">
                <a:latin typeface="Microsoft Sans Serif"/>
                <a:cs typeface="Microsoft Sans Serif"/>
              </a:rPr>
              <a:t>VA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Form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21</a:t>
            </a:r>
            <a:r>
              <a:rPr sz="1750" spc="40" dirty="0">
                <a:latin typeface="Microsoft Sans Serif"/>
                <a:cs typeface="Microsoft Sans Serif"/>
              </a:rPr>
              <a:t> </a:t>
            </a:r>
            <a:r>
              <a:rPr sz="1750" spc="-20" dirty="0">
                <a:latin typeface="Microsoft Sans Serif"/>
                <a:cs typeface="Microsoft Sans Serif"/>
              </a:rPr>
              <a:t>0779</a:t>
            </a:r>
            <a:endParaRPr sz="1750">
              <a:latin typeface="Microsoft Sans Serif"/>
              <a:cs typeface="Microsoft Sans Serif"/>
            </a:endParaRPr>
          </a:p>
          <a:p>
            <a:pPr marL="319405" marR="274320" indent="-307340">
              <a:lnSpc>
                <a:spcPct val="81600"/>
              </a:lnSpc>
              <a:spcBef>
                <a:spcPts val="78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Submission</a:t>
            </a:r>
            <a:r>
              <a:rPr sz="1750" spc="-60" dirty="0">
                <a:latin typeface="Microsoft Sans Serif"/>
                <a:cs typeface="Microsoft Sans Serif"/>
              </a:rPr>
              <a:t>:</a:t>
            </a:r>
            <a:r>
              <a:rPr sz="175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by</a:t>
            </a:r>
            <a:r>
              <a:rPr sz="1800" spc="-60" dirty="0">
                <a:latin typeface="Microsoft Sans Serif"/>
                <a:cs typeface="Microsoft Sans Serif"/>
              </a:rPr>
              <a:t> mail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Pension Intake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Center</a:t>
            </a:r>
            <a:r>
              <a:rPr sz="1800" spc="-7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</a:t>
            </a:r>
            <a:r>
              <a:rPr sz="1800" spc="-10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person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at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spc="-40" dirty="0">
                <a:latin typeface="Microsoft Sans Serif"/>
                <a:cs typeface="Microsoft Sans Serif"/>
              </a:rPr>
              <a:t>regional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150" dirty="0">
                <a:latin typeface="Microsoft Sans Serif"/>
                <a:cs typeface="Microsoft Sans Serif"/>
              </a:rPr>
              <a:t>VA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office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6429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2022435"/>
            <a:ext cx="7855584" cy="8870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Strategic</a:t>
            </a:r>
            <a:r>
              <a:rPr spc="-280" dirty="0"/>
              <a:t> </a:t>
            </a:r>
            <a:r>
              <a:rPr spc="-10" dirty="0"/>
              <a:t>Considerations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104" y="3030651"/>
            <a:ext cx="4034790" cy="18065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96240" marR="5080" indent="-384175">
              <a:lnSpc>
                <a:spcPct val="78100"/>
              </a:lnSpc>
              <a:spcBef>
                <a:spcPts val="765"/>
              </a:spcBef>
              <a:buClr>
                <a:srgbClr val="333333"/>
              </a:buClr>
              <a:buSzPct val="91666"/>
              <a:buChar char="•"/>
              <a:tabLst>
                <a:tab pos="396240" algn="l"/>
              </a:tabLst>
            </a:pPr>
            <a:r>
              <a:rPr sz="2400" spc="-200" dirty="0">
                <a:latin typeface="Microsoft Sans Serif"/>
                <a:cs typeface="Microsoft Sans Serif"/>
              </a:rPr>
              <a:t>Warn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about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250" spc="50" dirty="0">
                <a:latin typeface="Microsoft Sans Serif"/>
                <a:cs typeface="Microsoft Sans Serif"/>
              </a:rPr>
              <a:t>conflict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spc="35" dirty="0">
                <a:latin typeface="Microsoft Sans Serif"/>
                <a:cs typeface="Microsoft Sans Serif"/>
              </a:rPr>
              <a:t>with </a:t>
            </a:r>
            <a:r>
              <a:rPr sz="2250" dirty="0">
                <a:latin typeface="Microsoft Sans Serif"/>
                <a:cs typeface="Microsoft Sans Serif"/>
              </a:rPr>
              <a:t>Medicaid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or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Disability </a:t>
            </a:r>
            <a:r>
              <a:rPr sz="2250" spc="-20" dirty="0">
                <a:latin typeface="Microsoft Sans Serif"/>
                <a:cs typeface="Microsoft Sans Serif"/>
              </a:rPr>
              <a:t>Compensation</a:t>
            </a:r>
            <a:r>
              <a:rPr sz="2200" spc="-20" dirty="0">
                <a:latin typeface="Microsoft Sans Serif"/>
                <a:cs typeface="Microsoft Sans Serif"/>
              </a:rPr>
              <a:t>;</a:t>
            </a:r>
            <a:r>
              <a:rPr sz="2200" dirty="0">
                <a:latin typeface="Microsoft Sans Serif"/>
                <a:cs typeface="Microsoft Sans Serif"/>
              </a:rPr>
              <a:t> </a:t>
            </a:r>
            <a:r>
              <a:rPr sz="2400" spc="-105" dirty="0">
                <a:latin typeface="Microsoft Sans Serif"/>
                <a:cs typeface="Microsoft Sans Serif"/>
              </a:rPr>
              <a:t>clients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must </a:t>
            </a:r>
            <a:r>
              <a:rPr sz="2400" spc="-140" dirty="0">
                <a:latin typeface="Microsoft Sans Serif"/>
                <a:cs typeface="Microsoft Sans Serif"/>
              </a:rPr>
              <a:t>choose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14" dirty="0">
                <a:latin typeface="Microsoft Sans Serif"/>
                <a:cs typeface="Microsoft Sans Serif"/>
              </a:rPr>
              <a:t>the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20" dirty="0">
                <a:latin typeface="Microsoft Sans Serif"/>
                <a:cs typeface="Microsoft Sans Serif"/>
              </a:rPr>
              <a:t>higher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90" dirty="0">
                <a:latin typeface="Microsoft Sans Serif"/>
                <a:cs typeface="Microsoft Sans Serif"/>
              </a:rPr>
              <a:t>benefit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30" dirty="0">
                <a:latin typeface="Microsoft Sans Serif"/>
                <a:cs typeface="Microsoft Sans Serif"/>
              </a:rPr>
              <a:t>and </a:t>
            </a:r>
            <a:r>
              <a:rPr sz="2400" spc="-135" dirty="0">
                <a:latin typeface="Microsoft Sans Serif"/>
                <a:cs typeface="Microsoft Sans Serif"/>
              </a:rPr>
              <a:t>understand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30" dirty="0">
                <a:latin typeface="Microsoft Sans Serif"/>
                <a:cs typeface="Microsoft Sans Serif"/>
              </a:rPr>
              <a:t>impacts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on </a:t>
            </a:r>
            <a:r>
              <a:rPr sz="2400" spc="-125" dirty="0">
                <a:latin typeface="Microsoft Sans Serif"/>
                <a:cs typeface="Microsoft Sans Serif"/>
              </a:rPr>
              <a:t>Medicaid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eligibility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9387" y="2992414"/>
            <a:ext cx="4102735" cy="25114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434"/>
              </a:spcBef>
              <a:buClr>
                <a:srgbClr val="333333"/>
              </a:buClr>
              <a:buSzPct val="91666"/>
              <a:buChar char="•"/>
              <a:tabLst>
                <a:tab pos="396240" algn="l"/>
              </a:tabLst>
            </a:pPr>
            <a:r>
              <a:rPr sz="2400" spc="-130" dirty="0">
                <a:latin typeface="Microsoft Sans Serif"/>
                <a:cs typeface="Microsoft Sans Serif"/>
              </a:rPr>
              <a:t>Importance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advising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on</a:t>
            </a:r>
            <a:r>
              <a:rPr sz="2200" spc="-25" dirty="0"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779780" marR="145415" lvl="1" indent="-384175">
              <a:lnSpc>
                <a:spcPct val="78100"/>
              </a:lnSpc>
              <a:spcBef>
                <a:spcPts val="975"/>
              </a:spcBef>
              <a:buClr>
                <a:srgbClr val="333333"/>
              </a:buClr>
              <a:buSzPct val="83333"/>
              <a:buFont typeface="Times New Roman"/>
              <a:buChar char="◦"/>
              <a:tabLst>
                <a:tab pos="779780" algn="l"/>
              </a:tabLst>
            </a:pPr>
            <a:r>
              <a:rPr sz="2400" spc="-150" dirty="0">
                <a:latin typeface="Microsoft Sans Serif"/>
                <a:cs typeface="Microsoft Sans Serif"/>
              </a:rPr>
              <a:t>Proper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medical</a:t>
            </a:r>
            <a:r>
              <a:rPr sz="2200" spc="-110" dirty="0">
                <a:latin typeface="Microsoft Sans Serif"/>
                <a:cs typeface="Microsoft Sans Serif"/>
              </a:rPr>
              <a:t>/</a:t>
            </a:r>
            <a:r>
              <a:rPr sz="2400" spc="-110" dirty="0">
                <a:latin typeface="Microsoft Sans Serif"/>
                <a:cs typeface="Microsoft Sans Serif"/>
              </a:rPr>
              <a:t>daily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need </a:t>
            </a:r>
            <a:r>
              <a:rPr sz="2400" spc="-55" dirty="0">
                <a:latin typeface="Microsoft Sans Serif"/>
                <a:cs typeface="Microsoft Sans Serif"/>
              </a:rPr>
              <a:t>documentation</a:t>
            </a:r>
            <a:endParaRPr sz="2400">
              <a:latin typeface="Microsoft Sans Serif"/>
              <a:cs typeface="Microsoft Sans Serif"/>
            </a:endParaRPr>
          </a:p>
          <a:p>
            <a:pPr marL="779780" marR="126364" lvl="1" indent="-384175">
              <a:lnSpc>
                <a:spcPct val="78100"/>
              </a:lnSpc>
              <a:spcBef>
                <a:spcPts val="980"/>
              </a:spcBef>
              <a:buClr>
                <a:srgbClr val="333333"/>
              </a:buClr>
              <a:buSzPct val="83333"/>
              <a:buFont typeface="Times New Roman"/>
              <a:buChar char="◦"/>
              <a:tabLst>
                <a:tab pos="779780" algn="l"/>
              </a:tabLst>
            </a:pPr>
            <a:r>
              <a:rPr sz="2400" spc="-145" dirty="0">
                <a:latin typeface="Microsoft Sans Serif"/>
                <a:cs typeface="Microsoft Sans Serif"/>
              </a:rPr>
              <a:t>Asset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structuring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75" dirty="0">
                <a:latin typeface="Microsoft Sans Serif"/>
                <a:cs typeface="Microsoft Sans Serif"/>
              </a:rPr>
              <a:t>carefully </a:t>
            </a:r>
            <a:r>
              <a:rPr sz="2400" spc="-85" dirty="0">
                <a:latin typeface="Microsoft Sans Serif"/>
                <a:cs typeface="Microsoft Sans Serif"/>
              </a:rPr>
              <a:t>to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40" dirty="0">
                <a:latin typeface="Microsoft Sans Serif"/>
                <a:cs typeface="Microsoft Sans Serif"/>
              </a:rPr>
              <a:t>avoid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look</a:t>
            </a:r>
            <a:r>
              <a:rPr sz="2000" spc="-110" dirty="0">
                <a:latin typeface="Microsoft Sans Serif"/>
                <a:cs typeface="Microsoft Sans Serif"/>
              </a:rPr>
              <a:t>‑</a:t>
            </a:r>
            <a:r>
              <a:rPr sz="2400" spc="-110" dirty="0">
                <a:latin typeface="Microsoft Sans Serif"/>
                <a:cs typeface="Microsoft Sans Serif"/>
              </a:rPr>
              <a:t>back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issues</a:t>
            </a:r>
            <a:endParaRPr sz="2400">
              <a:latin typeface="Microsoft Sans Serif"/>
              <a:cs typeface="Microsoft Sans Serif"/>
            </a:endParaRPr>
          </a:p>
          <a:p>
            <a:pPr marL="779780" marR="5080" lvl="1" indent="-384175">
              <a:lnSpc>
                <a:spcPct val="78100"/>
              </a:lnSpc>
              <a:spcBef>
                <a:spcPts val="900"/>
              </a:spcBef>
              <a:buClr>
                <a:srgbClr val="333333"/>
              </a:buClr>
              <a:buSzPct val="83333"/>
              <a:buFont typeface="Times New Roman"/>
              <a:buChar char="◦"/>
              <a:tabLst>
                <a:tab pos="779780" algn="l"/>
              </a:tabLst>
            </a:pPr>
            <a:r>
              <a:rPr sz="2400" spc="-130" dirty="0">
                <a:latin typeface="Microsoft Sans Serif"/>
                <a:cs typeface="Microsoft Sans Serif"/>
              </a:rPr>
              <a:t>Coordination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with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Medicaid </a:t>
            </a:r>
            <a:r>
              <a:rPr sz="2400" spc="-135" dirty="0">
                <a:latin typeface="Microsoft Sans Serif"/>
                <a:cs typeface="Microsoft Sans Serif"/>
              </a:rPr>
              <a:t>planning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50" dirty="0">
                <a:latin typeface="Microsoft Sans Serif"/>
                <a:cs typeface="Microsoft Sans Serif"/>
              </a:rPr>
              <a:t>when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needed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972" y="2003385"/>
            <a:ext cx="3365500" cy="22586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 indent="635" algn="just">
              <a:lnSpc>
                <a:spcPct val="79600"/>
              </a:lnSpc>
              <a:spcBef>
                <a:spcPts val="1480"/>
              </a:spcBef>
            </a:pPr>
            <a:r>
              <a:rPr sz="5650" spc="90" dirty="0">
                <a:latin typeface="Microsoft Sans Serif"/>
                <a:cs typeface="Microsoft Sans Serif"/>
              </a:rPr>
              <a:t>Attorney</a:t>
            </a:r>
            <a:r>
              <a:rPr sz="5400" spc="90" dirty="0">
                <a:latin typeface="Microsoft Sans Serif"/>
                <a:cs typeface="Microsoft Sans Serif"/>
              </a:rPr>
              <a:t>ʼ</a:t>
            </a:r>
            <a:r>
              <a:rPr sz="5650" spc="90" dirty="0">
                <a:latin typeface="Microsoft Sans Serif"/>
                <a:cs typeface="Microsoft Sans Serif"/>
              </a:rPr>
              <a:t>s </a:t>
            </a:r>
            <a:r>
              <a:rPr sz="5650" spc="-380" dirty="0">
                <a:latin typeface="Microsoft Sans Serif"/>
                <a:cs typeface="Microsoft Sans Serif"/>
              </a:rPr>
              <a:t>Role</a:t>
            </a:r>
            <a:r>
              <a:rPr sz="5650" spc="5" dirty="0">
                <a:latin typeface="Microsoft Sans Serif"/>
                <a:cs typeface="Microsoft Sans Serif"/>
              </a:rPr>
              <a:t> </a:t>
            </a:r>
            <a:r>
              <a:rPr sz="5400" spc="770" dirty="0">
                <a:latin typeface="Microsoft Sans Serif"/>
                <a:cs typeface="Microsoft Sans Serif"/>
              </a:rPr>
              <a:t>–</a:t>
            </a:r>
            <a:r>
              <a:rPr sz="5400" spc="-355" dirty="0">
                <a:latin typeface="Microsoft Sans Serif"/>
                <a:cs typeface="Microsoft Sans Serif"/>
              </a:rPr>
              <a:t> </a:t>
            </a:r>
            <a:r>
              <a:rPr sz="5650" spc="-35" dirty="0">
                <a:latin typeface="Microsoft Sans Serif"/>
                <a:cs typeface="Microsoft Sans Serif"/>
              </a:rPr>
              <a:t>Best </a:t>
            </a:r>
            <a:r>
              <a:rPr sz="5650" spc="-10" dirty="0">
                <a:latin typeface="Microsoft Sans Serif"/>
                <a:cs typeface="Microsoft Sans Serif"/>
              </a:rPr>
              <a:t>Practices</a:t>
            </a:r>
            <a:endParaRPr sz="56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0807" y="0"/>
            <a:ext cx="5346700" cy="6429375"/>
          </a:xfrm>
          <a:custGeom>
            <a:avLst/>
            <a:gdLst/>
            <a:ahLst/>
            <a:cxnLst/>
            <a:rect l="l" t="t" r="r" b="b"/>
            <a:pathLst>
              <a:path w="5346700" h="6429375">
                <a:moveTo>
                  <a:pt x="5346191" y="6429374"/>
                </a:moveTo>
                <a:lnTo>
                  <a:pt x="0" y="6429374"/>
                </a:lnTo>
                <a:lnTo>
                  <a:pt x="0" y="0"/>
                </a:lnTo>
                <a:lnTo>
                  <a:pt x="5346191" y="0"/>
                </a:lnTo>
                <a:lnTo>
                  <a:pt x="5346191" y="190499"/>
                </a:lnTo>
                <a:lnTo>
                  <a:pt x="451504" y="190499"/>
                </a:lnTo>
                <a:lnTo>
                  <a:pt x="436376" y="191230"/>
                </a:lnTo>
                <a:lnTo>
                  <a:pt x="392738" y="202189"/>
                </a:lnTo>
                <a:lnTo>
                  <a:pt x="354132" y="225297"/>
                </a:lnTo>
                <a:lnTo>
                  <a:pt x="323797" y="258731"/>
                </a:lnTo>
                <a:lnTo>
                  <a:pt x="304517" y="299551"/>
                </a:lnTo>
                <a:lnTo>
                  <a:pt x="297941" y="344062"/>
                </a:lnTo>
                <a:lnTo>
                  <a:pt x="297941" y="6085312"/>
                </a:lnTo>
                <a:lnTo>
                  <a:pt x="304517" y="6129822"/>
                </a:lnTo>
                <a:lnTo>
                  <a:pt x="323797" y="6170642"/>
                </a:lnTo>
                <a:lnTo>
                  <a:pt x="354132" y="6204077"/>
                </a:lnTo>
                <a:lnTo>
                  <a:pt x="392738" y="6227185"/>
                </a:lnTo>
                <a:lnTo>
                  <a:pt x="436376" y="6238144"/>
                </a:lnTo>
                <a:lnTo>
                  <a:pt x="451504" y="6238874"/>
                </a:lnTo>
                <a:lnTo>
                  <a:pt x="5346191" y="6238874"/>
                </a:lnTo>
                <a:lnTo>
                  <a:pt x="5346191" y="6429374"/>
                </a:lnTo>
                <a:close/>
              </a:path>
              <a:path w="5346700" h="6429375">
                <a:moveTo>
                  <a:pt x="5346191" y="6238874"/>
                </a:moveTo>
                <a:lnTo>
                  <a:pt x="5002129" y="6238874"/>
                </a:lnTo>
                <a:lnTo>
                  <a:pt x="5017256" y="6238144"/>
                </a:lnTo>
                <a:lnTo>
                  <a:pt x="5032093" y="6235952"/>
                </a:lnTo>
                <a:lnTo>
                  <a:pt x="5074591" y="6220721"/>
                </a:lnTo>
                <a:lnTo>
                  <a:pt x="5110714" y="6193897"/>
                </a:lnTo>
                <a:lnTo>
                  <a:pt x="5137537" y="6157774"/>
                </a:lnTo>
                <a:lnTo>
                  <a:pt x="5152769" y="6115276"/>
                </a:lnTo>
                <a:lnTo>
                  <a:pt x="5155691" y="6085312"/>
                </a:lnTo>
                <a:lnTo>
                  <a:pt x="5155691" y="344062"/>
                </a:lnTo>
                <a:lnTo>
                  <a:pt x="5149115" y="299551"/>
                </a:lnTo>
                <a:lnTo>
                  <a:pt x="5129835" y="258731"/>
                </a:lnTo>
                <a:lnTo>
                  <a:pt x="5099500" y="225297"/>
                </a:lnTo>
                <a:lnTo>
                  <a:pt x="5060894" y="202189"/>
                </a:lnTo>
                <a:lnTo>
                  <a:pt x="5017256" y="191230"/>
                </a:lnTo>
                <a:lnTo>
                  <a:pt x="5002129" y="190499"/>
                </a:lnTo>
                <a:lnTo>
                  <a:pt x="5346191" y="190499"/>
                </a:lnTo>
                <a:lnTo>
                  <a:pt x="5346191" y="62388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2480" y="1239951"/>
            <a:ext cx="4359275" cy="38735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96240" marR="33020" indent="-384175">
              <a:lnSpc>
                <a:spcPct val="76800"/>
              </a:lnSpc>
              <a:spcBef>
                <a:spcPts val="805"/>
              </a:spcBef>
              <a:buClr>
                <a:srgbClr val="333333"/>
              </a:buClr>
              <a:buSzPct val="91666"/>
              <a:buChar char="•"/>
              <a:tabLst>
                <a:tab pos="396240" algn="l"/>
              </a:tabLst>
            </a:pPr>
            <a:r>
              <a:rPr sz="2400" spc="-135" dirty="0">
                <a:latin typeface="Microsoft Sans Serif"/>
                <a:cs typeface="Microsoft Sans Serif"/>
              </a:rPr>
              <a:t>Conduct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25" dirty="0">
                <a:latin typeface="Microsoft Sans Serif"/>
                <a:cs typeface="Microsoft Sans Serif"/>
              </a:rPr>
              <a:t>thorough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screening</a:t>
            </a:r>
            <a:r>
              <a:rPr sz="2250" spc="-1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for </a:t>
            </a:r>
            <a:r>
              <a:rPr sz="2400" spc="-90" dirty="0">
                <a:latin typeface="Microsoft Sans Serif"/>
                <a:cs typeface="Microsoft Sans Serif"/>
              </a:rPr>
              <a:t>service</a:t>
            </a:r>
            <a:r>
              <a:rPr sz="2200" spc="-90" dirty="0">
                <a:latin typeface="Microsoft Sans Serif"/>
                <a:cs typeface="Microsoft Sans Serif"/>
              </a:rPr>
              <a:t>,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400" spc="-100" dirty="0">
                <a:latin typeface="Microsoft Sans Serif"/>
                <a:cs typeface="Microsoft Sans Serif"/>
              </a:rPr>
              <a:t>functional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35" dirty="0">
                <a:latin typeface="Microsoft Sans Serif"/>
                <a:cs typeface="Microsoft Sans Serif"/>
              </a:rPr>
              <a:t>needs</a:t>
            </a:r>
            <a:r>
              <a:rPr sz="2200" spc="-135" dirty="0">
                <a:latin typeface="Microsoft Sans Serif"/>
                <a:cs typeface="Microsoft Sans Serif"/>
              </a:rPr>
              <a:t>,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and </a:t>
            </a:r>
            <a:r>
              <a:rPr sz="2400" spc="-114" dirty="0">
                <a:latin typeface="Microsoft Sans Serif"/>
                <a:cs typeface="Microsoft Sans Serif"/>
              </a:rPr>
              <a:t>finances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before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application</a:t>
            </a:r>
            <a:r>
              <a:rPr sz="2200" spc="-20" dirty="0"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 marL="396240" marR="149225" indent="-384175">
              <a:lnSpc>
                <a:spcPct val="77300"/>
              </a:lnSpc>
              <a:spcBef>
                <a:spcPts val="994"/>
              </a:spcBef>
              <a:buClr>
                <a:srgbClr val="333333"/>
              </a:buClr>
              <a:buSzPct val="91666"/>
              <a:buChar char="•"/>
              <a:tabLst>
                <a:tab pos="396240" algn="l"/>
              </a:tabLst>
            </a:pPr>
            <a:r>
              <a:rPr sz="2400" spc="-180" dirty="0">
                <a:latin typeface="Microsoft Sans Serif"/>
                <a:cs typeface="Microsoft Sans Serif"/>
              </a:rPr>
              <a:t>Guide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5" dirty="0">
                <a:latin typeface="Microsoft Sans Serif"/>
                <a:cs typeface="Microsoft Sans Serif"/>
              </a:rPr>
              <a:t>clients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in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compiling </a:t>
            </a:r>
            <a:r>
              <a:rPr sz="2400" spc="-130" dirty="0">
                <a:latin typeface="Microsoft Sans Serif"/>
                <a:cs typeface="Microsoft Sans Serif"/>
              </a:rPr>
              <a:t>evidence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200" spc="-120" dirty="0">
                <a:latin typeface="Microsoft Sans Serif"/>
                <a:cs typeface="Microsoft Sans Serif"/>
              </a:rPr>
              <a:t>(</a:t>
            </a:r>
            <a:r>
              <a:rPr sz="2400" spc="-120" dirty="0">
                <a:latin typeface="Microsoft Sans Serif"/>
                <a:cs typeface="Microsoft Sans Serif"/>
              </a:rPr>
              <a:t>medical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90" dirty="0">
                <a:latin typeface="Microsoft Sans Serif"/>
                <a:cs typeface="Microsoft Sans Serif"/>
              </a:rPr>
              <a:t>reports</a:t>
            </a:r>
            <a:r>
              <a:rPr sz="2200" spc="-90" dirty="0">
                <a:latin typeface="Microsoft Sans Serif"/>
                <a:cs typeface="Microsoft Sans Serif"/>
              </a:rPr>
              <a:t>,</a:t>
            </a:r>
            <a:r>
              <a:rPr sz="2200" spc="15" dirty="0">
                <a:latin typeface="Microsoft Sans Serif"/>
                <a:cs typeface="Microsoft Sans Serif"/>
              </a:rPr>
              <a:t> </a:t>
            </a:r>
            <a:r>
              <a:rPr sz="2400" spc="-210" dirty="0">
                <a:latin typeface="Microsoft Sans Serif"/>
                <a:cs typeface="Microsoft Sans Serif"/>
              </a:rPr>
              <a:t>ADL </a:t>
            </a:r>
            <a:r>
              <a:rPr sz="2400" spc="-155" dirty="0">
                <a:latin typeface="Microsoft Sans Serif"/>
                <a:cs typeface="Microsoft Sans Serif"/>
              </a:rPr>
              <a:t>assessments</a:t>
            </a:r>
            <a:r>
              <a:rPr sz="2200" spc="-155" dirty="0">
                <a:latin typeface="Microsoft Sans Serif"/>
                <a:cs typeface="Microsoft Sans Serif"/>
              </a:rPr>
              <a:t>,</a:t>
            </a:r>
            <a:r>
              <a:rPr sz="2200" spc="9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financial </a:t>
            </a:r>
            <a:r>
              <a:rPr sz="2400" spc="-30" dirty="0">
                <a:latin typeface="Microsoft Sans Serif"/>
                <a:cs typeface="Microsoft Sans Serif"/>
              </a:rPr>
              <a:t>documents</a:t>
            </a:r>
            <a:r>
              <a:rPr sz="2200" spc="-30" dirty="0">
                <a:latin typeface="Microsoft Sans Serif"/>
                <a:cs typeface="Microsoft Sans Serif"/>
              </a:rPr>
              <a:t>).</a:t>
            </a:r>
            <a:endParaRPr sz="2200">
              <a:latin typeface="Microsoft Sans Serif"/>
              <a:cs typeface="Microsoft Sans Serif"/>
            </a:endParaRPr>
          </a:p>
          <a:p>
            <a:pPr marL="396240" marR="172085" indent="-384175">
              <a:lnSpc>
                <a:spcPct val="75500"/>
              </a:lnSpc>
              <a:spcBef>
                <a:spcPts val="1055"/>
              </a:spcBef>
              <a:buClr>
                <a:srgbClr val="333333"/>
              </a:buClr>
              <a:buSzPct val="91666"/>
              <a:buChar char="•"/>
              <a:tabLst>
                <a:tab pos="396240" algn="l"/>
              </a:tabLst>
            </a:pPr>
            <a:r>
              <a:rPr sz="2400" spc="-130" dirty="0">
                <a:latin typeface="Microsoft Sans Serif"/>
                <a:cs typeface="Microsoft Sans Serif"/>
              </a:rPr>
              <a:t>Assist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with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accurately </a:t>
            </a:r>
            <a:r>
              <a:rPr sz="2400" spc="-120" dirty="0">
                <a:latin typeface="Microsoft Sans Serif"/>
                <a:cs typeface="Microsoft Sans Serif"/>
              </a:rPr>
              <a:t>completing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295" dirty="0">
                <a:latin typeface="Microsoft Sans Serif"/>
                <a:cs typeface="Microsoft Sans Serif"/>
              </a:rPr>
              <a:t>VA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10" dirty="0">
                <a:latin typeface="Microsoft Sans Serif"/>
                <a:cs typeface="Microsoft Sans Serif"/>
              </a:rPr>
              <a:t>forms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and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filing</a:t>
            </a:r>
            <a:r>
              <a:rPr sz="2200" spc="-45" dirty="0">
                <a:latin typeface="Microsoft Sans Serif"/>
                <a:cs typeface="Microsoft Sans Serif"/>
              </a:rPr>
              <a:t>.</a:t>
            </a:r>
            <a:endParaRPr sz="2200">
              <a:latin typeface="Microsoft Sans Serif"/>
              <a:cs typeface="Microsoft Sans Serif"/>
            </a:endParaRPr>
          </a:p>
          <a:p>
            <a:pPr marL="396240" marR="5080" indent="-384175">
              <a:lnSpc>
                <a:spcPct val="76800"/>
              </a:lnSpc>
              <a:spcBef>
                <a:spcPts val="1010"/>
              </a:spcBef>
              <a:buClr>
                <a:srgbClr val="333333"/>
              </a:buClr>
              <a:buSzPct val="91666"/>
              <a:buChar char="•"/>
              <a:tabLst>
                <a:tab pos="396240" algn="l"/>
              </a:tabLst>
            </a:pPr>
            <a:r>
              <a:rPr sz="2400" spc="-114" dirty="0">
                <a:latin typeface="Microsoft Sans Serif"/>
                <a:cs typeface="Microsoft Sans Serif"/>
              </a:rPr>
              <a:t>Monitor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40" dirty="0">
                <a:latin typeface="Microsoft Sans Serif"/>
                <a:cs typeface="Microsoft Sans Serif"/>
              </a:rPr>
              <a:t>for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cost</a:t>
            </a:r>
            <a:r>
              <a:rPr sz="2200" spc="-50" dirty="0">
                <a:latin typeface="Microsoft Sans Serif"/>
                <a:cs typeface="Microsoft Sans Serif"/>
              </a:rPr>
              <a:t>-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200" dirty="0">
                <a:latin typeface="Microsoft Sans Serif"/>
                <a:cs typeface="Microsoft Sans Serif"/>
              </a:rPr>
              <a:t>-</a:t>
            </a:r>
            <a:r>
              <a:rPr sz="2400" spc="-10" dirty="0">
                <a:latin typeface="Microsoft Sans Serif"/>
                <a:cs typeface="Microsoft Sans Serif"/>
              </a:rPr>
              <a:t>living </a:t>
            </a:r>
            <a:r>
              <a:rPr sz="2400" spc="-140" dirty="0">
                <a:latin typeface="Microsoft Sans Serif"/>
                <a:cs typeface="Microsoft Sans Serif"/>
              </a:rPr>
              <a:t>adjustments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200" spc="-65" dirty="0">
                <a:latin typeface="Microsoft Sans Serif"/>
                <a:cs typeface="Microsoft Sans Serif"/>
              </a:rPr>
              <a:t>(</a:t>
            </a:r>
            <a:r>
              <a:rPr sz="2400" spc="-65" dirty="0">
                <a:latin typeface="Microsoft Sans Serif"/>
                <a:cs typeface="Microsoft Sans Serif"/>
              </a:rPr>
              <a:t>e</a:t>
            </a:r>
            <a:r>
              <a:rPr sz="2200" spc="-65" dirty="0">
                <a:latin typeface="Microsoft Sans Serif"/>
                <a:cs typeface="Microsoft Sans Serif"/>
              </a:rPr>
              <a:t>.</a:t>
            </a:r>
            <a:r>
              <a:rPr sz="2400" spc="-65" dirty="0">
                <a:latin typeface="Microsoft Sans Serif"/>
                <a:cs typeface="Microsoft Sans Serif"/>
              </a:rPr>
              <a:t>g</a:t>
            </a:r>
            <a:r>
              <a:rPr sz="2200" spc="-65" dirty="0">
                <a:latin typeface="Microsoft Sans Serif"/>
                <a:cs typeface="Microsoft Sans Serif"/>
              </a:rPr>
              <a:t>.,</a:t>
            </a:r>
            <a:r>
              <a:rPr sz="2200" spc="10" dirty="0">
                <a:latin typeface="Microsoft Sans Serif"/>
                <a:cs typeface="Microsoft Sans Serif"/>
              </a:rPr>
              <a:t> </a:t>
            </a:r>
            <a:r>
              <a:rPr sz="2400" spc="-300" dirty="0">
                <a:latin typeface="Microsoft Sans Serif"/>
                <a:cs typeface="Microsoft Sans Serif"/>
              </a:rPr>
              <a:t>MAPR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and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65" dirty="0">
                <a:latin typeface="Microsoft Sans Serif"/>
                <a:cs typeface="Microsoft Sans Serif"/>
              </a:rPr>
              <a:t>net </a:t>
            </a:r>
            <a:r>
              <a:rPr sz="2400" spc="-95" dirty="0">
                <a:latin typeface="Microsoft Sans Serif"/>
                <a:cs typeface="Microsoft Sans Serif"/>
              </a:rPr>
              <a:t>worth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05" dirty="0">
                <a:latin typeface="Microsoft Sans Serif"/>
                <a:cs typeface="Microsoft Sans Serif"/>
              </a:rPr>
              <a:t>limits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40" dirty="0">
                <a:latin typeface="Microsoft Sans Serif"/>
                <a:cs typeface="Microsoft Sans Serif"/>
              </a:rPr>
              <a:t>update</a:t>
            </a:r>
            <a:r>
              <a:rPr sz="2400" spc="-3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annually</a:t>
            </a:r>
            <a:r>
              <a:rPr sz="2200" spc="-10" dirty="0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1519512"/>
            <a:ext cx="6864984" cy="3050540"/>
          </a:xfrm>
          <a:prstGeom prst="rect">
            <a:avLst/>
          </a:prstGeom>
        </p:spPr>
        <p:txBody>
          <a:bodyPr vert="horz" wrap="square" lIns="0" tIns="340360" rIns="0" bIns="0" rtlCol="0">
            <a:spAutoFit/>
          </a:bodyPr>
          <a:lstStyle/>
          <a:p>
            <a:pPr marL="12700" marR="5080">
              <a:lnSpc>
                <a:spcPts val="10570"/>
              </a:lnSpc>
              <a:spcBef>
                <a:spcPts val="2680"/>
              </a:spcBef>
            </a:pPr>
            <a:r>
              <a:rPr sz="11000" spc="-470" dirty="0">
                <a:solidFill>
                  <a:srgbClr val="FFFFFF"/>
                </a:solidFill>
              </a:rPr>
              <a:t>Q</a:t>
            </a:r>
            <a:r>
              <a:rPr sz="10550" spc="-470" dirty="0">
                <a:solidFill>
                  <a:srgbClr val="FFFFFF"/>
                </a:solidFill>
                <a:latin typeface="Eras Medium ITC"/>
                <a:cs typeface="Eras Medium ITC"/>
              </a:rPr>
              <a:t>&amp;</a:t>
            </a:r>
            <a:r>
              <a:rPr sz="11000" spc="-470" dirty="0">
                <a:solidFill>
                  <a:srgbClr val="FFFFFF"/>
                </a:solidFill>
              </a:rPr>
              <a:t>A</a:t>
            </a:r>
            <a:r>
              <a:rPr sz="11000" spc="-1000" dirty="0">
                <a:solidFill>
                  <a:srgbClr val="FFFFFF"/>
                </a:solidFill>
              </a:rPr>
              <a:t> </a:t>
            </a:r>
            <a:r>
              <a:rPr sz="10550" spc="-490" dirty="0">
                <a:solidFill>
                  <a:srgbClr val="FFFFFF"/>
                </a:solidFill>
                <a:latin typeface="Eras Medium ITC"/>
                <a:cs typeface="Eras Medium ITC"/>
              </a:rPr>
              <a:t>/ </a:t>
            </a:r>
            <a:r>
              <a:rPr sz="11000" spc="-10" dirty="0">
                <a:solidFill>
                  <a:srgbClr val="FFFFFF"/>
                </a:solidFill>
              </a:rPr>
              <a:t>Discussion</a:t>
            </a:r>
            <a:endParaRPr sz="11000">
              <a:latin typeface="Eras Medium ITC"/>
              <a:cs typeface="Eras Medium I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2549" y="1670331"/>
            <a:ext cx="4134485" cy="293243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065" marR="5080" algn="ctr">
              <a:lnSpc>
                <a:spcPts val="5400"/>
              </a:lnSpc>
              <a:spcBef>
                <a:spcPts val="1350"/>
              </a:spcBef>
            </a:pPr>
            <a:r>
              <a:rPr sz="5550" spc="-240" dirty="0">
                <a:latin typeface="Microsoft Sans Serif"/>
                <a:cs typeface="Microsoft Sans Serif"/>
              </a:rPr>
              <a:t>VA</a:t>
            </a:r>
            <a:r>
              <a:rPr sz="5550" spc="-295" dirty="0">
                <a:latin typeface="Microsoft Sans Serif"/>
                <a:cs typeface="Microsoft Sans Serif"/>
              </a:rPr>
              <a:t> </a:t>
            </a:r>
            <a:r>
              <a:rPr sz="5550" spc="-10" dirty="0">
                <a:latin typeface="Microsoft Sans Serif"/>
                <a:cs typeface="Microsoft Sans Serif"/>
              </a:rPr>
              <a:t>Improved </a:t>
            </a:r>
            <a:r>
              <a:rPr sz="5550" spc="-135" dirty="0">
                <a:latin typeface="Microsoft Sans Serif"/>
                <a:cs typeface="Microsoft Sans Serif"/>
              </a:rPr>
              <a:t>Pension</a:t>
            </a:r>
            <a:r>
              <a:rPr sz="5400" spc="-135" dirty="0">
                <a:latin typeface="Futura Md BT"/>
                <a:cs typeface="Futura Md BT"/>
              </a:rPr>
              <a:t>:</a:t>
            </a:r>
            <a:r>
              <a:rPr sz="5400" spc="-425" dirty="0">
                <a:latin typeface="Futura Md BT"/>
                <a:cs typeface="Futura Md BT"/>
              </a:rPr>
              <a:t> </a:t>
            </a:r>
            <a:r>
              <a:rPr sz="5550" spc="-25" dirty="0">
                <a:latin typeface="Microsoft Sans Serif"/>
                <a:cs typeface="Microsoft Sans Serif"/>
              </a:rPr>
              <a:t>Aid </a:t>
            </a:r>
            <a:r>
              <a:rPr sz="5400" spc="-330" dirty="0">
                <a:latin typeface="Futura Md BT"/>
                <a:cs typeface="Futura Md BT"/>
              </a:rPr>
              <a:t>&amp;</a:t>
            </a:r>
            <a:r>
              <a:rPr sz="5400" spc="-465" dirty="0">
                <a:latin typeface="Futura Md BT"/>
                <a:cs typeface="Futura Md BT"/>
              </a:rPr>
              <a:t> </a:t>
            </a:r>
            <a:r>
              <a:rPr sz="5550" spc="-30" dirty="0">
                <a:latin typeface="Microsoft Sans Serif"/>
                <a:cs typeface="Microsoft Sans Serif"/>
              </a:rPr>
              <a:t>Attendance </a:t>
            </a:r>
            <a:r>
              <a:rPr sz="5550" spc="-10" dirty="0">
                <a:latin typeface="Microsoft Sans Serif"/>
                <a:cs typeface="Microsoft Sans Serif"/>
              </a:rPr>
              <a:t>Explained</a:t>
            </a:r>
            <a:endParaRPr sz="55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40807" y="0"/>
            <a:ext cx="5346700" cy="6429375"/>
          </a:xfrm>
          <a:custGeom>
            <a:avLst/>
            <a:gdLst/>
            <a:ahLst/>
            <a:cxnLst/>
            <a:rect l="l" t="t" r="r" b="b"/>
            <a:pathLst>
              <a:path w="5346700" h="6429375">
                <a:moveTo>
                  <a:pt x="5346191" y="6429374"/>
                </a:moveTo>
                <a:lnTo>
                  <a:pt x="0" y="6429374"/>
                </a:lnTo>
                <a:lnTo>
                  <a:pt x="0" y="0"/>
                </a:lnTo>
                <a:lnTo>
                  <a:pt x="5346191" y="0"/>
                </a:lnTo>
                <a:lnTo>
                  <a:pt x="5346191" y="190499"/>
                </a:lnTo>
                <a:lnTo>
                  <a:pt x="451504" y="190499"/>
                </a:lnTo>
                <a:lnTo>
                  <a:pt x="436376" y="191230"/>
                </a:lnTo>
                <a:lnTo>
                  <a:pt x="392738" y="202189"/>
                </a:lnTo>
                <a:lnTo>
                  <a:pt x="354132" y="225297"/>
                </a:lnTo>
                <a:lnTo>
                  <a:pt x="323797" y="258731"/>
                </a:lnTo>
                <a:lnTo>
                  <a:pt x="304517" y="299551"/>
                </a:lnTo>
                <a:lnTo>
                  <a:pt x="297941" y="344062"/>
                </a:lnTo>
                <a:lnTo>
                  <a:pt x="297941" y="6085312"/>
                </a:lnTo>
                <a:lnTo>
                  <a:pt x="304517" y="6129822"/>
                </a:lnTo>
                <a:lnTo>
                  <a:pt x="323797" y="6170642"/>
                </a:lnTo>
                <a:lnTo>
                  <a:pt x="354132" y="6204077"/>
                </a:lnTo>
                <a:lnTo>
                  <a:pt x="392738" y="6227185"/>
                </a:lnTo>
                <a:lnTo>
                  <a:pt x="436376" y="6238144"/>
                </a:lnTo>
                <a:lnTo>
                  <a:pt x="451504" y="6238874"/>
                </a:lnTo>
                <a:lnTo>
                  <a:pt x="5346191" y="6238874"/>
                </a:lnTo>
                <a:lnTo>
                  <a:pt x="5346191" y="6429374"/>
                </a:lnTo>
                <a:close/>
              </a:path>
              <a:path w="5346700" h="6429375">
                <a:moveTo>
                  <a:pt x="5346191" y="6238874"/>
                </a:moveTo>
                <a:lnTo>
                  <a:pt x="5002129" y="6238874"/>
                </a:lnTo>
                <a:lnTo>
                  <a:pt x="5017256" y="6238144"/>
                </a:lnTo>
                <a:lnTo>
                  <a:pt x="5032093" y="6235952"/>
                </a:lnTo>
                <a:lnTo>
                  <a:pt x="5074591" y="6220721"/>
                </a:lnTo>
                <a:lnTo>
                  <a:pt x="5110714" y="6193897"/>
                </a:lnTo>
                <a:lnTo>
                  <a:pt x="5137537" y="6157774"/>
                </a:lnTo>
                <a:lnTo>
                  <a:pt x="5152769" y="6115276"/>
                </a:lnTo>
                <a:lnTo>
                  <a:pt x="5155691" y="6085312"/>
                </a:lnTo>
                <a:lnTo>
                  <a:pt x="5155691" y="344062"/>
                </a:lnTo>
                <a:lnTo>
                  <a:pt x="5149115" y="299551"/>
                </a:lnTo>
                <a:lnTo>
                  <a:pt x="5129835" y="258731"/>
                </a:lnTo>
                <a:lnTo>
                  <a:pt x="5099500" y="225297"/>
                </a:lnTo>
                <a:lnTo>
                  <a:pt x="5060894" y="202189"/>
                </a:lnTo>
                <a:lnTo>
                  <a:pt x="5017256" y="191230"/>
                </a:lnTo>
                <a:lnTo>
                  <a:pt x="5002129" y="190499"/>
                </a:lnTo>
                <a:lnTo>
                  <a:pt x="5346191" y="190499"/>
                </a:lnTo>
                <a:lnTo>
                  <a:pt x="5346191" y="623887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2480" y="2783703"/>
            <a:ext cx="4185285" cy="80581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92125" marR="5080" indent="-480059">
              <a:lnSpc>
                <a:spcPts val="2770"/>
              </a:lnSpc>
              <a:spcBef>
                <a:spcPts val="690"/>
              </a:spcBef>
              <a:buClr>
                <a:srgbClr val="333333"/>
              </a:buClr>
              <a:buSzPct val="98214"/>
              <a:buFont typeface="Comic Sans MS"/>
              <a:buChar char="•"/>
              <a:tabLst>
                <a:tab pos="492125" algn="l"/>
              </a:tabLst>
            </a:pPr>
            <a:r>
              <a:rPr sz="2800" spc="-80" dirty="0">
                <a:latin typeface="Microsoft Sans Serif"/>
                <a:cs typeface="Microsoft Sans Serif"/>
              </a:rPr>
              <a:t>What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95" dirty="0">
                <a:latin typeface="Microsoft Sans Serif"/>
                <a:cs typeface="Microsoft Sans Serif"/>
              </a:rPr>
              <a:t>Elder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Law </a:t>
            </a:r>
            <a:r>
              <a:rPr sz="2800" spc="-40" dirty="0">
                <a:latin typeface="Microsoft Sans Serif"/>
                <a:cs typeface="Microsoft Sans Serif"/>
              </a:rPr>
              <a:t>Attorneys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Need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Know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799" y="1135878"/>
            <a:ext cx="4292600" cy="40919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92125" marR="588645" indent="-480059">
              <a:lnSpc>
                <a:spcPct val="81500"/>
              </a:lnSpc>
              <a:spcBef>
                <a:spcPts val="725"/>
              </a:spcBef>
              <a:buClr>
                <a:srgbClr val="333333"/>
              </a:buClr>
              <a:buSzPct val="98214"/>
              <a:buFont typeface="Comic Sans MS"/>
              <a:buChar char="•"/>
              <a:tabLst>
                <a:tab pos="492125" algn="l"/>
              </a:tabLst>
            </a:pPr>
            <a:r>
              <a:rPr sz="2800" spc="-80" dirty="0">
                <a:latin typeface="Microsoft Sans Serif"/>
                <a:cs typeface="Microsoft Sans Serif"/>
              </a:rPr>
              <a:t>What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is</a:t>
            </a:r>
            <a:r>
              <a:rPr sz="2800" spc="-1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the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Improved </a:t>
            </a:r>
            <a:r>
              <a:rPr sz="2800" spc="-30" dirty="0">
                <a:latin typeface="Microsoft Sans Serif"/>
                <a:cs typeface="Microsoft Sans Serif"/>
              </a:rPr>
              <a:t>Pension</a:t>
            </a:r>
            <a:r>
              <a:rPr sz="2750" spc="30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Aid</a:t>
            </a:r>
            <a:r>
              <a:rPr sz="2800" spc="-170" dirty="0">
                <a:latin typeface="Microsoft Sans Serif"/>
                <a:cs typeface="Microsoft Sans Serif"/>
              </a:rPr>
              <a:t> </a:t>
            </a:r>
            <a:r>
              <a:rPr sz="2750" spc="-50" dirty="0">
                <a:latin typeface="Comic Sans MS"/>
                <a:cs typeface="Comic Sans MS"/>
              </a:rPr>
              <a:t>&amp; </a:t>
            </a:r>
            <a:r>
              <a:rPr sz="2800" spc="-10" dirty="0">
                <a:latin typeface="Microsoft Sans Serif"/>
                <a:cs typeface="Microsoft Sans Serif"/>
              </a:rPr>
              <a:t>Attendance</a:t>
            </a:r>
            <a:r>
              <a:rPr sz="2750" spc="-10" dirty="0">
                <a:latin typeface="Comic Sans MS"/>
                <a:cs typeface="Comic Sans MS"/>
              </a:rPr>
              <a:t>)?</a:t>
            </a:r>
            <a:endParaRPr sz="2750">
              <a:latin typeface="Comic Sans MS"/>
              <a:cs typeface="Comic Sans MS"/>
            </a:endParaRPr>
          </a:p>
          <a:p>
            <a:pPr marL="492125" marR="5080" indent="-480059">
              <a:lnSpc>
                <a:spcPts val="2770"/>
              </a:lnSpc>
              <a:spcBef>
                <a:spcPts val="1275"/>
              </a:spcBef>
              <a:buClr>
                <a:srgbClr val="333333"/>
              </a:buClr>
              <a:buSzPct val="98214"/>
              <a:buFont typeface="Comic Sans MS"/>
              <a:buChar char="•"/>
              <a:tabLst>
                <a:tab pos="492125" algn="l"/>
              </a:tabLst>
            </a:pPr>
            <a:r>
              <a:rPr sz="2800" spc="-40" dirty="0">
                <a:latin typeface="Microsoft Sans Serif"/>
                <a:cs typeface="Microsoft Sans Serif"/>
              </a:rPr>
              <a:t>Eligibility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basics</a:t>
            </a:r>
            <a:r>
              <a:rPr sz="2750" spc="-60" dirty="0">
                <a:latin typeface="Comic Sans MS"/>
                <a:cs typeface="Comic Sans MS"/>
              </a:rPr>
              <a:t>:</a:t>
            </a:r>
            <a:r>
              <a:rPr sz="2750" spc="-145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service</a:t>
            </a:r>
            <a:r>
              <a:rPr sz="2750" spc="-20" dirty="0">
                <a:latin typeface="Comic Sans MS"/>
                <a:cs typeface="Comic Sans MS"/>
              </a:rPr>
              <a:t>, </a:t>
            </a:r>
            <a:r>
              <a:rPr sz="2800" spc="-45" dirty="0">
                <a:latin typeface="Microsoft Sans Serif"/>
                <a:cs typeface="Microsoft Sans Serif"/>
              </a:rPr>
              <a:t>disability</a:t>
            </a:r>
            <a:r>
              <a:rPr sz="2750" spc="-45" dirty="0">
                <a:latin typeface="Comic Sans MS"/>
                <a:cs typeface="Comic Sans MS"/>
              </a:rPr>
              <a:t>,</a:t>
            </a:r>
            <a:r>
              <a:rPr sz="2750" spc="-10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financial thresholds</a:t>
            </a:r>
            <a:endParaRPr sz="2800">
              <a:latin typeface="Microsoft Sans Serif"/>
              <a:cs typeface="Microsoft Sans Serif"/>
            </a:endParaRPr>
          </a:p>
          <a:p>
            <a:pPr marL="492125" marR="334010" indent="-480059">
              <a:lnSpc>
                <a:spcPts val="2780"/>
              </a:lnSpc>
              <a:spcBef>
                <a:spcPts val="1280"/>
              </a:spcBef>
              <a:buClr>
                <a:srgbClr val="333333"/>
              </a:buClr>
              <a:buSzPct val="98214"/>
              <a:buFont typeface="Comic Sans MS"/>
              <a:buChar char="•"/>
              <a:tabLst>
                <a:tab pos="492125" algn="l"/>
              </a:tabLst>
            </a:pPr>
            <a:r>
              <a:rPr sz="2800" spc="-45" dirty="0">
                <a:latin typeface="Microsoft Sans Serif"/>
                <a:cs typeface="Microsoft Sans Serif"/>
              </a:rPr>
              <a:t>How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A</a:t>
            </a:r>
            <a:r>
              <a:rPr sz="2750" spc="-160" dirty="0">
                <a:latin typeface="Comic Sans MS"/>
                <a:cs typeface="Comic Sans MS"/>
              </a:rPr>
              <a:t>&amp;</a:t>
            </a:r>
            <a:r>
              <a:rPr sz="2800" spc="-160" dirty="0">
                <a:latin typeface="Microsoft Sans Serif"/>
                <a:cs typeface="Microsoft Sans Serif"/>
              </a:rPr>
              <a:t>A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builds</a:t>
            </a:r>
            <a:r>
              <a:rPr sz="2800" spc="-1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on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the </a:t>
            </a:r>
            <a:r>
              <a:rPr sz="2800" spc="-85" dirty="0">
                <a:latin typeface="Microsoft Sans Serif"/>
                <a:cs typeface="Microsoft Sans Serif"/>
              </a:rPr>
              <a:t>Basic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Pension</a:t>
            </a:r>
            <a:endParaRPr sz="2800">
              <a:latin typeface="Microsoft Sans Serif"/>
              <a:cs typeface="Microsoft Sans Serif"/>
            </a:endParaRPr>
          </a:p>
          <a:p>
            <a:pPr marL="492125" marR="530860" indent="-480059">
              <a:lnSpc>
                <a:spcPts val="2700"/>
              </a:lnSpc>
              <a:spcBef>
                <a:spcPts val="1330"/>
              </a:spcBef>
              <a:buClr>
                <a:srgbClr val="333333"/>
              </a:buClr>
              <a:buSzPct val="98214"/>
              <a:buFont typeface="Comic Sans MS"/>
              <a:buChar char="•"/>
              <a:tabLst>
                <a:tab pos="492125" algn="l"/>
              </a:tabLst>
            </a:pPr>
            <a:r>
              <a:rPr sz="2800" spc="-40" dirty="0">
                <a:latin typeface="Microsoft Sans Serif"/>
                <a:cs typeface="Microsoft Sans Serif"/>
              </a:rPr>
              <a:t>Application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steps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and </a:t>
            </a:r>
            <a:r>
              <a:rPr sz="2800" spc="-70" dirty="0">
                <a:latin typeface="Microsoft Sans Serif"/>
                <a:cs typeface="Microsoft Sans Serif"/>
              </a:rPr>
              <a:t>common </a:t>
            </a:r>
            <a:r>
              <a:rPr sz="2800" spc="-10" dirty="0">
                <a:latin typeface="Microsoft Sans Serif"/>
                <a:cs typeface="Microsoft Sans Serif"/>
              </a:rPr>
              <a:t>pitfalls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5344" y="2003385"/>
            <a:ext cx="3613150" cy="22586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07010" marR="5080" indent="-194945" algn="r">
              <a:lnSpc>
                <a:spcPct val="79600"/>
              </a:lnSpc>
              <a:spcBef>
                <a:spcPts val="1480"/>
              </a:spcBef>
            </a:pPr>
            <a:r>
              <a:rPr sz="5650" dirty="0">
                <a:latin typeface="Microsoft Sans Serif"/>
                <a:cs typeface="Microsoft Sans Serif"/>
              </a:rPr>
              <a:t>Overview</a:t>
            </a:r>
            <a:r>
              <a:rPr sz="5650" spc="-434" dirty="0">
                <a:latin typeface="Microsoft Sans Serif"/>
                <a:cs typeface="Microsoft Sans Serif"/>
              </a:rPr>
              <a:t> </a:t>
            </a:r>
            <a:r>
              <a:rPr sz="5400" spc="-50" dirty="0">
                <a:latin typeface="Microsoft Sans Serif"/>
                <a:cs typeface="Microsoft Sans Serif"/>
              </a:rPr>
              <a:t>&amp; </a:t>
            </a:r>
            <a:r>
              <a:rPr sz="5650" spc="-10" dirty="0">
                <a:latin typeface="Microsoft Sans Serif"/>
                <a:cs typeface="Microsoft Sans Serif"/>
              </a:rPr>
              <a:t>Learning Objectives</a:t>
            </a:r>
            <a:endParaRPr sz="5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dirty="0"/>
              <a:t>What</a:t>
            </a:r>
            <a:r>
              <a:rPr spc="-470" dirty="0"/>
              <a:t> </a:t>
            </a:r>
            <a:r>
              <a:rPr spc="-55" dirty="0"/>
              <a:t>Is</a:t>
            </a:r>
            <a:r>
              <a:rPr spc="-470" dirty="0"/>
              <a:t> </a:t>
            </a:r>
            <a:r>
              <a:rPr spc="80" dirty="0"/>
              <a:t>the</a:t>
            </a:r>
            <a:r>
              <a:rPr spc="-470" dirty="0"/>
              <a:t> </a:t>
            </a:r>
            <a:r>
              <a:rPr sz="5400" spc="95" dirty="0"/>
              <a:t>“</a:t>
            </a:r>
            <a:r>
              <a:rPr spc="95" dirty="0"/>
              <a:t>Improved </a:t>
            </a:r>
            <a:r>
              <a:rPr spc="-10" dirty="0"/>
              <a:t>Pension</a:t>
            </a:r>
            <a:r>
              <a:rPr sz="5400" spc="-10" dirty="0"/>
              <a:t>”?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7399964" y="4297001"/>
            <a:ext cx="89535" cy="36830"/>
          </a:xfrm>
          <a:custGeom>
            <a:avLst/>
            <a:gdLst/>
            <a:ahLst/>
            <a:cxnLst/>
            <a:rect l="l" t="t" r="r" b="b"/>
            <a:pathLst>
              <a:path w="89534" h="36829">
                <a:moveTo>
                  <a:pt x="89411" y="36311"/>
                </a:moveTo>
                <a:lnTo>
                  <a:pt x="0" y="36311"/>
                </a:lnTo>
                <a:lnTo>
                  <a:pt x="0" y="0"/>
                </a:lnTo>
                <a:lnTo>
                  <a:pt x="89411" y="0"/>
                </a:lnTo>
                <a:lnTo>
                  <a:pt x="89411" y="363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5104" y="2478903"/>
            <a:ext cx="8416925" cy="236791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492125" marR="108585" indent="-480059">
              <a:lnSpc>
                <a:spcPct val="81500"/>
              </a:lnSpc>
              <a:spcBef>
                <a:spcPts val="725"/>
              </a:spcBef>
              <a:buClr>
                <a:srgbClr val="333333"/>
              </a:buClr>
              <a:buSzPct val="98214"/>
              <a:buFont typeface="Comic Sans MS"/>
              <a:buChar char="•"/>
              <a:tabLst>
                <a:tab pos="492125" algn="l"/>
              </a:tabLst>
            </a:pPr>
            <a:r>
              <a:rPr sz="2800" spc="-50" dirty="0">
                <a:latin typeface="Microsoft Sans Serif"/>
                <a:cs typeface="Microsoft Sans Serif"/>
              </a:rPr>
              <a:t>Definition</a:t>
            </a:r>
            <a:r>
              <a:rPr sz="2750" spc="-50" dirty="0">
                <a:latin typeface="Comic Sans MS"/>
                <a:cs typeface="Comic Sans MS"/>
              </a:rPr>
              <a:t>:</a:t>
            </a:r>
            <a:r>
              <a:rPr sz="2750" spc="-160" dirty="0">
                <a:latin typeface="Comic Sans MS"/>
                <a:cs typeface="Comic Sans MS"/>
              </a:rPr>
              <a:t> </a:t>
            </a:r>
            <a:r>
              <a:rPr sz="2800" spc="-160" dirty="0">
                <a:latin typeface="Microsoft Sans Serif"/>
                <a:cs typeface="Microsoft Sans Serif"/>
              </a:rPr>
              <a:t>A</a:t>
            </a:r>
            <a:r>
              <a:rPr sz="2750" spc="-160" dirty="0">
                <a:latin typeface="Comic Sans MS"/>
                <a:cs typeface="Comic Sans MS"/>
              </a:rPr>
              <a:t>&amp;</a:t>
            </a:r>
            <a:r>
              <a:rPr sz="2800" spc="-160" dirty="0">
                <a:latin typeface="Microsoft Sans Serif"/>
                <a:cs typeface="Microsoft Sans Serif"/>
              </a:rPr>
              <a:t>A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is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-85" dirty="0">
                <a:latin typeface="Microsoft Sans Serif"/>
                <a:cs typeface="Microsoft Sans Serif"/>
              </a:rPr>
              <a:t>an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spc="-75" dirty="0">
                <a:latin typeface="Microsoft Sans Serif"/>
                <a:cs typeface="Microsoft Sans Serif"/>
              </a:rPr>
              <a:t>enhanced</a:t>
            </a:r>
            <a:r>
              <a:rPr sz="2750" spc="-75" dirty="0">
                <a:latin typeface="Comic Sans MS"/>
                <a:cs typeface="Comic Sans MS"/>
              </a:rPr>
              <a:t>,</a:t>
            </a:r>
            <a:r>
              <a:rPr sz="2750" spc="-13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tax</a:t>
            </a:r>
            <a:r>
              <a:rPr sz="2500" spc="-20" dirty="0">
                <a:latin typeface="Microsoft Sans Serif"/>
                <a:cs typeface="Microsoft Sans Serif"/>
              </a:rPr>
              <a:t>‑</a:t>
            </a:r>
            <a:r>
              <a:rPr sz="2800" spc="-20" dirty="0">
                <a:latin typeface="Microsoft Sans Serif"/>
                <a:cs typeface="Microsoft Sans Serif"/>
              </a:rPr>
              <a:t>free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VA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pension </a:t>
            </a:r>
            <a:r>
              <a:rPr sz="2800" spc="-55" dirty="0">
                <a:latin typeface="Microsoft Sans Serif"/>
                <a:cs typeface="Microsoft Sans Serif"/>
              </a:rPr>
              <a:t>designed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to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60" dirty="0">
                <a:latin typeface="Microsoft Sans Serif"/>
                <a:cs typeface="Microsoft Sans Serif"/>
              </a:rPr>
              <a:t>assist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with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long</a:t>
            </a:r>
            <a:r>
              <a:rPr sz="2500" spc="-35" dirty="0">
                <a:latin typeface="Microsoft Sans Serif"/>
                <a:cs typeface="Microsoft Sans Serif"/>
              </a:rPr>
              <a:t>‑</a:t>
            </a:r>
            <a:r>
              <a:rPr sz="2800" spc="-35" dirty="0">
                <a:latin typeface="Microsoft Sans Serif"/>
                <a:cs typeface="Microsoft Sans Serif"/>
              </a:rPr>
              <a:t>term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care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750" spc="-35" dirty="0">
                <a:latin typeface="Comic Sans MS"/>
                <a:cs typeface="Comic Sans MS"/>
              </a:rPr>
              <a:t>(</a:t>
            </a:r>
            <a:r>
              <a:rPr sz="2800" spc="-35" dirty="0">
                <a:latin typeface="Microsoft Sans Serif"/>
                <a:cs typeface="Microsoft Sans Serif"/>
              </a:rPr>
              <a:t>at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home</a:t>
            </a:r>
            <a:r>
              <a:rPr sz="2750" spc="-10" dirty="0">
                <a:latin typeface="Comic Sans MS"/>
                <a:cs typeface="Comic Sans MS"/>
              </a:rPr>
              <a:t>, </a:t>
            </a:r>
            <a:r>
              <a:rPr sz="2800" spc="-60" dirty="0">
                <a:latin typeface="Microsoft Sans Serif"/>
                <a:cs typeface="Microsoft Sans Serif"/>
              </a:rPr>
              <a:t>assisted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30" dirty="0">
                <a:latin typeface="Microsoft Sans Serif"/>
                <a:cs typeface="Microsoft Sans Serif"/>
              </a:rPr>
              <a:t>living</a:t>
            </a:r>
            <a:r>
              <a:rPr sz="2750" spc="-30" dirty="0">
                <a:latin typeface="Comic Sans MS"/>
                <a:cs typeface="Comic Sans MS"/>
              </a:rPr>
              <a:t>,</a:t>
            </a:r>
            <a:r>
              <a:rPr sz="2750" spc="-1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or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nursing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facilities</a:t>
            </a:r>
            <a:r>
              <a:rPr sz="2750" spc="-10" dirty="0">
                <a:latin typeface="Comic Sans MS"/>
                <a:cs typeface="Comic Sans MS"/>
              </a:rPr>
              <a:t>)</a:t>
            </a:r>
            <a:endParaRPr sz="2750">
              <a:latin typeface="Comic Sans MS"/>
              <a:cs typeface="Comic Sans MS"/>
            </a:endParaRPr>
          </a:p>
          <a:p>
            <a:pPr marL="492125" marR="5080" indent="-480059">
              <a:lnSpc>
                <a:spcPct val="81100"/>
              </a:lnSpc>
              <a:spcBef>
                <a:spcPts val="1325"/>
              </a:spcBef>
              <a:buClr>
                <a:srgbClr val="333333"/>
              </a:buClr>
              <a:buSzPct val="98214"/>
              <a:buFont typeface="Comic Sans MS"/>
              <a:buChar char="•"/>
              <a:tabLst>
                <a:tab pos="492125" algn="l"/>
              </a:tabLst>
            </a:pPr>
            <a:r>
              <a:rPr sz="2800" spc="-45" dirty="0">
                <a:latin typeface="Microsoft Sans Serif"/>
                <a:cs typeface="Microsoft Sans Serif"/>
              </a:rPr>
              <a:t>Importance</a:t>
            </a:r>
            <a:r>
              <a:rPr sz="2800" spc="-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attorneys</a:t>
            </a:r>
            <a:r>
              <a:rPr sz="2750" spc="-50" dirty="0">
                <a:latin typeface="Comic Sans MS"/>
                <a:cs typeface="Comic Sans MS"/>
              </a:rPr>
              <a:t>:</a:t>
            </a:r>
            <a:r>
              <a:rPr sz="2750" spc="-130" dirty="0">
                <a:latin typeface="Comic Sans MS"/>
                <a:cs typeface="Comic Sans MS"/>
              </a:rPr>
              <a:t> </a:t>
            </a:r>
            <a:r>
              <a:rPr sz="2800" spc="-80" dirty="0">
                <a:latin typeface="Microsoft Sans Serif"/>
                <a:cs typeface="Microsoft Sans Serif"/>
              </a:rPr>
              <a:t>Unlike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spc="-220" dirty="0">
                <a:latin typeface="Microsoft Sans Serif"/>
                <a:cs typeface="Microsoft Sans Serif"/>
              </a:rPr>
              <a:t>VA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45" dirty="0">
                <a:latin typeface="Microsoft Sans Serif"/>
                <a:cs typeface="Microsoft Sans Serif"/>
              </a:rPr>
              <a:t>disability</a:t>
            </a:r>
            <a:r>
              <a:rPr sz="2750" spc="-45" dirty="0">
                <a:latin typeface="Comic Sans MS"/>
                <a:cs typeface="Comic Sans MS"/>
              </a:rPr>
              <a:t>,</a:t>
            </a:r>
            <a:r>
              <a:rPr sz="2750" spc="-130" dirty="0">
                <a:latin typeface="Comic Sans MS"/>
                <a:cs typeface="Comic Sans MS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this </a:t>
            </a:r>
            <a:r>
              <a:rPr sz="2800" spc="-10" dirty="0">
                <a:latin typeface="Microsoft Sans Serif"/>
                <a:cs typeface="Microsoft Sans Serif"/>
              </a:rPr>
              <a:t>benefit</a:t>
            </a:r>
            <a:r>
              <a:rPr sz="2800" spc="-10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is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available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spc="-70" dirty="0">
                <a:latin typeface="Microsoft Sans Serif"/>
                <a:cs typeface="Microsoft Sans Serif"/>
              </a:rPr>
              <a:t>even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for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50" spc="-75" dirty="0">
                <a:latin typeface="Microsoft Sans Serif"/>
                <a:cs typeface="Microsoft Sans Serif"/>
              </a:rPr>
              <a:t>non</a:t>
            </a:r>
            <a:r>
              <a:rPr sz="2900" spc="-75" dirty="0">
                <a:latin typeface="Swis721 LtEx BT"/>
                <a:cs typeface="Swis721 LtEx BT"/>
              </a:rPr>
              <a:t>-</a:t>
            </a:r>
            <a:r>
              <a:rPr sz="2850" dirty="0">
                <a:latin typeface="Microsoft Sans Serif"/>
                <a:cs typeface="Microsoft Sans Serif"/>
              </a:rPr>
              <a:t>service</a:t>
            </a:r>
            <a:r>
              <a:rPr sz="2850" spc="25" dirty="0">
                <a:latin typeface="Microsoft Sans Serif"/>
                <a:cs typeface="Microsoft Sans Serif"/>
              </a:rPr>
              <a:t> </a:t>
            </a:r>
            <a:r>
              <a:rPr sz="2850" spc="-10" dirty="0">
                <a:latin typeface="Microsoft Sans Serif"/>
                <a:cs typeface="Microsoft Sans Serif"/>
              </a:rPr>
              <a:t>connected </a:t>
            </a:r>
            <a:r>
              <a:rPr sz="2800" spc="-10" dirty="0">
                <a:latin typeface="Microsoft Sans Serif"/>
                <a:cs typeface="Microsoft Sans Serif"/>
              </a:rPr>
              <a:t>needs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77055" cy="3313429"/>
          </a:xfrm>
          <a:custGeom>
            <a:avLst/>
            <a:gdLst/>
            <a:ahLst/>
            <a:cxnLst/>
            <a:rect l="l" t="t" r="r" b="b"/>
            <a:pathLst>
              <a:path w="4377055" h="3313429">
                <a:moveTo>
                  <a:pt x="4376927" y="3313175"/>
                </a:moveTo>
                <a:lnTo>
                  <a:pt x="0" y="3313175"/>
                </a:lnTo>
                <a:lnTo>
                  <a:pt x="0" y="0"/>
                </a:lnTo>
                <a:lnTo>
                  <a:pt x="4376927" y="0"/>
                </a:lnTo>
                <a:lnTo>
                  <a:pt x="4376927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2780137"/>
                </a:lnTo>
                <a:lnTo>
                  <a:pt x="197075" y="2824647"/>
                </a:lnTo>
                <a:lnTo>
                  <a:pt x="216355" y="2865468"/>
                </a:lnTo>
                <a:lnTo>
                  <a:pt x="246690" y="2898902"/>
                </a:lnTo>
                <a:lnTo>
                  <a:pt x="285296" y="2922010"/>
                </a:lnTo>
                <a:lnTo>
                  <a:pt x="328935" y="2932969"/>
                </a:lnTo>
                <a:lnTo>
                  <a:pt x="344062" y="2933699"/>
                </a:lnTo>
                <a:lnTo>
                  <a:pt x="4376927" y="2933699"/>
                </a:lnTo>
                <a:lnTo>
                  <a:pt x="4376927" y="3313175"/>
                </a:lnTo>
                <a:close/>
              </a:path>
              <a:path w="4377055" h="3313429">
                <a:moveTo>
                  <a:pt x="4376927" y="2933699"/>
                </a:moveTo>
                <a:lnTo>
                  <a:pt x="3885037" y="2933699"/>
                </a:lnTo>
                <a:lnTo>
                  <a:pt x="3900164" y="2932969"/>
                </a:lnTo>
                <a:lnTo>
                  <a:pt x="3915001" y="2930777"/>
                </a:lnTo>
                <a:lnTo>
                  <a:pt x="3957499" y="2915546"/>
                </a:lnTo>
                <a:lnTo>
                  <a:pt x="3993622" y="2888722"/>
                </a:lnTo>
                <a:lnTo>
                  <a:pt x="4020445" y="2852599"/>
                </a:lnTo>
                <a:lnTo>
                  <a:pt x="4035677" y="2810101"/>
                </a:lnTo>
                <a:lnTo>
                  <a:pt x="4038599" y="2780137"/>
                </a:lnTo>
                <a:lnTo>
                  <a:pt x="4038599" y="344062"/>
                </a:lnTo>
                <a:lnTo>
                  <a:pt x="4032024" y="299551"/>
                </a:lnTo>
                <a:lnTo>
                  <a:pt x="4012743" y="258731"/>
                </a:lnTo>
                <a:lnTo>
                  <a:pt x="3982408" y="225297"/>
                </a:lnTo>
                <a:lnTo>
                  <a:pt x="3943802" y="202189"/>
                </a:lnTo>
                <a:lnTo>
                  <a:pt x="3900164" y="191230"/>
                </a:lnTo>
                <a:lnTo>
                  <a:pt x="3885037" y="190499"/>
                </a:lnTo>
                <a:lnTo>
                  <a:pt x="4376927" y="190499"/>
                </a:lnTo>
                <a:lnTo>
                  <a:pt x="4376927" y="2933699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3777" y="308578"/>
            <a:ext cx="2522220" cy="236220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 algn="ctr">
              <a:lnSpc>
                <a:spcPct val="80100"/>
              </a:lnSpc>
              <a:spcBef>
                <a:spcPts val="1195"/>
              </a:spcBef>
            </a:pPr>
            <a:r>
              <a:rPr sz="4500" spc="-20" dirty="0"/>
              <a:t>Who</a:t>
            </a:r>
            <a:r>
              <a:rPr sz="4500" spc="-390" dirty="0"/>
              <a:t> </a:t>
            </a:r>
            <a:r>
              <a:rPr sz="4500" spc="-25" dirty="0"/>
              <a:t>Is </a:t>
            </a:r>
            <a:r>
              <a:rPr sz="4500" spc="-35" dirty="0"/>
              <a:t>Eligible</a:t>
            </a:r>
            <a:r>
              <a:rPr sz="4300" spc="-35" dirty="0"/>
              <a:t>?</a:t>
            </a:r>
            <a:r>
              <a:rPr sz="4300" spc="-275" dirty="0"/>
              <a:t> </a:t>
            </a:r>
            <a:r>
              <a:rPr sz="4300" spc="655" dirty="0"/>
              <a:t>– </a:t>
            </a:r>
            <a:r>
              <a:rPr sz="4500" dirty="0"/>
              <a:t>Service</a:t>
            </a:r>
            <a:r>
              <a:rPr sz="4500" spc="-355" dirty="0"/>
              <a:t> </a:t>
            </a:r>
            <a:r>
              <a:rPr sz="4300" spc="-50" dirty="0"/>
              <a:t>&amp; </a:t>
            </a:r>
            <a:r>
              <a:rPr sz="4500" spc="-10" dirty="0"/>
              <a:t>Status</a:t>
            </a:r>
            <a:endParaRPr sz="4500"/>
          </a:p>
        </p:txBody>
      </p:sp>
      <p:sp>
        <p:nvSpPr>
          <p:cNvPr id="4" name="object 4"/>
          <p:cNvSpPr/>
          <p:nvPr/>
        </p:nvSpPr>
        <p:spPr>
          <a:xfrm>
            <a:off x="3931919" y="0"/>
            <a:ext cx="6355080" cy="3313429"/>
          </a:xfrm>
          <a:custGeom>
            <a:avLst/>
            <a:gdLst/>
            <a:ahLst/>
            <a:cxnLst/>
            <a:rect l="l" t="t" r="r" b="b"/>
            <a:pathLst>
              <a:path w="6355080" h="3313429">
                <a:moveTo>
                  <a:pt x="6355079" y="3313175"/>
                </a:moveTo>
                <a:lnTo>
                  <a:pt x="0" y="3313175"/>
                </a:lnTo>
                <a:lnTo>
                  <a:pt x="0" y="0"/>
                </a:lnTo>
                <a:lnTo>
                  <a:pt x="6355079" y="0"/>
                </a:lnTo>
                <a:lnTo>
                  <a:pt x="6355079" y="190499"/>
                </a:lnTo>
                <a:lnTo>
                  <a:pt x="450742" y="190499"/>
                </a:lnTo>
                <a:lnTo>
                  <a:pt x="435614" y="191230"/>
                </a:lnTo>
                <a:lnTo>
                  <a:pt x="391976" y="202189"/>
                </a:lnTo>
                <a:lnTo>
                  <a:pt x="353370" y="225297"/>
                </a:lnTo>
                <a:lnTo>
                  <a:pt x="323035" y="258731"/>
                </a:lnTo>
                <a:lnTo>
                  <a:pt x="303755" y="299551"/>
                </a:lnTo>
                <a:lnTo>
                  <a:pt x="297179" y="344062"/>
                </a:lnTo>
                <a:lnTo>
                  <a:pt x="297179" y="2780137"/>
                </a:lnTo>
                <a:lnTo>
                  <a:pt x="303755" y="2824647"/>
                </a:lnTo>
                <a:lnTo>
                  <a:pt x="323035" y="2865468"/>
                </a:lnTo>
                <a:lnTo>
                  <a:pt x="353370" y="2898902"/>
                </a:lnTo>
                <a:lnTo>
                  <a:pt x="391976" y="2922010"/>
                </a:lnTo>
                <a:lnTo>
                  <a:pt x="435615" y="2932969"/>
                </a:lnTo>
                <a:lnTo>
                  <a:pt x="450742" y="2933699"/>
                </a:lnTo>
                <a:lnTo>
                  <a:pt x="6355079" y="2933699"/>
                </a:lnTo>
                <a:lnTo>
                  <a:pt x="6355079" y="3313175"/>
                </a:lnTo>
                <a:close/>
              </a:path>
              <a:path w="6355080" h="3313429">
                <a:moveTo>
                  <a:pt x="6355079" y="2933699"/>
                </a:moveTo>
                <a:lnTo>
                  <a:pt x="6011017" y="2933699"/>
                </a:lnTo>
                <a:lnTo>
                  <a:pt x="6026144" y="2932969"/>
                </a:lnTo>
                <a:lnTo>
                  <a:pt x="6040981" y="2930777"/>
                </a:lnTo>
                <a:lnTo>
                  <a:pt x="6083479" y="2915546"/>
                </a:lnTo>
                <a:lnTo>
                  <a:pt x="6119602" y="2888722"/>
                </a:lnTo>
                <a:lnTo>
                  <a:pt x="6146425" y="2852599"/>
                </a:lnTo>
                <a:lnTo>
                  <a:pt x="6161657" y="2810101"/>
                </a:lnTo>
                <a:lnTo>
                  <a:pt x="6164579" y="2780137"/>
                </a:lnTo>
                <a:lnTo>
                  <a:pt x="6164579" y="344062"/>
                </a:lnTo>
                <a:lnTo>
                  <a:pt x="6158003" y="299551"/>
                </a:lnTo>
                <a:lnTo>
                  <a:pt x="6138722" y="258731"/>
                </a:lnTo>
                <a:lnTo>
                  <a:pt x="6108388" y="225297"/>
                </a:lnTo>
                <a:lnTo>
                  <a:pt x="6069782" y="202189"/>
                </a:lnTo>
                <a:lnTo>
                  <a:pt x="6026144" y="191230"/>
                </a:lnTo>
                <a:lnTo>
                  <a:pt x="6011017" y="190499"/>
                </a:lnTo>
                <a:lnTo>
                  <a:pt x="6355079" y="190499"/>
                </a:lnTo>
                <a:lnTo>
                  <a:pt x="6355079" y="2933699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2979" y="730785"/>
            <a:ext cx="5369560" cy="16243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17500" marR="67945" indent="-305435" algn="just">
              <a:lnSpc>
                <a:spcPct val="81600"/>
              </a:lnSpc>
              <a:spcBef>
                <a:spcPts val="4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70" dirty="0">
                <a:latin typeface="Microsoft Sans Serif"/>
                <a:cs typeface="Microsoft Sans Serif"/>
              </a:rPr>
              <a:t>Wartime</a:t>
            </a:r>
            <a:r>
              <a:rPr sz="1800" spc="-30" dirty="0">
                <a:latin typeface="Microsoft Sans Serif"/>
                <a:cs typeface="Microsoft Sans Serif"/>
              </a:rPr>
              <a:t> service</a:t>
            </a:r>
            <a:r>
              <a:rPr sz="1750" spc="-30" dirty="0">
                <a:latin typeface="Microsoft Sans Serif"/>
                <a:cs typeface="Microsoft Sans Serif"/>
              </a:rPr>
              <a:t>:</a:t>
            </a:r>
            <a:r>
              <a:rPr sz="1750" spc="-1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≥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750" spc="25" dirty="0">
                <a:latin typeface="Microsoft Sans Serif"/>
                <a:cs typeface="Microsoft Sans Serif"/>
              </a:rPr>
              <a:t>90</a:t>
            </a:r>
            <a:r>
              <a:rPr sz="1750" spc="-1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days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active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duty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with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at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least</a:t>
            </a:r>
            <a:r>
              <a:rPr sz="1800" spc="15" dirty="0">
                <a:latin typeface="Microsoft Sans Serif"/>
                <a:cs typeface="Microsoft Sans Serif"/>
              </a:rPr>
              <a:t> 	</a:t>
            </a:r>
            <a:r>
              <a:rPr sz="1800" spc="-55" dirty="0">
                <a:latin typeface="Microsoft Sans Serif"/>
                <a:cs typeface="Microsoft Sans Serif"/>
              </a:rPr>
              <a:t>one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day</a:t>
            </a:r>
            <a:r>
              <a:rPr sz="1800" spc="-30" dirty="0">
                <a:latin typeface="Microsoft Sans Serif"/>
                <a:cs typeface="Microsoft Sans Serif"/>
              </a:rPr>
              <a:t> during </a:t>
            </a:r>
            <a:r>
              <a:rPr sz="1800" spc="-100" dirty="0">
                <a:latin typeface="Microsoft Sans Serif"/>
                <a:cs typeface="Microsoft Sans Serif"/>
              </a:rPr>
              <a:t>a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recognized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war</a:t>
            </a:r>
            <a:r>
              <a:rPr sz="1800" spc="-30" dirty="0">
                <a:latin typeface="Microsoft Sans Serif"/>
                <a:cs typeface="Microsoft Sans Serif"/>
              </a:rPr>
              <a:t> period </a:t>
            </a:r>
            <a:r>
              <a:rPr sz="1750" spc="-35" dirty="0">
                <a:latin typeface="Microsoft Sans Serif"/>
                <a:cs typeface="Microsoft Sans Serif"/>
              </a:rPr>
              <a:t>(</a:t>
            </a:r>
            <a:r>
              <a:rPr sz="1800" spc="-35" dirty="0">
                <a:latin typeface="Microsoft Sans Serif"/>
                <a:cs typeface="Microsoft Sans Serif"/>
              </a:rPr>
              <a:t>longer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for</a:t>
            </a:r>
            <a:r>
              <a:rPr sz="1800" dirty="0">
                <a:latin typeface="Microsoft Sans Serif"/>
                <a:cs typeface="Microsoft Sans Serif"/>
              </a:rPr>
              <a:t> 	</a:t>
            </a:r>
            <a:r>
              <a:rPr sz="1800" spc="-45" dirty="0">
                <a:latin typeface="Microsoft Sans Serif"/>
                <a:cs typeface="Microsoft Sans Serif"/>
              </a:rPr>
              <a:t>post</a:t>
            </a:r>
            <a:r>
              <a:rPr sz="1600" spc="-45" dirty="0">
                <a:latin typeface="Microsoft Sans Serif"/>
                <a:cs typeface="Microsoft Sans Serif"/>
              </a:rPr>
              <a:t>‑</a:t>
            </a:r>
            <a:r>
              <a:rPr sz="1750" spc="-45" dirty="0">
                <a:latin typeface="Microsoft Sans Serif"/>
                <a:cs typeface="Microsoft Sans Serif"/>
              </a:rPr>
              <a:t>1980</a:t>
            </a:r>
            <a:r>
              <a:rPr sz="1750" spc="-1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service</a:t>
            </a:r>
            <a:r>
              <a:rPr sz="1750" spc="-30" dirty="0">
                <a:latin typeface="Microsoft Sans Serif"/>
                <a:cs typeface="Microsoft Sans Serif"/>
              </a:rPr>
              <a:t>)</a:t>
            </a:r>
            <a:endParaRPr sz="1750">
              <a:latin typeface="Microsoft Sans Serif"/>
              <a:cs typeface="Microsoft Sans Serif"/>
            </a:endParaRPr>
          </a:p>
          <a:p>
            <a:pPr marL="318135" indent="-305435" algn="just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8135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Applicant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must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be</a:t>
            </a:r>
            <a:r>
              <a:rPr sz="1750" spc="-25" dirty="0">
                <a:latin typeface="Microsoft Sans Serif"/>
                <a:cs typeface="Microsoft Sans Serif"/>
              </a:rPr>
              <a:t>:</a:t>
            </a:r>
            <a:endParaRPr sz="1750">
              <a:latin typeface="Microsoft Sans Serif"/>
              <a:cs typeface="Microsoft Sans Serif"/>
            </a:endParaRPr>
          </a:p>
          <a:p>
            <a:pPr marL="626745" marR="5080" lvl="1" indent="-307340" algn="just">
              <a:lnSpc>
                <a:spcPct val="79900"/>
              </a:lnSpc>
              <a:spcBef>
                <a:spcPts val="90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626745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Age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65</a:t>
            </a:r>
            <a:r>
              <a:rPr sz="1750" spc="105" dirty="0">
                <a:latin typeface="Microsoft Sans Serif"/>
                <a:cs typeface="Microsoft Sans Serif"/>
              </a:rPr>
              <a:t>  </a:t>
            </a:r>
            <a:r>
              <a:rPr sz="1750" dirty="0">
                <a:latin typeface="Microsoft Sans Serif"/>
                <a:cs typeface="Microsoft Sans Serif"/>
              </a:rPr>
              <a:t>,</a:t>
            </a:r>
            <a:r>
              <a:rPr sz="175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permanently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and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totally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disabled</a:t>
            </a:r>
            <a:r>
              <a:rPr sz="1750" dirty="0">
                <a:latin typeface="Microsoft Sans Serif"/>
                <a:cs typeface="Microsoft Sans Serif"/>
              </a:rPr>
              <a:t>,</a:t>
            </a:r>
            <a:r>
              <a:rPr sz="175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or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 </a:t>
            </a:r>
            <a:r>
              <a:rPr sz="1800" dirty="0">
                <a:latin typeface="Microsoft Sans Serif"/>
                <a:cs typeface="Microsoft Sans Serif"/>
              </a:rPr>
              <a:t>surviving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spouse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(</a:t>
            </a:r>
            <a:r>
              <a:rPr sz="1800" spc="-10" dirty="0">
                <a:latin typeface="Microsoft Sans Serif"/>
                <a:cs typeface="Microsoft Sans Serif"/>
              </a:rPr>
              <a:t>unremarried</a:t>
            </a:r>
            <a:r>
              <a:rPr sz="1750" spc="-10" dirty="0">
                <a:latin typeface="Microsoft Sans Serif"/>
                <a:cs typeface="Microsoft Sans Serif"/>
              </a:rPr>
              <a:t>)</a:t>
            </a:r>
            <a:endParaRPr sz="175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877312"/>
            <a:ext cx="10287000" cy="3552190"/>
            <a:chOff x="0" y="2877312"/>
            <a:chExt cx="10287000" cy="3552190"/>
          </a:xfrm>
        </p:grpSpPr>
        <p:sp>
          <p:nvSpPr>
            <p:cNvPr id="7" name="object 7"/>
            <p:cNvSpPr/>
            <p:nvPr/>
          </p:nvSpPr>
          <p:spPr>
            <a:xfrm>
              <a:off x="0" y="2877312"/>
              <a:ext cx="10287000" cy="3552190"/>
            </a:xfrm>
            <a:custGeom>
              <a:avLst/>
              <a:gdLst/>
              <a:ahLst/>
              <a:cxnLst/>
              <a:rect l="l" t="t" r="r" b="b"/>
              <a:pathLst>
                <a:path w="10287000" h="3552190">
                  <a:moveTo>
                    <a:pt x="10286999" y="3552062"/>
                  </a:moveTo>
                  <a:lnTo>
                    <a:pt x="0" y="3552062"/>
                  </a:lnTo>
                  <a:lnTo>
                    <a:pt x="0" y="0"/>
                  </a:lnTo>
                  <a:lnTo>
                    <a:pt x="10286999" y="0"/>
                  </a:lnTo>
                  <a:lnTo>
                    <a:pt x="10286999" y="256412"/>
                  </a:lnTo>
                  <a:lnTo>
                    <a:pt x="344062" y="256412"/>
                  </a:lnTo>
                  <a:lnTo>
                    <a:pt x="328934" y="257143"/>
                  </a:lnTo>
                  <a:lnTo>
                    <a:pt x="285296" y="268102"/>
                  </a:lnTo>
                  <a:lnTo>
                    <a:pt x="246690" y="291210"/>
                  </a:lnTo>
                  <a:lnTo>
                    <a:pt x="216355" y="324644"/>
                  </a:lnTo>
                  <a:lnTo>
                    <a:pt x="197075" y="365464"/>
                  </a:lnTo>
                  <a:lnTo>
                    <a:pt x="190499" y="409975"/>
                  </a:lnTo>
                  <a:lnTo>
                    <a:pt x="190499" y="3208000"/>
                  </a:lnTo>
                  <a:lnTo>
                    <a:pt x="197075" y="3252510"/>
                  </a:lnTo>
                  <a:lnTo>
                    <a:pt x="216355" y="3293331"/>
                  </a:lnTo>
                  <a:lnTo>
                    <a:pt x="246690" y="3326765"/>
                  </a:lnTo>
                  <a:lnTo>
                    <a:pt x="285296" y="3349872"/>
                  </a:lnTo>
                  <a:lnTo>
                    <a:pt x="328934" y="3360832"/>
                  </a:lnTo>
                  <a:lnTo>
                    <a:pt x="344062" y="3361562"/>
                  </a:lnTo>
                  <a:lnTo>
                    <a:pt x="10286999" y="3361562"/>
                  </a:lnTo>
                  <a:lnTo>
                    <a:pt x="10286999" y="3552062"/>
                  </a:lnTo>
                  <a:close/>
                </a:path>
                <a:path w="10287000" h="3552190">
                  <a:moveTo>
                    <a:pt x="10286999" y="3361562"/>
                  </a:moveTo>
                  <a:lnTo>
                    <a:pt x="9942937" y="3361562"/>
                  </a:lnTo>
                  <a:lnTo>
                    <a:pt x="9958064" y="3360832"/>
                  </a:lnTo>
                  <a:lnTo>
                    <a:pt x="9972901" y="3358640"/>
                  </a:lnTo>
                  <a:lnTo>
                    <a:pt x="10015398" y="3343409"/>
                  </a:lnTo>
                  <a:lnTo>
                    <a:pt x="10051521" y="3316585"/>
                  </a:lnTo>
                  <a:lnTo>
                    <a:pt x="10078344" y="3280462"/>
                  </a:lnTo>
                  <a:lnTo>
                    <a:pt x="10093576" y="3237964"/>
                  </a:lnTo>
                  <a:lnTo>
                    <a:pt x="10096499" y="3208000"/>
                  </a:lnTo>
                  <a:lnTo>
                    <a:pt x="10096499" y="409975"/>
                  </a:lnTo>
                  <a:lnTo>
                    <a:pt x="10089923" y="365464"/>
                  </a:lnTo>
                  <a:lnTo>
                    <a:pt x="10070642" y="324644"/>
                  </a:lnTo>
                  <a:lnTo>
                    <a:pt x="10040307" y="291210"/>
                  </a:lnTo>
                  <a:lnTo>
                    <a:pt x="10001702" y="268102"/>
                  </a:lnTo>
                  <a:lnTo>
                    <a:pt x="9958064" y="257143"/>
                  </a:lnTo>
                  <a:lnTo>
                    <a:pt x="9942937" y="256412"/>
                  </a:lnTo>
                  <a:lnTo>
                    <a:pt x="10286999" y="256412"/>
                  </a:lnTo>
                  <a:lnTo>
                    <a:pt x="10286999" y="3361562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3133724"/>
              <a:ext cx="9905999" cy="31051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5150485" cy="22586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pc="-10" dirty="0"/>
              <a:t>Functional </a:t>
            </a:r>
            <a:r>
              <a:rPr spc="50" dirty="0"/>
              <a:t>Qualification</a:t>
            </a:r>
            <a:r>
              <a:rPr spc="-400" dirty="0"/>
              <a:t> </a:t>
            </a:r>
            <a:r>
              <a:rPr spc="160" dirty="0"/>
              <a:t>for </a:t>
            </a:r>
            <a:r>
              <a:rPr spc="-25" dirty="0"/>
              <a:t>A</a:t>
            </a:r>
            <a:r>
              <a:rPr sz="5400" spc="-25" dirty="0"/>
              <a:t>&amp;</a:t>
            </a:r>
            <a:r>
              <a:rPr spc="-25" dirty="0"/>
              <a:t>A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5104" y="3033844"/>
            <a:ext cx="6085205" cy="19113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59385">
              <a:lnSpc>
                <a:spcPts val="1430"/>
              </a:lnSpc>
              <a:spcBef>
                <a:spcPts val="390"/>
              </a:spcBef>
            </a:pPr>
            <a:r>
              <a:rPr sz="1400" spc="-65" dirty="0">
                <a:latin typeface="Microsoft Sans Serif"/>
                <a:cs typeface="Microsoft Sans Serif"/>
              </a:rPr>
              <a:t>To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qualify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for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Aid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20" dirty="0">
                <a:latin typeface="Microsoft Sans Serif"/>
                <a:cs typeface="Microsoft Sans Serif"/>
              </a:rPr>
              <a:t>&amp;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Attendance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(in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addition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to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eligibility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above),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the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applicant </a:t>
            </a:r>
            <a:r>
              <a:rPr sz="1400" dirty="0">
                <a:latin typeface="Microsoft Sans Serif"/>
                <a:cs typeface="Microsoft Sans Serif"/>
              </a:rPr>
              <a:t>must</a:t>
            </a:r>
            <a:r>
              <a:rPr sz="1400" spc="-7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meet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at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least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one: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257810" marR="543560" indent="-245745">
              <a:lnSpc>
                <a:spcPts val="1430"/>
              </a:lnSpc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spc="-25" dirty="0">
                <a:latin typeface="Microsoft Sans Serif"/>
                <a:cs typeface="Microsoft Sans Serif"/>
              </a:rPr>
              <a:t>Needs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help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with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personal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daily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activities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(bathing,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dressing,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feeding, bathroom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use)</a:t>
            </a:r>
            <a:endParaRPr sz="1400">
              <a:latin typeface="Microsoft Sans Serif"/>
              <a:cs typeface="Microsoft Sans Serif"/>
            </a:endParaRPr>
          </a:p>
          <a:p>
            <a:pPr marL="257810" indent="-245110">
              <a:lnSpc>
                <a:spcPct val="100000"/>
              </a:lnSpc>
              <a:spcBef>
                <a:spcPts val="409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dirty="0">
                <a:latin typeface="Microsoft Sans Serif"/>
                <a:cs typeface="Microsoft Sans Serif"/>
              </a:rPr>
              <a:t>Is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bedridden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due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to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illness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(excluding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treatment)</a:t>
            </a:r>
            <a:endParaRPr sz="1400">
              <a:latin typeface="Microsoft Sans Serif"/>
              <a:cs typeface="Microsoft Sans Serif"/>
            </a:endParaRPr>
          </a:p>
          <a:p>
            <a:pPr marL="257810" indent="-245110">
              <a:lnSpc>
                <a:spcPct val="100000"/>
              </a:lnSpc>
              <a:spcBef>
                <a:spcPts val="34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dirty="0">
                <a:latin typeface="Microsoft Sans Serif"/>
                <a:cs typeface="Microsoft Sans Serif"/>
              </a:rPr>
              <a:t>Is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nursing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home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patient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due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to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mental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or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physical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incapacity</a:t>
            </a:r>
            <a:endParaRPr sz="1400">
              <a:latin typeface="Microsoft Sans Serif"/>
              <a:cs typeface="Microsoft Sans Serif"/>
            </a:endParaRPr>
          </a:p>
          <a:p>
            <a:pPr marL="257810" indent="-245110">
              <a:lnSpc>
                <a:spcPct val="100000"/>
              </a:lnSpc>
              <a:spcBef>
                <a:spcPts val="42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400" spc="-30" dirty="0">
                <a:latin typeface="Microsoft Sans Serif"/>
                <a:cs typeface="Microsoft Sans Serif"/>
              </a:rPr>
              <a:t>Has </a:t>
            </a:r>
            <a:r>
              <a:rPr sz="1400" spc="-20" dirty="0">
                <a:latin typeface="Microsoft Sans Serif"/>
                <a:cs typeface="Microsoft Sans Serif"/>
              </a:rPr>
              <a:t>severely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limited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vision</a:t>
            </a:r>
            <a:r>
              <a:rPr sz="1400" spc="409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5/200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or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less,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or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field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contraction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to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5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degrees)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5250" y="0"/>
            <a:ext cx="2571749" cy="64293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799" y="1259505"/>
            <a:ext cx="3930015" cy="93916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6240" marR="5080" indent="-384175">
              <a:lnSpc>
                <a:spcPct val="78900"/>
              </a:lnSpc>
              <a:spcBef>
                <a:spcPts val="700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20" dirty="0">
                <a:latin typeface="Microsoft Sans Serif"/>
                <a:cs typeface="Microsoft Sans Serif"/>
              </a:rPr>
              <a:t>Maximum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Annual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Pension </a:t>
            </a:r>
            <a:r>
              <a:rPr sz="2250" dirty="0">
                <a:latin typeface="Microsoft Sans Serif"/>
                <a:cs typeface="Microsoft Sans Serif"/>
              </a:rPr>
              <a:t>Rates</a:t>
            </a:r>
            <a:r>
              <a:rPr sz="2200" spc="20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MAPR</a:t>
            </a:r>
            <a:r>
              <a:rPr sz="2200" spc="200" dirty="0">
                <a:latin typeface="Microsoft Sans Serif"/>
                <a:cs typeface="Microsoft Sans Serif"/>
              </a:rPr>
              <a:t>  </a:t>
            </a:r>
            <a:r>
              <a:rPr sz="2400" spc="-185" dirty="0">
                <a:latin typeface="Microsoft Sans Serif"/>
                <a:cs typeface="Microsoft Sans Serif"/>
              </a:rPr>
              <a:t>Dec</a:t>
            </a:r>
            <a:r>
              <a:rPr sz="2400" spc="-70" dirty="0">
                <a:latin typeface="Microsoft Sans Serif"/>
                <a:cs typeface="Microsoft Sans Serif"/>
              </a:rPr>
              <a:t> </a:t>
            </a:r>
            <a:r>
              <a:rPr sz="2200" spc="-235" dirty="0">
                <a:latin typeface="Microsoft Sans Serif"/>
                <a:cs typeface="Microsoft Sans Serif"/>
              </a:rPr>
              <a:t>1,</a:t>
            </a:r>
            <a:r>
              <a:rPr sz="2200" spc="-20" dirty="0">
                <a:latin typeface="Microsoft Sans Serif"/>
                <a:cs typeface="Microsoft Sans Serif"/>
              </a:rPr>
              <a:t> 2024 </a:t>
            </a:r>
            <a:endParaRPr sz="2200">
              <a:latin typeface="Microsoft Sans Serif"/>
              <a:cs typeface="Microsoft Sans Serif"/>
            </a:endParaRPr>
          </a:p>
          <a:p>
            <a:pPr marL="396240">
              <a:lnSpc>
                <a:spcPts val="2175"/>
              </a:lnSpc>
            </a:pPr>
            <a:r>
              <a:rPr sz="2400" spc="-165" dirty="0">
                <a:latin typeface="Microsoft Sans Serif"/>
                <a:cs typeface="Microsoft Sans Serif"/>
              </a:rPr>
              <a:t>Nov</a:t>
            </a:r>
            <a:r>
              <a:rPr sz="2400" spc="-7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30,</a:t>
            </a:r>
            <a:r>
              <a:rPr sz="2200" spc="-45" dirty="0">
                <a:latin typeface="Microsoft Sans Serif"/>
                <a:cs typeface="Microsoft Sans Serif"/>
              </a:rPr>
              <a:t> </a:t>
            </a:r>
            <a:r>
              <a:rPr sz="2200" spc="-20" dirty="0">
                <a:latin typeface="Microsoft Sans Serif"/>
                <a:cs typeface="Microsoft Sans Serif"/>
              </a:rPr>
              <a:t>2025 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4627" y="2231055"/>
            <a:ext cx="3295015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3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396240" algn="l"/>
              </a:tabLst>
            </a:pPr>
            <a:r>
              <a:rPr sz="2250" spc="-35" dirty="0">
                <a:latin typeface="Microsoft Sans Serif"/>
                <a:cs typeface="Microsoft Sans Serif"/>
              </a:rPr>
              <a:t>Single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-35" dirty="0">
                <a:latin typeface="Microsoft Sans Serif"/>
                <a:cs typeface="Microsoft Sans Serif"/>
              </a:rPr>
              <a:t>Veteran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125" dirty="0">
                <a:latin typeface="Microsoft Sans Serif"/>
                <a:cs typeface="Microsoft Sans Serif"/>
              </a:rPr>
              <a:t>w</a:t>
            </a:r>
            <a:r>
              <a:rPr sz="2200" spc="125" dirty="0">
                <a:latin typeface="Microsoft Sans Serif"/>
                <a:cs typeface="Microsoft Sans Serif"/>
              </a:rPr>
              <a:t>/</a:t>
            </a:r>
            <a:r>
              <a:rPr sz="2200" spc="-90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A</a:t>
            </a:r>
            <a:r>
              <a:rPr sz="2200" spc="-20" dirty="0">
                <a:latin typeface="Microsoft Sans Serif"/>
                <a:cs typeface="Microsoft Sans Serif"/>
              </a:rPr>
              <a:t>&amp;</a:t>
            </a:r>
            <a:r>
              <a:rPr sz="2250" spc="-20" dirty="0">
                <a:latin typeface="Microsoft Sans Serif"/>
                <a:cs typeface="Microsoft Sans Serif"/>
              </a:rPr>
              <a:t>A</a:t>
            </a:r>
            <a:r>
              <a:rPr sz="2200" spc="-20" dirty="0"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30799" y="3202605"/>
            <a:ext cx="4392930" cy="19107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79780" indent="-383540">
              <a:lnSpc>
                <a:spcPts val="2400"/>
              </a:lnSpc>
              <a:spcBef>
                <a:spcPts val="13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779780" algn="l"/>
              </a:tabLst>
            </a:pPr>
            <a:r>
              <a:rPr sz="2250" spc="-35" dirty="0">
                <a:latin typeface="Microsoft Sans Serif"/>
                <a:cs typeface="Microsoft Sans Serif"/>
              </a:rPr>
              <a:t>Veteran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00" spc="75" dirty="0">
                <a:latin typeface="Microsoft Sans Serif"/>
                <a:cs typeface="Microsoft Sans Serif"/>
              </a:rPr>
              <a:t>+</a:t>
            </a:r>
            <a:r>
              <a:rPr sz="2200" spc="-95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spouse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125" dirty="0">
                <a:latin typeface="Microsoft Sans Serif"/>
                <a:cs typeface="Microsoft Sans Serif"/>
              </a:rPr>
              <a:t>w</a:t>
            </a:r>
            <a:r>
              <a:rPr sz="2200" spc="125" dirty="0">
                <a:latin typeface="Microsoft Sans Serif"/>
                <a:cs typeface="Microsoft Sans Serif"/>
              </a:rPr>
              <a:t>/</a:t>
            </a:r>
            <a:r>
              <a:rPr sz="2200" spc="-95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A</a:t>
            </a:r>
            <a:r>
              <a:rPr sz="2200" spc="-20" dirty="0">
                <a:latin typeface="Microsoft Sans Serif"/>
                <a:cs typeface="Microsoft Sans Serif"/>
              </a:rPr>
              <a:t>&amp;</a:t>
            </a:r>
            <a:r>
              <a:rPr sz="2250" spc="-20" dirty="0">
                <a:latin typeface="Microsoft Sans Serif"/>
                <a:cs typeface="Microsoft Sans Serif"/>
              </a:rPr>
              <a:t>A</a:t>
            </a:r>
            <a:r>
              <a:rPr sz="2200" spc="-20" dirty="0"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779780">
              <a:lnSpc>
                <a:spcPts val="2580"/>
              </a:lnSpc>
            </a:pPr>
            <a:r>
              <a:rPr sz="2400" spc="-10" dirty="0">
                <a:latin typeface="Microsoft Sans Serif"/>
                <a:cs typeface="Microsoft Sans Serif"/>
              </a:rPr>
              <a:t>$</a:t>
            </a:r>
            <a:r>
              <a:rPr sz="2200" spc="-10" dirty="0">
                <a:latin typeface="Microsoft Sans Serif"/>
                <a:cs typeface="Microsoft Sans Serif"/>
              </a:rPr>
              <a:t>33,548/</a:t>
            </a:r>
            <a:r>
              <a:rPr sz="2400" spc="-10" dirty="0">
                <a:latin typeface="Microsoft Sans Serif"/>
                <a:cs typeface="Microsoft Sans Serif"/>
              </a:rPr>
              <a:t>year</a:t>
            </a:r>
            <a:r>
              <a:rPr sz="2200" spc="300" dirty="0">
                <a:latin typeface="Microsoft Sans Serif"/>
                <a:cs typeface="Microsoft Sans Serif"/>
              </a:rPr>
              <a:t> </a:t>
            </a:r>
            <a:r>
              <a:rPr sz="2400" spc="-55" dirty="0">
                <a:latin typeface="Microsoft Sans Serif"/>
                <a:cs typeface="Microsoft Sans Serif"/>
              </a:rPr>
              <a:t>$</a:t>
            </a:r>
            <a:r>
              <a:rPr sz="2200" spc="-55" dirty="0">
                <a:latin typeface="Microsoft Sans Serif"/>
                <a:cs typeface="Microsoft Sans Serif"/>
              </a:rPr>
              <a:t>2,795/</a:t>
            </a:r>
            <a:r>
              <a:rPr sz="2400" spc="-55" dirty="0">
                <a:latin typeface="Microsoft Sans Serif"/>
                <a:cs typeface="Microsoft Sans Serif"/>
              </a:rPr>
              <a:t>month</a:t>
            </a:r>
            <a:r>
              <a:rPr sz="2200" spc="-55" dirty="0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  <a:p>
            <a:pPr marL="396240" marR="278765" indent="-384175">
              <a:lnSpc>
                <a:spcPct val="76400"/>
              </a:lnSpc>
              <a:spcBef>
                <a:spcPts val="10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spc="-20" dirty="0">
                <a:latin typeface="Microsoft Sans Serif"/>
                <a:cs typeface="Microsoft Sans Serif"/>
              </a:rPr>
              <a:t>Net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Worth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Limit</a:t>
            </a:r>
            <a:r>
              <a:rPr sz="2200" dirty="0">
                <a:latin typeface="Microsoft Sans Serif"/>
                <a:cs typeface="Microsoft Sans Serif"/>
              </a:rPr>
              <a:t>: </a:t>
            </a:r>
            <a:r>
              <a:rPr sz="2400" spc="-10" dirty="0">
                <a:latin typeface="Microsoft Sans Serif"/>
                <a:cs typeface="Microsoft Sans Serif"/>
              </a:rPr>
              <a:t>$</a:t>
            </a:r>
            <a:r>
              <a:rPr sz="2200" spc="-10" dirty="0">
                <a:latin typeface="Microsoft Sans Serif"/>
                <a:cs typeface="Microsoft Sans Serif"/>
              </a:rPr>
              <a:t>159,240, </a:t>
            </a:r>
            <a:r>
              <a:rPr sz="2400" spc="-114" dirty="0">
                <a:latin typeface="Microsoft Sans Serif"/>
                <a:cs typeface="Microsoft Sans Serif"/>
              </a:rPr>
              <a:t>inclusive</a:t>
            </a:r>
            <a:r>
              <a:rPr sz="2400" spc="-6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of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income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and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130" dirty="0">
                <a:latin typeface="Microsoft Sans Serif"/>
                <a:cs typeface="Microsoft Sans Serif"/>
              </a:rPr>
              <a:t>assets </a:t>
            </a:r>
            <a:r>
              <a:rPr sz="2200" spc="-130" dirty="0">
                <a:latin typeface="Microsoft Sans Serif"/>
                <a:cs typeface="Microsoft Sans Serif"/>
              </a:rPr>
              <a:t>(</a:t>
            </a:r>
            <a:r>
              <a:rPr sz="2400" spc="-130" dirty="0">
                <a:latin typeface="Microsoft Sans Serif"/>
                <a:cs typeface="Microsoft Sans Serif"/>
              </a:rPr>
              <a:t>excludes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14" dirty="0">
                <a:latin typeface="Microsoft Sans Serif"/>
                <a:cs typeface="Microsoft Sans Serif"/>
              </a:rPr>
              <a:t>primary</a:t>
            </a:r>
            <a:r>
              <a:rPr sz="2400" spc="-15" dirty="0">
                <a:latin typeface="Microsoft Sans Serif"/>
                <a:cs typeface="Microsoft Sans Serif"/>
              </a:rPr>
              <a:t> </a:t>
            </a:r>
            <a:r>
              <a:rPr sz="2400" spc="-155" dirty="0">
                <a:latin typeface="Microsoft Sans Serif"/>
                <a:cs typeface="Microsoft Sans Serif"/>
              </a:rPr>
              <a:t>home</a:t>
            </a:r>
            <a:r>
              <a:rPr sz="2200" spc="-155" dirty="0">
                <a:latin typeface="Microsoft Sans Serif"/>
                <a:cs typeface="Microsoft Sans Serif"/>
              </a:rPr>
              <a:t>,</a:t>
            </a:r>
            <a:r>
              <a:rPr sz="2200" spc="40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one </a:t>
            </a:r>
            <a:r>
              <a:rPr sz="2400" spc="-120" dirty="0">
                <a:latin typeface="Microsoft Sans Serif"/>
                <a:cs typeface="Microsoft Sans Serif"/>
              </a:rPr>
              <a:t>car</a:t>
            </a:r>
            <a:r>
              <a:rPr sz="2200" spc="-120" dirty="0">
                <a:latin typeface="Microsoft Sans Serif"/>
                <a:cs typeface="Microsoft Sans Serif"/>
              </a:rPr>
              <a:t>,</a:t>
            </a:r>
            <a:r>
              <a:rPr sz="2200" spc="-15" dirty="0">
                <a:latin typeface="Microsoft Sans Serif"/>
                <a:cs typeface="Microsoft Sans Serif"/>
              </a:rPr>
              <a:t> </a:t>
            </a:r>
            <a:r>
              <a:rPr sz="2200" dirty="0">
                <a:latin typeface="Microsoft Sans Serif"/>
                <a:cs typeface="Microsoft Sans Serif"/>
              </a:rPr>
              <a:t>2</a:t>
            </a:r>
            <a:r>
              <a:rPr sz="2200" spc="-1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acres</a:t>
            </a:r>
            <a:r>
              <a:rPr sz="2200" spc="-10" dirty="0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1155" y="2497251"/>
            <a:ext cx="1643380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2400" spc="-45" dirty="0">
                <a:latin typeface="Microsoft Sans Serif"/>
                <a:cs typeface="Microsoft Sans Serif"/>
              </a:rPr>
              <a:t>$</a:t>
            </a:r>
            <a:r>
              <a:rPr sz="2200" spc="-45" dirty="0">
                <a:latin typeface="Microsoft Sans Serif"/>
                <a:cs typeface="Microsoft Sans Serif"/>
              </a:rPr>
              <a:t>28,300/</a:t>
            </a:r>
            <a:r>
              <a:rPr sz="2400" spc="-45" dirty="0">
                <a:latin typeface="Microsoft Sans Serif"/>
                <a:cs typeface="Microsoft Sans Serif"/>
              </a:rPr>
              <a:t>year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8455" y="2773476"/>
            <a:ext cx="1910714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200" spc="135" dirty="0">
                <a:latin typeface="Microsoft Sans Serif"/>
                <a:cs typeface="Microsoft Sans Serif"/>
              </a:rPr>
              <a:t> </a:t>
            </a:r>
            <a:r>
              <a:rPr sz="2400" spc="-60" dirty="0">
                <a:latin typeface="Microsoft Sans Serif"/>
                <a:cs typeface="Microsoft Sans Serif"/>
              </a:rPr>
              <a:t>$</a:t>
            </a:r>
            <a:r>
              <a:rPr sz="2200" spc="-60" dirty="0">
                <a:latin typeface="Microsoft Sans Serif"/>
                <a:cs typeface="Microsoft Sans Serif"/>
              </a:rPr>
              <a:t>2,358/</a:t>
            </a:r>
            <a:r>
              <a:rPr sz="2400" spc="-60" dirty="0">
                <a:latin typeface="Microsoft Sans Serif"/>
                <a:cs typeface="Microsoft Sans Serif"/>
              </a:rPr>
              <a:t>month</a:t>
            </a:r>
            <a:r>
              <a:rPr sz="2200" spc="-60" dirty="0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5623" y="1956403"/>
            <a:ext cx="3293110" cy="236220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 marR="5080" indent="984885" algn="r">
              <a:lnSpc>
                <a:spcPct val="80100"/>
              </a:lnSpc>
              <a:spcBef>
                <a:spcPts val="1195"/>
              </a:spcBef>
            </a:pPr>
            <a:r>
              <a:rPr sz="4500" spc="-25" dirty="0">
                <a:latin typeface="Microsoft Sans Serif"/>
                <a:cs typeface="Microsoft Sans Serif"/>
              </a:rPr>
              <a:t>Financial </a:t>
            </a:r>
            <a:r>
              <a:rPr sz="4500" spc="35" dirty="0">
                <a:latin typeface="Microsoft Sans Serif"/>
                <a:cs typeface="Microsoft Sans Serif"/>
              </a:rPr>
              <a:t>Qualification </a:t>
            </a:r>
            <a:r>
              <a:rPr sz="4300" spc="705" dirty="0">
                <a:latin typeface="Microsoft Sans Serif"/>
                <a:cs typeface="Microsoft Sans Serif"/>
              </a:rPr>
              <a:t>–</a:t>
            </a:r>
            <a:r>
              <a:rPr sz="4300" spc="-335" dirty="0">
                <a:latin typeface="Microsoft Sans Serif"/>
                <a:cs typeface="Microsoft Sans Serif"/>
              </a:rPr>
              <a:t> </a:t>
            </a:r>
            <a:r>
              <a:rPr sz="4500" spc="-45" dirty="0">
                <a:latin typeface="Microsoft Sans Serif"/>
                <a:cs typeface="Microsoft Sans Serif"/>
              </a:rPr>
              <a:t>Income</a:t>
            </a:r>
            <a:r>
              <a:rPr sz="4500" spc="-385" dirty="0">
                <a:latin typeface="Microsoft Sans Serif"/>
                <a:cs typeface="Microsoft Sans Serif"/>
              </a:rPr>
              <a:t> </a:t>
            </a:r>
            <a:r>
              <a:rPr sz="4300" spc="-50" dirty="0">
                <a:latin typeface="Microsoft Sans Serif"/>
                <a:cs typeface="Microsoft Sans Serif"/>
              </a:rPr>
              <a:t>&amp; </a:t>
            </a:r>
            <a:r>
              <a:rPr sz="4500" spc="-25" dirty="0">
                <a:latin typeface="Microsoft Sans Serif"/>
                <a:cs typeface="Microsoft Sans Serif"/>
              </a:rPr>
              <a:t>Net</a:t>
            </a:r>
            <a:r>
              <a:rPr sz="4500" spc="-390" dirty="0">
                <a:latin typeface="Microsoft Sans Serif"/>
                <a:cs typeface="Microsoft Sans Serif"/>
              </a:rPr>
              <a:t> </a:t>
            </a:r>
            <a:r>
              <a:rPr sz="4500" spc="55" dirty="0">
                <a:latin typeface="Microsoft Sans Serif"/>
                <a:cs typeface="Microsoft Sans Serif"/>
              </a:rPr>
              <a:t>Worth</a:t>
            </a:r>
            <a:endParaRPr sz="4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0258" y="1807934"/>
            <a:ext cx="175260" cy="71120"/>
          </a:xfrm>
          <a:custGeom>
            <a:avLst/>
            <a:gdLst/>
            <a:ahLst/>
            <a:cxnLst/>
            <a:rect l="l" t="t" r="r" b="b"/>
            <a:pathLst>
              <a:path w="175260" h="71119">
                <a:moveTo>
                  <a:pt x="174668" y="70935"/>
                </a:moveTo>
                <a:lnTo>
                  <a:pt x="0" y="70935"/>
                </a:lnTo>
                <a:lnTo>
                  <a:pt x="0" y="0"/>
                </a:lnTo>
                <a:lnTo>
                  <a:pt x="174668" y="0"/>
                </a:lnTo>
                <a:lnTo>
                  <a:pt x="174668" y="70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2584450" marR="5080">
              <a:lnSpc>
                <a:spcPct val="79600"/>
              </a:lnSpc>
              <a:spcBef>
                <a:spcPts val="1480"/>
              </a:spcBef>
            </a:pPr>
            <a:r>
              <a:rPr spc="-70" dirty="0"/>
              <a:t>Income</a:t>
            </a:r>
            <a:r>
              <a:rPr spc="-480" dirty="0"/>
              <a:t> </a:t>
            </a:r>
            <a:r>
              <a:rPr spc="-10" dirty="0"/>
              <a:t>Deductions </a:t>
            </a:r>
            <a:r>
              <a:rPr sz="5400" spc="-180" dirty="0"/>
              <a:t>&amp;</a:t>
            </a:r>
            <a:r>
              <a:rPr sz="5400" spc="-455" dirty="0"/>
              <a:t> </a:t>
            </a:r>
            <a:r>
              <a:rPr dirty="0"/>
              <a:t>Look</a:t>
            </a:r>
            <a:r>
              <a:rPr spc="-265" dirty="0"/>
              <a:t> </a:t>
            </a:r>
            <a:r>
              <a:rPr spc="-120" dirty="0"/>
              <a:t>Back</a:t>
            </a:r>
            <a:r>
              <a:rPr spc="-525" dirty="0"/>
              <a:t> </a:t>
            </a:r>
            <a:r>
              <a:rPr spc="-20" dirty="0"/>
              <a:t>Rule</a:t>
            </a:r>
            <a:endParaRPr sz="5400"/>
          </a:p>
        </p:txBody>
      </p:sp>
      <p:sp>
        <p:nvSpPr>
          <p:cNvPr id="4" name="object 4"/>
          <p:cNvSpPr/>
          <p:nvPr/>
        </p:nvSpPr>
        <p:spPr>
          <a:xfrm>
            <a:off x="5123332" y="3071820"/>
            <a:ext cx="71755" cy="29209"/>
          </a:xfrm>
          <a:custGeom>
            <a:avLst/>
            <a:gdLst/>
            <a:ahLst/>
            <a:cxnLst/>
            <a:rect l="l" t="t" r="r" b="b"/>
            <a:pathLst>
              <a:path w="71754" h="29210">
                <a:moveTo>
                  <a:pt x="71545" y="29054"/>
                </a:moveTo>
                <a:lnTo>
                  <a:pt x="0" y="29054"/>
                </a:lnTo>
                <a:lnTo>
                  <a:pt x="0" y="0"/>
                </a:lnTo>
                <a:lnTo>
                  <a:pt x="71545" y="0"/>
                </a:lnTo>
                <a:lnTo>
                  <a:pt x="71545" y="290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440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pc="-25" dirty="0"/>
              <a:t>Unreimbursed</a:t>
            </a:r>
            <a:r>
              <a:rPr spc="-95" dirty="0"/>
              <a:t> </a:t>
            </a:r>
            <a:r>
              <a:rPr dirty="0"/>
              <a:t>Medical</a:t>
            </a:r>
            <a:r>
              <a:rPr spc="-90" dirty="0"/>
              <a:t> </a:t>
            </a:r>
            <a:r>
              <a:rPr spc="-10" dirty="0"/>
              <a:t>Expenses</a:t>
            </a:r>
          </a:p>
          <a:p>
            <a:pPr marL="396240" marR="5080" indent="-384175">
              <a:lnSpc>
                <a:spcPct val="77300"/>
              </a:lnSpc>
              <a:spcBef>
                <a:spcPts val="1030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dirty="0"/>
              <a:t>Asset</a:t>
            </a:r>
            <a:r>
              <a:rPr spc="-150" dirty="0"/>
              <a:t> </a:t>
            </a:r>
            <a:r>
              <a:rPr dirty="0"/>
              <a:t>Look</a:t>
            </a:r>
            <a:r>
              <a:rPr spc="40" dirty="0"/>
              <a:t> </a:t>
            </a:r>
            <a:r>
              <a:rPr spc="-50" dirty="0"/>
              <a:t>Back</a:t>
            </a:r>
            <a:r>
              <a:rPr spc="-130" dirty="0"/>
              <a:t> </a:t>
            </a:r>
            <a:r>
              <a:rPr spc="-25" dirty="0"/>
              <a:t>Period</a:t>
            </a:r>
            <a:r>
              <a:rPr sz="2200" spc="-25" dirty="0"/>
              <a:t>:</a:t>
            </a:r>
            <a:r>
              <a:rPr sz="2200" spc="-30" dirty="0"/>
              <a:t> </a:t>
            </a:r>
            <a:r>
              <a:rPr sz="2200" dirty="0"/>
              <a:t>36</a:t>
            </a:r>
            <a:r>
              <a:rPr sz="2200" spc="-35" dirty="0"/>
              <a:t> </a:t>
            </a:r>
            <a:r>
              <a:rPr sz="2400" spc="-150" dirty="0"/>
              <a:t>months</a:t>
            </a:r>
            <a:r>
              <a:rPr sz="2400" spc="-75" dirty="0"/>
              <a:t> prior</a:t>
            </a:r>
            <a:r>
              <a:rPr sz="2400" spc="-85" dirty="0"/>
              <a:t> </a:t>
            </a:r>
            <a:r>
              <a:rPr sz="2400" spc="-25" dirty="0"/>
              <a:t>to </a:t>
            </a:r>
            <a:r>
              <a:rPr sz="2400" spc="-100" dirty="0"/>
              <a:t>application</a:t>
            </a:r>
            <a:r>
              <a:rPr sz="2200" spc="-100" dirty="0"/>
              <a:t>.</a:t>
            </a:r>
            <a:r>
              <a:rPr sz="2200" dirty="0"/>
              <a:t> </a:t>
            </a:r>
            <a:r>
              <a:rPr sz="2400" spc="-140" dirty="0"/>
              <a:t>Transfers</a:t>
            </a:r>
            <a:r>
              <a:rPr sz="2400" spc="-50" dirty="0"/>
              <a:t> </a:t>
            </a:r>
            <a:r>
              <a:rPr sz="2400" spc="-40" dirty="0"/>
              <a:t>for</a:t>
            </a:r>
            <a:r>
              <a:rPr sz="2400" spc="-50" dirty="0"/>
              <a:t> </a:t>
            </a:r>
            <a:r>
              <a:rPr sz="2400" spc="-75" dirty="0"/>
              <a:t>less</a:t>
            </a:r>
            <a:r>
              <a:rPr sz="2200" spc="-75" dirty="0"/>
              <a:t>-</a:t>
            </a:r>
            <a:r>
              <a:rPr sz="2400" spc="-75" dirty="0"/>
              <a:t>than</a:t>
            </a:r>
            <a:r>
              <a:rPr sz="2200" spc="-75" dirty="0"/>
              <a:t>-</a:t>
            </a:r>
            <a:r>
              <a:rPr sz="2400" spc="-65" dirty="0"/>
              <a:t>fair</a:t>
            </a:r>
            <a:r>
              <a:rPr sz="2400" spc="-50" dirty="0"/>
              <a:t> </a:t>
            </a:r>
            <a:r>
              <a:rPr sz="2400" spc="-10" dirty="0"/>
              <a:t>market </a:t>
            </a:r>
            <a:r>
              <a:rPr sz="2400" spc="-145" dirty="0"/>
              <a:t>value</a:t>
            </a:r>
            <a:r>
              <a:rPr sz="2400" spc="-45" dirty="0"/>
              <a:t> </a:t>
            </a:r>
            <a:r>
              <a:rPr sz="2400" spc="-105" dirty="0"/>
              <a:t>that</a:t>
            </a:r>
            <a:r>
              <a:rPr sz="2400" spc="-40" dirty="0"/>
              <a:t> </a:t>
            </a:r>
            <a:r>
              <a:rPr sz="2400" spc="-155" dirty="0"/>
              <a:t>cause</a:t>
            </a:r>
            <a:r>
              <a:rPr sz="2400" spc="-45" dirty="0"/>
              <a:t> </a:t>
            </a:r>
            <a:r>
              <a:rPr sz="2400" spc="-114" dirty="0"/>
              <a:t>net</a:t>
            </a:r>
            <a:r>
              <a:rPr sz="2400" spc="-40" dirty="0"/>
              <a:t> </a:t>
            </a:r>
            <a:r>
              <a:rPr sz="2400" spc="-95" dirty="0"/>
              <a:t>worth</a:t>
            </a:r>
            <a:r>
              <a:rPr sz="2400" spc="-40" dirty="0"/>
              <a:t> </a:t>
            </a:r>
            <a:r>
              <a:rPr sz="2400" spc="-155" dirty="0"/>
              <a:t>excess</a:t>
            </a:r>
            <a:r>
              <a:rPr sz="2400" spc="-45" dirty="0"/>
              <a:t> </a:t>
            </a:r>
            <a:r>
              <a:rPr sz="2400" spc="-195" dirty="0"/>
              <a:t>may</a:t>
            </a:r>
            <a:r>
              <a:rPr sz="2400" spc="-40" dirty="0"/>
              <a:t> </a:t>
            </a:r>
            <a:r>
              <a:rPr sz="2400" spc="-80" dirty="0"/>
              <a:t>trigger</a:t>
            </a:r>
            <a:r>
              <a:rPr sz="2400" spc="-40" dirty="0"/>
              <a:t> </a:t>
            </a:r>
            <a:r>
              <a:rPr sz="2400" spc="-50" dirty="0"/>
              <a:t>a </a:t>
            </a:r>
            <a:r>
              <a:rPr sz="2400" spc="-110" dirty="0"/>
              <a:t>penalty</a:t>
            </a:r>
            <a:r>
              <a:rPr sz="2400" spc="-70" dirty="0"/>
              <a:t> </a:t>
            </a:r>
            <a:r>
              <a:rPr sz="2400" spc="-135" dirty="0"/>
              <a:t>up</a:t>
            </a:r>
            <a:r>
              <a:rPr sz="2400" spc="-65" dirty="0"/>
              <a:t> </a:t>
            </a:r>
            <a:r>
              <a:rPr sz="2400" spc="-85" dirty="0"/>
              <a:t>to</a:t>
            </a:r>
            <a:r>
              <a:rPr sz="2400" spc="-70" dirty="0"/>
              <a:t> </a:t>
            </a:r>
            <a:r>
              <a:rPr sz="2200" dirty="0"/>
              <a:t>5</a:t>
            </a:r>
            <a:r>
              <a:rPr sz="2200" spc="-10" dirty="0"/>
              <a:t> </a:t>
            </a:r>
            <a:r>
              <a:rPr sz="2400" spc="-20" dirty="0"/>
              <a:t>years</a:t>
            </a:r>
            <a:endParaRPr sz="2400"/>
          </a:p>
          <a:p>
            <a:pPr marL="396240" marR="856615" indent="-384175">
              <a:lnSpc>
                <a:spcPct val="76800"/>
              </a:lnSpc>
              <a:spcBef>
                <a:spcPts val="101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pc="-20" dirty="0"/>
              <a:t>Penalty</a:t>
            </a:r>
            <a:r>
              <a:rPr spc="-105" dirty="0"/>
              <a:t> </a:t>
            </a:r>
            <a:r>
              <a:rPr spc="-10" dirty="0"/>
              <a:t>Calculation</a:t>
            </a:r>
            <a:r>
              <a:rPr sz="2200" spc="-10" dirty="0"/>
              <a:t>:</a:t>
            </a:r>
            <a:r>
              <a:rPr sz="2200" dirty="0"/>
              <a:t> </a:t>
            </a:r>
            <a:r>
              <a:rPr sz="2400" spc="-190" dirty="0"/>
              <a:t>Excess</a:t>
            </a:r>
            <a:r>
              <a:rPr sz="2400" spc="-50" dirty="0"/>
              <a:t> </a:t>
            </a:r>
            <a:r>
              <a:rPr sz="2400" spc="-10" dirty="0"/>
              <a:t>transferred </a:t>
            </a:r>
            <a:r>
              <a:rPr sz="2400" spc="-160" dirty="0"/>
              <a:t>amount</a:t>
            </a:r>
            <a:r>
              <a:rPr sz="2400" spc="-75" dirty="0"/>
              <a:t> </a:t>
            </a:r>
            <a:r>
              <a:rPr sz="2200" spc="50" dirty="0"/>
              <a:t>÷</a:t>
            </a:r>
            <a:r>
              <a:rPr sz="2200" spc="-110" dirty="0"/>
              <a:t> </a:t>
            </a:r>
            <a:r>
              <a:rPr sz="2400" spc="-125" dirty="0"/>
              <a:t>monthly</a:t>
            </a:r>
            <a:r>
              <a:rPr sz="2400" spc="-75" dirty="0"/>
              <a:t> </a:t>
            </a:r>
            <a:r>
              <a:rPr sz="2400" spc="-300" dirty="0"/>
              <a:t>MAPR</a:t>
            </a:r>
            <a:r>
              <a:rPr sz="2400" spc="-75" dirty="0"/>
              <a:t> </a:t>
            </a:r>
            <a:r>
              <a:rPr sz="2200" spc="-65" dirty="0"/>
              <a:t>(</a:t>
            </a:r>
            <a:r>
              <a:rPr sz="2400" spc="-65" dirty="0"/>
              <a:t>e</a:t>
            </a:r>
            <a:r>
              <a:rPr sz="2200" spc="-65" dirty="0"/>
              <a:t>.</a:t>
            </a:r>
            <a:r>
              <a:rPr sz="2400" spc="-65" dirty="0"/>
              <a:t>g</a:t>
            </a:r>
            <a:r>
              <a:rPr sz="2200" spc="-65" dirty="0"/>
              <a:t>.,</a:t>
            </a:r>
            <a:r>
              <a:rPr sz="2200" spc="-45" dirty="0"/>
              <a:t> </a:t>
            </a:r>
            <a:r>
              <a:rPr sz="2400" dirty="0"/>
              <a:t>$</a:t>
            </a:r>
            <a:r>
              <a:rPr sz="2200" dirty="0"/>
              <a:t>2,795</a:t>
            </a:r>
            <a:r>
              <a:rPr sz="2200" spc="35" dirty="0"/>
              <a:t>  </a:t>
            </a:r>
            <a:r>
              <a:rPr sz="2200" dirty="0"/>
              <a:t>= </a:t>
            </a:r>
            <a:r>
              <a:rPr sz="2400" spc="-150" dirty="0"/>
              <a:t>months</a:t>
            </a:r>
            <a:r>
              <a:rPr sz="2400" spc="-75" dirty="0"/>
              <a:t> </a:t>
            </a:r>
            <a:r>
              <a:rPr sz="2400" dirty="0"/>
              <a:t>of</a:t>
            </a:r>
            <a:r>
              <a:rPr sz="2400" spc="-75" dirty="0"/>
              <a:t> </a:t>
            </a:r>
            <a:r>
              <a:rPr sz="2400" spc="-10" dirty="0"/>
              <a:t>ineligibility</a:t>
            </a:r>
            <a:endParaRPr sz="24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1749" cy="64293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1060410"/>
            <a:ext cx="8158480" cy="157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090"/>
              </a:lnSpc>
              <a:spcBef>
                <a:spcPts val="100"/>
              </a:spcBef>
            </a:pPr>
            <a:r>
              <a:rPr dirty="0"/>
              <a:t>Benefit</a:t>
            </a:r>
            <a:r>
              <a:rPr spc="-375" dirty="0"/>
              <a:t> </a:t>
            </a:r>
            <a:r>
              <a:rPr spc="55" dirty="0"/>
              <a:t>Amount</a:t>
            </a:r>
            <a:r>
              <a:rPr spc="-370" dirty="0"/>
              <a:t> </a:t>
            </a:r>
            <a:r>
              <a:rPr spc="-55" dirty="0"/>
              <a:t>Examples</a:t>
            </a:r>
          </a:p>
          <a:p>
            <a:pPr marL="12700">
              <a:lnSpc>
                <a:spcPts val="6090"/>
              </a:lnSpc>
            </a:pPr>
            <a:r>
              <a:rPr sz="5400" spc="490" dirty="0"/>
              <a:t> </a:t>
            </a:r>
            <a:r>
              <a:rPr dirty="0"/>
              <a:t>A</a:t>
            </a:r>
            <a:r>
              <a:rPr sz="5400" dirty="0"/>
              <a:t>&amp;</a:t>
            </a:r>
            <a:r>
              <a:rPr dirty="0"/>
              <a:t>A</a:t>
            </a:r>
            <a:r>
              <a:rPr spc="-509" dirty="0"/>
              <a:t> </a:t>
            </a:r>
            <a:r>
              <a:rPr spc="-355" dirty="0"/>
              <a:t>MAPR</a:t>
            </a:r>
            <a:r>
              <a:rPr sz="5400" spc="-355" dirty="0"/>
              <a:t> 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5104" y="2754426"/>
            <a:ext cx="3853179" cy="274955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96240" marR="461645" indent="-384175">
              <a:lnSpc>
                <a:spcPct val="75500"/>
              </a:lnSpc>
              <a:spcBef>
                <a:spcPts val="840"/>
              </a:spcBef>
              <a:buClr>
                <a:srgbClr val="333333"/>
              </a:buClr>
              <a:buSzPct val="91666"/>
              <a:buChar char="•"/>
              <a:tabLst>
                <a:tab pos="396240" algn="l"/>
              </a:tabLst>
            </a:pPr>
            <a:r>
              <a:rPr sz="2400" spc="-185" dirty="0">
                <a:latin typeface="Microsoft Sans Serif"/>
                <a:cs typeface="Microsoft Sans Serif"/>
              </a:rPr>
              <a:t>Table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85" dirty="0">
                <a:latin typeface="Microsoft Sans Serif"/>
                <a:cs typeface="Microsoft Sans Serif"/>
              </a:rPr>
              <a:t>with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165" dirty="0">
                <a:latin typeface="Microsoft Sans Serif"/>
                <a:cs typeface="Microsoft Sans Serif"/>
              </a:rPr>
              <a:t>sample</a:t>
            </a:r>
            <a:r>
              <a:rPr sz="2400" spc="-40" dirty="0">
                <a:latin typeface="Microsoft Sans Serif"/>
                <a:cs typeface="Microsoft Sans Serif"/>
              </a:rPr>
              <a:t> </a:t>
            </a:r>
            <a:r>
              <a:rPr sz="2400" spc="-320" dirty="0">
                <a:latin typeface="Microsoft Sans Serif"/>
                <a:cs typeface="Microsoft Sans Serif"/>
              </a:rPr>
              <a:t>MAPR </a:t>
            </a:r>
            <a:r>
              <a:rPr sz="2400" spc="-10" dirty="0">
                <a:latin typeface="Microsoft Sans Serif"/>
                <a:cs typeface="Microsoft Sans Serif"/>
              </a:rPr>
              <a:t>figures</a:t>
            </a:r>
            <a:r>
              <a:rPr sz="2200" spc="-10" dirty="0"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779780" lvl="1" indent="-383540">
              <a:lnSpc>
                <a:spcPts val="2400"/>
              </a:lnSpc>
              <a:spcBef>
                <a:spcPts val="495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779780" algn="l"/>
              </a:tabLst>
            </a:pPr>
            <a:r>
              <a:rPr sz="2250" spc="-35" dirty="0">
                <a:latin typeface="Microsoft Sans Serif"/>
                <a:cs typeface="Microsoft Sans Serif"/>
              </a:rPr>
              <a:t>Single</a:t>
            </a:r>
            <a:r>
              <a:rPr sz="2250" spc="-12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Veteran</a:t>
            </a:r>
            <a:r>
              <a:rPr sz="2200" spc="38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A</a:t>
            </a:r>
            <a:r>
              <a:rPr sz="2200" dirty="0">
                <a:latin typeface="Microsoft Sans Serif"/>
                <a:cs typeface="Microsoft Sans Serif"/>
              </a:rPr>
              <a:t>&amp;</a:t>
            </a:r>
            <a:r>
              <a:rPr sz="2250" dirty="0">
                <a:latin typeface="Microsoft Sans Serif"/>
                <a:cs typeface="Microsoft Sans Serif"/>
              </a:rPr>
              <a:t>A</a:t>
            </a:r>
            <a:r>
              <a:rPr sz="2200" spc="55" dirty="0">
                <a:latin typeface="Microsoft Sans Serif"/>
                <a:cs typeface="Microsoft Sans Serif"/>
              </a:rPr>
              <a:t> </a:t>
            </a:r>
            <a:r>
              <a:rPr sz="2200" spc="-50" dirty="0"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779780">
              <a:lnSpc>
                <a:spcPts val="2580"/>
              </a:lnSpc>
            </a:pPr>
            <a:r>
              <a:rPr sz="2400" spc="-10" dirty="0">
                <a:latin typeface="Microsoft Sans Serif"/>
                <a:cs typeface="Microsoft Sans Serif"/>
              </a:rPr>
              <a:t>$</a:t>
            </a:r>
            <a:r>
              <a:rPr sz="2200" spc="-10" dirty="0">
                <a:latin typeface="Microsoft Sans Serif"/>
                <a:cs typeface="Microsoft Sans Serif"/>
              </a:rPr>
              <a:t>2,358/</a:t>
            </a:r>
            <a:r>
              <a:rPr sz="2400" spc="-10" dirty="0">
                <a:latin typeface="Microsoft Sans Serif"/>
                <a:cs typeface="Microsoft Sans Serif"/>
              </a:rPr>
              <a:t>mo</a:t>
            </a:r>
            <a:endParaRPr sz="2400">
              <a:latin typeface="Microsoft Sans Serif"/>
              <a:cs typeface="Microsoft Sans Serif"/>
            </a:endParaRPr>
          </a:p>
          <a:p>
            <a:pPr marL="779780" lvl="1" indent="-383540">
              <a:lnSpc>
                <a:spcPts val="2400"/>
              </a:lnSpc>
              <a:spcBef>
                <a:spcPts val="495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779780" algn="l"/>
              </a:tabLst>
            </a:pPr>
            <a:r>
              <a:rPr sz="2250" spc="-25" dirty="0">
                <a:latin typeface="Microsoft Sans Serif"/>
                <a:cs typeface="Microsoft Sans Serif"/>
              </a:rPr>
              <a:t>Vet</a:t>
            </a:r>
            <a:r>
              <a:rPr sz="2250" spc="-125" dirty="0">
                <a:latin typeface="Microsoft Sans Serif"/>
                <a:cs typeface="Microsoft Sans Serif"/>
              </a:rPr>
              <a:t> </a:t>
            </a:r>
            <a:r>
              <a:rPr sz="2200" spc="75" dirty="0">
                <a:latin typeface="Microsoft Sans Serif"/>
                <a:cs typeface="Microsoft Sans Serif"/>
              </a:rPr>
              <a:t>+</a:t>
            </a:r>
            <a:r>
              <a:rPr sz="2200" spc="-15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spouse</a:t>
            </a:r>
            <a:r>
              <a:rPr sz="2200" spc="48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A</a:t>
            </a:r>
            <a:r>
              <a:rPr sz="2200" dirty="0">
                <a:latin typeface="Microsoft Sans Serif"/>
                <a:cs typeface="Microsoft Sans Serif"/>
              </a:rPr>
              <a:t>&amp;</a:t>
            </a:r>
            <a:r>
              <a:rPr sz="2250" dirty="0">
                <a:latin typeface="Microsoft Sans Serif"/>
                <a:cs typeface="Microsoft Sans Serif"/>
              </a:rPr>
              <a:t>A</a:t>
            </a:r>
            <a:r>
              <a:rPr sz="2200" spc="100" dirty="0">
                <a:latin typeface="Microsoft Sans Serif"/>
                <a:cs typeface="Microsoft Sans Serif"/>
              </a:rPr>
              <a:t> </a:t>
            </a:r>
            <a:r>
              <a:rPr sz="2200" spc="-50" dirty="0"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779780">
              <a:lnSpc>
                <a:spcPts val="2580"/>
              </a:lnSpc>
            </a:pPr>
            <a:r>
              <a:rPr sz="2400" spc="-10" dirty="0">
                <a:latin typeface="Microsoft Sans Serif"/>
                <a:cs typeface="Microsoft Sans Serif"/>
              </a:rPr>
              <a:t>$</a:t>
            </a:r>
            <a:r>
              <a:rPr sz="2200" spc="-10" dirty="0">
                <a:latin typeface="Microsoft Sans Serif"/>
                <a:cs typeface="Microsoft Sans Serif"/>
              </a:rPr>
              <a:t>2,795/</a:t>
            </a:r>
            <a:r>
              <a:rPr sz="2400" spc="-10" dirty="0">
                <a:latin typeface="Microsoft Sans Serif"/>
                <a:cs typeface="Microsoft Sans Serif"/>
              </a:rPr>
              <a:t>mo</a:t>
            </a:r>
            <a:endParaRPr sz="2400">
              <a:latin typeface="Microsoft Sans Serif"/>
              <a:cs typeface="Microsoft Sans Serif"/>
            </a:endParaRPr>
          </a:p>
          <a:p>
            <a:pPr marL="779780" lvl="1" indent="-383540">
              <a:lnSpc>
                <a:spcPts val="2400"/>
              </a:lnSpc>
              <a:spcBef>
                <a:spcPts val="420"/>
              </a:spcBef>
              <a:buClr>
                <a:srgbClr val="333333"/>
              </a:buClr>
              <a:buSzPct val="88888"/>
              <a:buFont typeface="Times New Roman"/>
              <a:buChar char="◦"/>
              <a:tabLst>
                <a:tab pos="779780" algn="l"/>
              </a:tabLst>
            </a:pPr>
            <a:r>
              <a:rPr sz="2250" dirty="0">
                <a:latin typeface="Microsoft Sans Serif"/>
                <a:cs typeface="Microsoft Sans Serif"/>
              </a:rPr>
              <a:t>Surviving</a:t>
            </a:r>
            <a:r>
              <a:rPr sz="2250" spc="-15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spouse</a:t>
            </a:r>
            <a:r>
              <a:rPr sz="2200" spc="-15" dirty="0">
                <a:latin typeface="Microsoft Sans Serif"/>
                <a:cs typeface="Microsoft Sans Serif"/>
              </a:rPr>
              <a:t>  </a:t>
            </a:r>
            <a:r>
              <a:rPr sz="2250" dirty="0">
                <a:latin typeface="Microsoft Sans Serif"/>
                <a:cs typeface="Microsoft Sans Serif"/>
              </a:rPr>
              <a:t>A</a:t>
            </a:r>
            <a:r>
              <a:rPr sz="2200" dirty="0">
                <a:latin typeface="Microsoft Sans Serif"/>
                <a:cs typeface="Microsoft Sans Serif"/>
              </a:rPr>
              <a:t>&amp;</a:t>
            </a:r>
            <a:r>
              <a:rPr sz="2250" dirty="0">
                <a:latin typeface="Microsoft Sans Serif"/>
                <a:cs typeface="Microsoft Sans Serif"/>
              </a:rPr>
              <a:t>A</a:t>
            </a:r>
            <a:r>
              <a:rPr sz="2200" spc="120" dirty="0">
                <a:latin typeface="Microsoft Sans Serif"/>
                <a:cs typeface="Microsoft Sans Serif"/>
              </a:rPr>
              <a:t> </a:t>
            </a:r>
            <a:r>
              <a:rPr sz="2200" spc="-50" dirty="0">
                <a:latin typeface="Microsoft Sans Serif"/>
                <a:cs typeface="Microsoft Sans Serif"/>
              </a:rPr>
              <a:t>:</a:t>
            </a:r>
            <a:endParaRPr sz="2200">
              <a:latin typeface="Microsoft Sans Serif"/>
              <a:cs typeface="Microsoft Sans Serif"/>
            </a:endParaRPr>
          </a:p>
          <a:p>
            <a:pPr marL="779780">
              <a:lnSpc>
                <a:spcPts val="2580"/>
              </a:lnSpc>
            </a:pPr>
            <a:r>
              <a:rPr sz="2400" spc="-40" dirty="0">
                <a:latin typeface="Microsoft Sans Serif"/>
                <a:cs typeface="Microsoft Sans Serif"/>
              </a:rPr>
              <a:t>$</a:t>
            </a:r>
            <a:r>
              <a:rPr sz="2200" spc="-40" dirty="0">
                <a:latin typeface="Microsoft Sans Serif"/>
                <a:cs typeface="Microsoft Sans Serif"/>
              </a:rPr>
              <a:t>1,515/</a:t>
            </a:r>
            <a:r>
              <a:rPr sz="2400" spc="-40" dirty="0">
                <a:latin typeface="Microsoft Sans Serif"/>
                <a:cs typeface="Microsoft Sans Serif"/>
              </a:rPr>
              <a:t>mo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Macintosh PowerPoint</Application>
  <PresentationFormat>Custom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Swis721 LtEx BT</vt:lpstr>
      <vt:lpstr>Comic Sans MS</vt:lpstr>
      <vt:lpstr>Eras Medium ITC</vt:lpstr>
      <vt:lpstr>Futura Md BT</vt:lpstr>
      <vt:lpstr>Microsoft Sans Serif</vt:lpstr>
      <vt:lpstr>Times New Roman</vt:lpstr>
      <vt:lpstr>Office Theme</vt:lpstr>
      <vt:lpstr>PowerPoint Presentation</vt:lpstr>
      <vt:lpstr>PowerPoint Presentation</vt:lpstr>
      <vt:lpstr>PowerPoint Presentation</vt:lpstr>
      <vt:lpstr>What Is the “Improved Pension”?</vt:lpstr>
      <vt:lpstr>Who Is Eligible? – Service &amp; Status</vt:lpstr>
      <vt:lpstr>Functional Qualification for A&amp;A</vt:lpstr>
      <vt:lpstr>PowerPoint Presentation</vt:lpstr>
      <vt:lpstr>Income Deductions &amp; Look Back Rule</vt:lpstr>
      <vt:lpstr>Benefit Amount Examples  A&amp;A MAPR </vt:lpstr>
      <vt:lpstr>How to Apply – Forms &amp; Evidence</vt:lpstr>
      <vt:lpstr>Strategic Considerations</vt:lpstr>
      <vt:lpstr>PowerPoint Presentation</vt:lpstr>
      <vt:lpstr>Q&amp;A /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Todd Whatley</cp:lastModifiedBy>
  <cp:revision>1</cp:revision>
  <dcterms:created xsi:type="dcterms:W3CDTF">2025-08-07T15:54:32Z</dcterms:created>
  <dcterms:modified xsi:type="dcterms:W3CDTF">2025-08-07T15:55:13Z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2025-08-07T00:00:00Z</vt:filetime>
  </property>
  <property fmtid="{D5CDD505-2E9C-101B-9397-08002B2CF9AE}" pid="3" name="Creator">
    <vt:lpwstr>Mozilla/5.0 (X11; Linux x86_64) AppleWebKit/537.36 (KHTML, like Gecko) HeadlessChrome/118.0.0.0 Safari/537.36</vt:lpwstr>
  </property>
  <property fmtid="{D5CDD505-2E9C-101B-9397-08002B2CF9AE}" pid="4" name="LastSaved">
    <vt:filetime>2025-08-07T00:00:00Z</vt:filetime>
  </property>
  <property fmtid="{D5CDD505-2E9C-101B-9397-08002B2CF9AE}" pid="5" name="Producer">
    <vt:lpwstr>Skia/PDF m118</vt:lpwstr>
  </property>
</Properties>
</file>