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0287000" cy="6445250"/>
  <p:notesSz cx="10287000" cy="64452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>
      <p:cViewPr varScale="1">
        <p:scale>
          <a:sx n="128" d="100"/>
          <a:sy n="128" d="100"/>
        </p:scale>
        <p:origin x="1248" y="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286999" cy="64388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5104" y="875841"/>
            <a:ext cx="7977505" cy="35140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65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755104" y="4492416"/>
            <a:ext cx="7889240" cy="8356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0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5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900" b="0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5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5104" y="1317585"/>
            <a:ext cx="3637915" cy="4325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297805" y="1482407"/>
            <a:ext cx="4474845" cy="4253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5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5104" y="612735"/>
            <a:ext cx="8737600" cy="15728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65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5104" y="2292142"/>
            <a:ext cx="8527415" cy="2106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0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97580" y="5994082"/>
            <a:ext cx="3291840" cy="322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14350" y="5994082"/>
            <a:ext cx="2366010" cy="322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035549" y="5934626"/>
            <a:ext cx="215900" cy="1962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285750" rIns="0" bIns="0" rtlCol="0">
            <a:spAutoFit/>
          </a:bodyPr>
          <a:lstStyle/>
          <a:p>
            <a:pPr marL="12700" marR="5080">
              <a:lnSpc>
                <a:spcPct val="79900"/>
              </a:lnSpc>
              <a:spcBef>
                <a:spcPts val="2250"/>
              </a:spcBef>
            </a:pPr>
            <a:r>
              <a:rPr sz="8800" spc="-210" dirty="0">
                <a:solidFill>
                  <a:srgbClr val="FFFFFF"/>
                </a:solidFill>
              </a:rPr>
              <a:t>Sample</a:t>
            </a:r>
            <a:r>
              <a:rPr sz="8800" spc="-760" dirty="0">
                <a:solidFill>
                  <a:srgbClr val="FFFFFF"/>
                </a:solidFill>
              </a:rPr>
              <a:t> </a:t>
            </a:r>
            <a:r>
              <a:rPr sz="8800" spc="-80" dirty="0">
                <a:solidFill>
                  <a:srgbClr val="FFFFFF"/>
                </a:solidFill>
              </a:rPr>
              <a:t>Seminar </a:t>
            </a:r>
            <a:r>
              <a:rPr sz="8800" spc="-10" dirty="0">
                <a:solidFill>
                  <a:srgbClr val="FFFFFF"/>
                </a:solidFill>
              </a:rPr>
              <a:t>PowerPoint Presentation</a:t>
            </a:r>
            <a:endParaRPr sz="88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1</a:t>
            </a:fld>
            <a:endParaRPr spc="-25" dirty="0"/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prstGeom prst="rect">
            <a:avLst/>
          </a:prstGeom>
        </p:spPr>
        <p:txBody>
          <a:bodyPr vert="horz" wrap="square" lIns="0" tIns="125095" rIns="0" bIns="0" rtlCol="0">
            <a:spAutoFit/>
          </a:bodyPr>
          <a:lstStyle/>
          <a:p>
            <a:pPr marL="12700" marR="5080">
              <a:lnSpc>
                <a:spcPct val="77500"/>
              </a:lnSpc>
              <a:spcBef>
                <a:spcPts val="985"/>
              </a:spcBef>
            </a:pPr>
            <a:r>
              <a:rPr sz="3000" spc="85" dirty="0">
                <a:solidFill>
                  <a:srgbClr val="FFFFFF"/>
                </a:solidFill>
              </a:rPr>
              <a:t> </a:t>
            </a:r>
            <a:r>
              <a:rPr spc="-135" dirty="0">
                <a:solidFill>
                  <a:srgbClr val="FFFFFF"/>
                </a:solidFill>
              </a:rPr>
              <a:t>Customizable</a:t>
            </a:r>
            <a:r>
              <a:rPr spc="-90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for</a:t>
            </a:r>
            <a:r>
              <a:rPr spc="-85" dirty="0">
                <a:solidFill>
                  <a:srgbClr val="FFFFFF"/>
                </a:solidFill>
              </a:rPr>
              <a:t> </a:t>
            </a:r>
            <a:r>
              <a:rPr spc="-180" dirty="0">
                <a:solidFill>
                  <a:srgbClr val="FFFFFF"/>
                </a:solidFill>
              </a:rPr>
              <a:t>Your</a:t>
            </a:r>
            <a:r>
              <a:rPr spc="-85" dirty="0">
                <a:solidFill>
                  <a:srgbClr val="FFFFFF"/>
                </a:solidFill>
              </a:rPr>
              <a:t> </a:t>
            </a:r>
            <a:r>
              <a:rPr spc="-155" dirty="0">
                <a:solidFill>
                  <a:srgbClr val="FFFFFF"/>
                </a:solidFill>
              </a:rPr>
              <a:t>Elder</a:t>
            </a:r>
            <a:r>
              <a:rPr spc="-90" dirty="0">
                <a:solidFill>
                  <a:srgbClr val="FFFFFF"/>
                </a:solidFill>
              </a:rPr>
              <a:t> </a:t>
            </a:r>
            <a:r>
              <a:rPr spc="-160" dirty="0">
                <a:solidFill>
                  <a:srgbClr val="FFFFFF"/>
                </a:solidFill>
              </a:rPr>
              <a:t>Law</a:t>
            </a:r>
            <a:r>
              <a:rPr spc="-85" dirty="0">
                <a:solidFill>
                  <a:srgbClr val="FFFFFF"/>
                </a:solidFill>
              </a:rPr>
              <a:t> </a:t>
            </a:r>
            <a:r>
              <a:rPr spc="-45" dirty="0">
                <a:solidFill>
                  <a:srgbClr val="FFFFFF"/>
                </a:solidFill>
              </a:rPr>
              <a:t>or</a:t>
            </a:r>
            <a:r>
              <a:rPr spc="-90" dirty="0">
                <a:solidFill>
                  <a:srgbClr val="FFFFFF"/>
                </a:solidFill>
              </a:rPr>
              <a:t> </a:t>
            </a:r>
            <a:r>
              <a:rPr spc="-165" dirty="0">
                <a:solidFill>
                  <a:srgbClr val="FFFFFF"/>
                </a:solidFill>
              </a:rPr>
              <a:t>Estate</a:t>
            </a:r>
            <a:r>
              <a:rPr spc="-85" dirty="0">
                <a:solidFill>
                  <a:srgbClr val="FFFFFF"/>
                </a:solidFill>
              </a:rPr>
              <a:t> Planning</a:t>
            </a:r>
            <a:r>
              <a:rPr i="1" spc="-85" dirty="0">
                <a:solidFill>
                  <a:srgbClr val="FFFFFF"/>
                </a:solidFill>
              </a:rPr>
              <a:t> </a:t>
            </a:r>
            <a:r>
              <a:rPr i="1" spc="-114" dirty="0">
                <a:solidFill>
                  <a:srgbClr val="FFFFFF"/>
                </a:solidFill>
              </a:rPr>
              <a:t>Public</a:t>
            </a:r>
            <a:r>
              <a:rPr i="1" spc="-65" dirty="0">
                <a:solidFill>
                  <a:srgbClr val="FFFFFF"/>
                </a:solidFill>
              </a:rPr>
              <a:t> </a:t>
            </a:r>
            <a:r>
              <a:rPr i="1" spc="-20" dirty="0">
                <a:solidFill>
                  <a:srgbClr val="FFFFFF"/>
                </a:solidFill>
              </a:rPr>
              <a:t>Workshop</a:t>
            </a:r>
            <a:r>
              <a:rPr sz="3000" i="1" spc="-20" dirty="0">
                <a:solidFill>
                  <a:srgbClr val="FFFFFF"/>
                </a:solidFill>
              </a:rPr>
              <a:t>)</a:t>
            </a:r>
            <a:endParaRPr sz="3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5130799" y="1564503"/>
            <a:ext cx="4361815" cy="3234690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492125" marR="519430" indent="-480059">
              <a:lnSpc>
                <a:spcPts val="2780"/>
              </a:lnSpc>
              <a:spcBef>
                <a:spcPts val="680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35" dirty="0">
                <a:latin typeface="Microsoft Sans Serif"/>
                <a:cs typeface="Microsoft Sans Serif"/>
              </a:rPr>
              <a:t>Medicaid</a:t>
            </a:r>
            <a:r>
              <a:rPr sz="2800" spc="-14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planning </a:t>
            </a:r>
            <a:r>
              <a:rPr sz="2800" spc="-40" dirty="0">
                <a:latin typeface="Microsoft Sans Serif"/>
                <a:cs typeface="Microsoft Sans Serif"/>
              </a:rPr>
              <a:t>basics</a:t>
            </a:r>
            <a:r>
              <a:rPr sz="2750" spc="-40" dirty="0">
                <a:latin typeface="Microsoft Sans Serif"/>
                <a:cs typeface="Microsoft Sans Serif"/>
              </a:rPr>
              <a:t>:</a:t>
            </a:r>
            <a:r>
              <a:rPr sz="2750" spc="-80" dirty="0">
                <a:latin typeface="Microsoft Sans Serif"/>
                <a:cs typeface="Microsoft Sans Serif"/>
              </a:rPr>
              <a:t> </a:t>
            </a:r>
            <a:r>
              <a:rPr sz="2800" spc="-80" dirty="0">
                <a:latin typeface="Microsoft Sans Serif"/>
                <a:cs typeface="Microsoft Sans Serif"/>
              </a:rPr>
              <a:t>Why</a:t>
            </a:r>
            <a:r>
              <a:rPr sz="2800" spc="-9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it</a:t>
            </a:r>
            <a:r>
              <a:rPr sz="2800" spc="-90" dirty="0">
                <a:latin typeface="Microsoft Sans Serif"/>
                <a:cs typeface="Microsoft Sans Serif"/>
              </a:rPr>
              <a:t> </a:t>
            </a:r>
            <a:r>
              <a:rPr sz="2800" spc="-45" dirty="0">
                <a:latin typeface="Microsoft Sans Serif"/>
                <a:cs typeface="Microsoft Sans Serif"/>
              </a:rPr>
              <a:t>matters</a:t>
            </a:r>
            <a:endParaRPr sz="2800">
              <a:latin typeface="Microsoft Sans Serif"/>
              <a:cs typeface="Microsoft Sans Serif"/>
            </a:endParaRPr>
          </a:p>
          <a:p>
            <a:pPr marL="492125" marR="5080" indent="-480059">
              <a:lnSpc>
                <a:spcPts val="2770"/>
              </a:lnSpc>
              <a:spcBef>
                <a:spcPts val="1275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105" dirty="0">
                <a:latin typeface="Microsoft Sans Serif"/>
                <a:cs typeface="Microsoft Sans Serif"/>
              </a:rPr>
              <a:t>Common</a:t>
            </a:r>
            <a:r>
              <a:rPr sz="2800" spc="-85" dirty="0">
                <a:latin typeface="Microsoft Sans Serif"/>
                <a:cs typeface="Microsoft Sans Serif"/>
              </a:rPr>
              <a:t> </a:t>
            </a:r>
            <a:r>
              <a:rPr sz="2800" spc="-35" dirty="0">
                <a:latin typeface="Microsoft Sans Serif"/>
                <a:cs typeface="Microsoft Sans Serif"/>
              </a:rPr>
              <a:t>Medicaid</a:t>
            </a:r>
            <a:r>
              <a:rPr sz="2800" spc="-130" dirty="0">
                <a:latin typeface="Microsoft Sans Serif"/>
                <a:cs typeface="Microsoft Sans Serif"/>
              </a:rPr>
              <a:t> </a:t>
            </a:r>
            <a:r>
              <a:rPr sz="2800" spc="-40" dirty="0">
                <a:latin typeface="Microsoft Sans Serif"/>
                <a:cs typeface="Microsoft Sans Serif"/>
              </a:rPr>
              <a:t>myths </a:t>
            </a:r>
            <a:r>
              <a:rPr sz="2750" spc="-30" dirty="0">
                <a:latin typeface="Microsoft Sans Serif"/>
                <a:cs typeface="Microsoft Sans Serif"/>
              </a:rPr>
              <a:t>(</a:t>
            </a:r>
            <a:r>
              <a:rPr sz="2800" spc="-30" dirty="0">
                <a:latin typeface="Microsoft Sans Serif"/>
                <a:cs typeface="Microsoft Sans Serif"/>
              </a:rPr>
              <a:t>e</a:t>
            </a:r>
            <a:r>
              <a:rPr sz="2750" spc="-30" dirty="0">
                <a:latin typeface="Microsoft Sans Serif"/>
                <a:cs typeface="Microsoft Sans Serif"/>
              </a:rPr>
              <a:t>.</a:t>
            </a:r>
            <a:r>
              <a:rPr sz="2800" spc="-30" dirty="0">
                <a:latin typeface="Microsoft Sans Serif"/>
                <a:cs typeface="Microsoft Sans Serif"/>
              </a:rPr>
              <a:t>g</a:t>
            </a:r>
            <a:r>
              <a:rPr sz="2750" spc="-30" dirty="0">
                <a:latin typeface="Microsoft Sans Serif"/>
                <a:cs typeface="Microsoft Sans Serif"/>
              </a:rPr>
              <a:t>.,</a:t>
            </a:r>
            <a:r>
              <a:rPr sz="2750" spc="-70" dirty="0">
                <a:latin typeface="Microsoft Sans Serif"/>
                <a:cs typeface="Microsoft Sans Serif"/>
              </a:rPr>
              <a:t> </a:t>
            </a:r>
            <a:r>
              <a:rPr sz="2750" dirty="0">
                <a:latin typeface="Microsoft Sans Serif"/>
                <a:cs typeface="Microsoft Sans Serif"/>
              </a:rPr>
              <a:t>“</a:t>
            </a:r>
            <a:r>
              <a:rPr sz="2800" dirty="0">
                <a:latin typeface="Microsoft Sans Serif"/>
                <a:cs typeface="Microsoft Sans Serif"/>
              </a:rPr>
              <a:t>I</a:t>
            </a:r>
            <a:r>
              <a:rPr sz="2800" spc="-85" dirty="0">
                <a:latin typeface="Microsoft Sans Serif"/>
                <a:cs typeface="Microsoft Sans Serif"/>
              </a:rPr>
              <a:t> have </a:t>
            </a:r>
            <a:r>
              <a:rPr sz="2800" dirty="0">
                <a:latin typeface="Microsoft Sans Serif"/>
                <a:cs typeface="Microsoft Sans Serif"/>
              </a:rPr>
              <a:t>too</a:t>
            </a:r>
            <a:r>
              <a:rPr sz="2800" spc="-90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much </a:t>
            </a:r>
            <a:r>
              <a:rPr sz="2800" spc="-70" dirty="0">
                <a:latin typeface="Microsoft Sans Serif"/>
                <a:cs typeface="Microsoft Sans Serif"/>
              </a:rPr>
              <a:t>money</a:t>
            </a:r>
            <a:r>
              <a:rPr sz="2800" spc="-6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for</a:t>
            </a:r>
            <a:r>
              <a:rPr sz="2800" spc="-6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Medicaid</a:t>
            </a:r>
            <a:r>
              <a:rPr sz="2750" spc="-10" dirty="0">
                <a:latin typeface="Microsoft Sans Serif"/>
                <a:cs typeface="Microsoft Sans Serif"/>
              </a:rPr>
              <a:t>!”)</a:t>
            </a:r>
            <a:endParaRPr sz="2750">
              <a:latin typeface="Microsoft Sans Serif"/>
              <a:cs typeface="Microsoft Sans Serif"/>
            </a:endParaRPr>
          </a:p>
          <a:p>
            <a:pPr marL="492125" marR="237490" indent="-480059">
              <a:lnSpc>
                <a:spcPts val="2780"/>
              </a:lnSpc>
              <a:spcBef>
                <a:spcPts val="1205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45" dirty="0">
                <a:latin typeface="Microsoft Sans Serif"/>
                <a:cs typeface="Microsoft Sans Serif"/>
              </a:rPr>
              <a:t>Importance</a:t>
            </a:r>
            <a:r>
              <a:rPr sz="2800" spc="-5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of</a:t>
            </a:r>
            <a:r>
              <a:rPr sz="2800" spc="-35" dirty="0">
                <a:latin typeface="Microsoft Sans Serif"/>
                <a:cs typeface="Microsoft Sans Serif"/>
              </a:rPr>
              <a:t> proactive </a:t>
            </a:r>
            <a:r>
              <a:rPr sz="2800" spc="-55" dirty="0">
                <a:latin typeface="Microsoft Sans Serif"/>
                <a:cs typeface="Microsoft Sans Serif"/>
              </a:rPr>
              <a:t>planning</a:t>
            </a:r>
            <a:r>
              <a:rPr sz="2800" spc="-110" dirty="0">
                <a:latin typeface="Microsoft Sans Serif"/>
                <a:cs typeface="Microsoft Sans Serif"/>
              </a:rPr>
              <a:t> </a:t>
            </a:r>
            <a:r>
              <a:rPr sz="2750" spc="-10" dirty="0">
                <a:latin typeface="Microsoft Sans Serif"/>
                <a:cs typeface="Microsoft Sans Serif"/>
              </a:rPr>
              <a:t>(</a:t>
            </a:r>
            <a:r>
              <a:rPr sz="2800" spc="-10" dirty="0">
                <a:latin typeface="Microsoft Sans Serif"/>
                <a:cs typeface="Microsoft Sans Serif"/>
              </a:rPr>
              <a:t>preventing crisis</a:t>
            </a:r>
            <a:r>
              <a:rPr sz="2800" spc="-18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situations</a:t>
            </a:r>
            <a:r>
              <a:rPr sz="2750" spc="-10" dirty="0">
                <a:latin typeface="Microsoft Sans Serif"/>
                <a:cs typeface="Microsoft Sans Serif"/>
              </a:rPr>
              <a:t>)</a:t>
            </a:r>
            <a:endParaRPr sz="275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46981" y="1956403"/>
            <a:ext cx="3141980" cy="2362200"/>
          </a:xfrm>
          <a:prstGeom prst="rect">
            <a:avLst/>
          </a:prstGeom>
        </p:spPr>
        <p:txBody>
          <a:bodyPr vert="horz" wrap="square" lIns="0" tIns="151765" rIns="0" bIns="0" rtlCol="0">
            <a:spAutoFit/>
          </a:bodyPr>
          <a:lstStyle/>
          <a:p>
            <a:pPr marL="12700" marR="5080" indent="1294765" algn="r">
              <a:lnSpc>
                <a:spcPct val="80100"/>
              </a:lnSpc>
              <a:spcBef>
                <a:spcPts val="1195"/>
              </a:spcBef>
            </a:pPr>
            <a:r>
              <a:rPr sz="4500" spc="-55" dirty="0">
                <a:latin typeface="Microsoft Sans Serif"/>
                <a:cs typeface="Microsoft Sans Serif"/>
              </a:rPr>
              <a:t>Slide</a:t>
            </a:r>
            <a:r>
              <a:rPr sz="4500" spc="-385" dirty="0">
                <a:latin typeface="Microsoft Sans Serif"/>
                <a:cs typeface="Microsoft Sans Serif"/>
              </a:rPr>
              <a:t> </a:t>
            </a:r>
            <a:r>
              <a:rPr sz="4300" spc="-50" dirty="0">
                <a:latin typeface="Microsoft Sans Serif"/>
                <a:cs typeface="Microsoft Sans Serif"/>
              </a:rPr>
              <a:t>7 </a:t>
            </a:r>
            <a:r>
              <a:rPr sz="4500" spc="50" dirty="0">
                <a:latin typeface="Microsoft Sans Serif"/>
                <a:cs typeface="Microsoft Sans Serif"/>
              </a:rPr>
              <a:t>Introduction </a:t>
            </a:r>
            <a:r>
              <a:rPr sz="4500" spc="110" dirty="0">
                <a:latin typeface="Microsoft Sans Serif"/>
                <a:cs typeface="Microsoft Sans Serif"/>
              </a:rPr>
              <a:t>to</a:t>
            </a:r>
            <a:r>
              <a:rPr sz="4500" spc="-415" dirty="0">
                <a:latin typeface="Microsoft Sans Serif"/>
                <a:cs typeface="Microsoft Sans Serif"/>
              </a:rPr>
              <a:t> </a:t>
            </a:r>
            <a:r>
              <a:rPr sz="4500" spc="-10" dirty="0">
                <a:latin typeface="Microsoft Sans Serif"/>
                <a:cs typeface="Microsoft Sans Serif"/>
              </a:rPr>
              <a:t>Medicaid Planning</a:t>
            </a:r>
            <a:endParaRPr sz="45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5130799" y="1916928"/>
            <a:ext cx="4396105" cy="2529840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492125" marR="1023619" indent="-480059">
              <a:lnSpc>
                <a:spcPts val="2780"/>
              </a:lnSpc>
              <a:spcBef>
                <a:spcPts val="680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80" dirty="0">
                <a:latin typeface="Microsoft Sans Serif"/>
                <a:cs typeface="Microsoft Sans Serif"/>
              </a:rPr>
              <a:t>What</a:t>
            </a:r>
            <a:r>
              <a:rPr sz="2800" spc="-11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is</a:t>
            </a:r>
            <a:r>
              <a:rPr sz="2800" spc="-18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a</a:t>
            </a:r>
            <a:r>
              <a:rPr sz="2800" spc="-150" dirty="0">
                <a:latin typeface="Microsoft Sans Serif"/>
                <a:cs typeface="Microsoft Sans Serif"/>
              </a:rPr>
              <a:t> </a:t>
            </a:r>
            <a:r>
              <a:rPr sz="2800" spc="-45" dirty="0">
                <a:latin typeface="Microsoft Sans Serif"/>
                <a:cs typeface="Microsoft Sans Serif"/>
              </a:rPr>
              <a:t>Medicaid </a:t>
            </a:r>
            <a:r>
              <a:rPr sz="2750" spc="-20" dirty="0">
                <a:latin typeface="Microsoft Sans Serif"/>
                <a:cs typeface="Microsoft Sans Serif"/>
              </a:rPr>
              <a:t>“</a:t>
            </a:r>
            <a:r>
              <a:rPr sz="2800" spc="-20" dirty="0">
                <a:latin typeface="Microsoft Sans Serif"/>
                <a:cs typeface="Microsoft Sans Serif"/>
              </a:rPr>
              <a:t>Spend</a:t>
            </a:r>
            <a:r>
              <a:rPr sz="2750" spc="-20" dirty="0">
                <a:latin typeface="Microsoft Sans Serif"/>
                <a:cs typeface="Microsoft Sans Serif"/>
              </a:rPr>
              <a:t>-</a:t>
            </a:r>
            <a:r>
              <a:rPr sz="2800" spc="-10" dirty="0">
                <a:latin typeface="Microsoft Sans Serif"/>
                <a:cs typeface="Microsoft Sans Serif"/>
              </a:rPr>
              <a:t>Down</a:t>
            </a:r>
            <a:r>
              <a:rPr sz="2750" spc="-10" dirty="0">
                <a:latin typeface="Microsoft Sans Serif"/>
                <a:cs typeface="Microsoft Sans Serif"/>
              </a:rPr>
              <a:t>”?</a:t>
            </a:r>
            <a:endParaRPr sz="2750">
              <a:latin typeface="Microsoft Sans Serif"/>
              <a:cs typeface="Microsoft Sans Serif"/>
            </a:endParaRPr>
          </a:p>
          <a:p>
            <a:pPr marL="492125" marR="5080" indent="-480059">
              <a:lnSpc>
                <a:spcPts val="2770"/>
              </a:lnSpc>
              <a:spcBef>
                <a:spcPts val="1275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120" dirty="0">
                <a:latin typeface="Microsoft Sans Serif"/>
                <a:cs typeface="Microsoft Sans Serif"/>
              </a:rPr>
              <a:t>Example</a:t>
            </a:r>
            <a:r>
              <a:rPr sz="2800" spc="-6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of</a:t>
            </a:r>
            <a:r>
              <a:rPr sz="2800" spc="-5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how</a:t>
            </a:r>
            <a:r>
              <a:rPr sz="2800" spc="-55" dirty="0">
                <a:latin typeface="Microsoft Sans Serif"/>
                <a:cs typeface="Microsoft Sans Serif"/>
              </a:rPr>
              <a:t> </a:t>
            </a:r>
            <a:r>
              <a:rPr sz="2800" spc="-45" dirty="0">
                <a:latin typeface="Microsoft Sans Serif"/>
                <a:cs typeface="Microsoft Sans Serif"/>
              </a:rPr>
              <a:t>Medicaid </a:t>
            </a:r>
            <a:r>
              <a:rPr sz="2800" spc="-55" dirty="0">
                <a:latin typeface="Microsoft Sans Serif"/>
                <a:cs typeface="Microsoft Sans Serif"/>
              </a:rPr>
              <a:t>planning</a:t>
            </a:r>
            <a:r>
              <a:rPr sz="2800" spc="-114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protects</a:t>
            </a:r>
            <a:r>
              <a:rPr sz="2800" spc="-114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assets</a:t>
            </a:r>
            <a:endParaRPr sz="2800">
              <a:latin typeface="Microsoft Sans Serif"/>
              <a:cs typeface="Microsoft Sans Serif"/>
            </a:endParaRPr>
          </a:p>
          <a:p>
            <a:pPr marL="492125" marR="434975" indent="-480059">
              <a:lnSpc>
                <a:spcPts val="2780"/>
              </a:lnSpc>
              <a:spcBef>
                <a:spcPts val="1200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105" dirty="0">
                <a:latin typeface="Microsoft Sans Serif"/>
                <a:cs typeface="Microsoft Sans Serif"/>
              </a:rPr>
              <a:t>Common</a:t>
            </a:r>
            <a:r>
              <a:rPr sz="2800" spc="-55" dirty="0">
                <a:latin typeface="Microsoft Sans Serif"/>
                <a:cs typeface="Microsoft Sans Serif"/>
              </a:rPr>
              <a:t> </a:t>
            </a:r>
            <a:r>
              <a:rPr sz="2800" spc="-80" dirty="0">
                <a:latin typeface="Microsoft Sans Serif"/>
                <a:cs typeface="Microsoft Sans Serif"/>
              </a:rPr>
              <a:t>mistakes</a:t>
            </a:r>
            <a:r>
              <a:rPr sz="2800" spc="-55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that </a:t>
            </a:r>
            <a:r>
              <a:rPr sz="2800" dirty="0">
                <a:latin typeface="Microsoft Sans Serif"/>
                <a:cs typeface="Microsoft Sans Serif"/>
              </a:rPr>
              <a:t>cost</a:t>
            </a:r>
            <a:r>
              <a:rPr sz="2800" spc="-125" dirty="0">
                <a:latin typeface="Microsoft Sans Serif"/>
                <a:cs typeface="Microsoft Sans Serif"/>
              </a:rPr>
              <a:t> </a:t>
            </a:r>
            <a:r>
              <a:rPr sz="2800" spc="-50" dirty="0">
                <a:latin typeface="Microsoft Sans Serif"/>
                <a:cs typeface="Microsoft Sans Serif"/>
              </a:rPr>
              <a:t>families</a:t>
            </a:r>
            <a:r>
              <a:rPr sz="2800" spc="-12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dearly</a:t>
            </a:r>
            <a:endParaRPr sz="28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13297" y="631785"/>
            <a:ext cx="2375535" cy="8870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5" dirty="0"/>
              <a:t>Slide</a:t>
            </a:r>
            <a:r>
              <a:rPr spc="-484" dirty="0"/>
              <a:t> </a:t>
            </a:r>
            <a:r>
              <a:rPr sz="5400" spc="275" dirty="0"/>
              <a:t>8 </a:t>
            </a:r>
            <a:endParaRPr sz="5400"/>
          </a:p>
        </p:txBody>
      </p:sp>
      <p:sp>
        <p:nvSpPr>
          <p:cNvPr id="4" name="object 4"/>
          <p:cNvSpPr txBox="1"/>
          <p:nvPr/>
        </p:nvSpPr>
        <p:spPr>
          <a:xfrm>
            <a:off x="1452810" y="1317585"/>
            <a:ext cx="2936240" cy="4325620"/>
          </a:xfrm>
          <a:prstGeom prst="rect">
            <a:avLst/>
          </a:prstGeom>
        </p:spPr>
        <p:txBody>
          <a:bodyPr vert="horz" wrap="square" lIns="0" tIns="185420" rIns="0" bIns="0" rtlCol="0">
            <a:spAutoFit/>
          </a:bodyPr>
          <a:lstStyle/>
          <a:p>
            <a:pPr marL="12700" marR="5080" indent="1508760" algn="r">
              <a:lnSpc>
                <a:spcPct val="79900"/>
              </a:lnSpc>
              <a:spcBef>
                <a:spcPts val="1460"/>
              </a:spcBef>
            </a:pPr>
            <a:r>
              <a:rPr sz="5650" spc="-105" dirty="0">
                <a:latin typeface="Microsoft Sans Serif"/>
                <a:cs typeface="Microsoft Sans Serif"/>
              </a:rPr>
              <a:t>How </a:t>
            </a:r>
            <a:r>
              <a:rPr sz="5650" spc="-10" dirty="0">
                <a:latin typeface="Microsoft Sans Serif"/>
                <a:cs typeface="Microsoft Sans Serif"/>
              </a:rPr>
              <a:t>Medicaid Planning </a:t>
            </a:r>
            <a:r>
              <a:rPr sz="5650" spc="-210" dirty="0">
                <a:latin typeface="Microsoft Sans Serif"/>
                <a:cs typeface="Microsoft Sans Serif"/>
              </a:rPr>
              <a:t>Can</a:t>
            </a:r>
            <a:r>
              <a:rPr sz="5650" spc="-505" dirty="0">
                <a:latin typeface="Microsoft Sans Serif"/>
                <a:cs typeface="Microsoft Sans Serif"/>
              </a:rPr>
              <a:t> </a:t>
            </a:r>
            <a:r>
              <a:rPr sz="5650" spc="-185" dirty="0">
                <a:latin typeface="Microsoft Sans Serif"/>
                <a:cs typeface="Microsoft Sans Serif"/>
              </a:rPr>
              <a:t>Save </a:t>
            </a:r>
            <a:r>
              <a:rPr sz="5650" spc="-630" dirty="0">
                <a:latin typeface="Microsoft Sans Serif"/>
                <a:cs typeface="Microsoft Sans Serif"/>
              </a:rPr>
              <a:t>Y</a:t>
            </a:r>
            <a:r>
              <a:rPr sz="5650" spc="35" dirty="0">
                <a:latin typeface="Microsoft Sans Serif"/>
                <a:cs typeface="Microsoft Sans Serif"/>
              </a:rPr>
              <a:t>o</a:t>
            </a:r>
            <a:r>
              <a:rPr sz="5650" spc="40" dirty="0">
                <a:latin typeface="Microsoft Sans Serif"/>
                <a:cs typeface="Microsoft Sans Serif"/>
              </a:rPr>
              <a:t>u</a:t>
            </a:r>
            <a:r>
              <a:rPr sz="5650" spc="45" dirty="0">
                <a:latin typeface="Microsoft Sans Serif"/>
                <a:cs typeface="Microsoft Sans Serif"/>
              </a:rPr>
              <a:t>r</a:t>
            </a:r>
            <a:r>
              <a:rPr sz="5650" spc="-505" dirty="0">
                <a:latin typeface="Microsoft Sans Serif"/>
                <a:cs typeface="Microsoft Sans Serif"/>
              </a:rPr>
              <a:t> </a:t>
            </a:r>
            <a:r>
              <a:rPr sz="5650" spc="-20" dirty="0">
                <a:latin typeface="Microsoft Sans Serif"/>
                <a:cs typeface="Microsoft Sans Serif"/>
              </a:rPr>
              <a:t>Life </a:t>
            </a:r>
            <a:r>
              <a:rPr sz="5650" spc="-10" dirty="0">
                <a:latin typeface="Microsoft Sans Serif"/>
                <a:cs typeface="Microsoft Sans Serif"/>
              </a:rPr>
              <a:t>Savings</a:t>
            </a:r>
            <a:endParaRPr sz="56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5"/>
            <a:ext cx="10286999" cy="64388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55104" y="780591"/>
            <a:ext cx="8297545" cy="4599940"/>
          </a:xfrm>
          <a:prstGeom prst="rect">
            <a:avLst/>
          </a:prstGeom>
        </p:spPr>
        <p:txBody>
          <a:bodyPr vert="horz" wrap="square" lIns="0" tIns="272415" rIns="0" bIns="0" rtlCol="0">
            <a:spAutoFit/>
          </a:bodyPr>
          <a:lstStyle/>
          <a:p>
            <a:pPr marL="12700" marR="5080">
              <a:lnSpc>
                <a:spcPts val="8480"/>
              </a:lnSpc>
              <a:spcBef>
                <a:spcPts val="2145"/>
              </a:spcBef>
            </a:pPr>
            <a:r>
              <a:rPr sz="8800" spc="-105" dirty="0">
                <a:solidFill>
                  <a:srgbClr val="FFFFFF"/>
                </a:solidFill>
                <a:latin typeface="Microsoft Sans Serif"/>
                <a:cs typeface="Microsoft Sans Serif"/>
              </a:rPr>
              <a:t>Slide</a:t>
            </a:r>
            <a:r>
              <a:rPr sz="8800" spc="-79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8450" spc="470" dirty="0">
                <a:solidFill>
                  <a:srgbClr val="FFFFFF"/>
                </a:solidFill>
                <a:latin typeface="Microsoft Sans Serif"/>
                <a:cs typeface="Microsoft Sans Serif"/>
              </a:rPr>
              <a:t>9</a:t>
            </a:r>
            <a:r>
              <a:rPr sz="845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 </a:t>
            </a:r>
            <a:r>
              <a:rPr sz="8800" spc="-170" dirty="0">
                <a:solidFill>
                  <a:srgbClr val="FFFFFF"/>
                </a:solidFill>
                <a:latin typeface="Microsoft Sans Serif"/>
                <a:cs typeface="Microsoft Sans Serif"/>
              </a:rPr>
              <a:t>Real</a:t>
            </a:r>
            <a:r>
              <a:rPr sz="8450" spc="-170" dirty="0">
                <a:solidFill>
                  <a:srgbClr val="FFFFFF"/>
                </a:solidFill>
                <a:latin typeface="Microsoft Sans Serif"/>
                <a:cs typeface="Microsoft Sans Serif"/>
              </a:rPr>
              <a:t>-</a:t>
            </a:r>
            <a:r>
              <a:rPr sz="88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Life </a:t>
            </a:r>
            <a:r>
              <a:rPr sz="8800" spc="-40" dirty="0">
                <a:solidFill>
                  <a:srgbClr val="FFFFFF"/>
                </a:solidFill>
                <a:latin typeface="Microsoft Sans Serif"/>
                <a:cs typeface="Microsoft Sans Serif"/>
              </a:rPr>
              <a:t>Example</a:t>
            </a:r>
            <a:endParaRPr sz="8800">
              <a:latin typeface="Microsoft Sans Serif"/>
              <a:cs typeface="Microsoft Sans Serif"/>
            </a:endParaRPr>
          </a:p>
          <a:p>
            <a:pPr marL="12700" marR="2073910">
              <a:lnSpc>
                <a:spcPct val="80300"/>
              </a:lnSpc>
              <a:spcBef>
                <a:spcPts val="50"/>
              </a:spcBef>
            </a:pPr>
            <a:r>
              <a:rPr sz="8450" spc="7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8800" spc="140" dirty="0">
                <a:solidFill>
                  <a:srgbClr val="FFFFFF"/>
                </a:solidFill>
                <a:latin typeface="Microsoft Sans Serif"/>
                <a:cs typeface="Microsoft Sans Serif"/>
              </a:rPr>
              <a:t>Storytelling </a:t>
            </a:r>
            <a:r>
              <a:rPr sz="8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Slide</a:t>
            </a:r>
            <a:r>
              <a:rPr sz="845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)</a:t>
            </a:r>
            <a:endParaRPr sz="845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5104" y="607853"/>
            <a:ext cx="8545830" cy="89281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40" dirty="0"/>
              <a:t>“Meet</a:t>
            </a:r>
            <a:r>
              <a:rPr spc="-515" dirty="0"/>
              <a:t> </a:t>
            </a:r>
            <a:r>
              <a:rPr spc="80" dirty="0"/>
              <a:t>the</a:t>
            </a:r>
            <a:r>
              <a:rPr spc="-509" dirty="0"/>
              <a:t> </a:t>
            </a:r>
            <a:r>
              <a:rPr dirty="0"/>
              <a:t>Johnson</a:t>
            </a:r>
            <a:r>
              <a:rPr spc="-515" dirty="0"/>
              <a:t> </a:t>
            </a:r>
            <a:r>
              <a:rPr spc="50" dirty="0"/>
              <a:t>Family”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5104" y="1696874"/>
            <a:ext cx="8569960" cy="218313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492125" indent="-479425">
              <a:lnSpc>
                <a:spcPct val="100000"/>
              </a:lnSpc>
              <a:spcBef>
                <a:spcPts val="785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65" dirty="0">
                <a:latin typeface="Microsoft Sans Serif"/>
                <a:cs typeface="Microsoft Sans Serif"/>
              </a:rPr>
              <a:t>Before</a:t>
            </a:r>
            <a:r>
              <a:rPr sz="2750" spc="-65" dirty="0">
                <a:latin typeface="Microsoft Sans Serif"/>
                <a:cs typeface="Microsoft Sans Serif"/>
              </a:rPr>
              <a:t>:</a:t>
            </a:r>
            <a:r>
              <a:rPr sz="2750" spc="-50" dirty="0">
                <a:latin typeface="Microsoft Sans Serif"/>
                <a:cs typeface="Microsoft Sans Serif"/>
              </a:rPr>
              <a:t> </a:t>
            </a:r>
            <a:r>
              <a:rPr sz="2800" spc="-30" dirty="0">
                <a:latin typeface="Microsoft Sans Serif"/>
                <a:cs typeface="Microsoft Sans Serif"/>
              </a:rPr>
              <a:t>No</a:t>
            </a:r>
            <a:r>
              <a:rPr sz="2800" spc="-60" dirty="0">
                <a:latin typeface="Microsoft Sans Serif"/>
                <a:cs typeface="Microsoft Sans Serif"/>
              </a:rPr>
              <a:t> </a:t>
            </a:r>
            <a:r>
              <a:rPr sz="2800" spc="-35" dirty="0">
                <a:latin typeface="Microsoft Sans Serif"/>
                <a:cs typeface="Microsoft Sans Serif"/>
              </a:rPr>
              <a:t>Medicaid</a:t>
            </a:r>
            <a:r>
              <a:rPr sz="2800" spc="-6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planning</a:t>
            </a:r>
            <a:r>
              <a:rPr sz="2750" dirty="0">
                <a:latin typeface="Microsoft Sans Serif"/>
                <a:cs typeface="Microsoft Sans Serif"/>
              </a:rPr>
              <a:t>—</a:t>
            </a:r>
            <a:r>
              <a:rPr sz="2800" spc="-30" dirty="0">
                <a:latin typeface="Microsoft Sans Serif"/>
                <a:cs typeface="Microsoft Sans Serif"/>
              </a:rPr>
              <a:t>nearly</a:t>
            </a:r>
            <a:r>
              <a:rPr sz="2800" spc="-6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lost</a:t>
            </a:r>
            <a:r>
              <a:rPr sz="2800" spc="-6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everything</a:t>
            </a:r>
            <a:endParaRPr sz="2800">
              <a:latin typeface="Microsoft Sans Serif"/>
              <a:cs typeface="Microsoft Sans Serif"/>
            </a:endParaRPr>
          </a:p>
          <a:p>
            <a:pPr marL="492125" marR="864235" indent="-480059">
              <a:lnSpc>
                <a:spcPts val="2780"/>
              </a:lnSpc>
              <a:spcBef>
                <a:spcPts val="1270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20" dirty="0">
                <a:latin typeface="Microsoft Sans Serif"/>
                <a:cs typeface="Microsoft Sans Serif"/>
              </a:rPr>
              <a:t>After</a:t>
            </a:r>
            <a:r>
              <a:rPr sz="2750" spc="-20" dirty="0">
                <a:latin typeface="Microsoft Sans Serif"/>
                <a:cs typeface="Microsoft Sans Serif"/>
              </a:rPr>
              <a:t>:</a:t>
            </a:r>
            <a:r>
              <a:rPr sz="2750" spc="-114" dirty="0">
                <a:latin typeface="Microsoft Sans Serif"/>
                <a:cs typeface="Microsoft Sans Serif"/>
              </a:rPr>
              <a:t> </a:t>
            </a:r>
            <a:r>
              <a:rPr sz="2800" spc="-70" dirty="0">
                <a:latin typeface="Microsoft Sans Serif"/>
                <a:cs typeface="Microsoft Sans Serif"/>
              </a:rPr>
              <a:t>Proper</a:t>
            </a:r>
            <a:r>
              <a:rPr sz="2800" spc="-120" dirty="0">
                <a:latin typeface="Microsoft Sans Serif"/>
                <a:cs typeface="Microsoft Sans Serif"/>
              </a:rPr>
              <a:t> </a:t>
            </a:r>
            <a:r>
              <a:rPr sz="2800" spc="-55" dirty="0">
                <a:latin typeface="Microsoft Sans Serif"/>
                <a:cs typeface="Microsoft Sans Serif"/>
              </a:rPr>
              <a:t>planning</a:t>
            </a:r>
            <a:r>
              <a:rPr sz="2800" spc="-114" dirty="0">
                <a:latin typeface="Microsoft Sans Serif"/>
                <a:cs typeface="Microsoft Sans Serif"/>
              </a:rPr>
              <a:t> </a:t>
            </a:r>
            <a:r>
              <a:rPr sz="2800" spc="-70" dirty="0">
                <a:latin typeface="Microsoft Sans Serif"/>
                <a:cs typeface="Microsoft Sans Serif"/>
              </a:rPr>
              <a:t>saved</a:t>
            </a:r>
            <a:r>
              <a:rPr sz="2800" spc="-12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their</a:t>
            </a:r>
            <a:r>
              <a:rPr sz="2800" spc="-114" dirty="0">
                <a:latin typeface="Microsoft Sans Serif"/>
                <a:cs typeface="Microsoft Sans Serif"/>
              </a:rPr>
              <a:t> </a:t>
            </a:r>
            <a:r>
              <a:rPr sz="2800" spc="-80" dirty="0">
                <a:latin typeface="Microsoft Sans Serif"/>
                <a:cs typeface="Microsoft Sans Serif"/>
              </a:rPr>
              <a:t>home</a:t>
            </a:r>
            <a:r>
              <a:rPr sz="2800" spc="-110" dirty="0">
                <a:latin typeface="Microsoft Sans Serif"/>
                <a:cs typeface="Microsoft Sans Serif"/>
              </a:rPr>
              <a:t> </a:t>
            </a:r>
            <a:r>
              <a:rPr sz="2800" spc="-50" dirty="0">
                <a:latin typeface="Microsoft Sans Serif"/>
                <a:cs typeface="Microsoft Sans Serif"/>
              </a:rPr>
              <a:t>and</a:t>
            </a:r>
            <a:r>
              <a:rPr sz="2800" spc="-114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life </a:t>
            </a:r>
            <a:r>
              <a:rPr sz="2800" spc="-10" dirty="0">
                <a:latin typeface="Microsoft Sans Serif"/>
                <a:cs typeface="Microsoft Sans Serif"/>
              </a:rPr>
              <a:t>savings</a:t>
            </a:r>
            <a:endParaRPr sz="2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2510"/>
              </a:spcBef>
            </a:pPr>
            <a:r>
              <a:rPr sz="3000" i="1" spc="80" dirty="0">
                <a:latin typeface="Arial"/>
                <a:cs typeface="Arial"/>
              </a:rPr>
              <a:t> </a:t>
            </a:r>
            <a:r>
              <a:rPr sz="2900" i="1" spc="-170" dirty="0">
                <a:latin typeface="Arial"/>
                <a:cs typeface="Arial"/>
              </a:rPr>
              <a:t>Make</a:t>
            </a:r>
            <a:r>
              <a:rPr sz="2900" i="1" spc="-85" dirty="0">
                <a:latin typeface="Arial"/>
                <a:cs typeface="Arial"/>
              </a:rPr>
              <a:t> </a:t>
            </a:r>
            <a:r>
              <a:rPr sz="2900" i="1" spc="-100" dirty="0">
                <a:latin typeface="Arial"/>
                <a:cs typeface="Arial"/>
              </a:rPr>
              <a:t>the</a:t>
            </a:r>
            <a:r>
              <a:rPr sz="2900" i="1" spc="-90" dirty="0">
                <a:latin typeface="Arial"/>
                <a:cs typeface="Arial"/>
              </a:rPr>
              <a:t> </a:t>
            </a:r>
            <a:r>
              <a:rPr sz="2900" i="1" spc="-55" dirty="0">
                <a:latin typeface="Arial"/>
                <a:cs typeface="Arial"/>
              </a:rPr>
              <a:t>story</a:t>
            </a:r>
            <a:r>
              <a:rPr sz="2900" i="1" spc="-90" dirty="0">
                <a:latin typeface="Arial"/>
                <a:cs typeface="Arial"/>
              </a:rPr>
              <a:t> </a:t>
            </a:r>
            <a:r>
              <a:rPr sz="2900" i="1" spc="-110" dirty="0">
                <a:latin typeface="Arial"/>
                <a:cs typeface="Arial"/>
              </a:rPr>
              <a:t>relatable</a:t>
            </a:r>
            <a:r>
              <a:rPr sz="2900" i="1" spc="-90" dirty="0">
                <a:latin typeface="Arial"/>
                <a:cs typeface="Arial"/>
              </a:rPr>
              <a:t> </a:t>
            </a:r>
            <a:r>
              <a:rPr sz="2900" i="1" spc="-150" dirty="0">
                <a:latin typeface="Arial"/>
                <a:cs typeface="Arial"/>
              </a:rPr>
              <a:t>and</a:t>
            </a:r>
            <a:r>
              <a:rPr sz="2900" i="1" spc="-90" dirty="0">
                <a:latin typeface="Arial"/>
                <a:cs typeface="Arial"/>
              </a:rPr>
              <a:t> </a:t>
            </a:r>
            <a:r>
              <a:rPr sz="2900" i="1" spc="-10" dirty="0">
                <a:latin typeface="Arial"/>
                <a:cs typeface="Arial"/>
              </a:rPr>
              <a:t>emotional</a:t>
            </a:r>
            <a:r>
              <a:rPr sz="3000" i="1" spc="-10" dirty="0">
                <a:latin typeface="Arial"/>
                <a:cs typeface="Arial"/>
              </a:rPr>
              <a:t>.)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5130799" y="1488303"/>
            <a:ext cx="4165600" cy="3396615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492125" marR="5080" indent="-480059">
              <a:lnSpc>
                <a:spcPts val="2700"/>
              </a:lnSpc>
              <a:spcBef>
                <a:spcPts val="745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80" dirty="0">
                <a:latin typeface="Microsoft Sans Serif"/>
                <a:cs typeface="Microsoft Sans Serif"/>
              </a:rPr>
              <a:t>Avoid</a:t>
            </a:r>
            <a:r>
              <a:rPr sz="2800" spc="-9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costly</a:t>
            </a:r>
            <a:r>
              <a:rPr sz="2800" spc="-85" dirty="0">
                <a:latin typeface="Microsoft Sans Serif"/>
                <a:cs typeface="Microsoft Sans Serif"/>
              </a:rPr>
              <a:t> </a:t>
            </a:r>
            <a:r>
              <a:rPr sz="2800" spc="-80" dirty="0">
                <a:latin typeface="Microsoft Sans Serif"/>
                <a:cs typeface="Microsoft Sans Serif"/>
              </a:rPr>
              <a:t>mistakes</a:t>
            </a:r>
            <a:r>
              <a:rPr sz="2800" spc="-90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of DIY</a:t>
            </a:r>
            <a:endParaRPr sz="2800">
              <a:latin typeface="Microsoft Sans Serif"/>
              <a:cs typeface="Microsoft Sans Serif"/>
            </a:endParaRPr>
          </a:p>
          <a:p>
            <a:pPr marL="492125" marR="85090" indent="-480059">
              <a:lnSpc>
                <a:spcPts val="2780"/>
              </a:lnSpc>
              <a:spcBef>
                <a:spcPts val="1285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85" dirty="0">
                <a:latin typeface="Microsoft Sans Serif"/>
                <a:cs typeface="Microsoft Sans Serif"/>
              </a:rPr>
              <a:t>Tailored</a:t>
            </a:r>
            <a:r>
              <a:rPr sz="2800" spc="-100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advice</a:t>
            </a:r>
            <a:r>
              <a:rPr sz="2800" spc="-10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specific </a:t>
            </a:r>
            <a:r>
              <a:rPr sz="2800" dirty="0">
                <a:latin typeface="Microsoft Sans Serif"/>
                <a:cs typeface="Microsoft Sans Serif"/>
              </a:rPr>
              <a:t>to</a:t>
            </a:r>
            <a:r>
              <a:rPr sz="2800" spc="-12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your</a:t>
            </a:r>
            <a:r>
              <a:rPr sz="2800" spc="-114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family</a:t>
            </a:r>
            <a:endParaRPr sz="2800">
              <a:latin typeface="Microsoft Sans Serif"/>
              <a:cs typeface="Microsoft Sans Serif"/>
            </a:endParaRPr>
          </a:p>
          <a:p>
            <a:pPr marL="492125" marR="107314" indent="-480059">
              <a:lnSpc>
                <a:spcPts val="2780"/>
              </a:lnSpc>
              <a:spcBef>
                <a:spcPts val="1265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105" dirty="0">
                <a:latin typeface="Microsoft Sans Serif"/>
                <a:cs typeface="Microsoft Sans Serif"/>
              </a:rPr>
              <a:t>Peace</a:t>
            </a:r>
            <a:r>
              <a:rPr sz="2800" spc="-5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of</a:t>
            </a:r>
            <a:r>
              <a:rPr sz="2800" spc="-50" dirty="0">
                <a:latin typeface="Microsoft Sans Serif"/>
                <a:cs typeface="Microsoft Sans Serif"/>
              </a:rPr>
              <a:t> mind</a:t>
            </a:r>
            <a:r>
              <a:rPr sz="2800" spc="-55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knowing </a:t>
            </a:r>
            <a:r>
              <a:rPr sz="2800" spc="-10" dirty="0">
                <a:latin typeface="Microsoft Sans Serif"/>
                <a:cs typeface="Microsoft Sans Serif"/>
              </a:rPr>
              <a:t>your</a:t>
            </a:r>
            <a:r>
              <a:rPr sz="2800" spc="-155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family</a:t>
            </a:r>
            <a:r>
              <a:rPr sz="2800" spc="-15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is</a:t>
            </a:r>
            <a:r>
              <a:rPr sz="2800" spc="-150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protected</a:t>
            </a:r>
            <a:endParaRPr sz="2800">
              <a:latin typeface="Microsoft Sans Serif"/>
              <a:cs typeface="Microsoft Sans Serif"/>
            </a:endParaRPr>
          </a:p>
          <a:p>
            <a:pPr marL="492125" marR="699770" indent="-480059">
              <a:lnSpc>
                <a:spcPts val="2780"/>
              </a:lnSpc>
              <a:spcBef>
                <a:spcPts val="1265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45" dirty="0">
                <a:latin typeface="Microsoft Sans Serif"/>
                <a:cs typeface="Microsoft Sans Serif"/>
              </a:rPr>
              <a:t>Access</a:t>
            </a:r>
            <a:r>
              <a:rPr sz="2800" spc="-10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to</a:t>
            </a:r>
            <a:r>
              <a:rPr sz="2800" spc="-10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ongoing </a:t>
            </a:r>
            <a:r>
              <a:rPr sz="2800" spc="-25" dirty="0">
                <a:latin typeface="Microsoft Sans Serif"/>
                <a:cs typeface="Microsoft Sans Serif"/>
              </a:rPr>
              <a:t>advice</a:t>
            </a:r>
            <a:r>
              <a:rPr sz="2800" spc="-140" dirty="0">
                <a:latin typeface="Microsoft Sans Serif"/>
                <a:cs typeface="Microsoft Sans Serif"/>
              </a:rPr>
              <a:t> </a:t>
            </a:r>
            <a:r>
              <a:rPr sz="2800" spc="-50" dirty="0">
                <a:latin typeface="Microsoft Sans Serif"/>
                <a:cs typeface="Microsoft Sans Serif"/>
              </a:rPr>
              <a:t>and</a:t>
            </a:r>
            <a:r>
              <a:rPr sz="2800" spc="-140" dirty="0">
                <a:latin typeface="Microsoft Sans Serif"/>
                <a:cs typeface="Microsoft Sans Serif"/>
              </a:rPr>
              <a:t> </a:t>
            </a:r>
            <a:r>
              <a:rPr sz="2800" spc="-65" dirty="0">
                <a:latin typeface="Microsoft Sans Serif"/>
                <a:cs typeface="Microsoft Sans Serif"/>
              </a:rPr>
              <a:t>updates</a:t>
            </a:r>
            <a:endParaRPr sz="28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68523" y="1956403"/>
            <a:ext cx="3420110" cy="236220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R="5080" algn="r">
              <a:lnSpc>
                <a:spcPts val="4875"/>
              </a:lnSpc>
              <a:spcBef>
                <a:spcPts val="120"/>
              </a:spcBef>
            </a:pPr>
            <a:r>
              <a:rPr sz="4500" spc="-55" dirty="0">
                <a:latin typeface="Microsoft Sans Serif"/>
                <a:cs typeface="Microsoft Sans Serif"/>
              </a:rPr>
              <a:t>Slide</a:t>
            </a:r>
            <a:r>
              <a:rPr sz="4500" spc="-415" dirty="0">
                <a:latin typeface="Microsoft Sans Serif"/>
                <a:cs typeface="Microsoft Sans Serif"/>
              </a:rPr>
              <a:t> </a:t>
            </a:r>
            <a:r>
              <a:rPr sz="4300" dirty="0">
                <a:latin typeface="Microsoft Sans Serif"/>
                <a:cs typeface="Microsoft Sans Serif"/>
              </a:rPr>
              <a:t>10</a:t>
            </a:r>
            <a:r>
              <a:rPr sz="4300" spc="875" dirty="0">
                <a:latin typeface="Microsoft Sans Serif"/>
                <a:cs typeface="Microsoft Sans Serif"/>
              </a:rPr>
              <a:t> </a:t>
            </a:r>
            <a:r>
              <a:rPr sz="4500" spc="35" dirty="0">
                <a:latin typeface="Microsoft Sans Serif"/>
                <a:cs typeface="Microsoft Sans Serif"/>
              </a:rPr>
              <a:t>Why</a:t>
            </a:r>
            <a:endParaRPr sz="4500">
              <a:latin typeface="Microsoft Sans Serif"/>
              <a:cs typeface="Microsoft Sans Serif"/>
            </a:endParaRPr>
          </a:p>
          <a:p>
            <a:pPr marL="240029" marR="5080" indent="1246505" algn="r">
              <a:lnSpc>
                <a:spcPts val="4350"/>
              </a:lnSpc>
              <a:spcBef>
                <a:spcPts val="495"/>
              </a:spcBef>
            </a:pPr>
            <a:r>
              <a:rPr sz="4500" spc="-75" dirty="0">
                <a:latin typeface="Microsoft Sans Serif"/>
                <a:cs typeface="Microsoft Sans Serif"/>
              </a:rPr>
              <a:t>Choose </a:t>
            </a:r>
            <a:r>
              <a:rPr sz="4500" spc="-10" dirty="0">
                <a:latin typeface="Microsoft Sans Serif"/>
                <a:cs typeface="Microsoft Sans Serif"/>
              </a:rPr>
              <a:t>Professional</a:t>
            </a:r>
            <a:endParaRPr sz="4500">
              <a:latin typeface="Microsoft Sans Serif"/>
              <a:cs typeface="Microsoft Sans Serif"/>
            </a:endParaRPr>
          </a:p>
          <a:p>
            <a:pPr marR="5080" algn="r">
              <a:lnSpc>
                <a:spcPts val="4305"/>
              </a:lnSpc>
            </a:pPr>
            <a:r>
              <a:rPr sz="4500" spc="-10" dirty="0">
                <a:latin typeface="Microsoft Sans Serif"/>
                <a:cs typeface="Microsoft Sans Serif"/>
              </a:rPr>
              <a:t>Help</a:t>
            </a:r>
            <a:r>
              <a:rPr sz="4300" spc="-10" dirty="0">
                <a:latin typeface="Microsoft Sans Serif"/>
                <a:cs typeface="Microsoft Sans Serif"/>
              </a:rPr>
              <a:t>?</a:t>
            </a:r>
            <a:endParaRPr sz="43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6090"/>
              </a:lnSpc>
              <a:spcBef>
                <a:spcPts val="100"/>
              </a:spcBef>
            </a:pPr>
            <a:r>
              <a:rPr spc="-75" dirty="0"/>
              <a:t>Slide</a:t>
            </a:r>
            <a:r>
              <a:rPr spc="-515" dirty="0"/>
              <a:t> </a:t>
            </a:r>
            <a:r>
              <a:rPr sz="5400" spc="-785" dirty="0"/>
              <a:t>11</a:t>
            </a:r>
            <a:r>
              <a:rPr sz="5400" spc="-10" dirty="0"/>
              <a:t>  </a:t>
            </a:r>
            <a:r>
              <a:rPr spc="-125" dirty="0"/>
              <a:t>How</a:t>
            </a:r>
            <a:r>
              <a:rPr spc="-505" dirty="0"/>
              <a:t> </a:t>
            </a:r>
            <a:r>
              <a:rPr spc="-250" dirty="0"/>
              <a:t>We</a:t>
            </a:r>
            <a:r>
              <a:rPr spc="-509" dirty="0"/>
              <a:t> </a:t>
            </a:r>
            <a:r>
              <a:rPr spc="-20" dirty="0"/>
              <a:t>Work</a:t>
            </a:r>
            <a:endParaRPr sz="5400"/>
          </a:p>
          <a:p>
            <a:pPr marL="12700">
              <a:lnSpc>
                <a:spcPts val="6090"/>
              </a:lnSpc>
            </a:pPr>
            <a:r>
              <a:rPr sz="5400" spc="490" dirty="0"/>
              <a:t> </a:t>
            </a:r>
            <a:r>
              <a:rPr spc="-10" dirty="0"/>
              <a:t>Next</a:t>
            </a:r>
            <a:r>
              <a:rPr spc="-509" dirty="0"/>
              <a:t> </a:t>
            </a:r>
            <a:r>
              <a:rPr spc="-10" dirty="0"/>
              <a:t>Steps</a:t>
            </a:r>
            <a:r>
              <a:rPr sz="5400" spc="-10" dirty="0"/>
              <a:t>)</a:t>
            </a:r>
            <a:endParaRPr sz="5400"/>
          </a:p>
        </p:txBody>
      </p:sp>
      <p:sp>
        <p:nvSpPr>
          <p:cNvPr id="3" name="object 3"/>
          <p:cNvSpPr txBox="1"/>
          <p:nvPr/>
        </p:nvSpPr>
        <p:spPr>
          <a:xfrm>
            <a:off x="755104" y="2401724"/>
            <a:ext cx="8750935" cy="3030855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492125" indent="-479425">
              <a:lnSpc>
                <a:spcPct val="100000"/>
              </a:lnSpc>
              <a:spcBef>
                <a:spcPts val="710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75" dirty="0">
                <a:latin typeface="Microsoft Sans Serif"/>
                <a:cs typeface="Microsoft Sans Serif"/>
              </a:rPr>
              <a:t>Step</a:t>
            </a:r>
            <a:r>
              <a:rPr sz="2800" spc="-100" dirty="0">
                <a:latin typeface="Microsoft Sans Serif"/>
                <a:cs typeface="Microsoft Sans Serif"/>
              </a:rPr>
              <a:t> </a:t>
            </a:r>
            <a:r>
              <a:rPr sz="2750" spc="-509" dirty="0">
                <a:latin typeface="Microsoft Sans Serif"/>
                <a:cs typeface="Microsoft Sans Serif"/>
              </a:rPr>
              <a:t>1</a:t>
            </a:r>
            <a:r>
              <a:rPr sz="2750" spc="580" dirty="0">
                <a:latin typeface="Microsoft Sans Serif"/>
                <a:cs typeface="Microsoft Sans Serif"/>
              </a:rPr>
              <a:t> </a:t>
            </a:r>
            <a:r>
              <a:rPr sz="2800" spc="-80" dirty="0">
                <a:latin typeface="Microsoft Sans Serif"/>
                <a:cs typeface="Microsoft Sans Serif"/>
              </a:rPr>
              <a:t>Schedule</a:t>
            </a:r>
            <a:r>
              <a:rPr sz="2800" spc="-10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your</a:t>
            </a:r>
            <a:r>
              <a:rPr sz="2800" spc="-9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free</a:t>
            </a:r>
            <a:r>
              <a:rPr sz="2800" spc="-100" dirty="0">
                <a:latin typeface="Microsoft Sans Serif"/>
                <a:cs typeface="Microsoft Sans Serif"/>
              </a:rPr>
              <a:t> </a:t>
            </a:r>
            <a:r>
              <a:rPr sz="2800" spc="-35" dirty="0">
                <a:latin typeface="Microsoft Sans Serif"/>
                <a:cs typeface="Microsoft Sans Serif"/>
              </a:rPr>
              <a:t>initial</a:t>
            </a:r>
            <a:r>
              <a:rPr sz="2800" spc="-9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consultation</a:t>
            </a:r>
            <a:endParaRPr sz="2800">
              <a:latin typeface="Microsoft Sans Serif"/>
              <a:cs typeface="Microsoft Sans Serif"/>
            </a:endParaRPr>
          </a:p>
          <a:p>
            <a:pPr marL="492125" marR="795020" indent="-480059">
              <a:lnSpc>
                <a:spcPts val="2780"/>
              </a:lnSpc>
              <a:spcBef>
                <a:spcPts val="1195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75" dirty="0">
                <a:latin typeface="Microsoft Sans Serif"/>
                <a:cs typeface="Microsoft Sans Serif"/>
              </a:rPr>
              <a:t>Step</a:t>
            </a:r>
            <a:r>
              <a:rPr sz="2800" spc="-100" dirty="0">
                <a:latin typeface="Microsoft Sans Serif"/>
                <a:cs typeface="Microsoft Sans Serif"/>
              </a:rPr>
              <a:t> </a:t>
            </a:r>
            <a:r>
              <a:rPr sz="2750" dirty="0">
                <a:latin typeface="Microsoft Sans Serif"/>
                <a:cs typeface="Microsoft Sans Serif"/>
              </a:rPr>
              <a:t>2</a:t>
            </a:r>
            <a:r>
              <a:rPr sz="2750" spc="575" dirty="0">
                <a:latin typeface="Microsoft Sans Serif"/>
                <a:cs typeface="Microsoft Sans Serif"/>
              </a:rPr>
              <a:t> </a:t>
            </a:r>
            <a:r>
              <a:rPr sz="2800" spc="-45" dirty="0">
                <a:latin typeface="Microsoft Sans Serif"/>
                <a:cs typeface="Microsoft Sans Serif"/>
              </a:rPr>
              <a:t>Attend</a:t>
            </a:r>
            <a:r>
              <a:rPr sz="2800" spc="-10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your</a:t>
            </a:r>
            <a:r>
              <a:rPr sz="2800" spc="-100" dirty="0">
                <a:latin typeface="Microsoft Sans Serif"/>
                <a:cs typeface="Microsoft Sans Serif"/>
              </a:rPr>
              <a:t> </a:t>
            </a:r>
            <a:r>
              <a:rPr sz="2800" spc="-55" dirty="0">
                <a:latin typeface="Microsoft Sans Serif"/>
                <a:cs typeface="Microsoft Sans Serif"/>
              </a:rPr>
              <a:t>personalized</a:t>
            </a:r>
            <a:r>
              <a:rPr sz="2800" spc="-100" dirty="0">
                <a:latin typeface="Microsoft Sans Serif"/>
                <a:cs typeface="Microsoft Sans Serif"/>
              </a:rPr>
              <a:t> </a:t>
            </a:r>
            <a:r>
              <a:rPr sz="2800" spc="-50" dirty="0">
                <a:latin typeface="Microsoft Sans Serif"/>
                <a:cs typeface="Microsoft Sans Serif"/>
              </a:rPr>
              <a:t>meeting</a:t>
            </a:r>
            <a:r>
              <a:rPr sz="2800" spc="-95" dirty="0">
                <a:latin typeface="Microsoft Sans Serif"/>
                <a:cs typeface="Microsoft Sans Serif"/>
              </a:rPr>
              <a:t> </a:t>
            </a:r>
            <a:r>
              <a:rPr sz="2750" spc="-20" dirty="0">
                <a:latin typeface="Microsoft Sans Serif"/>
                <a:cs typeface="Microsoft Sans Serif"/>
              </a:rPr>
              <a:t>(</a:t>
            </a:r>
            <a:r>
              <a:rPr sz="2800" spc="-20" dirty="0">
                <a:latin typeface="Microsoft Sans Serif"/>
                <a:cs typeface="Microsoft Sans Serif"/>
              </a:rPr>
              <a:t>review </a:t>
            </a:r>
            <a:r>
              <a:rPr sz="2800" spc="-40" dirty="0">
                <a:latin typeface="Microsoft Sans Serif"/>
                <a:cs typeface="Microsoft Sans Serif"/>
              </a:rPr>
              <a:t>situation</a:t>
            </a:r>
            <a:r>
              <a:rPr sz="2750" spc="-40" dirty="0">
                <a:latin typeface="Microsoft Sans Serif"/>
                <a:cs typeface="Microsoft Sans Serif"/>
              </a:rPr>
              <a:t>,</a:t>
            </a:r>
            <a:r>
              <a:rPr sz="2750" spc="-12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options</a:t>
            </a:r>
            <a:r>
              <a:rPr sz="2750" spc="-10" dirty="0">
                <a:latin typeface="Microsoft Sans Serif"/>
                <a:cs typeface="Microsoft Sans Serif"/>
              </a:rPr>
              <a:t>)</a:t>
            </a:r>
            <a:endParaRPr sz="2750">
              <a:latin typeface="Microsoft Sans Serif"/>
              <a:cs typeface="Microsoft Sans Serif"/>
            </a:endParaRPr>
          </a:p>
          <a:p>
            <a:pPr marL="492125" marR="5080" indent="-480059">
              <a:lnSpc>
                <a:spcPts val="2780"/>
              </a:lnSpc>
              <a:spcBef>
                <a:spcPts val="1265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75" dirty="0">
                <a:latin typeface="Microsoft Sans Serif"/>
                <a:cs typeface="Microsoft Sans Serif"/>
              </a:rPr>
              <a:t>Step</a:t>
            </a:r>
            <a:r>
              <a:rPr sz="2800" spc="-114" dirty="0">
                <a:latin typeface="Microsoft Sans Serif"/>
                <a:cs typeface="Microsoft Sans Serif"/>
              </a:rPr>
              <a:t> </a:t>
            </a:r>
            <a:r>
              <a:rPr sz="2750" dirty="0">
                <a:latin typeface="Microsoft Sans Serif"/>
                <a:cs typeface="Microsoft Sans Serif"/>
              </a:rPr>
              <a:t>3</a:t>
            </a:r>
            <a:r>
              <a:rPr sz="2750" spc="550" dirty="0">
                <a:latin typeface="Microsoft Sans Serif"/>
                <a:cs typeface="Microsoft Sans Serif"/>
              </a:rPr>
              <a:t> </a:t>
            </a:r>
            <a:r>
              <a:rPr sz="2800" spc="-204" dirty="0">
                <a:latin typeface="Microsoft Sans Serif"/>
                <a:cs typeface="Microsoft Sans Serif"/>
              </a:rPr>
              <a:t>We</a:t>
            </a:r>
            <a:r>
              <a:rPr sz="2800" spc="-45" dirty="0">
                <a:latin typeface="Microsoft Sans Serif"/>
                <a:cs typeface="Microsoft Sans Serif"/>
              </a:rPr>
              <a:t> </a:t>
            </a:r>
            <a:r>
              <a:rPr sz="2800" spc="-35" dirty="0">
                <a:latin typeface="Microsoft Sans Serif"/>
                <a:cs typeface="Microsoft Sans Serif"/>
              </a:rPr>
              <a:t>create</a:t>
            </a:r>
            <a:r>
              <a:rPr sz="2800" spc="-95" dirty="0">
                <a:latin typeface="Microsoft Sans Serif"/>
                <a:cs typeface="Microsoft Sans Serif"/>
              </a:rPr>
              <a:t> </a:t>
            </a:r>
            <a:r>
              <a:rPr sz="2800" spc="-50" dirty="0">
                <a:latin typeface="Microsoft Sans Serif"/>
                <a:cs typeface="Microsoft Sans Serif"/>
              </a:rPr>
              <a:t>and</a:t>
            </a:r>
            <a:r>
              <a:rPr sz="2800" spc="-90" dirty="0">
                <a:latin typeface="Microsoft Sans Serif"/>
                <a:cs typeface="Microsoft Sans Serif"/>
              </a:rPr>
              <a:t> </a:t>
            </a:r>
            <a:r>
              <a:rPr sz="2800" spc="-65" dirty="0">
                <a:latin typeface="Microsoft Sans Serif"/>
                <a:cs typeface="Microsoft Sans Serif"/>
              </a:rPr>
              <a:t>execute</a:t>
            </a:r>
            <a:r>
              <a:rPr sz="2800" spc="-9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your</a:t>
            </a:r>
            <a:r>
              <a:rPr sz="2800" spc="-95" dirty="0">
                <a:latin typeface="Microsoft Sans Serif"/>
                <a:cs typeface="Microsoft Sans Serif"/>
              </a:rPr>
              <a:t> </a:t>
            </a:r>
            <a:r>
              <a:rPr sz="2800" spc="-45" dirty="0">
                <a:latin typeface="Microsoft Sans Serif"/>
                <a:cs typeface="Microsoft Sans Serif"/>
              </a:rPr>
              <a:t>customized</a:t>
            </a:r>
            <a:r>
              <a:rPr sz="2800" spc="-95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estate </a:t>
            </a:r>
            <a:r>
              <a:rPr sz="2800" spc="-50" dirty="0">
                <a:latin typeface="Microsoft Sans Serif"/>
                <a:cs typeface="Microsoft Sans Serif"/>
              </a:rPr>
              <a:t>and</a:t>
            </a:r>
            <a:r>
              <a:rPr sz="2800" spc="-140" dirty="0">
                <a:latin typeface="Microsoft Sans Serif"/>
                <a:cs typeface="Microsoft Sans Serif"/>
              </a:rPr>
              <a:t> </a:t>
            </a:r>
            <a:r>
              <a:rPr sz="2800" spc="-35" dirty="0">
                <a:latin typeface="Microsoft Sans Serif"/>
                <a:cs typeface="Microsoft Sans Serif"/>
              </a:rPr>
              <a:t>Medicaid</a:t>
            </a:r>
            <a:r>
              <a:rPr sz="2800" spc="-140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plan</a:t>
            </a:r>
            <a:endParaRPr sz="2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2510"/>
              </a:spcBef>
            </a:pPr>
            <a:r>
              <a:rPr sz="3000" i="1" spc="90" dirty="0">
                <a:latin typeface="Arial"/>
                <a:cs typeface="Arial"/>
              </a:rPr>
              <a:t> </a:t>
            </a:r>
            <a:r>
              <a:rPr sz="2900" i="1" spc="-170" dirty="0">
                <a:latin typeface="Arial"/>
                <a:cs typeface="Arial"/>
              </a:rPr>
              <a:t>Make</a:t>
            </a:r>
            <a:r>
              <a:rPr sz="2900" i="1" spc="-80" dirty="0">
                <a:latin typeface="Arial"/>
                <a:cs typeface="Arial"/>
              </a:rPr>
              <a:t> </a:t>
            </a:r>
            <a:r>
              <a:rPr sz="2900" i="1" dirty="0">
                <a:latin typeface="Arial"/>
                <a:cs typeface="Arial"/>
              </a:rPr>
              <a:t>it</a:t>
            </a:r>
            <a:r>
              <a:rPr sz="2900" i="1" spc="-85" dirty="0">
                <a:latin typeface="Arial"/>
                <a:cs typeface="Arial"/>
              </a:rPr>
              <a:t> </a:t>
            </a:r>
            <a:r>
              <a:rPr sz="2900" i="1" spc="-125" dirty="0">
                <a:latin typeface="Arial"/>
                <a:cs typeface="Arial"/>
              </a:rPr>
              <a:t>clear</a:t>
            </a:r>
            <a:r>
              <a:rPr sz="3000" i="1" spc="-125" dirty="0">
                <a:latin typeface="Arial"/>
                <a:cs typeface="Arial"/>
              </a:rPr>
              <a:t>,</a:t>
            </a:r>
            <a:r>
              <a:rPr sz="3000" i="1" spc="-110" dirty="0">
                <a:latin typeface="Arial"/>
                <a:cs typeface="Arial"/>
              </a:rPr>
              <a:t> </a:t>
            </a:r>
            <a:r>
              <a:rPr sz="2900" i="1" spc="-120" dirty="0">
                <a:latin typeface="Arial"/>
                <a:cs typeface="Arial"/>
              </a:rPr>
              <a:t>simple</a:t>
            </a:r>
            <a:r>
              <a:rPr sz="3000" i="1" spc="-120" dirty="0">
                <a:latin typeface="Arial"/>
                <a:cs typeface="Arial"/>
              </a:rPr>
              <a:t>,</a:t>
            </a:r>
            <a:r>
              <a:rPr sz="3000" i="1" spc="-114" dirty="0">
                <a:latin typeface="Arial"/>
                <a:cs typeface="Arial"/>
              </a:rPr>
              <a:t> </a:t>
            </a:r>
            <a:r>
              <a:rPr sz="2900" i="1" spc="-150" dirty="0">
                <a:latin typeface="Arial"/>
                <a:cs typeface="Arial"/>
              </a:rPr>
              <a:t>and</a:t>
            </a:r>
            <a:r>
              <a:rPr sz="2900" i="1" spc="-80" dirty="0">
                <a:latin typeface="Arial"/>
                <a:cs typeface="Arial"/>
              </a:rPr>
              <a:t> </a:t>
            </a:r>
            <a:r>
              <a:rPr sz="2900" i="1" spc="-10" dirty="0">
                <a:latin typeface="Arial"/>
                <a:cs typeface="Arial"/>
              </a:rPr>
              <a:t>inviting</a:t>
            </a:r>
            <a:r>
              <a:rPr sz="3000" i="1" spc="-10" dirty="0">
                <a:latin typeface="Arial"/>
                <a:cs typeface="Arial"/>
              </a:rPr>
              <a:t>.)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3"/>
            <a:ext cx="10286999" cy="64388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55104" y="780591"/>
            <a:ext cx="7923530" cy="4599940"/>
          </a:xfrm>
          <a:prstGeom prst="rect">
            <a:avLst/>
          </a:prstGeom>
        </p:spPr>
        <p:txBody>
          <a:bodyPr vert="horz" wrap="square" lIns="0" tIns="273050" rIns="0" bIns="0" rtlCol="0">
            <a:spAutoFit/>
          </a:bodyPr>
          <a:lstStyle/>
          <a:p>
            <a:pPr marL="12700" marR="5080">
              <a:lnSpc>
                <a:spcPts val="8470"/>
              </a:lnSpc>
              <a:spcBef>
                <a:spcPts val="2150"/>
              </a:spcBef>
            </a:pPr>
            <a:r>
              <a:rPr sz="8800" spc="-105" dirty="0">
                <a:solidFill>
                  <a:srgbClr val="FFFFFF"/>
                </a:solidFill>
                <a:latin typeface="Microsoft Sans Serif"/>
                <a:cs typeface="Microsoft Sans Serif"/>
              </a:rPr>
              <a:t>Slide</a:t>
            </a:r>
            <a:r>
              <a:rPr sz="8800" spc="-80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8450" spc="-495" dirty="0">
                <a:solidFill>
                  <a:srgbClr val="FFFFFF"/>
                </a:solidFill>
                <a:latin typeface="Microsoft Sans Serif"/>
                <a:cs typeface="Microsoft Sans Serif"/>
              </a:rPr>
              <a:t>12</a:t>
            </a:r>
            <a:r>
              <a:rPr sz="845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 </a:t>
            </a:r>
            <a:r>
              <a:rPr sz="8800" spc="-65" dirty="0">
                <a:solidFill>
                  <a:srgbClr val="FFFFFF"/>
                </a:solidFill>
                <a:latin typeface="Microsoft Sans Serif"/>
                <a:cs typeface="Microsoft Sans Serif"/>
              </a:rPr>
              <a:t>Special </a:t>
            </a:r>
            <a:r>
              <a:rPr sz="8800" spc="70" dirty="0">
                <a:solidFill>
                  <a:srgbClr val="FFFFFF"/>
                </a:solidFill>
                <a:latin typeface="Microsoft Sans Serif"/>
                <a:cs typeface="Microsoft Sans Serif"/>
              </a:rPr>
              <a:t>Offer</a:t>
            </a:r>
            <a:r>
              <a:rPr sz="8450" dirty="0">
                <a:solidFill>
                  <a:srgbClr val="FFFFFF"/>
                </a:solidFill>
                <a:latin typeface="Microsoft Sans Serif"/>
                <a:cs typeface="Microsoft Sans Serif"/>
              </a:rPr>
              <a:t>  </a:t>
            </a:r>
            <a:r>
              <a:rPr sz="8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Create </a:t>
            </a:r>
            <a:r>
              <a:rPr sz="8800" spc="-40" dirty="0">
                <a:solidFill>
                  <a:srgbClr val="FFFFFF"/>
                </a:solidFill>
                <a:latin typeface="Microsoft Sans Serif"/>
                <a:cs typeface="Microsoft Sans Serif"/>
              </a:rPr>
              <a:t>Urgency</a:t>
            </a:r>
            <a:r>
              <a:rPr sz="8800" spc="-7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8450" spc="-390" dirty="0">
                <a:solidFill>
                  <a:srgbClr val="FFFFFF"/>
                </a:solidFill>
                <a:latin typeface="Microsoft Sans Serif"/>
                <a:cs typeface="Microsoft Sans Serif"/>
              </a:rPr>
              <a:t>&amp; </a:t>
            </a:r>
            <a:r>
              <a:rPr sz="8800" spc="145" dirty="0">
                <a:solidFill>
                  <a:srgbClr val="FFFFFF"/>
                </a:solidFill>
                <a:latin typeface="Microsoft Sans Serif"/>
                <a:cs typeface="Microsoft Sans Serif"/>
              </a:rPr>
              <a:t>Action</a:t>
            </a:r>
            <a:r>
              <a:rPr sz="8450" spc="145" dirty="0">
                <a:solidFill>
                  <a:srgbClr val="FFFFFF"/>
                </a:solidFill>
                <a:latin typeface="Microsoft Sans Serif"/>
                <a:cs typeface="Microsoft Sans Serif"/>
              </a:rPr>
              <a:t>)</a:t>
            </a:r>
            <a:endParaRPr sz="845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5104" y="612735"/>
            <a:ext cx="6168390" cy="1572895"/>
          </a:xfrm>
          <a:prstGeom prst="rect">
            <a:avLst/>
          </a:prstGeom>
        </p:spPr>
        <p:txBody>
          <a:bodyPr vert="horz" wrap="square" lIns="0" tIns="187960" rIns="0" bIns="0" rtlCol="0">
            <a:spAutoFit/>
          </a:bodyPr>
          <a:lstStyle/>
          <a:p>
            <a:pPr marL="12700" marR="5080">
              <a:lnSpc>
                <a:spcPct val="79600"/>
              </a:lnSpc>
              <a:spcBef>
                <a:spcPts val="1480"/>
              </a:spcBef>
            </a:pPr>
            <a:r>
              <a:rPr spc="-145" dirty="0"/>
              <a:t>Book</a:t>
            </a:r>
            <a:r>
              <a:rPr spc="-500" dirty="0"/>
              <a:t> </a:t>
            </a:r>
            <a:r>
              <a:rPr spc="-630" dirty="0"/>
              <a:t>Y</a:t>
            </a:r>
            <a:r>
              <a:rPr spc="35" dirty="0"/>
              <a:t>o</a:t>
            </a:r>
            <a:r>
              <a:rPr spc="40" dirty="0"/>
              <a:t>u</a:t>
            </a:r>
            <a:r>
              <a:rPr spc="45" dirty="0"/>
              <a:t>r</a:t>
            </a:r>
            <a:r>
              <a:rPr spc="-500" dirty="0"/>
              <a:t> </a:t>
            </a:r>
            <a:r>
              <a:rPr spc="-755" dirty="0"/>
              <a:t>FREE </a:t>
            </a:r>
            <a:r>
              <a:rPr dirty="0"/>
              <a:t>Consultation</a:t>
            </a:r>
            <a:r>
              <a:rPr spc="-25" dirty="0"/>
              <a:t> </a:t>
            </a:r>
            <a:r>
              <a:rPr spc="-65" dirty="0"/>
              <a:t>Today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100" dirty="0"/>
              <a:t> </a:t>
            </a:r>
            <a:r>
              <a:rPr spc="-114" dirty="0"/>
              <a:t>Limited</a:t>
            </a:r>
            <a:r>
              <a:rPr spc="-75" dirty="0"/>
              <a:t> </a:t>
            </a:r>
            <a:r>
              <a:rPr spc="-20" dirty="0"/>
              <a:t>Availability</a:t>
            </a:r>
            <a:r>
              <a:rPr sz="3000" spc="-20" dirty="0"/>
              <a:t>)</a:t>
            </a:r>
            <a:endParaRPr sz="3000"/>
          </a:p>
          <a:p>
            <a:pPr marL="492125" indent="-479425">
              <a:lnSpc>
                <a:spcPct val="100000"/>
              </a:lnSpc>
              <a:spcBef>
                <a:spcPts val="2600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i="0" spc="-45" dirty="0">
                <a:latin typeface="Microsoft Sans Serif"/>
                <a:cs typeface="Microsoft Sans Serif"/>
              </a:rPr>
              <a:t>Clearly</a:t>
            </a:r>
            <a:r>
              <a:rPr sz="2800" i="0" spc="-114" dirty="0">
                <a:latin typeface="Microsoft Sans Serif"/>
                <a:cs typeface="Microsoft Sans Serif"/>
              </a:rPr>
              <a:t> </a:t>
            </a:r>
            <a:r>
              <a:rPr sz="2800" i="0" spc="-35" dirty="0">
                <a:latin typeface="Microsoft Sans Serif"/>
                <a:cs typeface="Microsoft Sans Serif"/>
              </a:rPr>
              <a:t>outline</a:t>
            </a:r>
            <a:r>
              <a:rPr sz="2800" i="0" spc="-110" dirty="0">
                <a:latin typeface="Microsoft Sans Serif"/>
                <a:cs typeface="Microsoft Sans Serif"/>
              </a:rPr>
              <a:t> </a:t>
            </a:r>
            <a:r>
              <a:rPr sz="2800" i="0" dirty="0">
                <a:latin typeface="Microsoft Sans Serif"/>
                <a:cs typeface="Microsoft Sans Serif"/>
              </a:rPr>
              <a:t>the</a:t>
            </a:r>
            <a:r>
              <a:rPr sz="2800" i="0" spc="-114" dirty="0">
                <a:latin typeface="Microsoft Sans Serif"/>
                <a:cs typeface="Microsoft Sans Serif"/>
              </a:rPr>
              <a:t> </a:t>
            </a:r>
            <a:r>
              <a:rPr sz="2800" i="0" spc="-25" dirty="0">
                <a:latin typeface="Microsoft Sans Serif"/>
                <a:cs typeface="Microsoft Sans Serif"/>
              </a:rPr>
              <a:t>benefits</a:t>
            </a:r>
            <a:r>
              <a:rPr sz="2800" i="0" spc="-110" dirty="0">
                <a:latin typeface="Microsoft Sans Serif"/>
                <a:cs typeface="Microsoft Sans Serif"/>
              </a:rPr>
              <a:t> </a:t>
            </a:r>
            <a:r>
              <a:rPr sz="2800" i="0" dirty="0">
                <a:latin typeface="Microsoft Sans Serif"/>
                <a:cs typeface="Microsoft Sans Serif"/>
              </a:rPr>
              <a:t>of</a:t>
            </a:r>
            <a:r>
              <a:rPr sz="2800" i="0" spc="-110" dirty="0">
                <a:latin typeface="Microsoft Sans Serif"/>
                <a:cs typeface="Microsoft Sans Serif"/>
              </a:rPr>
              <a:t> </a:t>
            </a:r>
            <a:r>
              <a:rPr sz="2800" i="0" spc="-20" dirty="0">
                <a:latin typeface="Microsoft Sans Serif"/>
                <a:cs typeface="Microsoft Sans Serif"/>
              </a:rPr>
              <a:t>acting</a:t>
            </a:r>
            <a:r>
              <a:rPr sz="2800" i="0" spc="-114" dirty="0">
                <a:latin typeface="Microsoft Sans Serif"/>
                <a:cs typeface="Microsoft Sans Serif"/>
              </a:rPr>
              <a:t> </a:t>
            </a:r>
            <a:r>
              <a:rPr sz="2800" i="0" spc="-10" dirty="0">
                <a:latin typeface="Microsoft Sans Serif"/>
                <a:cs typeface="Microsoft Sans Serif"/>
              </a:rPr>
              <a:t>today</a:t>
            </a:r>
            <a:r>
              <a:rPr sz="2750" i="0" spc="-10" dirty="0">
                <a:latin typeface="Microsoft Sans Serif"/>
                <a:cs typeface="Microsoft Sans Serif"/>
              </a:rPr>
              <a:t>.</a:t>
            </a:r>
            <a:endParaRPr sz="2750">
              <a:latin typeface="Microsoft Sans Serif"/>
              <a:cs typeface="Microsoft Sans Serif"/>
            </a:endParaRPr>
          </a:p>
          <a:p>
            <a:pPr marL="492125" marR="5080" indent="-480059">
              <a:lnSpc>
                <a:spcPts val="2780"/>
              </a:lnSpc>
              <a:spcBef>
                <a:spcPts val="1265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i="0" spc="-30" dirty="0">
                <a:latin typeface="Microsoft Sans Serif"/>
                <a:cs typeface="Microsoft Sans Serif"/>
              </a:rPr>
              <a:t>Offer</a:t>
            </a:r>
            <a:r>
              <a:rPr sz="2800" i="0" spc="-135" dirty="0">
                <a:latin typeface="Microsoft Sans Serif"/>
                <a:cs typeface="Microsoft Sans Serif"/>
              </a:rPr>
              <a:t> </a:t>
            </a:r>
            <a:r>
              <a:rPr sz="2800" i="0" spc="-35" dirty="0">
                <a:latin typeface="Microsoft Sans Serif"/>
                <a:cs typeface="Microsoft Sans Serif"/>
              </a:rPr>
              <a:t>incentive</a:t>
            </a:r>
            <a:r>
              <a:rPr sz="2800" i="0" spc="-130" dirty="0">
                <a:latin typeface="Microsoft Sans Serif"/>
                <a:cs typeface="Microsoft Sans Serif"/>
              </a:rPr>
              <a:t> </a:t>
            </a:r>
            <a:r>
              <a:rPr sz="2750" i="0" spc="-30" dirty="0">
                <a:latin typeface="Microsoft Sans Serif"/>
                <a:cs typeface="Microsoft Sans Serif"/>
              </a:rPr>
              <a:t>(</a:t>
            </a:r>
            <a:r>
              <a:rPr sz="2800" i="0" spc="-30" dirty="0">
                <a:latin typeface="Microsoft Sans Serif"/>
                <a:cs typeface="Microsoft Sans Serif"/>
              </a:rPr>
              <a:t>e</a:t>
            </a:r>
            <a:r>
              <a:rPr sz="2750" i="0" spc="-30" dirty="0">
                <a:latin typeface="Microsoft Sans Serif"/>
                <a:cs typeface="Microsoft Sans Serif"/>
              </a:rPr>
              <a:t>.</a:t>
            </a:r>
            <a:r>
              <a:rPr sz="2800" i="0" spc="-30" dirty="0">
                <a:latin typeface="Microsoft Sans Serif"/>
                <a:cs typeface="Microsoft Sans Serif"/>
              </a:rPr>
              <a:t>g</a:t>
            </a:r>
            <a:r>
              <a:rPr sz="2750" i="0" spc="-30" dirty="0">
                <a:latin typeface="Microsoft Sans Serif"/>
                <a:cs typeface="Microsoft Sans Serif"/>
              </a:rPr>
              <a:t>.,</a:t>
            </a:r>
            <a:r>
              <a:rPr sz="2750" i="0" spc="-114" dirty="0">
                <a:latin typeface="Microsoft Sans Serif"/>
                <a:cs typeface="Microsoft Sans Serif"/>
              </a:rPr>
              <a:t> </a:t>
            </a:r>
            <a:r>
              <a:rPr sz="2800" i="0" dirty="0">
                <a:latin typeface="Microsoft Sans Serif"/>
                <a:cs typeface="Microsoft Sans Serif"/>
              </a:rPr>
              <a:t>free</a:t>
            </a:r>
            <a:r>
              <a:rPr sz="2800" i="0" spc="-125" dirty="0">
                <a:latin typeface="Microsoft Sans Serif"/>
                <a:cs typeface="Microsoft Sans Serif"/>
              </a:rPr>
              <a:t> </a:t>
            </a:r>
            <a:r>
              <a:rPr sz="2800" i="0" spc="-40" dirty="0">
                <a:latin typeface="Microsoft Sans Serif"/>
                <a:cs typeface="Microsoft Sans Serif"/>
              </a:rPr>
              <a:t>document</a:t>
            </a:r>
            <a:r>
              <a:rPr sz="2800" i="0" spc="-130" dirty="0">
                <a:latin typeface="Microsoft Sans Serif"/>
                <a:cs typeface="Microsoft Sans Serif"/>
              </a:rPr>
              <a:t> </a:t>
            </a:r>
            <a:r>
              <a:rPr sz="2800" i="0" spc="-75" dirty="0">
                <a:latin typeface="Microsoft Sans Serif"/>
                <a:cs typeface="Microsoft Sans Serif"/>
              </a:rPr>
              <a:t>review</a:t>
            </a:r>
            <a:r>
              <a:rPr sz="2750" i="0" spc="-75" dirty="0">
                <a:latin typeface="Microsoft Sans Serif"/>
                <a:cs typeface="Microsoft Sans Serif"/>
              </a:rPr>
              <a:t>,</a:t>
            </a:r>
            <a:r>
              <a:rPr sz="2750" i="0" spc="-105" dirty="0">
                <a:latin typeface="Microsoft Sans Serif"/>
                <a:cs typeface="Microsoft Sans Serif"/>
              </a:rPr>
              <a:t> </a:t>
            </a:r>
            <a:r>
              <a:rPr sz="2800" i="0" spc="-10" dirty="0">
                <a:latin typeface="Microsoft Sans Serif"/>
                <a:cs typeface="Microsoft Sans Serif"/>
              </a:rPr>
              <a:t>Medicaid </a:t>
            </a:r>
            <a:r>
              <a:rPr sz="2800" i="0" dirty="0">
                <a:latin typeface="Microsoft Sans Serif"/>
                <a:cs typeface="Microsoft Sans Serif"/>
              </a:rPr>
              <a:t>risk</a:t>
            </a:r>
            <a:r>
              <a:rPr sz="2800" i="0" spc="-170" dirty="0">
                <a:latin typeface="Microsoft Sans Serif"/>
                <a:cs typeface="Microsoft Sans Serif"/>
              </a:rPr>
              <a:t> </a:t>
            </a:r>
            <a:r>
              <a:rPr sz="2800" i="0" spc="-10" dirty="0">
                <a:latin typeface="Microsoft Sans Serif"/>
                <a:cs typeface="Microsoft Sans Serif"/>
              </a:rPr>
              <a:t>assessment</a:t>
            </a:r>
            <a:r>
              <a:rPr sz="2750" i="0" spc="-10" dirty="0">
                <a:latin typeface="Microsoft Sans Serif"/>
                <a:cs typeface="Microsoft Sans Serif"/>
              </a:rPr>
              <a:t>).</a:t>
            </a:r>
            <a:endParaRPr sz="27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5130799" y="2174103"/>
            <a:ext cx="4088129" cy="2015489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492125" marR="546735" indent="-480059">
              <a:lnSpc>
                <a:spcPts val="2780"/>
              </a:lnSpc>
              <a:spcBef>
                <a:spcPts val="680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114" dirty="0">
                <a:latin typeface="Microsoft Sans Serif"/>
                <a:cs typeface="Microsoft Sans Serif"/>
              </a:rPr>
              <a:t>Open</a:t>
            </a:r>
            <a:r>
              <a:rPr sz="2800" spc="-7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the</a:t>
            </a:r>
            <a:r>
              <a:rPr sz="2800" spc="-10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floor</a:t>
            </a:r>
            <a:r>
              <a:rPr sz="2800" spc="-85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for </a:t>
            </a:r>
            <a:r>
              <a:rPr sz="2800" spc="-65" dirty="0">
                <a:latin typeface="Microsoft Sans Serif"/>
                <a:cs typeface="Microsoft Sans Serif"/>
              </a:rPr>
              <a:t>audience </a:t>
            </a:r>
            <a:r>
              <a:rPr sz="2800" spc="-55" dirty="0">
                <a:latin typeface="Microsoft Sans Serif"/>
                <a:cs typeface="Microsoft Sans Serif"/>
              </a:rPr>
              <a:t>questions</a:t>
            </a:r>
            <a:r>
              <a:rPr sz="2750" spc="-55" dirty="0">
                <a:latin typeface="Microsoft Sans Serif"/>
                <a:cs typeface="Microsoft Sans Serif"/>
              </a:rPr>
              <a:t>.</a:t>
            </a:r>
            <a:endParaRPr sz="2750">
              <a:latin typeface="Microsoft Sans Serif"/>
              <a:cs typeface="Microsoft Sans Serif"/>
            </a:endParaRPr>
          </a:p>
          <a:p>
            <a:pPr marL="492125" marR="5080" indent="-480059">
              <a:lnSpc>
                <a:spcPts val="2780"/>
              </a:lnSpc>
              <a:spcBef>
                <a:spcPts val="1190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85" dirty="0">
                <a:latin typeface="Microsoft Sans Serif"/>
                <a:cs typeface="Microsoft Sans Serif"/>
              </a:rPr>
              <a:t>Reinforce</a:t>
            </a:r>
            <a:r>
              <a:rPr sz="2800" spc="-80" dirty="0">
                <a:latin typeface="Microsoft Sans Serif"/>
                <a:cs typeface="Microsoft Sans Serif"/>
              </a:rPr>
              <a:t> </a:t>
            </a:r>
            <a:r>
              <a:rPr sz="2800" spc="-40" dirty="0">
                <a:latin typeface="Microsoft Sans Serif"/>
                <a:cs typeface="Microsoft Sans Serif"/>
              </a:rPr>
              <a:t>expertise</a:t>
            </a:r>
            <a:r>
              <a:rPr sz="2800" spc="-80" dirty="0">
                <a:latin typeface="Microsoft Sans Serif"/>
                <a:cs typeface="Microsoft Sans Serif"/>
              </a:rPr>
              <a:t> </a:t>
            </a:r>
            <a:r>
              <a:rPr sz="2800" spc="-60" dirty="0">
                <a:latin typeface="Microsoft Sans Serif"/>
                <a:cs typeface="Microsoft Sans Serif"/>
              </a:rPr>
              <a:t>and empathy</a:t>
            </a:r>
            <a:r>
              <a:rPr sz="2800" spc="-75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while </a:t>
            </a:r>
            <a:r>
              <a:rPr sz="2800" spc="-10" dirty="0">
                <a:latin typeface="Microsoft Sans Serif"/>
                <a:cs typeface="Microsoft Sans Serif"/>
              </a:rPr>
              <a:t>answering</a:t>
            </a:r>
            <a:r>
              <a:rPr sz="2750" spc="-10" dirty="0">
                <a:latin typeface="Microsoft Sans Serif"/>
                <a:cs typeface="Microsoft Sans Serif"/>
              </a:rPr>
              <a:t>.</a:t>
            </a:r>
            <a:endParaRPr sz="275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36923" y="2003385"/>
            <a:ext cx="2651760" cy="2258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6090"/>
              </a:lnSpc>
              <a:spcBef>
                <a:spcPts val="100"/>
              </a:spcBef>
            </a:pPr>
            <a:r>
              <a:rPr spc="-75" dirty="0"/>
              <a:t>Slide</a:t>
            </a:r>
            <a:r>
              <a:rPr spc="-484" dirty="0"/>
              <a:t> </a:t>
            </a:r>
            <a:r>
              <a:rPr sz="5400" spc="-285" dirty="0"/>
              <a:t>13 </a:t>
            </a:r>
            <a:endParaRPr sz="5400"/>
          </a:p>
          <a:p>
            <a:pPr marL="127635" marR="5080" indent="1087755">
              <a:lnSpc>
                <a:spcPct val="79600"/>
              </a:lnSpc>
              <a:spcBef>
                <a:spcPts val="690"/>
              </a:spcBef>
            </a:pPr>
            <a:r>
              <a:rPr spc="-204" dirty="0"/>
              <a:t>Q</a:t>
            </a:r>
            <a:r>
              <a:rPr sz="5400" spc="-204" dirty="0"/>
              <a:t>&amp;</a:t>
            </a:r>
            <a:r>
              <a:rPr spc="-204" dirty="0"/>
              <a:t>A </a:t>
            </a:r>
            <a:r>
              <a:rPr spc="-60" dirty="0"/>
              <a:t>Session</a:t>
            </a:r>
            <a:endParaRPr sz="54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10"/>
            <a:ext cx="10286999" cy="643889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55104" y="1323516"/>
            <a:ext cx="8594725" cy="3514090"/>
          </a:xfrm>
          <a:prstGeom prst="rect">
            <a:avLst/>
          </a:prstGeom>
        </p:spPr>
        <p:txBody>
          <a:bodyPr vert="horz" wrap="square" lIns="0" tIns="285750" rIns="0" bIns="0" rtlCol="0">
            <a:spAutoFit/>
          </a:bodyPr>
          <a:lstStyle/>
          <a:p>
            <a:pPr marL="12700" marR="5080">
              <a:lnSpc>
                <a:spcPct val="79900"/>
              </a:lnSpc>
              <a:spcBef>
                <a:spcPts val="2250"/>
              </a:spcBef>
            </a:pPr>
            <a:r>
              <a:rPr sz="8800" spc="-105" dirty="0">
                <a:solidFill>
                  <a:srgbClr val="FFFFFF"/>
                </a:solidFill>
              </a:rPr>
              <a:t>Slide</a:t>
            </a:r>
            <a:r>
              <a:rPr sz="8800" spc="-800" dirty="0">
                <a:solidFill>
                  <a:srgbClr val="FFFFFF"/>
                </a:solidFill>
              </a:rPr>
              <a:t> </a:t>
            </a:r>
            <a:r>
              <a:rPr sz="8450" spc="-285" dirty="0">
                <a:solidFill>
                  <a:srgbClr val="FFFFFF"/>
                </a:solidFill>
              </a:rPr>
              <a:t>14</a:t>
            </a:r>
            <a:r>
              <a:rPr sz="8450" spc="-35" dirty="0">
                <a:solidFill>
                  <a:srgbClr val="FFFFFF"/>
                </a:solidFill>
              </a:rPr>
              <a:t>  </a:t>
            </a:r>
            <a:r>
              <a:rPr sz="8800" spc="-10" dirty="0">
                <a:solidFill>
                  <a:srgbClr val="FFFFFF"/>
                </a:solidFill>
              </a:rPr>
              <a:t>Thank </a:t>
            </a:r>
            <a:r>
              <a:rPr sz="8800" spc="-1035" dirty="0">
                <a:solidFill>
                  <a:srgbClr val="FFFFFF"/>
                </a:solidFill>
              </a:rPr>
              <a:t>Y</a:t>
            </a:r>
            <a:r>
              <a:rPr sz="8800" spc="15" dirty="0">
                <a:solidFill>
                  <a:srgbClr val="FFFFFF"/>
                </a:solidFill>
              </a:rPr>
              <a:t>ou</a:t>
            </a:r>
            <a:r>
              <a:rPr sz="8800" spc="-795" dirty="0">
                <a:solidFill>
                  <a:srgbClr val="FFFFFF"/>
                </a:solidFill>
              </a:rPr>
              <a:t> </a:t>
            </a:r>
            <a:r>
              <a:rPr sz="8450" spc="-340" dirty="0">
                <a:solidFill>
                  <a:srgbClr val="FFFFFF"/>
                </a:solidFill>
              </a:rPr>
              <a:t>&amp;</a:t>
            </a:r>
            <a:r>
              <a:rPr sz="8450" spc="-695" dirty="0">
                <a:solidFill>
                  <a:srgbClr val="FFFFFF"/>
                </a:solidFill>
              </a:rPr>
              <a:t> </a:t>
            </a:r>
            <a:r>
              <a:rPr sz="8800" spc="-145" dirty="0">
                <a:solidFill>
                  <a:srgbClr val="FFFFFF"/>
                </a:solidFill>
              </a:rPr>
              <a:t>Final</a:t>
            </a:r>
            <a:r>
              <a:rPr sz="8800" spc="-790" dirty="0">
                <a:solidFill>
                  <a:srgbClr val="FFFFFF"/>
                </a:solidFill>
              </a:rPr>
              <a:t> </a:t>
            </a:r>
            <a:r>
              <a:rPr sz="8800" spc="-130" dirty="0">
                <a:solidFill>
                  <a:srgbClr val="FFFFFF"/>
                </a:solidFill>
              </a:rPr>
              <a:t>Call</a:t>
            </a:r>
            <a:r>
              <a:rPr sz="8800" spc="-790" dirty="0">
                <a:solidFill>
                  <a:srgbClr val="FFFFFF"/>
                </a:solidFill>
              </a:rPr>
              <a:t> </a:t>
            </a:r>
            <a:r>
              <a:rPr sz="8800" spc="140" dirty="0">
                <a:solidFill>
                  <a:srgbClr val="FFFFFF"/>
                </a:solidFill>
              </a:rPr>
              <a:t>to </a:t>
            </a:r>
            <a:r>
              <a:rPr sz="8800" spc="150" dirty="0">
                <a:solidFill>
                  <a:srgbClr val="FFFFFF"/>
                </a:solidFill>
              </a:rPr>
              <a:t>Action</a:t>
            </a:r>
            <a:endParaRPr sz="88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286999" cy="64389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55104" y="1519512"/>
            <a:ext cx="8466455" cy="3050540"/>
          </a:xfrm>
          <a:prstGeom prst="rect">
            <a:avLst/>
          </a:prstGeom>
        </p:spPr>
        <p:txBody>
          <a:bodyPr vert="horz" wrap="square" lIns="0" tIns="340360" rIns="0" bIns="0" rtlCol="0">
            <a:spAutoFit/>
          </a:bodyPr>
          <a:lstStyle/>
          <a:p>
            <a:pPr marL="12700" marR="5080">
              <a:lnSpc>
                <a:spcPts val="10570"/>
              </a:lnSpc>
              <a:spcBef>
                <a:spcPts val="2680"/>
              </a:spcBef>
            </a:pPr>
            <a:r>
              <a:rPr sz="11000" spc="-120" dirty="0">
                <a:solidFill>
                  <a:srgbClr val="FFFFFF"/>
                </a:solidFill>
              </a:rPr>
              <a:t>Slide</a:t>
            </a:r>
            <a:r>
              <a:rPr sz="11000" spc="-1005" dirty="0">
                <a:solidFill>
                  <a:srgbClr val="FFFFFF"/>
                </a:solidFill>
              </a:rPr>
              <a:t> </a:t>
            </a:r>
            <a:r>
              <a:rPr sz="10550" spc="-434" dirty="0">
                <a:solidFill>
                  <a:srgbClr val="FFFFFF"/>
                </a:solidFill>
                <a:latin typeface="Toyota Type"/>
                <a:cs typeface="Toyota Type"/>
              </a:rPr>
              <a:t>1</a:t>
            </a:r>
            <a:r>
              <a:rPr sz="10550" spc="180" dirty="0">
                <a:solidFill>
                  <a:srgbClr val="FFFFFF"/>
                </a:solidFill>
                <a:latin typeface="Toyota Type"/>
                <a:cs typeface="Toyota Type"/>
              </a:rPr>
              <a:t>  </a:t>
            </a:r>
            <a:r>
              <a:rPr sz="11000" spc="200" dirty="0">
                <a:solidFill>
                  <a:srgbClr val="FFFFFF"/>
                </a:solidFill>
              </a:rPr>
              <a:t>Title</a:t>
            </a:r>
            <a:r>
              <a:rPr sz="11000" spc="-1000" dirty="0">
                <a:solidFill>
                  <a:srgbClr val="FFFFFF"/>
                </a:solidFill>
              </a:rPr>
              <a:t> </a:t>
            </a:r>
            <a:r>
              <a:rPr sz="10550" spc="-869" dirty="0">
                <a:solidFill>
                  <a:srgbClr val="FFFFFF"/>
                </a:solidFill>
                <a:latin typeface="Toyota Type"/>
                <a:cs typeface="Toyota Type"/>
              </a:rPr>
              <a:t>&amp; </a:t>
            </a:r>
            <a:r>
              <a:rPr sz="11000" spc="-10" dirty="0">
                <a:solidFill>
                  <a:srgbClr val="FFFFFF"/>
                </a:solidFill>
              </a:rPr>
              <a:t>Welcome</a:t>
            </a:r>
            <a:endParaRPr sz="11000">
              <a:latin typeface="Toyota Type"/>
              <a:cs typeface="Toyota Type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20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5130799" y="1145403"/>
            <a:ext cx="3601720" cy="805815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492125" marR="5080" indent="-480059">
              <a:lnSpc>
                <a:spcPts val="2780"/>
              </a:lnSpc>
              <a:spcBef>
                <a:spcPts val="680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75" dirty="0">
                <a:latin typeface="Microsoft Sans Serif"/>
                <a:cs typeface="Microsoft Sans Serif"/>
              </a:rPr>
              <a:t>Display</a:t>
            </a:r>
            <a:r>
              <a:rPr sz="2800" spc="-114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your</a:t>
            </a:r>
            <a:r>
              <a:rPr sz="2800" spc="-125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contact </a:t>
            </a:r>
            <a:r>
              <a:rPr sz="2800" spc="-40" dirty="0">
                <a:latin typeface="Microsoft Sans Serif"/>
                <a:cs typeface="Microsoft Sans Serif"/>
              </a:rPr>
              <a:t>information</a:t>
            </a:r>
            <a:r>
              <a:rPr sz="2800" spc="-8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clearly</a:t>
            </a:r>
            <a:r>
              <a:rPr sz="2750" spc="-10" dirty="0">
                <a:latin typeface="Microsoft Sans Serif"/>
                <a:cs typeface="Microsoft Sans Serif"/>
              </a:rPr>
              <a:t>:</a:t>
            </a:r>
            <a:endParaRPr sz="275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610621" y="1925474"/>
            <a:ext cx="3427729" cy="207327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492125" indent="-479425">
              <a:lnSpc>
                <a:spcPct val="100000"/>
              </a:lnSpc>
              <a:spcBef>
                <a:spcPts val="785"/>
              </a:spcBef>
              <a:buClr>
                <a:srgbClr val="333333"/>
              </a:buClr>
              <a:buSzPct val="89285"/>
              <a:buFont typeface="Times New Roman"/>
              <a:buChar char="◦"/>
              <a:tabLst>
                <a:tab pos="492125" algn="l"/>
              </a:tabLst>
            </a:pPr>
            <a:r>
              <a:rPr sz="2800" spc="-130" dirty="0">
                <a:latin typeface="Microsoft Sans Serif"/>
                <a:cs typeface="Microsoft Sans Serif"/>
              </a:rPr>
              <a:t>Name</a:t>
            </a:r>
            <a:r>
              <a:rPr sz="2800" spc="-60" dirty="0">
                <a:latin typeface="Microsoft Sans Serif"/>
                <a:cs typeface="Microsoft Sans Serif"/>
              </a:rPr>
              <a:t> </a:t>
            </a:r>
            <a:r>
              <a:rPr sz="2750" spc="-229" dirty="0">
                <a:latin typeface="Microsoft Sans Serif"/>
                <a:cs typeface="Microsoft Sans Serif"/>
              </a:rPr>
              <a:t>&amp;</a:t>
            </a:r>
            <a:r>
              <a:rPr sz="2750" spc="-20" dirty="0">
                <a:latin typeface="Microsoft Sans Serif"/>
                <a:cs typeface="Microsoft Sans Serif"/>
              </a:rPr>
              <a:t> </a:t>
            </a:r>
            <a:r>
              <a:rPr sz="2800" spc="-75" dirty="0">
                <a:latin typeface="Microsoft Sans Serif"/>
                <a:cs typeface="Microsoft Sans Serif"/>
              </a:rPr>
              <a:t>Firm</a:t>
            </a:r>
            <a:r>
              <a:rPr sz="2800" spc="-70" dirty="0">
                <a:latin typeface="Microsoft Sans Serif"/>
                <a:cs typeface="Microsoft Sans Serif"/>
              </a:rPr>
              <a:t> </a:t>
            </a:r>
            <a:r>
              <a:rPr sz="2800" spc="-105" dirty="0">
                <a:latin typeface="Microsoft Sans Serif"/>
                <a:cs typeface="Microsoft Sans Serif"/>
              </a:rPr>
              <a:t>Name</a:t>
            </a:r>
            <a:endParaRPr sz="2800">
              <a:latin typeface="Microsoft Sans Serif"/>
              <a:cs typeface="Microsoft Sans Serif"/>
            </a:endParaRPr>
          </a:p>
          <a:p>
            <a:pPr marL="492125" indent="-479425">
              <a:lnSpc>
                <a:spcPct val="100000"/>
              </a:lnSpc>
              <a:spcBef>
                <a:spcPts val="690"/>
              </a:spcBef>
              <a:buClr>
                <a:srgbClr val="333333"/>
              </a:buClr>
              <a:buSzPct val="89285"/>
              <a:buFont typeface="Times New Roman"/>
              <a:buChar char="◦"/>
              <a:tabLst>
                <a:tab pos="492125" algn="l"/>
              </a:tabLst>
            </a:pPr>
            <a:r>
              <a:rPr sz="2800" spc="-110" dirty="0">
                <a:latin typeface="Microsoft Sans Serif"/>
                <a:cs typeface="Microsoft Sans Serif"/>
              </a:rPr>
              <a:t>Phone</a:t>
            </a:r>
            <a:r>
              <a:rPr sz="2800" spc="-7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Number</a:t>
            </a:r>
            <a:endParaRPr sz="2800">
              <a:latin typeface="Microsoft Sans Serif"/>
              <a:cs typeface="Microsoft Sans Serif"/>
            </a:endParaRPr>
          </a:p>
          <a:p>
            <a:pPr marL="492125" indent="-479425">
              <a:lnSpc>
                <a:spcPct val="100000"/>
              </a:lnSpc>
              <a:spcBef>
                <a:spcPts val="615"/>
              </a:spcBef>
              <a:buClr>
                <a:srgbClr val="333333"/>
              </a:buClr>
              <a:buSzPct val="89285"/>
              <a:buFont typeface="Times New Roman"/>
              <a:buChar char="◦"/>
              <a:tabLst>
                <a:tab pos="492125" algn="l"/>
              </a:tabLst>
            </a:pPr>
            <a:r>
              <a:rPr sz="2800" spc="-90" dirty="0">
                <a:latin typeface="Microsoft Sans Serif"/>
                <a:cs typeface="Microsoft Sans Serif"/>
              </a:rPr>
              <a:t>Website</a:t>
            </a:r>
            <a:r>
              <a:rPr sz="2800" spc="-55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URL</a:t>
            </a:r>
            <a:endParaRPr sz="2800">
              <a:latin typeface="Microsoft Sans Serif"/>
              <a:cs typeface="Microsoft Sans Serif"/>
            </a:endParaRPr>
          </a:p>
          <a:p>
            <a:pPr marL="492125" indent="-479425">
              <a:lnSpc>
                <a:spcPct val="100000"/>
              </a:lnSpc>
              <a:spcBef>
                <a:spcPts val="690"/>
              </a:spcBef>
              <a:buClr>
                <a:srgbClr val="333333"/>
              </a:buClr>
              <a:buSzPct val="89285"/>
              <a:buFont typeface="Times New Roman"/>
              <a:buChar char="◦"/>
              <a:tabLst>
                <a:tab pos="492125" algn="l"/>
              </a:tabLst>
            </a:pPr>
            <a:r>
              <a:rPr sz="2800" spc="-145" dirty="0">
                <a:latin typeface="Microsoft Sans Serif"/>
                <a:cs typeface="Microsoft Sans Serif"/>
              </a:rPr>
              <a:t>Email</a:t>
            </a:r>
            <a:r>
              <a:rPr sz="2800" spc="-4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Address</a:t>
            </a:r>
            <a:endParaRPr sz="28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30799" y="4060053"/>
            <a:ext cx="4291330" cy="1158240"/>
          </a:xfrm>
          <a:prstGeom prst="rect">
            <a:avLst/>
          </a:prstGeom>
        </p:spPr>
        <p:txBody>
          <a:bodyPr vert="horz" wrap="square" lIns="0" tIns="87630" rIns="0" bIns="0" rtlCol="0">
            <a:spAutoFit/>
          </a:bodyPr>
          <a:lstStyle/>
          <a:p>
            <a:pPr marL="492125" marR="5080" indent="-480059">
              <a:lnSpc>
                <a:spcPts val="2770"/>
              </a:lnSpc>
              <a:spcBef>
                <a:spcPts val="690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90" dirty="0">
                <a:latin typeface="Microsoft Sans Serif"/>
                <a:cs typeface="Microsoft Sans Serif"/>
              </a:rPr>
              <a:t>Encourage</a:t>
            </a:r>
            <a:r>
              <a:rPr sz="2800" spc="-4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immediate sign</a:t>
            </a:r>
            <a:r>
              <a:rPr sz="2750" spc="-10" dirty="0">
                <a:latin typeface="Microsoft Sans Serif"/>
                <a:cs typeface="Microsoft Sans Serif"/>
              </a:rPr>
              <a:t>-</a:t>
            </a:r>
            <a:r>
              <a:rPr sz="2800" dirty="0">
                <a:latin typeface="Microsoft Sans Serif"/>
                <a:cs typeface="Microsoft Sans Serif"/>
              </a:rPr>
              <a:t>up</a:t>
            </a:r>
            <a:r>
              <a:rPr sz="2800" spc="-6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for</a:t>
            </a:r>
            <a:r>
              <a:rPr sz="2800" spc="-55" dirty="0">
                <a:latin typeface="Microsoft Sans Serif"/>
                <a:cs typeface="Microsoft Sans Serif"/>
              </a:rPr>
              <a:t> </a:t>
            </a:r>
            <a:r>
              <a:rPr sz="2800" spc="-40" dirty="0">
                <a:latin typeface="Microsoft Sans Serif"/>
                <a:cs typeface="Microsoft Sans Serif"/>
              </a:rPr>
              <a:t>consultations </a:t>
            </a:r>
            <a:r>
              <a:rPr sz="2800" dirty="0">
                <a:latin typeface="Microsoft Sans Serif"/>
                <a:cs typeface="Microsoft Sans Serif"/>
              </a:rPr>
              <a:t>or</a:t>
            </a:r>
            <a:r>
              <a:rPr sz="2800" spc="-110" dirty="0">
                <a:latin typeface="Microsoft Sans Serif"/>
                <a:cs typeface="Microsoft Sans Serif"/>
              </a:rPr>
              <a:t> </a:t>
            </a:r>
            <a:r>
              <a:rPr sz="2800" spc="-45" dirty="0">
                <a:latin typeface="Microsoft Sans Serif"/>
                <a:cs typeface="Microsoft Sans Serif"/>
              </a:rPr>
              <a:t>additional</a:t>
            </a:r>
            <a:r>
              <a:rPr sz="2800" spc="-11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handouts</a:t>
            </a:r>
            <a:r>
              <a:rPr sz="2750" spc="-10" dirty="0">
                <a:latin typeface="Microsoft Sans Serif"/>
                <a:cs typeface="Microsoft Sans Serif"/>
              </a:rPr>
              <a:t>.</a:t>
            </a:r>
            <a:endParaRPr sz="275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51718" y="2003385"/>
            <a:ext cx="3336925" cy="2258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6090"/>
              </a:lnSpc>
              <a:spcBef>
                <a:spcPts val="100"/>
              </a:spcBef>
            </a:pPr>
            <a:r>
              <a:rPr sz="5650" spc="-30" dirty="0">
                <a:latin typeface="Microsoft Sans Serif"/>
                <a:cs typeface="Microsoft Sans Serif"/>
              </a:rPr>
              <a:t>Thank</a:t>
            </a:r>
            <a:r>
              <a:rPr sz="5650" spc="-480" dirty="0">
                <a:latin typeface="Microsoft Sans Serif"/>
                <a:cs typeface="Microsoft Sans Serif"/>
              </a:rPr>
              <a:t> </a:t>
            </a:r>
            <a:r>
              <a:rPr sz="5650" spc="-610" dirty="0">
                <a:latin typeface="Microsoft Sans Serif"/>
                <a:cs typeface="Microsoft Sans Serif"/>
              </a:rPr>
              <a:t>Y</a:t>
            </a:r>
            <a:r>
              <a:rPr sz="5650" spc="55" dirty="0">
                <a:latin typeface="Microsoft Sans Serif"/>
                <a:cs typeface="Microsoft Sans Serif"/>
              </a:rPr>
              <a:t>o</a:t>
            </a:r>
            <a:r>
              <a:rPr sz="5650" spc="65" dirty="0">
                <a:latin typeface="Microsoft Sans Serif"/>
                <a:cs typeface="Microsoft Sans Serif"/>
              </a:rPr>
              <a:t>u</a:t>
            </a:r>
            <a:endParaRPr sz="5650">
              <a:latin typeface="Microsoft Sans Serif"/>
              <a:cs typeface="Microsoft Sans Serif"/>
            </a:endParaRPr>
          </a:p>
          <a:p>
            <a:pPr marL="737235" marR="5080" indent="1670050" algn="r">
              <a:lnSpc>
                <a:spcPct val="79600"/>
              </a:lnSpc>
              <a:spcBef>
                <a:spcPts val="690"/>
              </a:spcBef>
            </a:pPr>
            <a:r>
              <a:rPr sz="5650" spc="160" dirty="0">
                <a:latin typeface="Microsoft Sans Serif"/>
                <a:cs typeface="Microsoft Sans Serif"/>
              </a:rPr>
              <a:t>for </a:t>
            </a:r>
            <a:r>
              <a:rPr sz="5650" spc="80" dirty="0">
                <a:latin typeface="Microsoft Sans Serif"/>
                <a:cs typeface="Microsoft Sans Serif"/>
              </a:rPr>
              <a:t>Joining</a:t>
            </a:r>
            <a:r>
              <a:rPr sz="5400" spc="80" dirty="0">
                <a:latin typeface="Microsoft Sans Serif"/>
                <a:cs typeface="Microsoft Sans Serif"/>
              </a:rPr>
              <a:t>!</a:t>
            </a:r>
            <a:endParaRPr sz="5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21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5130799" y="1598474"/>
            <a:ext cx="1370330" cy="3098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19405" indent="-306705">
              <a:lnSpc>
                <a:spcPct val="100000"/>
              </a:lnSpc>
              <a:spcBef>
                <a:spcPts val="110"/>
              </a:spcBef>
              <a:buClr>
                <a:srgbClr val="333333"/>
              </a:buClr>
              <a:buSzPct val="102777"/>
              <a:buFont typeface="Toyota Type"/>
              <a:buChar char="•"/>
              <a:tabLst>
                <a:tab pos="319405" algn="l"/>
              </a:tabLst>
            </a:pPr>
            <a:r>
              <a:rPr sz="1800" spc="-10" dirty="0">
                <a:latin typeface="Microsoft Sans Serif"/>
                <a:cs typeface="Microsoft Sans Serif"/>
              </a:rPr>
              <a:t>Handouts</a:t>
            </a:r>
            <a:r>
              <a:rPr sz="1850" spc="-10" dirty="0">
                <a:latin typeface="Swis721 Ex BT"/>
                <a:cs typeface="Swis721 Ex BT"/>
              </a:rPr>
              <a:t>:</a:t>
            </a:r>
            <a:endParaRPr sz="1850">
              <a:latin typeface="Swis721 Ex BT"/>
              <a:cs typeface="Swis721 Ex B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37832" y="1900410"/>
            <a:ext cx="4010660" cy="893444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319405" indent="-306705">
              <a:lnSpc>
                <a:spcPct val="100000"/>
              </a:lnSpc>
              <a:spcBef>
                <a:spcPts val="409"/>
              </a:spcBef>
              <a:buClr>
                <a:srgbClr val="333333"/>
              </a:buClr>
              <a:buSzPct val="88888"/>
              <a:buFont typeface="Times New Roman"/>
              <a:buChar char="◦"/>
              <a:tabLst>
                <a:tab pos="319405" algn="l"/>
              </a:tabLst>
            </a:pPr>
            <a:r>
              <a:rPr sz="1800" spc="-75" dirty="0">
                <a:latin typeface="Microsoft Sans Serif"/>
                <a:cs typeface="Microsoft Sans Serif"/>
              </a:rPr>
              <a:t>Estate</a:t>
            </a:r>
            <a:r>
              <a:rPr sz="1800" spc="-40" dirty="0">
                <a:latin typeface="Microsoft Sans Serif"/>
                <a:cs typeface="Microsoft Sans Serif"/>
              </a:rPr>
              <a:t> </a:t>
            </a:r>
            <a:r>
              <a:rPr sz="1800" spc="-60" dirty="0">
                <a:latin typeface="Microsoft Sans Serif"/>
                <a:cs typeface="Microsoft Sans Serif"/>
              </a:rPr>
              <a:t>Planning</a:t>
            </a:r>
            <a:r>
              <a:rPr sz="1800" spc="-35" dirty="0">
                <a:latin typeface="Microsoft Sans Serif"/>
                <a:cs typeface="Microsoft Sans Serif"/>
              </a:rPr>
              <a:t> </a:t>
            </a:r>
            <a:r>
              <a:rPr sz="1800" spc="-65" dirty="0">
                <a:latin typeface="Microsoft Sans Serif"/>
                <a:cs typeface="Microsoft Sans Serif"/>
              </a:rPr>
              <a:t>Essentials</a:t>
            </a:r>
            <a:r>
              <a:rPr sz="1800" spc="-4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Checklist</a:t>
            </a:r>
            <a:endParaRPr sz="1800">
              <a:latin typeface="Microsoft Sans Serif"/>
              <a:cs typeface="Microsoft Sans Serif"/>
            </a:endParaRPr>
          </a:p>
          <a:p>
            <a:pPr marL="319405" marR="5080" indent="-307340">
              <a:lnSpc>
                <a:spcPts val="1800"/>
              </a:lnSpc>
              <a:spcBef>
                <a:spcPts val="750"/>
              </a:spcBef>
              <a:buClr>
                <a:srgbClr val="333333"/>
              </a:buClr>
              <a:buSzPct val="86486"/>
              <a:buFont typeface="Times New Roman"/>
              <a:buChar char="◦"/>
              <a:tabLst>
                <a:tab pos="319405" algn="l"/>
              </a:tabLst>
            </a:pPr>
            <a:r>
              <a:rPr sz="1850" spc="-65" dirty="0">
                <a:latin typeface="Toyota Type"/>
                <a:cs typeface="Toyota Type"/>
              </a:rPr>
              <a:t>“</a:t>
            </a:r>
            <a:r>
              <a:rPr sz="1800" spc="-65" dirty="0">
                <a:latin typeface="Microsoft Sans Serif"/>
                <a:cs typeface="Microsoft Sans Serif"/>
              </a:rPr>
              <a:t>Why</a:t>
            </a:r>
            <a:r>
              <a:rPr sz="1800" spc="-30" dirty="0">
                <a:latin typeface="Microsoft Sans Serif"/>
                <a:cs typeface="Microsoft Sans Serif"/>
              </a:rPr>
              <a:t> </a:t>
            </a:r>
            <a:r>
              <a:rPr sz="1800" spc="-70" dirty="0">
                <a:latin typeface="Microsoft Sans Serif"/>
                <a:cs typeface="Microsoft Sans Serif"/>
              </a:rPr>
              <a:t>Online</a:t>
            </a:r>
            <a:r>
              <a:rPr sz="1800" spc="-30" dirty="0">
                <a:latin typeface="Microsoft Sans Serif"/>
                <a:cs typeface="Microsoft Sans Serif"/>
              </a:rPr>
              <a:t> </a:t>
            </a:r>
            <a:r>
              <a:rPr sz="1800" spc="-75" dirty="0">
                <a:latin typeface="Microsoft Sans Serif"/>
                <a:cs typeface="Microsoft Sans Serif"/>
              </a:rPr>
              <a:t>Estate</a:t>
            </a:r>
            <a:r>
              <a:rPr sz="1800" spc="-30" dirty="0">
                <a:latin typeface="Microsoft Sans Serif"/>
                <a:cs typeface="Microsoft Sans Serif"/>
              </a:rPr>
              <a:t> </a:t>
            </a:r>
            <a:r>
              <a:rPr sz="1800" spc="-85" dirty="0">
                <a:latin typeface="Microsoft Sans Serif"/>
                <a:cs typeface="Microsoft Sans Serif"/>
              </a:rPr>
              <a:t>Plans</a:t>
            </a:r>
            <a:r>
              <a:rPr sz="1800" spc="-30" dirty="0">
                <a:latin typeface="Microsoft Sans Serif"/>
                <a:cs typeface="Microsoft Sans Serif"/>
              </a:rPr>
              <a:t> </a:t>
            </a:r>
            <a:r>
              <a:rPr sz="1800" spc="-80" dirty="0">
                <a:latin typeface="Microsoft Sans Serif"/>
                <a:cs typeface="Microsoft Sans Serif"/>
              </a:rPr>
              <a:t>Fail</a:t>
            </a:r>
            <a:r>
              <a:rPr sz="1850" spc="-80" dirty="0">
                <a:latin typeface="Toyota Type"/>
                <a:cs typeface="Toyota Type"/>
              </a:rPr>
              <a:t>”</a:t>
            </a:r>
            <a:r>
              <a:rPr sz="1850" dirty="0">
                <a:latin typeface="Toyota Type"/>
                <a:cs typeface="Toyota Type"/>
              </a:rPr>
              <a:t> </a:t>
            </a:r>
            <a:r>
              <a:rPr sz="1850" spc="-20" dirty="0">
                <a:latin typeface="Toyota Type"/>
                <a:cs typeface="Toyota Type"/>
              </a:rPr>
              <a:t>(</a:t>
            </a:r>
            <a:r>
              <a:rPr sz="1800" spc="-20" dirty="0">
                <a:latin typeface="Microsoft Sans Serif"/>
                <a:cs typeface="Microsoft Sans Serif"/>
              </a:rPr>
              <a:t>pitfalls </a:t>
            </a:r>
            <a:r>
              <a:rPr sz="1800" spc="-35" dirty="0">
                <a:latin typeface="Microsoft Sans Serif"/>
                <a:cs typeface="Microsoft Sans Serif"/>
              </a:rPr>
              <a:t>sheet</a:t>
            </a:r>
            <a:r>
              <a:rPr sz="1800" spc="-70" dirty="0">
                <a:latin typeface="Microsoft Sans Serif"/>
                <a:cs typeface="Microsoft Sans Serif"/>
              </a:rPr>
              <a:t> </a:t>
            </a:r>
            <a:r>
              <a:rPr sz="1800" spc="-30" dirty="0">
                <a:latin typeface="Microsoft Sans Serif"/>
                <a:cs typeface="Microsoft Sans Serif"/>
              </a:rPr>
              <a:t>provided</a:t>
            </a:r>
            <a:r>
              <a:rPr sz="1800" spc="-7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earlier</a:t>
            </a:r>
            <a:r>
              <a:rPr sz="1850" spc="-10" dirty="0">
                <a:latin typeface="Toyota Type"/>
                <a:cs typeface="Toyota Type"/>
              </a:rPr>
              <a:t>)</a:t>
            </a:r>
            <a:endParaRPr sz="1850">
              <a:latin typeface="Toyota Type"/>
              <a:cs typeface="Toyota Typ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30799" y="2768310"/>
            <a:ext cx="3926840" cy="113030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19405" indent="-306705">
              <a:lnSpc>
                <a:spcPct val="100000"/>
              </a:lnSpc>
              <a:spcBef>
                <a:spcPts val="425"/>
              </a:spcBef>
              <a:buClr>
                <a:srgbClr val="333333"/>
              </a:buClr>
              <a:buSzPct val="102777"/>
              <a:buFont typeface="Toyota Type"/>
              <a:buChar char="•"/>
              <a:tabLst>
                <a:tab pos="319405" algn="l"/>
              </a:tabLst>
            </a:pPr>
            <a:r>
              <a:rPr sz="1800" spc="-10" dirty="0">
                <a:latin typeface="Microsoft Sans Serif"/>
                <a:cs typeface="Microsoft Sans Serif"/>
              </a:rPr>
              <a:t>Promotion</a:t>
            </a:r>
            <a:r>
              <a:rPr sz="1850" spc="-10" dirty="0">
                <a:latin typeface="Swis721 Ex BT"/>
                <a:cs typeface="Swis721 Ex BT"/>
              </a:rPr>
              <a:t>:</a:t>
            </a:r>
            <a:endParaRPr sz="1850">
              <a:latin typeface="Swis721 Ex BT"/>
              <a:cs typeface="Swis721 Ex BT"/>
            </a:endParaRPr>
          </a:p>
          <a:p>
            <a:pPr marL="626745" marR="5080" lvl="1" indent="-307340">
              <a:lnSpc>
                <a:spcPts val="1800"/>
              </a:lnSpc>
              <a:spcBef>
                <a:spcPts val="740"/>
              </a:spcBef>
              <a:buClr>
                <a:srgbClr val="333333"/>
              </a:buClr>
              <a:buSzPct val="88888"/>
              <a:buFont typeface="Times New Roman"/>
              <a:buChar char="◦"/>
              <a:tabLst>
                <a:tab pos="626745" algn="l"/>
              </a:tabLst>
            </a:pPr>
            <a:r>
              <a:rPr sz="1800" spc="-95" dirty="0">
                <a:latin typeface="Microsoft Sans Serif"/>
                <a:cs typeface="Microsoft Sans Serif"/>
              </a:rPr>
              <a:t>Co</a:t>
            </a:r>
            <a:r>
              <a:rPr sz="1850" spc="-95" dirty="0">
                <a:latin typeface="Toyota Type"/>
                <a:cs typeface="Toyota Type"/>
              </a:rPr>
              <a:t>-</a:t>
            </a:r>
            <a:r>
              <a:rPr sz="1800" spc="-40" dirty="0">
                <a:latin typeface="Microsoft Sans Serif"/>
                <a:cs typeface="Microsoft Sans Serif"/>
              </a:rPr>
              <a:t>branded</a:t>
            </a:r>
            <a:r>
              <a:rPr sz="1800" spc="-60" dirty="0">
                <a:latin typeface="Microsoft Sans Serif"/>
                <a:cs typeface="Microsoft Sans Serif"/>
              </a:rPr>
              <a:t> </a:t>
            </a:r>
            <a:r>
              <a:rPr sz="1800" spc="-40" dirty="0">
                <a:latin typeface="Microsoft Sans Serif"/>
                <a:cs typeface="Microsoft Sans Serif"/>
              </a:rPr>
              <a:t>marketing</a:t>
            </a:r>
            <a:r>
              <a:rPr sz="1800" spc="-5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with</a:t>
            </a:r>
            <a:r>
              <a:rPr sz="1800" spc="-55" dirty="0">
                <a:latin typeface="Microsoft Sans Serif"/>
                <a:cs typeface="Microsoft Sans Serif"/>
              </a:rPr>
              <a:t> </a:t>
            </a:r>
            <a:r>
              <a:rPr sz="1800" spc="-20" dirty="0">
                <a:latin typeface="Microsoft Sans Serif"/>
                <a:cs typeface="Microsoft Sans Serif"/>
              </a:rPr>
              <a:t>local </a:t>
            </a:r>
            <a:r>
              <a:rPr sz="1800" spc="-30" dirty="0">
                <a:latin typeface="Microsoft Sans Serif"/>
                <a:cs typeface="Microsoft Sans Serif"/>
              </a:rPr>
              <a:t>financial</a:t>
            </a:r>
            <a:r>
              <a:rPr sz="1800" spc="-45" dirty="0">
                <a:latin typeface="Microsoft Sans Serif"/>
                <a:cs typeface="Microsoft Sans Serif"/>
              </a:rPr>
              <a:t> </a:t>
            </a:r>
            <a:r>
              <a:rPr sz="1800" spc="-35" dirty="0">
                <a:latin typeface="Microsoft Sans Serif"/>
                <a:cs typeface="Microsoft Sans Serif"/>
              </a:rPr>
              <a:t>advisors</a:t>
            </a:r>
            <a:r>
              <a:rPr sz="1800" spc="-45" dirty="0">
                <a:latin typeface="Microsoft Sans Serif"/>
                <a:cs typeface="Microsoft Sans Serif"/>
              </a:rPr>
              <a:t> </a:t>
            </a:r>
            <a:r>
              <a:rPr sz="1850" spc="-50" dirty="0">
                <a:latin typeface="Toyota Type"/>
                <a:cs typeface="Toyota Type"/>
              </a:rPr>
              <a:t>(</a:t>
            </a:r>
            <a:r>
              <a:rPr sz="1800" spc="-50" dirty="0">
                <a:latin typeface="Microsoft Sans Serif"/>
                <a:cs typeface="Microsoft Sans Serif"/>
              </a:rPr>
              <a:t>leveraging</a:t>
            </a:r>
            <a:r>
              <a:rPr sz="1800" spc="-45" dirty="0">
                <a:latin typeface="Microsoft Sans Serif"/>
                <a:cs typeface="Microsoft Sans Serif"/>
              </a:rPr>
              <a:t> </a:t>
            </a:r>
            <a:r>
              <a:rPr sz="1800" spc="-40" dirty="0">
                <a:latin typeface="Microsoft Sans Serif"/>
                <a:cs typeface="Microsoft Sans Serif"/>
              </a:rPr>
              <a:t>IMO </a:t>
            </a:r>
            <a:r>
              <a:rPr sz="1800" spc="-10" dirty="0">
                <a:latin typeface="Microsoft Sans Serif"/>
                <a:cs typeface="Microsoft Sans Serif"/>
              </a:rPr>
              <a:t>funding</a:t>
            </a:r>
            <a:r>
              <a:rPr sz="1850" spc="-10" dirty="0">
                <a:latin typeface="Toyota Type"/>
                <a:cs typeface="Toyota Type"/>
              </a:rPr>
              <a:t>).</a:t>
            </a:r>
            <a:endParaRPr sz="1850">
              <a:latin typeface="Toyota Type"/>
              <a:cs typeface="Toyota Typ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30799" y="3862770"/>
            <a:ext cx="4295140" cy="912494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319405" indent="-306705">
              <a:lnSpc>
                <a:spcPct val="100000"/>
              </a:lnSpc>
              <a:spcBef>
                <a:spcPts val="509"/>
              </a:spcBef>
              <a:buClr>
                <a:srgbClr val="333333"/>
              </a:buClr>
              <a:buSzPct val="102777"/>
              <a:buFont typeface="Toyota Type"/>
              <a:buChar char="•"/>
              <a:tabLst>
                <a:tab pos="319405" algn="l"/>
              </a:tabLst>
            </a:pPr>
            <a:r>
              <a:rPr sz="1800" spc="-45" dirty="0">
                <a:latin typeface="Microsoft Sans Serif"/>
                <a:cs typeface="Microsoft Sans Serif"/>
              </a:rPr>
              <a:t>Follow</a:t>
            </a:r>
            <a:r>
              <a:rPr sz="1850" spc="-45" dirty="0">
                <a:latin typeface="Swis721 Ex BT"/>
                <a:cs typeface="Swis721 Ex BT"/>
              </a:rPr>
              <a:t>-</a:t>
            </a:r>
            <a:r>
              <a:rPr sz="1800" spc="-25" dirty="0">
                <a:latin typeface="Microsoft Sans Serif"/>
                <a:cs typeface="Microsoft Sans Serif"/>
              </a:rPr>
              <a:t>Up</a:t>
            </a:r>
            <a:r>
              <a:rPr sz="1850" spc="-25" dirty="0">
                <a:latin typeface="Swis721 Ex BT"/>
                <a:cs typeface="Swis721 Ex BT"/>
              </a:rPr>
              <a:t>:</a:t>
            </a:r>
            <a:endParaRPr sz="1850">
              <a:latin typeface="Swis721 Ex BT"/>
              <a:cs typeface="Swis721 Ex BT"/>
            </a:endParaRPr>
          </a:p>
          <a:p>
            <a:pPr marL="626745" marR="5080" lvl="1" indent="-307340">
              <a:lnSpc>
                <a:spcPts val="1800"/>
              </a:lnSpc>
              <a:spcBef>
                <a:spcPts val="740"/>
              </a:spcBef>
              <a:buClr>
                <a:srgbClr val="333333"/>
              </a:buClr>
              <a:buSzPct val="88888"/>
              <a:buFont typeface="Times New Roman"/>
              <a:buChar char="◦"/>
              <a:tabLst>
                <a:tab pos="626745" algn="l"/>
              </a:tabLst>
            </a:pPr>
            <a:r>
              <a:rPr sz="1800" spc="-45" dirty="0">
                <a:latin typeface="Microsoft Sans Serif"/>
                <a:cs typeface="Microsoft Sans Serif"/>
              </a:rPr>
              <a:t>Promptly</a:t>
            </a:r>
            <a:r>
              <a:rPr sz="1800" spc="-40" dirty="0">
                <a:latin typeface="Microsoft Sans Serif"/>
                <a:cs typeface="Microsoft Sans Serif"/>
              </a:rPr>
              <a:t> schedule </a:t>
            </a:r>
            <a:r>
              <a:rPr sz="1800" spc="-35" dirty="0">
                <a:latin typeface="Microsoft Sans Serif"/>
                <a:cs typeface="Microsoft Sans Serif"/>
              </a:rPr>
              <a:t>consultations</a:t>
            </a:r>
            <a:r>
              <a:rPr sz="1800" spc="-4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after the</a:t>
            </a:r>
            <a:r>
              <a:rPr sz="1800" spc="-50" dirty="0">
                <a:latin typeface="Microsoft Sans Serif"/>
                <a:cs typeface="Microsoft Sans Serif"/>
              </a:rPr>
              <a:t> </a:t>
            </a:r>
            <a:r>
              <a:rPr sz="1800" spc="-45" dirty="0">
                <a:latin typeface="Microsoft Sans Serif"/>
                <a:cs typeface="Microsoft Sans Serif"/>
              </a:rPr>
              <a:t>event </a:t>
            </a:r>
            <a:r>
              <a:rPr sz="1800" dirty="0">
                <a:latin typeface="Microsoft Sans Serif"/>
                <a:cs typeface="Microsoft Sans Serif"/>
              </a:rPr>
              <a:t>to</a:t>
            </a:r>
            <a:r>
              <a:rPr sz="1800" spc="-45" dirty="0">
                <a:latin typeface="Microsoft Sans Serif"/>
                <a:cs typeface="Microsoft Sans Serif"/>
              </a:rPr>
              <a:t> </a:t>
            </a:r>
            <a:r>
              <a:rPr sz="1800" spc="-70" dirty="0">
                <a:latin typeface="Microsoft Sans Serif"/>
                <a:cs typeface="Microsoft Sans Serif"/>
              </a:rPr>
              <a:t>maximize</a:t>
            </a:r>
            <a:r>
              <a:rPr sz="1800" spc="-5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conversions</a:t>
            </a:r>
            <a:r>
              <a:rPr sz="1850" spc="-10" dirty="0">
                <a:latin typeface="Toyota Type"/>
                <a:cs typeface="Toyota Type"/>
              </a:rPr>
              <a:t>.</a:t>
            </a:r>
            <a:endParaRPr sz="1850">
              <a:latin typeface="Toyota Type"/>
              <a:cs typeface="Toyota Typ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13035" y="2003385"/>
            <a:ext cx="3275965" cy="2258695"/>
          </a:xfrm>
          <a:prstGeom prst="rect">
            <a:avLst/>
          </a:prstGeom>
        </p:spPr>
        <p:txBody>
          <a:bodyPr vert="horz" wrap="square" lIns="0" tIns="187960" rIns="0" bIns="0" rtlCol="0">
            <a:spAutoFit/>
          </a:bodyPr>
          <a:lstStyle/>
          <a:p>
            <a:pPr marL="340360" marR="5080" indent="-328295" algn="r">
              <a:lnSpc>
                <a:spcPct val="79600"/>
              </a:lnSpc>
              <a:spcBef>
                <a:spcPts val="1480"/>
              </a:spcBef>
            </a:pPr>
            <a:r>
              <a:rPr sz="5650" spc="40" dirty="0">
                <a:latin typeface="Microsoft Sans Serif"/>
                <a:cs typeface="Microsoft Sans Serif"/>
              </a:rPr>
              <a:t>Additional </a:t>
            </a:r>
            <a:r>
              <a:rPr sz="5650" dirty="0">
                <a:latin typeface="Microsoft Sans Serif"/>
                <a:cs typeface="Microsoft Sans Serif"/>
              </a:rPr>
              <a:t>Tips</a:t>
            </a:r>
            <a:r>
              <a:rPr sz="5650" spc="-355" dirty="0">
                <a:latin typeface="Microsoft Sans Serif"/>
                <a:cs typeface="Microsoft Sans Serif"/>
              </a:rPr>
              <a:t> </a:t>
            </a:r>
            <a:r>
              <a:rPr sz="5650" spc="160" dirty="0">
                <a:latin typeface="Microsoft Sans Serif"/>
                <a:cs typeface="Microsoft Sans Serif"/>
              </a:rPr>
              <a:t>for </a:t>
            </a:r>
            <a:r>
              <a:rPr sz="5650" spc="-10" dirty="0">
                <a:latin typeface="Microsoft Sans Serif"/>
                <a:cs typeface="Microsoft Sans Serif"/>
              </a:rPr>
              <a:t>Success</a:t>
            </a:r>
            <a:r>
              <a:rPr sz="5400" spc="-10" dirty="0">
                <a:latin typeface="Microsoft Sans Serif"/>
                <a:cs typeface="Microsoft Sans Serif"/>
              </a:rPr>
              <a:t>:</a:t>
            </a:r>
            <a:endParaRPr sz="5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5104" y="612735"/>
            <a:ext cx="8082280" cy="2258695"/>
          </a:xfrm>
          <a:prstGeom prst="rect">
            <a:avLst/>
          </a:prstGeom>
        </p:spPr>
        <p:txBody>
          <a:bodyPr vert="horz" wrap="square" lIns="0" tIns="187960" rIns="0" bIns="0" rtlCol="0">
            <a:spAutoFit/>
          </a:bodyPr>
          <a:lstStyle/>
          <a:p>
            <a:pPr marL="12700" marR="5080">
              <a:lnSpc>
                <a:spcPct val="79600"/>
              </a:lnSpc>
              <a:spcBef>
                <a:spcPts val="1480"/>
              </a:spcBef>
            </a:pPr>
            <a:r>
              <a:rPr sz="5400" spc="140" dirty="0"/>
              <a:t>“</a:t>
            </a:r>
            <a:r>
              <a:rPr spc="140" dirty="0"/>
              <a:t>Protecting</a:t>
            </a:r>
            <a:r>
              <a:rPr spc="-500" dirty="0"/>
              <a:t> </a:t>
            </a:r>
            <a:r>
              <a:rPr spc="-630" dirty="0"/>
              <a:t>Y</a:t>
            </a:r>
            <a:r>
              <a:rPr spc="35" dirty="0"/>
              <a:t>o</a:t>
            </a:r>
            <a:r>
              <a:rPr spc="40" dirty="0"/>
              <a:t>u</a:t>
            </a:r>
            <a:r>
              <a:rPr spc="45" dirty="0"/>
              <a:t>r</a:t>
            </a:r>
            <a:r>
              <a:rPr spc="-490" dirty="0"/>
              <a:t> </a:t>
            </a:r>
            <a:r>
              <a:rPr spc="-55" dirty="0"/>
              <a:t>Family</a:t>
            </a:r>
            <a:r>
              <a:rPr spc="-500" dirty="0"/>
              <a:t> </a:t>
            </a:r>
            <a:r>
              <a:rPr sz="5400" spc="-50" dirty="0"/>
              <a:t>&amp; </a:t>
            </a:r>
            <a:r>
              <a:rPr spc="90" dirty="0"/>
              <a:t>Assets</a:t>
            </a:r>
            <a:r>
              <a:rPr sz="5400" spc="90" dirty="0"/>
              <a:t>:</a:t>
            </a:r>
            <a:r>
              <a:rPr sz="5400" spc="-400" dirty="0"/>
              <a:t> </a:t>
            </a:r>
            <a:r>
              <a:rPr spc="-45" dirty="0"/>
              <a:t>Essential</a:t>
            </a:r>
            <a:r>
              <a:rPr spc="-470" dirty="0"/>
              <a:t> </a:t>
            </a:r>
            <a:r>
              <a:rPr spc="-10" dirty="0"/>
              <a:t>Estate </a:t>
            </a:r>
            <a:r>
              <a:rPr spc="-65" dirty="0"/>
              <a:t>and</a:t>
            </a:r>
            <a:r>
              <a:rPr spc="-465" dirty="0"/>
              <a:t> </a:t>
            </a:r>
            <a:r>
              <a:rPr dirty="0"/>
              <a:t>Medicaid</a:t>
            </a:r>
            <a:r>
              <a:rPr spc="-459" dirty="0"/>
              <a:t> </a:t>
            </a:r>
            <a:r>
              <a:rPr spc="80" dirty="0"/>
              <a:t>Planning</a:t>
            </a:r>
            <a:r>
              <a:rPr sz="5400" spc="80" dirty="0"/>
              <a:t>”</a:t>
            </a:r>
            <a:endParaRPr sz="5400"/>
          </a:p>
        </p:txBody>
      </p:sp>
      <p:sp>
        <p:nvSpPr>
          <p:cNvPr id="3" name="object 3"/>
          <p:cNvSpPr txBox="1"/>
          <p:nvPr/>
        </p:nvSpPr>
        <p:spPr>
          <a:xfrm>
            <a:off x="755104" y="3002778"/>
            <a:ext cx="7337425" cy="208216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spc="-85" dirty="0">
                <a:latin typeface="Microsoft Sans Serif"/>
                <a:cs typeface="Microsoft Sans Serif"/>
              </a:rPr>
              <a:t>Presented</a:t>
            </a:r>
            <a:r>
              <a:rPr sz="2800" spc="-6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by</a:t>
            </a:r>
            <a:r>
              <a:rPr sz="2750" spc="55" dirty="0">
                <a:latin typeface="Microsoft Sans Serif"/>
                <a:cs typeface="Microsoft Sans Serif"/>
              </a:rPr>
              <a:t>  </a:t>
            </a:r>
            <a:r>
              <a:rPr sz="2800" spc="-50" dirty="0">
                <a:latin typeface="Microsoft Sans Serif"/>
                <a:cs typeface="Microsoft Sans Serif"/>
              </a:rPr>
              <a:t>Attorney</a:t>
            </a:r>
            <a:r>
              <a:rPr sz="2750" spc="-50" dirty="0">
                <a:latin typeface="Microsoft Sans Serif"/>
                <a:cs typeface="Microsoft Sans Serif"/>
              </a:rPr>
              <a:t>ʼ</a:t>
            </a:r>
            <a:r>
              <a:rPr sz="2800" spc="-50" dirty="0">
                <a:latin typeface="Microsoft Sans Serif"/>
                <a:cs typeface="Microsoft Sans Serif"/>
              </a:rPr>
              <a:t>s</a:t>
            </a:r>
            <a:r>
              <a:rPr sz="2800" spc="-65" dirty="0">
                <a:latin typeface="Microsoft Sans Serif"/>
                <a:cs typeface="Microsoft Sans Serif"/>
              </a:rPr>
              <a:t> </a:t>
            </a:r>
            <a:r>
              <a:rPr sz="2800" spc="-85" dirty="0">
                <a:latin typeface="Microsoft Sans Serif"/>
                <a:cs typeface="Microsoft Sans Serif"/>
              </a:rPr>
              <a:t>Name</a:t>
            </a:r>
            <a:r>
              <a:rPr sz="2750" spc="-85" dirty="0">
                <a:latin typeface="Microsoft Sans Serif"/>
                <a:cs typeface="Microsoft Sans Serif"/>
              </a:rPr>
              <a:t>/</a:t>
            </a:r>
            <a:r>
              <a:rPr sz="2800" spc="-85" dirty="0">
                <a:latin typeface="Microsoft Sans Serif"/>
                <a:cs typeface="Microsoft Sans Serif"/>
              </a:rPr>
              <a:t>Firm</a:t>
            </a:r>
            <a:r>
              <a:rPr sz="2800" spc="-6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Name</a:t>
            </a:r>
            <a:r>
              <a:rPr sz="2750" spc="-10" dirty="0">
                <a:latin typeface="Microsoft Sans Serif"/>
                <a:cs typeface="Microsoft Sans Serif"/>
              </a:rPr>
              <a:t>]</a:t>
            </a:r>
            <a:endParaRPr sz="2750">
              <a:latin typeface="Microsoft Sans Serif"/>
              <a:cs typeface="Microsoft Sans Serif"/>
            </a:endParaRPr>
          </a:p>
          <a:p>
            <a:pPr marL="492125" indent="-479425">
              <a:lnSpc>
                <a:spcPct val="100000"/>
              </a:lnSpc>
              <a:spcBef>
                <a:spcPts val="2640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75" dirty="0">
                <a:latin typeface="Microsoft Sans Serif"/>
                <a:cs typeface="Microsoft Sans Serif"/>
              </a:rPr>
              <a:t>Firm</a:t>
            </a:r>
            <a:r>
              <a:rPr sz="2800" spc="-114" dirty="0">
                <a:latin typeface="Microsoft Sans Serif"/>
                <a:cs typeface="Microsoft Sans Serif"/>
              </a:rPr>
              <a:t> </a:t>
            </a:r>
            <a:r>
              <a:rPr sz="2800" spc="-45" dirty="0">
                <a:latin typeface="Microsoft Sans Serif"/>
                <a:cs typeface="Microsoft Sans Serif"/>
              </a:rPr>
              <a:t>Logo</a:t>
            </a:r>
            <a:r>
              <a:rPr sz="2800" spc="-130" dirty="0">
                <a:latin typeface="Microsoft Sans Serif"/>
                <a:cs typeface="Microsoft Sans Serif"/>
              </a:rPr>
              <a:t> </a:t>
            </a:r>
            <a:r>
              <a:rPr sz="2750" spc="-229" dirty="0">
                <a:latin typeface="Microsoft Sans Serif"/>
                <a:cs typeface="Microsoft Sans Serif"/>
              </a:rPr>
              <a:t>&amp;</a:t>
            </a:r>
            <a:r>
              <a:rPr sz="2750" spc="-20" dirty="0">
                <a:latin typeface="Microsoft Sans Serif"/>
                <a:cs typeface="Microsoft Sans Serif"/>
              </a:rPr>
              <a:t> </a:t>
            </a:r>
            <a:r>
              <a:rPr sz="2800" spc="-40" dirty="0">
                <a:latin typeface="Microsoft Sans Serif"/>
                <a:cs typeface="Microsoft Sans Serif"/>
              </a:rPr>
              <a:t>Contact</a:t>
            </a:r>
            <a:r>
              <a:rPr sz="2800" spc="-9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Information</a:t>
            </a:r>
            <a:endParaRPr sz="2800">
              <a:latin typeface="Microsoft Sans Serif"/>
              <a:cs typeface="Microsoft Sans Serif"/>
            </a:endParaRPr>
          </a:p>
          <a:p>
            <a:pPr marL="492125" marR="5080" indent="-480059">
              <a:lnSpc>
                <a:spcPts val="2770"/>
              </a:lnSpc>
              <a:spcBef>
                <a:spcPts val="1275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85" dirty="0">
                <a:latin typeface="Microsoft Sans Serif"/>
                <a:cs typeface="Microsoft Sans Serif"/>
              </a:rPr>
              <a:t>Welcoming</a:t>
            </a:r>
            <a:r>
              <a:rPr sz="2800" spc="-105" dirty="0">
                <a:latin typeface="Microsoft Sans Serif"/>
                <a:cs typeface="Microsoft Sans Serif"/>
              </a:rPr>
              <a:t> </a:t>
            </a:r>
            <a:r>
              <a:rPr sz="2800" spc="-55" dirty="0">
                <a:latin typeface="Microsoft Sans Serif"/>
                <a:cs typeface="Microsoft Sans Serif"/>
              </a:rPr>
              <a:t>attendees</a:t>
            </a:r>
            <a:r>
              <a:rPr sz="2800" spc="-125" dirty="0">
                <a:latin typeface="Microsoft Sans Serif"/>
                <a:cs typeface="Microsoft Sans Serif"/>
              </a:rPr>
              <a:t> </a:t>
            </a:r>
            <a:r>
              <a:rPr sz="2800" spc="-40" dirty="0">
                <a:latin typeface="Microsoft Sans Serif"/>
                <a:cs typeface="Microsoft Sans Serif"/>
              </a:rPr>
              <a:t>warmly</a:t>
            </a:r>
            <a:r>
              <a:rPr sz="2750" spc="-40" dirty="0">
                <a:latin typeface="Microsoft Sans Serif"/>
                <a:cs typeface="Microsoft Sans Serif"/>
              </a:rPr>
              <a:t>,</a:t>
            </a:r>
            <a:r>
              <a:rPr sz="2750" spc="-100" dirty="0">
                <a:latin typeface="Microsoft Sans Serif"/>
                <a:cs typeface="Microsoft Sans Serif"/>
              </a:rPr>
              <a:t> </a:t>
            </a:r>
            <a:r>
              <a:rPr sz="2800" spc="-40" dirty="0">
                <a:latin typeface="Microsoft Sans Serif"/>
                <a:cs typeface="Microsoft Sans Serif"/>
              </a:rPr>
              <a:t>thank</a:t>
            </a:r>
            <a:r>
              <a:rPr sz="2800" spc="-114" dirty="0">
                <a:latin typeface="Microsoft Sans Serif"/>
                <a:cs typeface="Microsoft Sans Serif"/>
              </a:rPr>
              <a:t> </a:t>
            </a:r>
            <a:r>
              <a:rPr sz="2800" spc="-50" dirty="0">
                <a:latin typeface="Microsoft Sans Serif"/>
                <a:cs typeface="Microsoft Sans Serif"/>
              </a:rPr>
              <a:t>them</a:t>
            </a:r>
            <a:r>
              <a:rPr sz="2800" spc="-114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for </a:t>
            </a:r>
            <a:r>
              <a:rPr sz="2800" spc="-10" dirty="0">
                <a:latin typeface="Microsoft Sans Serif"/>
                <a:cs typeface="Microsoft Sans Serif"/>
              </a:rPr>
              <a:t>attending</a:t>
            </a:r>
            <a:r>
              <a:rPr sz="2750" spc="-10" dirty="0">
                <a:latin typeface="Microsoft Sans Serif"/>
                <a:cs typeface="Microsoft Sans Serif"/>
              </a:rPr>
              <a:t>.</a:t>
            </a:r>
            <a:endParaRPr sz="27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286999" cy="643889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55104" y="1323516"/>
            <a:ext cx="6228715" cy="2447290"/>
          </a:xfrm>
          <a:prstGeom prst="rect">
            <a:avLst/>
          </a:prstGeom>
        </p:spPr>
        <p:txBody>
          <a:bodyPr vert="horz" wrap="square" lIns="0" tIns="273050" rIns="0" bIns="0" rtlCol="0">
            <a:spAutoFit/>
          </a:bodyPr>
          <a:lstStyle/>
          <a:p>
            <a:pPr marL="12700" marR="5080">
              <a:lnSpc>
                <a:spcPts val="8470"/>
              </a:lnSpc>
              <a:spcBef>
                <a:spcPts val="2150"/>
              </a:spcBef>
            </a:pPr>
            <a:r>
              <a:rPr sz="8800" spc="-105" dirty="0">
                <a:solidFill>
                  <a:srgbClr val="FFFFFF"/>
                </a:solidFill>
              </a:rPr>
              <a:t>Slide</a:t>
            </a:r>
            <a:r>
              <a:rPr sz="8800" spc="-800" dirty="0">
                <a:solidFill>
                  <a:srgbClr val="FFFFFF"/>
                </a:solidFill>
              </a:rPr>
              <a:t> </a:t>
            </a:r>
            <a:r>
              <a:rPr sz="8450" spc="235" dirty="0">
                <a:solidFill>
                  <a:srgbClr val="FFFFFF"/>
                </a:solidFill>
              </a:rPr>
              <a:t>2</a:t>
            </a:r>
            <a:r>
              <a:rPr sz="8450" spc="-40" dirty="0">
                <a:solidFill>
                  <a:srgbClr val="FFFFFF"/>
                </a:solidFill>
              </a:rPr>
              <a:t>  </a:t>
            </a:r>
            <a:r>
              <a:rPr sz="8800" spc="45" dirty="0">
                <a:solidFill>
                  <a:srgbClr val="FFFFFF"/>
                </a:solidFill>
              </a:rPr>
              <a:t>Brief </a:t>
            </a:r>
            <a:r>
              <a:rPr sz="8800" spc="135" dirty="0">
                <a:solidFill>
                  <a:srgbClr val="FFFFFF"/>
                </a:solidFill>
              </a:rPr>
              <a:t>Introduction</a:t>
            </a:r>
            <a:endParaRPr sz="880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  <p:sp>
        <p:nvSpPr>
          <p:cNvPr id="4" name="object 4"/>
          <p:cNvSpPr txBox="1"/>
          <p:nvPr/>
        </p:nvSpPr>
        <p:spPr>
          <a:xfrm>
            <a:off x="755104" y="3466641"/>
            <a:ext cx="8267065" cy="13709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8450" spc="74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88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Build</a:t>
            </a:r>
            <a:r>
              <a:rPr sz="8800" spc="-79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8800" spc="290" dirty="0">
                <a:solidFill>
                  <a:srgbClr val="FFFFFF"/>
                </a:solidFill>
                <a:latin typeface="Microsoft Sans Serif"/>
                <a:cs typeface="Microsoft Sans Serif"/>
              </a:rPr>
              <a:t>Authority</a:t>
            </a:r>
            <a:r>
              <a:rPr sz="8450" spc="290" dirty="0">
                <a:solidFill>
                  <a:srgbClr val="FFFFFF"/>
                </a:solidFill>
                <a:latin typeface="Microsoft Sans Serif"/>
                <a:cs typeface="Microsoft Sans Serif"/>
              </a:rPr>
              <a:t>)</a:t>
            </a:r>
            <a:endParaRPr sz="84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5130799" y="1826214"/>
            <a:ext cx="4392295" cy="655955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396240" marR="5080" indent="-384175">
              <a:lnSpc>
                <a:spcPts val="2250"/>
              </a:lnSpc>
              <a:spcBef>
                <a:spcPts val="545"/>
              </a:spcBef>
              <a:buClr>
                <a:srgbClr val="333333"/>
              </a:buClr>
              <a:buSzPct val="102222"/>
              <a:buFont typeface="Britannic Bold"/>
              <a:buChar char="•"/>
              <a:tabLst>
                <a:tab pos="396240" algn="l"/>
              </a:tabLst>
            </a:pPr>
            <a:r>
              <a:rPr sz="2250" spc="-20" dirty="0">
                <a:latin typeface="Microsoft Sans Serif"/>
                <a:cs typeface="Microsoft Sans Serif"/>
              </a:rPr>
              <a:t>Briefly</a:t>
            </a:r>
            <a:r>
              <a:rPr sz="2250" spc="-90" dirty="0">
                <a:latin typeface="Microsoft Sans Serif"/>
                <a:cs typeface="Microsoft Sans Serif"/>
              </a:rPr>
              <a:t> </a:t>
            </a:r>
            <a:r>
              <a:rPr sz="2250" spc="-30" dirty="0">
                <a:latin typeface="Microsoft Sans Serif"/>
                <a:cs typeface="Microsoft Sans Serif"/>
              </a:rPr>
              <a:t>state</a:t>
            </a:r>
            <a:r>
              <a:rPr sz="2250" spc="-90" dirty="0">
                <a:latin typeface="Microsoft Sans Serif"/>
                <a:cs typeface="Microsoft Sans Serif"/>
              </a:rPr>
              <a:t> </a:t>
            </a:r>
            <a:r>
              <a:rPr sz="2250" spc="-20" dirty="0">
                <a:latin typeface="Microsoft Sans Serif"/>
                <a:cs typeface="Microsoft Sans Serif"/>
              </a:rPr>
              <a:t>your</a:t>
            </a:r>
            <a:r>
              <a:rPr sz="2250" spc="-90" dirty="0">
                <a:latin typeface="Microsoft Sans Serif"/>
                <a:cs typeface="Microsoft Sans Serif"/>
              </a:rPr>
              <a:t> </a:t>
            </a:r>
            <a:r>
              <a:rPr sz="2250" spc="-45" dirty="0">
                <a:latin typeface="Microsoft Sans Serif"/>
                <a:cs typeface="Microsoft Sans Serif"/>
              </a:rPr>
              <a:t>credentials</a:t>
            </a:r>
            <a:r>
              <a:rPr sz="2250" spc="-90" dirty="0">
                <a:latin typeface="Microsoft Sans Serif"/>
                <a:cs typeface="Microsoft Sans Serif"/>
              </a:rPr>
              <a:t> </a:t>
            </a:r>
            <a:r>
              <a:rPr sz="2250" spc="-25" dirty="0">
                <a:latin typeface="Microsoft Sans Serif"/>
                <a:cs typeface="Microsoft Sans Serif"/>
              </a:rPr>
              <a:t>and </a:t>
            </a:r>
            <a:r>
              <a:rPr sz="2250" spc="-10" dirty="0">
                <a:latin typeface="Microsoft Sans Serif"/>
                <a:cs typeface="Microsoft Sans Serif"/>
              </a:rPr>
              <a:t>experience</a:t>
            </a:r>
            <a:r>
              <a:rPr sz="2300" spc="-10" dirty="0">
                <a:latin typeface="Britannic Bold"/>
                <a:cs typeface="Britannic Bold"/>
              </a:rPr>
              <a:t>.</a:t>
            </a:r>
            <a:endParaRPr sz="2300">
              <a:latin typeface="Britannic Bold"/>
              <a:cs typeface="Britannic Bo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14627" y="2454157"/>
            <a:ext cx="3932554" cy="209232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396240" indent="-383540">
              <a:lnSpc>
                <a:spcPct val="100000"/>
              </a:lnSpc>
              <a:spcBef>
                <a:spcPts val="625"/>
              </a:spcBef>
              <a:buClr>
                <a:srgbClr val="333333"/>
              </a:buClr>
              <a:buSzPct val="88888"/>
              <a:buFont typeface="Times New Roman"/>
              <a:buChar char="◦"/>
              <a:tabLst>
                <a:tab pos="396240" algn="l"/>
              </a:tabLst>
            </a:pPr>
            <a:r>
              <a:rPr sz="2250" spc="-20" dirty="0">
                <a:latin typeface="Microsoft Sans Serif"/>
                <a:cs typeface="Microsoft Sans Serif"/>
              </a:rPr>
              <a:t>Certified</a:t>
            </a:r>
            <a:r>
              <a:rPr sz="2250" spc="-95" dirty="0">
                <a:latin typeface="Microsoft Sans Serif"/>
                <a:cs typeface="Microsoft Sans Serif"/>
              </a:rPr>
              <a:t> </a:t>
            </a:r>
            <a:r>
              <a:rPr sz="2250" spc="-85" dirty="0">
                <a:latin typeface="Microsoft Sans Serif"/>
                <a:cs typeface="Microsoft Sans Serif"/>
              </a:rPr>
              <a:t>Elder</a:t>
            </a:r>
            <a:r>
              <a:rPr sz="2250" spc="-65" dirty="0">
                <a:latin typeface="Microsoft Sans Serif"/>
                <a:cs typeface="Microsoft Sans Serif"/>
              </a:rPr>
              <a:t> </a:t>
            </a:r>
            <a:r>
              <a:rPr sz="2250" spc="-60" dirty="0">
                <a:latin typeface="Microsoft Sans Serif"/>
                <a:cs typeface="Microsoft Sans Serif"/>
              </a:rPr>
              <a:t>Law</a:t>
            </a:r>
            <a:r>
              <a:rPr sz="2250" spc="-80" dirty="0">
                <a:latin typeface="Microsoft Sans Serif"/>
                <a:cs typeface="Microsoft Sans Serif"/>
              </a:rPr>
              <a:t> </a:t>
            </a:r>
            <a:r>
              <a:rPr sz="2250" spc="-10" dirty="0">
                <a:latin typeface="Microsoft Sans Serif"/>
                <a:cs typeface="Microsoft Sans Serif"/>
              </a:rPr>
              <a:t>Attorney</a:t>
            </a:r>
            <a:endParaRPr sz="2250">
              <a:latin typeface="Microsoft Sans Serif"/>
              <a:cs typeface="Microsoft Sans Serif"/>
            </a:endParaRPr>
          </a:p>
          <a:p>
            <a:pPr marL="396240" marR="5080" indent="-384175">
              <a:lnSpc>
                <a:spcPts val="2180"/>
              </a:lnSpc>
              <a:spcBef>
                <a:spcPts val="1030"/>
              </a:spcBef>
              <a:buClr>
                <a:srgbClr val="333333"/>
              </a:buClr>
              <a:buSzPct val="88888"/>
              <a:buFont typeface="Times New Roman"/>
              <a:buChar char="◦"/>
              <a:tabLst>
                <a:tab pos="396240" algn="l"/>
              </a:tabLst>
            </a:pPr>
            <a:r>
              <a:rPr sz="2250" spc="-114" dirty="0">
                <a:latin typeface="Microsoft Sans Serif"/>
                <a:cs typeface="Microsoft Sans Serif"/>
              </a:rPr>
              <a:t>Years</a:t>
            </a:r>
            <a:r>
              <a:rPr sz="2250" spc="-35" dirty="0">
                <a:latin typeface="Microsoft Sans Serif"/>
                <a:cs typeface="Microsoft Sans Serif"/>
              </a:rPr>
              <a:t> </a:t>
            </a:r>
            <a:r>
              <a:rPr sz="2250" dirty="0">
                <a:latin typeface="Microsoft Sans Serif"/>
                <a:cs typeface="Microsoft Sans Serif"/>
              </a:rPr>
              <a:t>of</a:t>
            </a:r>
            <a:r>
              <a:rPr sz="2250" spc="-60" dirty="0">
                <a:latin typeface="Microsoft Sans Serif"/>
                <a:cs typeface="Microsoft Sans Serif"/>
              </a:rPr>
              <a:t> </a:t>
            </a:r>
            <a:r>
              <a:rPr sz="2250" spc="-50" dirty="0">
                <a:latin typeface="Microsoft Sans Serif"/>
                <a:cs typeface="Microsoft Sans Serif"/>
              </a:rPr>
              <a:t>experience </a:t>
            </a:r>
            <a:r>
              <a:rPr sz="2250" dirty="0">
                <a:latin typeface="Microsoft Sans Serif"/>
                <a:cs typeface="Microsoft Sans Serif"/>
              </a:rPr>
              <a:t>in</a:t>
            </a:r>
            <a:r>
              <a:rPr sz="2250" spc="-45" dirty="0">
                <a:latin typeface="Microsoft Sans Serif"/>
                <a:cs typeface="Microsoft Sans Serif"/>
              </a:rPr>
              <a:t> </a:t>
            </a:r>
            <a:r>
              <a:rPr sz="2250" spc="-65" dirty="0">
                <a:latin typeface="Microsoft Sans Serif"/>
                <a:cs typeface="Microsoft Sans Serif"/>
              </a:rPr>
              <a:t>Estate </a:t>
            </a:r>
            <a:r>
              <a:rPr sz="2250" spc="-55" dirty="0">
                <a:latin typeface="Microsoft Sans Serif"/>
                <a:cs typeface="Microsoft Sans Serif"/>
              </a:rPr>
              <a:t>and</a:t>
            </a:r>
            <a:r>
              <a:rPr sz="2250" spc="-95" dirty="0">
                <a:latin typeface="Microsoft Sans Serif"/>
                <a:cs typeface="Microsoft Sans Serif"/>
              </a:rPr>
              <a:t> </a:t>
            </a:r>
            <a:r>
              <a:rPr sz="2250" spc="-35" dirty="0">
                <a:latin typeface="Microsoft Sans Serif"/>
                <a:cs typeface="Microsoft Sans Serif"/>
              </a:rPr>
              <a:t>Medicaid</a:t>
            </a:r>
            <a:r>
              <a:rPr sz="2250" spc="-105" dirty="0">
                <a:latin typeface="Microsoft Sans Serif"/>
                <a:cs typeface="Microsoft Sans Serif"/>
              </a:rPr>
              <a:t> </a:t>
            </a:r>
            <a:r>
              <a:rPr sz="2250" spc="-10" dirty="0">
                <a:latin typeface="Microsoft Sans Serif"/>
                <a:cs typeface="Microsoft Sans Serif"/>
              </a:rPr>
              <a:t>planning</a:t>
            </a:r>
            <a:endParaRPr sz="2250">
              <a:latin typeface="Microsoft Sans Serif"/>
              <a:cs typeface="Microsoft Sans Serif"/>
            </a:endParaRPr>
          </a:p>
          <a:p>
            <a:pPr marL="396240" marR="290195" indent="-384175">
              <a:lnSpc>
                <a:spcPct val="81900"/>
              </a:lnSpc>
              <a:spcBef>
                <a:spcPts val="1025"/>
              </a:spcBef>
              <a:buClr>
                <a:srgbClr val="333333"/>
              </a:buClr>
              <a:buSzPct val="88888"/>
              <a:buFont typeface="Times New Roman"/>
              <a:buChar char="◦"/>
              <a:tabLst>
                <a:tab pos="396240" algn="l"/>
              </a:tabLst>
            </a:pPr>
            <a:r>
              <a:rPr sz="2250" spc="-105" dirty="0">
                <a:latin typeface="Microsoft Sans Serif"/>
                <a:cs typeface="Microsoft Sans Serif"/>
              </a:rPr>
              <a:t>Your</a:t>
            </a:r>
            <a:r>
              <a:rPr sz="2250" spc="-30" dirty="0">
                <a:latin typeface="Microsoft Sans Serif"/>
                <a:cs typeface="Microsoft Sans Serif"/>
              </a:rPr>
              <a:t> </a:t>
            </a:r>
            <a:r>
              <a:rPr sz="2250" spc="-60" dirty="0">
                <a:latin typeface="Microsoft Sans Serif"/>
                <a:cs typeface="Microsoft Sans Serif"/>
              </a:rPr>
              <a:t>passion</a:t>
            </a:r>
            <a:r>
              <a:rPr sz="2250" spc="-35" dirty="0">
                <a:latin typeface="Microsoft Sans Serif"/>
                <a:cs typeface="Microsoft Sans Serif"/>
              </a:rPr>
              <a:t> </a:t>
            </a:r>
            <a:r>
              <a:rPr sz="2250" dirty="0">
                <a:latin typeface="Microsoft Sans Serif"/>
                <a:cs typeface="Microsoft Sans Serif"/>
              </a:rPr>
              <a:t>for</a:t>
            </a:r>
            <a:r>
              <a:rPr sz="2250" spc="-35" dirty="0">
                <a:latin typeface="Microsoft Sans Serif"/>
                <a:cs typeface="Microsoft Sans Serif"/>
              </a:rPr>
              <a:t> </a:t>
            </a:r>
            <a:r>
              <a:rPr sz="2250" spc="-10" dirty="0">
                <a:latin typeface="Microsoft Sans Serif"/>
                <a:cs typeface="Microsoft Sans Serif"/>
              </a:rPr>
              <a:t>helping </a:t>
            </a:r>
            <a:r>
              <a:rPr sz="2250" spc="-40" dirty="0">
                <a:latin typeface="Microsoft Sans Serif"/>
                <a:cs typeface="Microsoft Sans Serif"/>
              </a:rPr>
              <a:t>families</a:t>
            </a:r>
            <a:r>
              <a:rPr sz="2250" spc="-80" dirty="0">
                <a:latin typeface="Microsoft Sans Serif"/>
                <a:cs typeface="Microsoft Sans Serif"/>
              </a:rPr>
              <a:t> </a:t>
            </a:r>
            <a:r>
              <a:rPr sz="2250" spc="-10" dirty="0">
                <a:latin typeface="Microsoft Sans Serif"/>
                <a:cs typeface="Microsoft Sans Serif"/>
              </a:rPr>
              <a:t>protect</a:t>
            </a:r>
            <a:r>
              <a:rPr sz="2250" spc="-80" dirty="0">
                <a:latin typeface="Microsoft Sans Serif"/>
                <a:cs typeface="Microsoft Sans Serif"/>
              </a:rPr>
              <a:t> </a:t>
            </a:r>
            <a:r>
              <a:rPr sz="2250" spc="-70" dirty="0">
                <a:latin typeface="Microsoft Sans Serif"/>
                <a:cs typeface="Microsoft Sans Serif"/>
              </a:rPr>
              <a:t>assets</a:t>
            </a:r>
            <a:r>
              <a:rPr sz="2250" spc="-80" dirty="0">
                <a:latin typeface="Microsoft Sans Serif"/>
                <a:cs typeface="Microsoft Sans Serif"/>
              </a:rPr>
              <a:t> </a:t>
            </a:r>
            <a:r>
              <a:rPr sz="2250" spc="-35" dirty="0">
                <a:latin typeface="Microsoft Sans Serif"/>
                <a:cs typeface="Microsoft Sans Serif"/>
              </a:rPr>
              <a:t>and </a:t>
            </a:r>
            <a:r>
              <a:rPr sz="2250" spc="-10" dirty="0">
                <a:latin typeface="Microsoft Sans Serif"/>
                <a:cs typeface="Microsoft Sans Serif"/>
              </a:rPr>
              <a:t>legacies</a:t>
            </a:r>
            <a:endParaRPr sz="225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37555" y="1317585"/>
            <a:ext cx="3550920" cy="2944495"/>
          </a:xfrm>
          <a:prstGeom prst="rect">
            <a:avLst/>
          </a:prstGeom>
        </p:spPr>
        <p:txBody>
          <a:bodyPr vert="horz" wrap="square" lIns="0" tIns="187960" rIns="0" bIns="0" rtlCol="0">
            <a:spAutoFit/>
          </a:bodyPr>
          <a:lstStyle/>
          <a:p>
            <a:pPr marL="12700" marR="5080" indent="659765" algn="r">
              <a:lnSpc>
                <a:spcPct val="79600"/>
              </a:lnSpc>
              <a:spcBef>
                <a:spcPts val="1480"/>
              </a:spcBef>
            </a:pPr>
            <a:r>
              <a:rPr spc="-50" dirty="0"/>
              <a:t>Who</a:t>
            </a:r>
            <a:r>
              <a:rPr spc="-509" dirty="0"/>
              <a:t> </a:t>
            </a:r>
            <a:r>
              <a:rPr spc="-165" dirty="0"/>
              <a:t>am</a:t>
            </a:r>
            <a:r>
              <a:rPr spc="-505" dirty="0"/>
              <a:t> </a:t>
            </a:r>
            <a:r>
              <a:rPr spc="-50" dirty="0"/>
              <a:t>I </a:t>
            </a:r>
            <a:r>
              <a:rPr spc="-65" dirty="0"/>
              <a:t>and</a:t>
            </a:r>
            <a:r>
              <a:rPr spc="-500" dirty="0"/>
              <a:t> </a:t>
            </a:r>
            <a:r>
              <a:rPr spc="25" dirty="0"/>
              <a:t>Why </a:t>
            </a:r>
            <a:r>
              <a:rPr spc="-65" dirty="0"/>
              <a:t>Should</a:t>
            </a:r>
            <a:r>
              <a:rPr spc="-484" dirty="0"/>
              <a:t> </a:t>
            </a:r>
            <a:r>
              <a:rPr spc="-635" dirty="0"/>
              <a:t>Y</a:t>
            </a:r>
            <a:r>
              <a:rPr spc="30" dirty="0"/>
              <a:t>o</a:t>
            </a:r>
            <a:r>
              <a:rPr spc="40" dirty="0"/>
              <a:t>u</a:t>
            </a:r>
            <a:r>
              <a:rPr spc="-190" dirty="0"/>
              <a:t> </a:t>
            </a:r>
            <a:r>
              <a:rPr dirty="0"/>
              <a:t>Listen</a:t>
            </a:r>
            <a:r>
              <a:rPr spc="-515" dirty="0"/>
              <a:t> </a:t>
            </a:r>
            <a:r>
              <a:rPr spc="95" dirty="0"/>
              <a:t>to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011487" y="4060785"/>
            <a:ext cx="1377315" cy="8870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650" spc="-60" dirty="0">
                <a:latin typeface="Microsoft Sans Serif"/>
                <a:cs typeface="Microsoft Sans Serif"/>
              </a:rPr>
              <a:t>Me</a:t>
            </a:r>
            <a:r>
              <a:rPr sz="5400" spc="-60" dirty="0">
                <a:latin typeface="Microsoft Sans Serif"/>
                <a:cs typeface="Microsoft Sans Serif"/>
              </a:rPr>
              <a:t>?</a:t>
            </a:r>
            <a:endParaRPr sz="5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5130799" y="1626189"/>
            <a:ext cx="4312920" cy="3129915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396240" marR="458470" indent="-384175">
              <a:lnSpc>
                <a:spcPts val="2180"/>
              </a:lnSpc>
              <a:spcBef>
                <a:spcPts val="600"/>
              </a:spcBef>
              <a:buClr>
                <a:srgbClr val="333333"/>
              </a:buClr>
              <a:buSzPct val="102222"/>
              <a:buFont typeface="Britannic Bold"/>
              <a:buChar char="•"/>
              <a:tabLst>
                <a:tab pos="396240" algn="l"/>
              </a:tabLst>
            </a:pPr>
            <a:r>
              <a:rPr sz="2250" spc="-75" dirty="0">
                <a:latin typeface="Microsoft Sans Serif"/>
                <a:cs typeface="Microsoft Sans Serif"/>
              </a:rPr>
              <a:t>Why </a:t>
            </a:r>
            <a:r>
              <a:rPr sz="2250" spc="-130" dirty="0">
                <a:latin typeface="Microsoft Sans Serif"/>
                <a:cs typeface="Microsoft Sans Serif"/>
              </a:rPr>
              <a:t>a</a:t>
            </a:r>
            <a:r>
              <a:rPr sz="2250" spc="-35" dirty="0">
                <a:latin typeface="Microsoft Sans Serif"/>
                <a:cs typeface="Microsoft Sans Serif"/>
              </a:rPr>
              <a:t> </a:t>
            </a:r>
            <a:r>
              <a:rPr sz="2250" spc="-40" dirty="0">
                <a:latin typeface="Microsoft Sans Serif"/>
                <a:cs typeface="Microsoft Sans Serif"/>
              </a:rPr>
              <a:t>professionally</a:t>
            </a:r>
            <a:r>
              <a:rPr sz="2250" spc="-60" dirty="0">
                <a:latin typeface="Microsoft Sans Serif"/>
                <a:cs typeface="Microsoft Sans Serif"/>
              </a:rPr>
              <a:t> </a:t>
            </a:r>
            <a:r>
              <a:rPr sz="2250" spc="-10" dirty="0">
                <a:latin typeface="Microsoft Sans Serif"/>
                <a:cs typeface="Microsoft Sans Serif"/>
              </a:rPr>
              <a:t>crafted </a:t>
            </a:r>
            <a:r>
              <a:rPr sz="2250" spc="-50" dirty="0">
                <a:latin typeface="Microsoft Sans Serif"/>
                <a:cs typeface="Microsoft Sans Serif"/>
              </a:rPr>
              <a:t>estate</a:t>
            </a:r>
            <a:r>
              <a:rPr sz="2250" spc="-90" dirty="0">
                <a:latin typeface="Microsoft Sans Serif"/>
                <a:cs typeface="Microsoft Sans Serif"/>
              </a:rPr>
              <a:t> </a:t>
            </a:r>
            <a:r>
              <a:rPr sz="2250" spc="-50" dirty="0">
                <a:latin typeface="Microsoft Sans Serif"/>
                <a:cs typeface="Microsoft Sans Serif"/>
              </a:rPr>
              <a:t>plan</a:t>
            </a:r>
            <a:r>
              <a:rPr sz="2250" spc="-90" dirty="0">
                <a:latin typeface="Microsoft Sans Serif"/>
                <a:cs typeface="Microsoft Sans Serif"/>
              </a:rPr>
              <a:t> </a:t>
            </a:r>
            <a:r>
              <a:rPr sz="2250" dirty="0">
                <a:latin typeface="Microsoft Sans Serif"/>
                <a:cs typeface="Microsoft Sans Serif"/>
              </a:rPr>
              <a:t>is</a:t>
            </a:r>
            <a:r>
              <a:rPr sz="2250" spc="-90" dirty="0">
                <a:latin typeface="Microsoft Sans Serif"/>
                <a:cs typeface="Microsoft Sans Serif"/>
              </a:rPr>
              <a:t> </a:t>
            </a:r>
            <a:r>
              <a:rPr sz="2250" spc="-10" dirty="0">
                <a:latin typeface="Microsoft Sans Serif"/>
                <a:cs typeface="Microsoft Sans Serif"/>
              </a:rPr>
              <a:t>essential</a:t>
            </a:r>
            <a:endParaRPr sz="2250">
              <a:latin typeface="Microsoft Sans Serif"/>
              <a:cs typeface="Microsoft Sans Serif"/>
            </a:endParaRPr>
          </a:p>
          <a:p>
            <a:pPr marL="396240" indent="-383540">
              <a:lnSpc>
                <a:spcPct val="100000"/>
              </a:lnSpc>
              <a:spcBef>
                <a:spcPts val="535"/>
              </a:spcBef>
              <a:buClr>
                <a:srgbClr val="333333"/>
              </a:buClr>
              <a:buSzPct val="102222"/>
              <a:buFont typeface="Britannic Bold"/>
              <a:buChar char="•"/>
              <a:tabLst>
                <a:tab pos="396240" algn="l"/>
              </a:tabLst>
            </a:pPr>
            <a:r>
              <a:rPr sz="2250" spc="-80" dirty="0">
                <a:latin typeface="Microsoft Sans Serif"/>
                <a:cs typeface="Microsoft Sans Serif"/>
              </a:rPr>
              <a:t>Dangers</a:t>
            </a:r>
            <a:r>
              <a:rPr sz="2250" spc="-25" dirty="0">
                <a:latin typeface="Microsoft Sans Serif"/>
                <a:cs typeface="Microsoft Sans Serif"/>
              </a:rPr>
              <a:t> </a:t>
            </a:r>
            <a:r>
              <a:rPr sz="2250" dirty="0">
                <a:latin typeface="Microsoft Sans Serif"/>
                <a:cs typeface="Microsoft Sans Serif"/>
              </a:rPr>
              <a:t>of</a:t>
            </a:r>
            <a:r>
              <a:rPr sz="2250" spc="-20" dirty="0">
                <a:latin typeface="Microsoft Sans Serif"/>
                <a:cs typeface="Microsoft Sans Serif"/>
              </a:rPr>
              <a:t> </a:t>
            </a:r>
            <a:r>
              <a:rPr sz="2250" spc="-145" dirty="0">
                <a:latin typeface="Microsoft Sans Serif"/>
                <a:cs typeface="Microsoft Sans Serif"/>
              </a:rPr>
              <a:t>DIY</a:t>
            </a:r>
            <a:r>
              <a:rPr sz="2250" spc="-20" dirty="0">
                <a:latin typeface="Microsoft Sans Serif"/>
                <a:cs typeface="Microsoft Sans Serif"/>
              </a:rPr>
              <a:t> </a:t>
            </a:r>
            <a:r>
              <a:rPr sz="2250" spc="-50" dirty="0">
                <a:latin typeface="Microsoft Sans Serif"/>
                <a:cs typeface="Microsoft Sans Serif"/>
              </a:rPr>
              <a:t>estate</a:t>
            </a:r>
            <a:r>
              <a:rPr sz="2250" spc="-25" dirty="0">
                <a:latin typeface="Microsoft Sans Serif"/>
                <a:cs typeface="Microsoft Sans Serif"/>
              </a:rPr>
              <a:t> </a:t>
            </a:r>
            <a:r>
              <a:rPr sz="2250" spc="-20" dirty="0">
                <a:latin typeface="Microsoft Sans Serif"/>
                <a:cs typeface="Microsoft Sans Serif"/>
              </a:rPr>
              <a:t>plans</a:t>
            </a:r>
            <a:endParaRPr sz="2250">
              <a:latin typeface="Microsoft Sans Serif"/>
              <a:cs typeface="Microsoft Sans Serif"/>
            </a:endParaRPr>
          </a:p>
          <a:p>
            <a:pPr marL="396240" marR="835025" indent="-384175">
              <a:lnSpc>
                <a:spcPts val="2250"/>
              </a:lnSpc>
              <a:spcBef>
                <a:spcPts val="975"/>
              </a:spcBef>
              <a:buClr>
                <a:srgbClr val="333333"/>
              </a:buClr>
              <a:buSzPct val="102222"/>
              <a:buFont typeface="Britannic Bold"/>
              <a:buChar char="•"/>
              <a:tabLst>
                <a:tab pos="396240" algn="l"/>
              </a:tabLst>
            </a:pPr>
            <a:r>
              <a:rPr sz="2250" spc="-55" dirty="0">
                <a:latin typeface="Microsoft Sans Serif"/>
                <a:cs typeface="Microsoft Sans Serif"/>
              </a:rPr>
              <a:t>Understanding</a:t>
            </a:r>
            <a:r>
              <a:rPr sz="2250" spc="-35" dirty="0">
                <a:latin typeface="Microsoft Sans Serif"/>
                <a:cs typeface="Microsoft Sans Serif"/>
              </a:rPr>
              <a:t> </a:t>
            </a:r>
            <a:r>
              <a:rPr sz="2250" spc="-85" dirty="0">
                <a:latin typeface="Microsoft Sans Serif"/>
                <a:cs typeface="Microsoft Sans Serif"/>
              </a:rPr>
              <a:t>Powers</a:t>
            </a:r>
            <a:r>
              <a:rPr sz="2250" spc="-40" dirty="0">
                <a:latin typeface="Microsoft Sans Serif"/>
                <a:cs typeface="Microsoft Sans Serif"/>
              </a:rPr>
              <a:t> </a:t>
            </a:r>
            <a:r>
              <a:rPr sz="2250" spc="-25" dirty="0">
                <a:latin typeface="Microsoft Sans Serif"/>
                <a:cs typeface="Microsoft Sans Serif"/>
              </a:rPr>
              <a:t>of </a:t>
            </a:r>
            <a:r>
              <a:rPr sz="2250" spc="-10" dirty="0">
                <a:latin typeface="Microsoft Sans Serif"/>
                <a:cs typeface="Microsoft Sans Serif"/>
              </a:rPr>
              <a:t>Attorney</a:t>
            </a:r>
            <a:endParaRPr sz="2250">
              <a:latin typeface="Microsoft Sans Serif"/>
              <a:cs typeface="Microsoft Sans Serif"/>
            </a:endParaRPr>
          </a:p>
          <a:p>
            <a:pPr marL="396240" marR="5080" indent="-384175">
              <a:lnSpc>
                <a:spcPts val="2180"/>
              </a:lnSpc>
              <a:spcBef>
                <a:spcPts val="1030"/>
              </a:spcBef>
              <a:buClr>
                <a:srgbClr val="333333"/>
              </a:buClr>
              <a:buSzPct val="102222"/>
              <a:buFont typeface="Britannic Bold"/>
              <a:buChar char="•"/>
              <a:tabLst>
                <a:tab pos="396240" algn="l"/>
              </a:tabLst>
            </a:pPr>
            <a:r>
              <a:rPr sz="2250" spc="-55" dirty="0">
                <a:latin typeface="Microsoft Sans Serif"/>
                <a:cs typeface="Microsoft Sans Serif"/>
              </a:rPr>
              <a:t>How</a:t>
            </a:r>
            <a:r>
              <a:rPr sz="2250" spc="-95" dirty="0">
                <a:latin typeface="Microsoft Sans Serif"/>
                <a:cs typeface="Microsoft Sans Serif"/>
              </a:rPr>
              <a:t> </a:t>
            </a:r>
            <a:r>
              <a:rPr sz="2250" spc="-35" dirty="0">
                <a:latin typeface="Microsoft Sans Serif"/>
                <a:cs typeface="Microsoft Sans Serif"/>
              </a:rPr>
              <a:t>Medicaid</a:t>
            </a:r>
            <a:r>
              <a:rPr sz="2250" spc="-90" dirty="0">
                <a:latin typeface="Microsoft Sans Serif"/>
                <a:cs typeface="Microsoft Sans Serif"/>
              </a:rPr>
              <a:t> </a:t>
            </a:r>
            <a:r>
              <a:rPr sz="2250" spc="-50" dirty="0">
                <a:latin typeface="Microsoft Sans Serif"/>
                <a:cs typeface="Microsoft Sans Serif"/>
              </a:rPr>
              <a:t>planning</a:t>
            </a:r>
            <a:r>
              <a:rPr sz="2250" spc="-95" dirty="0">
                <a:latin typeface="Microsoft Sans Serif"/>
                <a:cs typeface="Microsoft Sans Serif"/>
              </a:rPr>
              <a:t> </a:t>
            </a:r>
            <a:r>
              <a:rPr sz="2250" spc="-10" dirty="0">
                <a:latin typeface="Microsoft Sans Serif"/>
                <a:cs typeface="Microsoft Sans Serif"/>
              </a:rPr>
              <a:t>protects </a:t>
            </a:r>
            <a:r>
              <a:rPr sz="2250" spc="-20" dirty="0">
                <a:latin typeface="Microsoft Sans Serif"/>
                <a:cs typeface="Microsoft Sans Serif"/>
              </a:rPr>
              <a:t>your</a:t>
            </a:r>
            <a:r>
              <a:rPr sz="2250" spc="-110" dirty="0">
                <a:latin typeface="Microsoft Sans Serif"/>
                <a:cs typeface="Microsoft Sans Serif"/>
              </a:rPr>
              <a:t> </a:t>
            </a:r>
            <a:r>
              <a:rPr sz="2250" dirty="0">
                <a:latin typeface="Microsoft Sans Serif"/>
                <a:cs typeface="Microsoft Sans Serif"/>
              </a:rPr>
              <a:t>life</a:t>
            </a:r>
            <a:r>
              <a:rPr sz="2250" spc="-110" dirty="0">
                <a:latin typeface="Microsoft Sans Serif"/>
                <a:cs typeface="Microsoft Sans Serif"/>
              </a:rPr>
              <a:t> </a:t>
            </a:r>
            <a:r>
              <a:rPr sz="2250" spc="-10" dirty="0">
                <a:latin typeface="Microsoft Sans Serif"/>
                <a:cs typeface="Microsoft Sans Serif"/>
              </a:rPr>
              <a:t>savings</a:t>
            </a:r>
            <a:endParaRPr sz="2250">
              <a:latin typeface="Microsoft Sans Serif"/>
              <a:cs typeface="Microsoft Sans Serif"/>
            </a:endParaRPr>
          </a:p>
          <a:p>
            <a:pPr marL="396240" marR="405130" indent="-384175">
              <a:lnSpc>
                <a:spcPts val="2250"/>
              </a:lnSpc>
              <a:spcBef>
                <a:spcPts val="985"/>
              </a:spcBef>
              <a:buClr>
                <a:srgbClr val="333333"/>
              </a:buClr>
              <a:buSzPct val="102222"/>
              <a:buFont typeface="Britannic Bold"/>
              <a:buChar char="•"/>
              <a:tabLst>
                <a:tab pos="396240" algn="l"/>
              </a:tabLst>
            </a:pPr>
            <a:r>
              <a:rPr sz="2250" spc="-55" dirty="0">
                <a:latin typeface="Microsoft Sans Serif"/>
                <a:cs typeface="Microsoft Sans Serif"/>
              </a:rPr>
              <a:t>How</a:t>
            </a:r>
            <a:r>
              <a:rPr sz="2250" spc="-95" dirty="0">
                <a:latin typeface="Microsoft Sans Serif"/>
                <a:cs typeface="Microsoft Sans Serif"/>
              </a:rPr>
              <a:t> </a:t>
            </a:r>
            <a:r>
              <a:rPr sz="2250" spc="-30" dirty="0">
                <a:latin typeface="Microsoft Sans Serif"/>
                <a:cs typeface="Microsoft Sans Serif"/>
              </a:rPr>
              <a:t>you</a:t>
            </a:r>
            <a:r>
              <a:rPr sz="2250" spc="-120" dirty="0">
                <a:latin typeface="Microsoft Sans Serif"/>
                <a:cs typeface="Microsoft Sans Serif"/>
              </a:rPr>
              <a:t> </a:t>
            </a:r>
            <a:r>
              <a:rPr sz="2250" spc="-20" dirty="0">
                <a:latin typeface="Microsoft Sans Serif"/>
                <a:cs typeface="Microsoft Sans Serif"/>
              </a:rPr>
              <a:t>can</a:t>
            </a:r>
            <a:r>
              <a:rPr sz="2250" spc="-125" dirty="0">
                <a:latin typeface="Microsoft Sans Serif"/>
                <a:cs typeface="Microsoft Sans Serif"/>
              </a:rPr>
              <a:t> </a:t>
            </a:r>
            <a:r>
              <a:rPr sz="2250" dirty="0">
                <a:latin typeface="Microsoft Sans Serif"/>
                <a:cs typeface="Microsoft Sans Serif"/>
              </a:rPr>
              <a:t>start</a:t>
            </a:r>
            <a:r>
              <a:rPr sz="2250" spc="-110" dirty="0">
                <a:latin typeface="Microsoft Sans Serif"/>
                <a:cs typeface="Microsoft Sans Serif"/>
              </a:rPr>
              <a:t> </a:t>
            </a:r>
            <a:r>
              <a:rPr sz="2250" spc="-10" dirty="0">
                <a:latin typeface="Microsoft Sans Serif"/>
                <a:cs typeface="Microsoft Sans Serif"/>
              </a:rPr>
              <a:t>protecting </a:t>
            </a:r>
            <a:r>
              <a:rPr sz="2250" spc="-20" dirty="0">
                <a:latin typeface="Microsoft Sans Serif"/>
                <a:cs typeface="Microsoft Sans Serif"/>
              </a:rPr>
              <a:t>your</a:t>
            </a:r>
            <a:r>
              <a:rPr sz="2250" spc="-114" dirty="0">
                <a:latin typeface="Microsoft Sans Serif"/>
                <a:cs typeface="Microsoft Sans Serif"/>
              </a:rPr>
              <a:t> </a:t>
            </a:r>
            <a:r>
              <a:rPr sz="2250" spc="-20" dirty="0">
                <a:latin typeface="Microsoft Sans Serif"/>
                <a:cs typeface="Microsoft Sans Serif"/>
              </a:rPr>
              <a:t>family</a:t>
            </a:r>
            <a:r>
              <a:rPr sz="2250" spc="-110" dirty="0">
                <a:latin typeface="Microsoft Sans Serif"/>
                <a:cs typeface="Microsoft Sans Serif"/>
              </a:rPr>
              <a:t> </a:t>
            </a:r>
            <a:r>
              <a:rPr sz="2250" spc="-20" dirty="0">
                <a:latin typeface="Microsoft Sans Serif"/>
                <a:cs typeface="Microsoft Sans Serif"/>
              </a:rPr>
              <a:t>today</a:t>
            </a:r>
            <a:endParaRPr sz="225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52884" y="1956403"/>
            <a:ext cx="3535679" cy="2362200"/>
          </a:xfrm>
          <a:prstGeom prst="rect">
            <a:avLst/>
          </a:prstGeom>
        </p:spPr>
        <p:txBody>
          <a:bodyPr vert="horz" wrap="square" lIns="0" tIns="151765" rIns="0" bIns="0" rtlCol="0">
            <a:spAutoFit/>
          </a:bodyPr>
          <a:lstStyle/>
          <a:p>
            <a:pPr marL="12700" marR="5080" indent="172720" algn="r">
              <a:lnSpc>
                <a:spcPct val="80100"/>
              </a:lnSpc>
              <a:spcBef>
                <a:spcPts val="1195"/>
              </a:spcBef>
            </a:pPr>
            <a:r>
              <a:rPr sz="4500" spc="-55" dirty="0">
                <a:latin typeface="Microsoft Sans Serif"/>
                <a:cs typeface="Microsoft Sans Serif"/>
              </a:rPr>
              <a:t>Slide</a:t>
            </a:r>
            <a:r>
              <a:rPr sz="4500" spc="-409" dirty="0">
                <a:latin typeface="Microsoft Sans Serif"/>
                <a:cs typeface="Microsoft Sans Serif"/>
              </a:rPr>
              <a:t> </a:t>
            </a:r>
            <a:r>
              <a:rPr sz="4300" spc="204" dirty="0">
                <a:latin typeface="Microsoft Sans Serif"/>
                <a:cs typeface="Microsoft Sans Serif"/>
              </a:rPr>
              <a:t>3</a:t>
            </a:r>
            <a:r>
              <a:rPr sz="4300" spc="-10" dirty="0">
                <a:latin typeface="Microsoft Sans Serif"/>
                <a:cs typeface="Microsoft Sans Serif"/>
              </a:rPr>
              <a:t>  </a:t>
            </a:r>
            <a:r>
              <a:rPr sz="4500" spc="-20" dirty="0">
                <a:latin typeface="Microsoft Sans Serif"/>
                <a:cs typeface="Microsoft Sans Serif"/>
              </a:rPr>
              <a:t>What </a:t>
            </a:r>
            <a:r>
              <a:rPr sz="4500" spc="-395" dirty="0">
                <a:latin typeface="Microsoft Sans Serif"/>
                <a:cs typeface="Microsoft Sans Serif"/>
              </a:rPr>
              <a:t>Y</a:t>
            </a:r>
            <a:r>
              <a:rPr sz="4500" spc="135" dirty="0">
                <a:latin typeface="Microsoft Sans Serif"/>
                <a:cs typeface="Microsoft Sans Serif"/>
              </a:rPr>
              <a:t>o</a:t>
            </a:r>
            <a:r>
              <a:rPr sz="4500" spc="140" dirty="0">
                <a:latin typeface="Microsoft Sans Serif"/>
                <a:cs typeface="Microsoft Sans Serif"/>
              </a:rPr>
              <a:t>u</a:t>
            </a:r>
            <a:r>
              <a:rPr sz="4300" spc="140" dirty="0">
                <a:latin typeface="Microsoft Sans Serif"/>
                <a:cs typeface="Microsoft Sans Serif"/>
              </a:rPr>
              <a:t>'</a:t>
            </a:r>
            <a:r>
              <a:rPr sz="4500" spc="140" dirty="0">
                <a:latin typeface="Microsoft Sans Serif"/>
                <a:cs typeface="Microsoft Sans Serif"/>
              </a:rPr>
              <a:t>l</a:t>
            </a:r>
            <a:r>
              <a:rPr sz="4500" spc="145" dirty="0">
                <a:latin typeface="Microsoft Sans Serif"/>
                <a:cs typeface="Microsoft Sans Serif"/>
              </a:rPr>
              <a:t>l</a:t>
            </a:r>
            <a:r>
              <a:rPr sz="4500" spc="-380" dirty="0">
                <a:latin typeface="Microsoft Sans Serif"/>
                <a:cs typeface="Microsoft Sans Serif"/>
              </a:rPr>
              <a:t> </a:t>
            </a:r>
            <a:r>
              <a:rPr sz="4500" spc="-10" dirty="0">
                <a:latin typeface="Microsoft Sans Serif"/>
                <a:cs typeface="Microsoft Sans Serif"/>
              </a:rPr>
              <a:t>Learn </a:t>
            </a:r>
            <a:r>
              <a:rPr sz="4500" dirty="0">
                <a:latin typeface="Microsoft Sans Serif"/>
                <a:cs typeface="Microsoft Sans Serif"/>
              </a:rPr>
              <a:t>Today</a:t>
            </a:r>
            <a:r>
              <a:rPr sz="4300" spc="745" dirty="0">
                <a:latin typeface="Microsoft Sans Serif"/>
                <a:cs typeface="Microsoft Sans Serif"/>
              </a:rPr>
              <a:t> </a:t>
            </a:r>
            <a:r>
              <a:rPr sz="4500" spc="-25" dirty="0">
                <a:latin typeface="Microsoft Sans Serif"/>
                <a:cs typeface="Microsoft Sans Serif"/>
              </a:rPr>
              <a:t>Set </a:t>
            </a:r>
            <a:r>
              <a:rPr sz="4500" spc="-10" dirty="0">
                <a:latin typeface="Microsoft Sans Serif"/>
                <a:cs typeface="Microsoft Sans Serif"/>
              </a:rPr>
              <a:t>Expectations</a:t>
            </a:r>
            <a:r>
              <a:rPr sz="4300" spc="-10" dirty="0">
                <a:latin typeface="Microsoft Sans Serif"/>
                <a:cs typeface="Microsoft Sans Serif"/>
              </a:rPr>
              <a:t>)</a:t>
            </a:r>
            <a:endParaRPr sz="43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7960" rIns="0" bIns="0" rtlCol="0">
            <a:spAutoFit/>
          </a:bodyPr>
          <a:lstStyle/>
          <a:p>
            <a:pPr marL="12700" marR="5080">
              <a:lnSpc>
                <a:spcPct val="79600"/>
              </a:lnSpc>
              <a:spcBef>
                <a:spcPts val="1480"/>
              </a:spcBef>
            </a:pPr>
            <a:r>
              <a:rPr spc="-75" dirty="0"/>
              <a:t>Slide</a:t>
            </a:r>
            <a:r>
              <a:rPr spc="-515" dirty="0"/>
              <a:t> </a:t>
            </a:r>
            <a:r>
              <a:rPr sz="5400" spc="445" dirty="0"/>
              <a:t>4</a:t>
            </a:r>
            <a:r>
              <a:rPr sz="5400" spc="-15" dirty="0"/>
              <a:t>  </a:t>
            </a:r>
            <a:r>
              <a:rPr spc="50" dirty="0"/>
              <a:t>Why</a:t>
            </a:r>
            <a:r>
              <a:rPr spc="-505" dirty="0"/>
              <a:t> </a:t>
            </a:r>
            <a:r>
              <a:rPr spc="70" dirty="0"/>
              <a:t>Most</a:t>
            </a:r>
            <a:r>
              <a:rPr spc="-515" dirty="0"/>
              <a:t> </a:t>
            </a:r>
            <a:r>
              <a:rPr spc="-10" dirty="0"/>
              <a:t>Estate </a:t>
            </a:r>
            <a:r>
              <a:rPr spc="-114" dirty="0"/>
              <a:t>Plans</a:t>
            </a:r>
            <a:r>
              <a:rPr spc="-525" dirty="0"/>
              <a:t> </a:t>
            </a:r>
            <a:r>
              <a:rPr dirty="0"/>
              <a:t>Fail</a:t>
            </a:r>
            <a:r>
              <a:rPr sz="5400" spc="969" dirty="0"/>
              <a:t> </a:t>
            </a:r>
            <a:r>
              <a:rPr spc="-135" dirty="0"/>
              <a:t>Common</a:t>
            </a:r>
            <a:r>
              <a:rPr spc="-525" dirty="0"/>
              <a:t> </a:t>
            </a:r>
            <a:r>
              <a:rPr spc="-10" dirty="0"/>
              <a:t>Pitfalls</a:t>
            </a:r>
            <a:r>
              <a:rPr sz="5400" spc="-10" dirty="0"/>
              <a:t>)</a:t>
            </a:r>
            <a:endParaRPr sz="5400"/>
          </a:p>
        </p:txBody>
      </p:sp>
      <p:sp>
        <p:nvSpPr>
          <p:cNvPr id="3" name="object 3"/>
          <p:cNvSpPr txBox="1"/>
          <p:nvPr/>
        </p:nvSpPr>
        <p:spPr>
          <a:xfrm>
            <a:off x="755104" y="2401724"/>
            <a:ext cx="8110220" cy="2830830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492125" indent="-479425">
              <a:lnSpc>
                <a:spcPct val="100000"/>
              </a:lnSpc>
              <a:spcBef>
                <a:spcPts val="710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170" dirty="0">
                <a:latin typeface="Microsoft Sans Serif"/>
                <a:cs typeface="Microsoft Sans Serif"/>
              </a:rPr>
              <a:t>DIY</a:t>
            </a:r>
            <a:r>
              <a:rPr sz="2800" spc="-40" dirty="0">
                <a:latin typeface="Microsoft Sans Serif"/>
                <a:cs typeface="Microsoft Sans Serif"/>
              </a:rPr>
              <a:t> </a:t>
            </a:r>
            <a:r>
              <a:rPr sz="2800" spc="-100" dirty="0">
                <a:latin typeface="Microsoft Sans Serif"/>
                <a:cs typeface="Microsoft Sans Serif"/>
              </a:rPr>
              <a:t>Estate</a:t>
            </a:r>
            <a:r>
              <a:rPr sz="2800" spc="-90" dirty="0">
                <a:latin typeface="Microsoft Sans Serif"/>
                <a:cs typeface="Microsoft Sans Serif"/>
              </a:rPr>
              <a:t> </a:t>
            </a:r>
            <a:r>
              <a:rPr sz="2800" spc="-135" dirty="0">
                <a:latin typeface="Microsoft Sans Serif"/>
                <a:cs typeface="Microsoft Sans Serif"/>
              </a:rPr>
              <a:t>Plan</a:t>
            </a:r>
            <a:r>
              <a:rPr sz="2800" spc="-50" dirty="0">
                <a:latin typeface="Microsoft Sans Serif"/>
                <a:cs typeface="Microsoft Sans Serif"/>
              </a:rPr>
              <a:t> </a:t>
            </a:r>
            <a:r>
              <a:rPr sz="2800" spc="-70" dirty="0">
                <a:latin typeface="Microsoft Sans Serif"/>
                <a:cs typeface="Microsoft Sans Serif"/>
              </a:rPr>
              <a:t>Mistakes</a:t>
            </a:r>
            <a:r>
              <a:rPr sz="2800" spc="-105" dirty="0">
                <a:latin typeface="Microsoft Sans Serif"/>
                <a:cs typeface="Microsoft Sans Serif"/>
              </a:rPr>
              <a:t> </a:t>
            </a:r>
            <a:r>
              <a:rPr sz="2750" dirty="0">
                <a:latin typeface="Microsoft Sans Serif"/>
                <a:cs typeface="Microsoft Sans Serif"/>
              </a:rPr>
              <a:t>(</a:t>
            </a:r>
            <a:r>
              <a:rPr sz="2800" dirty="0">
                <a:latin typeface="Microsoft Sans Serif"/>
                <a:cs typeface="Microsoft Sans Serif"/>
              </a:rPr>
              <a:t>from</a:t>
            </a:r>
            <a:r>
              <a:rPr sz="2800" spc="-70" dirty="0">
                <a:latin typeface="Microsoft Sans Serif"/>
                <a:cs typeface="Microsoft Sans Serif"/>
              </a:rPr>
              <a:t> </a:t>
            </a:r>
            <a:r>
              <a:rPr sz="2800" spc="-30" dirty="0">
                <a:latin typeface="Microsoft Sans Serif"/>
                <a:cs typeface="Microsoft Sans Serif"/>
              </a:rPr>
              <a:t>provided</a:t>
            </a:r>
            <a:r>
              <a:rPr sz="2800" spc="-70" dirty="0">
                <a:latin typeface="Microsoft Sans Serif"/>
                <a:cs typeface="Microsoft Sans Serif"/>
              </a:rPr>
              <a:t> </a:t>
            </a:r>
            <a:r>
              <a:rPr sz="2800" spc="-20" dirty="0">
                <a:latin typeface="Microsoft Sans Serif"/>
                <a:cs typeface="Microsoft Sans Serif"/>
              </a:rPr>
              <a:t>handout</a:t>
            </a:r>
            <a:r>
              <a:rPr sz="2750" spc="-20" dirty="0">
                <a:latin typeface="Microsoft Sans Serif"/>
                <a:cs typeface="Microsoft Sans Serif"/>
              </a:rPr>
              <a:t>):</a:t>
            </a:r>
            <a:endParaRPr sz="2750">
              <a:latin typeface="Microsoft Sans Serif"/>
              <a:cs typeface="Microsoft Sans Serif"/>
            </a:endParaRPr>
          </a:p>
          <a:p>
            <a:pPr marL="972185" lvl="1" indent="-480059">
              <a:lnSpc>
                <a:spcPct val="100000"/>
              </a:lnSpc>
              <a:spcBef>
                <a:spcPts val="615"/>
              </a:spcBef>
              <a:buClr>
                <a:srgbClr val="333333"/>
              </a:buClr>
              <a:buSzPct val="89285"/>
              <a:buFont typeface="Times New Roman"/>
              <a:buChar char="◦"/>
              <a:tabLst>
                <a:tab pos="972185" algn="l"/>
              </a:tabLst>
            </a:pPr>
            <a:r>
              <a:rPr sz="2800" spc="-80" dirty="0">
                <a:latin typeface="Microsoft Sans Serif"/>
                <a:cs typeface="Microsoft Sans Serif"/>
              </a:rPr>
              <a:t>Generic</a:t>
            </a:r>
            <a:r>
              <a:rPr sz="2800" spc="-110" dirty="0">
                <a:latin typeface="Microsoft Sans Serif"/>
                <a:cs typeface="Microsoft Sans Serif"/>
              </a:rPr>
              <a:t> </a:t>
            </a:r>
            <a:r>
              <a:rPr sz="2800" spc="-50" dirty="0">
                <a:latin typeface="Microsoft Sans Serif"/>
                <a:cs typeface="Microsoft Sans Serif"/>
              </a:rPr>
              <a:t>online</a:t>
            </a:r>
            <a:r>
              <a:rPr sz="2800" spc="-13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forms</a:t>
            </a:r>
            <a:r>
              <a:rPr sz="2800" spc="-12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not</a:t>
            </a:r>
            <a:r>
              <a:rPr sz="2800" spc="-12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customized</a:t>
            </a:r>
            <a:endParaRPr sz="2800">
              <a:latin typeface="Microsoft Sans Serif"/>
              <a:cs typeface="Microsoft Sans Serif"/>
            </a:endParaRPr>
          </a:p>
          <a:p>
            <a:pPr marL="972185" lvl="1" indent="-480059">
              <a:lnSpc>
                <a:spcPct val="100000"/>
              </a:lnSpc>
              <a:spcBef>
                <a:spcPts val="690"/>
              </a:spcBef>
              <a:buClr>
                <a:srgbClr val="333333"/>
              </a:buClr>
              <a:buSzPct val="89285"/>
              <a:buFont typeface="Times New Roman"/>
              <a:buChar char="◦"/>
              <a:tabLst>
                <a:tab pos="972185" algn="l"/>
              </a:tabLst>
            </a:pPr>
            <a:r>
              <a:rPr sz="2800" spc="-20" dirty="0">
                <a:latin typeface="Microsoft Sans Serif"/>
                <a:cs typeface="Microsoft Sans Serif"/>
              </a:rPr>
              <a:t>Incorrect</a:t>
            </a:r>
            <a:r>
              <a:rPr sz="2800" spc="-10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or</a:t>
            </a:r>
            <a:r>
              <a:rPr sz="2800" spc="-105" dirty="0">
                <a:latin typeface="Microsoft Sans Serif"/>
                <a:cs typeface="Microsoft Sans Serif"/>
              </a:rPr>
              <a:t> </a:t>
            </a:r>
            <a:r>
              <a:rPr sz="2800" spc="-45" dirty="0">
                <a:latin typeface="Microsoft Sans Serif"/>
                <a:cs typeface="Microsoft Sans Serif"/>
              </a:rPr>
              <a:t>incomplete</a:t>
            </a:r>
            <a:r>
              <a:rPr sz="2800" spc="-10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documents</a:t>
            </a:r>
            <a:endParaRPr sz="2800">
              <a:latin typeface="Microsoft Sans Serif"/>
              <a:cs typeface="Microsoft Sans Serif"/>
            </a:endParaRPr>
          </a:p>
          <a:p>
            <a:pPr marL="972185" lvl="1" indent="-480059">
              <a:lnSpc>
                <a:spcPct val="100000"/>
              </a:lnSpc>
              <a:spcBef>
                <a:spcPts val="690"/>
              </a:spcBef>
              <a:buClr>
                <a:srgbClr val="333333"/>
              </a:buClr>
              <a:buSzPct val="89285"/>
              <a:buFont typeface="Times New Roman"/>
              <a:buChar char="◦"/>
              <a:tabLst>
                <a:tab pos="972185" algn="l"/>
              </a:tabLst>
            </a:pPr>
            <a:r>
              <a:rPr sz="2800" dirty="0">
                <a:latin typeface="Microsoft Sans Serif"/>
                <a:cs typeface="Microsoft Sans Serif"/>
              </a:rPr>
              <a:t>Not</a:t>
            </a:r>
            <a:r>
              <a:rPr sz="2800" spc="-135" dirty="0">
                <a:latin typeface="Microsoft Sans Serif"/>
                <a:cs typeface="Microsoft Sans Serif"/>
              </a:rPr>
              <a:t> </a:t>
            </a:r>
            <a:r>
              <a:rPr sz="2800" spc="-40" dirty="0">
                <a:latin typeface="Microsoft Sans Serif"/>
                <a:cs typeface="Microsoft Sans Serif"/>
              </a:rPr>
              <a:t>updated</a:t>
            </a:r>
            <a:r>
              <a:rPr sz="2800" spc="-13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with</a:t>
            </a:r>
            <a:r>
              <a:rPr sz="2800" spc="-13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life</a:t>
            </a:r>
            <a:r>
              <a:rPr sz="2800" spc="-13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changes</a:t>
            </a:r>
            <a:endParaRPr sz="2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2440"/>
              </a:spcBef>
            </a:pPr>
            <a:r>
              <a:rPr sz="3000" i="1" spc="85" dirty="0">
                <a:latin typeface="Arial"/>
                <a:cs typeface="Arial"/>
              </a:rPr>
              <a:t> </a:t>
            </a:r>
            <a:r>
              <a:rPr sz="2900" i="1" spc="-185" dirty="0">
                <a:latin typeface="Arial"/>
                <a:cs typeface="Arial"/>
              </a:rPr>
              <a:t>Use</a:t>
            </a:r>
            <a:r>
              <a:rPr sz="2900" i="1" spc="-85" dirty="0">
                <a:latin typeface="Arial"/>
                <a:cs typeface="Arial"/>
              </a:rPr>
              <a:t> </a:t>
            </a:r>
            <a:r>
              <a:rPr sz="2900" i="1" spc="-215" dirty="0">
                <a:latin typeface="Arial"/>
                <a:cs typeface="Arial"/>
              </a:rPr>
              <a:t>a</a:t>
            </a:r>
            <a:r>
              <a:rPr sz="2900" i="1" spc="-85" dirty="0">
                <a:latin typeface="Arial"/>
                <a:cs typeface="Arial"/>
              </a:rPr>
              <a:t> </a:t>
            </a:r>
            <a:r>
              <a:rPr sz="2900" i="1" spc="-75" dirty="0">
                <a:latin typeface="Arial"/>
                <a:cs typeface="Arial"/>
              </a:rPr>
              <a:t>brief</a:t>
            </a:r>
            <a:r>
              <a:rPr sz="3000" i="1" spc="-75" dirty="0">
                <a:latin typeface="Arial"/>
                <a:cs typeface="Arial"/>
              </a:rPr>
              <a:t>,</a:t>
            </a:r>
            <a:r>
              <a:rPr sz="3000" i="1" spc="-114" dirty="0">
                <a:latin typeface="Arial"/>
                <a:cs typeface="Arial"/>
              </a:rPr>
              <a:t> </a:t>
            </a:r>
            <a:r>
              <a:rPr sz="2900" i="1" spc="-100" dirty="0">
                <a:latin typeface="Arial"/>
                <a:cs typeface="Arial"/>
              </a:rPr>
              <a:t>compelling</a:t>
            </a:r>
            <a:r>
              <a:rPr sz="2900" i="1" spc="-85" dirty="0">
                <a:latin typeface="Arial"/>
                <a:cs typeface="Arial"/>
              </a:rPr>
              <a:t> </a:t>
            </a:r>
            <a:r>
              <a:rPr sz="2900" i="1" spc="-65" dirty="0">
                <a:latin typeface="Arial"/>
                <a:cs typeface="Arial"/>
              </a:rPr>
              <a:t>real</a:t>
            </a:r>
            <a:r>
              <a:rPr sz="3000" i="1" spc="-65" dirty="0">
                <a:latin typeface="Arial"/>
                <a:cs typeface="Arial"/>
              </a:rPr>
              <a:t>-</a:t>
            </a:r>
            <a:r>
              <a:rPr sz="2900" i="1" spc="-30" dirty="0">
                <a:latin typeface="Arial"/>
                <a:cs typeface="Arial"/>
              </a:rPr>
              <a:t>life</a:t>
            </a:r>
            <a:r>
              <a:rPr sz="2900" i="1" spc="-85" dirty="0">
                <a:latin typeface="Arial"/>
                <a:cs typeface="Arial"/>
              </a:rPr>
              <a:t> </a:t>
            </a:r>
            <a:r>
              <a:rPr sz="2900" i="1" spc="-10" dirty="0">
                <a:latin typeface="Arial"/>
                <a:cs typeface="Arial"/>
              </a:rPr>
              <a:t>example</a:t>
            </a:r>
            <a:r>
              <a:rPr sz="3000" i="1" spc="-10" dirty="0">
                <a:latin typeface="Arial"/>
                <a:cs typeface="Arial"/>
              </a:rPr>
              <a:t>)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5130799" y="1153949"/>
            <a:ext cx="4111625" cy="3978275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492125" indent="-479425">
              <a:lnSpc>
                <a:spcPct val="100000"/>
              </a:lnSpc>
              <a:spcBef>
                <a:spcPts val="710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65" dirty="0">
                <a:latin typeface="Microsoft Sans Serif"/>
                <a:cs typeface="Microsoft Sans Serif"/>
              </a:rPr>
              <a:t>Last</a:t>
            </a:r>
            <a:r>
              <a:rPr sz="2800" spc="-125" dirty="0">
                <a:latin typeface="Microsoft Sans Serif"/>
                <a:cs typeface="Microsoft Sans Serif"/>
              </a:rPr>
              <a:t> </a:t>
            </a:r>
            <a:r>
              <a:rPr sz="2800" spc="-55" dirty="0">
                <a:latin typeface="Microsoft Sans Serif"/>
                <a:cs typeface="Microsoft Sans Serif"/>
              </a:rPr>
              <a:t>Will</a:t>
            </a:r>
            <a:r>
              <a:rPr sz="2800" spc="-114" dirty="0">
                <a:latin typeface="Microsoft Sans Serif"/>
                <a:cs typeface="Microsoft Sans Serif"/>
              </a:rPr>
              <a:t> </a:t>
            </a:r>
            <a:r>
              <a:rPr sz="2750" spc="-229" dirty="0">
                <a:latin typeface="Microsoft Sans Serif"/>
                <a:cs typeface="Microsoft Sans Serif"/>
              </a:rPr>
              <a:t>&amp;</a:t>
            </a:r>
            <a:r>
              <a:rPr sz="2750" spc="-2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Testament</a:t>
            </a:r>
            <a:endParaRPr sz="2800">
              <a:latin typeface="Microsoft Sans Serif"/>
              <a:cs typeface="Microsoft Sans Serif"/>
            </a:endParaRPr>
          </a:p>
          <a:p>
            <a:pPr marL="492125" indent="-479425">
              <a:lnSpc>
                <a:spcPts val="3070"/>
              </a:lnSpc>
              <a:spcBef>
                <a:spcPts val="615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85" dirty="0">
                <a:latin typeface="Microsoft Sans Serif"/>
                <a:cs typeface="Microsoft Sans Serif"/>
              </a:rPr>
              <a:t>Powers</a:t>
            </a:r>
            <a:r>
              <a:rPr sz="2800" spc="-2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of</a:t>
            </a:r>
            <a:r>
              <a:rPr sz="2800" spc="-2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Attorney</a:t>
            </a:r>
            <a:endParaRPr sz="2800">
              <a:latin typeface="Microsoft Sans Serif"/>
              <a:cs typeface="Microsoft Sans Serif"/>
            </a:endParaRPr>
          </a:p>
          <a:p>
            <a:pPr marL="492125">
              <a:lnSpc>
                <a:spcPts val="3070"/>
              </a:lnSpc>
            </a:pPr>
            <a:r>
              <a:rPr sz="2750" spc="180" dirty="0">
                <a:latin typeface="Microsoft Sans Serif"/>
                <a:cs typeface="Microsoft Sans Serif"/>
              </a:rPr>
              <a:t> </a:t>
            </a:r>
            <a:r>
              <a:rPr sz="2800" spc="-85" dirty="0">
                <a:latin typeface="Microsoft Sans Serif"/>
                <a:cs typeface="Microsoft Sans Serif"/>
              </a:rPr>
              <a:t>Financial</a:t>
            </a:r>
            <a:r>
              <a:rPr sz="2800" spc="-40" dirty="0">
                <a:latin typeface="Microsoft Sans Serif"/>
                <a:cs typeface="Microsoft Sans Serif"/>
              </a:rPr>
              <a:t> </a:t>
            </a:r>
            <a:r>
              <a:rPr sz="2750" spc="-229" dirty="0">
                <a:latin typeface="Microsoft Sans Serif"/>
                <a:cs typeface="Microsoft Sans Serif"/>
              </a:rPr>
              <a:t>&amp;</a:t>
            </a:r>
            <a:r>
              <a:rPr sz="2750" spc="-25" dirty="0">
                <a:latin typeface="Microsoft Sans Serif"/>
                <a:cs typeface="Microsoft Sans Serif"/>
              </a:rPr>
              <a:t> </a:t>
            </a:r>
            <a:r>
              <a:rPr sz="2800" spc="-50" dirty="0">
                <a:latin typeface="Microsoft Sans Serif"/>
                <a:cs typeface="Microsoft Sans Serif"/>
              </a:rPr>
              <a:t>Healthcare</a:t>
            </a:r>
            <a:r>
              <a:rPr sz="2750" spc="-50" dirty="0">
                <a:latin typeface="Microsoft Sans Serif"/>
                <a:cs typeface="Microsoft Sans Serif"/>
              </a:rPr>
              <a:t>)</a:t>
            </a:r>
            <a:endParaRPr sz="2750">
              <a:latin typeface="Microsoft Sans Serif"/>
              <a:cs typeface="Microsoft Sans Serif"/>
            </a:endParaRPr>
          </a:p>
          <a:p>
            <a:pPr marL="492125" marR="443865" indent="-480059">
              <a:lnSpc>
                <a:spcPts val="2770"/>
              </a:lnSpc>
              <a:spcBef>
                <a:spcPts val="1275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35" dirty="0">
                <a:latin typeface="Microsoft Sans Serif"/>
                <a:cs typeface="Microsoft Sans Serif"/>
              </a:rPr>
              <a:t>Living</a:t>
            </a:r>
            <a:r>
              <a:rPr sz="2800" spc="-105" dirty="0">
                <a:latin typeface="Microsoft Sans Serif"/>
                <a:cs typeface="Microsoft Sans Serif"/>
              </a:rPr>
              <a:t> </a:t>
            </a:r>
            <a:r>
              <a:rPr sz="2800" spc="-55" dirty="0">
                <a:latin typeface="Microsoft Sans Serif"/>
                <a:cs typeface="Microsoft Sans Serif"/>
              </a:rPr>
              <a:t>Will</a:t>
            </a:r>
            <a:r>
              <a:rPr sz="2800" spc="-100" dirty="0">
                <a:latin typeface="Microsoft Sans Serif"/>
                <a:cs typeface="Microsoft Sans Serif"/>
              </a:rPr>
              <a:t> </a:t>
            </a:r>
            <a:r>
              <a:rPr sz="2750" spc="125" dirty="0">
                <a:latin typeface="Microsoft Sans Serif"/>
                <a:cs typeface="Microsoft Sans Serif"/>
              </a:rPr>
              <a:t>/</a:t>
            </a:r>
            <a:r>
              <a:rPr sz="2750" spc="-85" dirty="0">
                <a:latin typeface="Microsoft Sans Serif"/>
                <a:cs typeface="Microsoft Sans Serif"/>
              </a:rPr>
              <a:t> </a:t>
            </a:r>
            <a:r>
              <a:rPr sz="2800" spc="-55" dirty="0">
                <a:latin typeface="Microsoft Sans Serif"/>
                <a:cs typeface="Microsoft Sans Serif"/>
              </a:rPr>
              <a:t>Advance </a:t>
            </a:r>
            <a:r>
              <a:rPr sz="2800" spc="-60" dirty="0">
                <a:latin typeface="Microsoft Sans Serif"/>
                <a:cs typeface="Microsoft Sans Serif"/>
              </a:rPr>
              <a:t>Healthcare</a:t>
            </a:r>
            <a:r>
              <a:rPr sz="2800" spc="-10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Directive</a:t>
            </a:r>
            <a:endParaRPr sz="2800">
              <a:latin typeface="Microsoft Sans Serif"/>
              <a:cs typeface="Microsoft Sans Serif"/>
            </a:endParaRPr>
          </a:p>
          <a:p>
            <a:pPr marL="492125" indent="-479425">
              <a:lnSpc>
                <a:spcPct val="100000"/>
              </a:lnSpc>
              <a:spcBef>
                <a:spcPts val="700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200" dirty="0">
                <a:latin typeface="Microsoft Sans Serif"/>
                <a:cs typeface="Microsoft Sans Serif"/>
              </a:rPr>
              <a:t>HIPAA</a:t>
            </a:r>
            <a:r>
              <a:rPr sz="2800" spc="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Authorization</a:t>
            </a:r>
            <a:endParaRPr sz="2800">
              <a:latin typeface="Microsoft Sans Serif"/>
              <a:cs typeface="Microsoft Sans Serif"/>
            </a:endParaRPr>
          </a:p>
          <a:p>
            <a:pPr marL="492125" marR="187325" indent="-480059">
              <a:lnSpc>
                <a:spcPts val="2770"/>
              </a:lnSpc>
              <a:spcBef>
                <a:spcPts val="1200"/>
              </a:spcBef>
              <a:buClr>
                <a:srgbClr val="333333"/>
              </a:buClr>
              <a:buSzPct val="98214"/>
              <a:buChar char="•"/>
              <a:tabLst>
                <a:tab pos="492125" algn="l"/>
              </a:tabLst>
            </a:pPr>
            <a:r>
              <a:rPr sz="2800" spc="-105" dirty="0">
                <a:latin typeface="Microsoft Sans Serif"/>
                <a:cs typeface="Microsoft Sans Serif"/>
              </a:rPr>
              <a:t>Revocable</a:t>
            </a:r>
            <a:r>
              <a:rPr sz="2800" spc="-85" dirty="0">
                <a:latin typeface="Microsoft Sans Serif"/>
                <a:cs typeface="Microsoft Sans Serif"/>
              </a:rPr>
              <a:t> </a:t>
            </a:r>
            <a:r>
              <a:rPr sz="2800" spc="-35" dirty="0">
                <a:latin typeface="Microsoft Sans Serif"/>
                <a:cs typeface="Microsoft Sans Serif"/>
              </a:rPr>
              <a:t>Living</a:t>
            </a:r>
            <a:r>
              <a:rPr sz="2800" spc="-80" dirty="0">
                <a:latin typeface="Microsoft Sans Serif"/>
                <a:cs typeface="Microsoft Sans Serif"/>
              </a:rPr>
              <a:t> </a:t>
            </a:r>
            <a:r>
              <a:rPr sz="2800" spc="-65" dirty="0">
                <a:latin typeface="Microsoft Sans Serif"/>
                <a:cs typeface="Microsoft Sans Serif"/>
              </a:rPr>
              <a:t>Trust </a:t>
            </a:r>
            <a:r>
              <a:rPr sz="2750" spc="-40" dirty="0">
                <a:latin typeface="Microsoft Sans Serif"/>
                <a:cs typeface="Microsoft Sans Serif"/>
              </a:rPr>
              <a:t>(</a:t>
            </a:r>
            <a:r>
              <a:rPr sz="2800" spc="-40" dirty="0">
                <a:latin typeface="Microsoft Sans Serif"/>
                <a:cs typeface="Microsoft Sans Serif"/>
              </a:rPr>
              <a:t>optional</a:t>
            </a:r>
            <a:r>
              <a:rPr sz="2800" spc="-110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but </a:t>
            </a:r>
            <a:r>
              <a:rPr sz="2800" spc="-10" dirty="0">
                <a:latin typeface="Microsoft Sans Serif"/>
                <a:cs typeface="Microsoft Sans Serif"/>
              </a:rPr>
              <a:t>recommended</a:t>
            </a:r>
            <a:r>
              <a:rPr sz="2750" spc="-10" dirty="0">
                <a:latin typeface="Microsoft Sans Serif"/>
                <a:cs typeface="Microsoft Sans Serif"/>
              </a:rPr>
              <a:t>)</a:t>
            </a:r>
            <a:endParaRPr sz="275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33389" y="974685"/>
            <a:ext cx="2355215" cy="8870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5" dirty="0"/>
              <a:t>Slide</a:t>
            </a:r>
            <a:r>
              <a:rPr spc="-484" dirty="0"/>
              <a:t> </a:t>
            </a:r>
            <a:r>
              <a:rPr sz="5400" spc="95" dirty="0"/>
              <a:t>5 </a:t>
            </a:r>
            <a:endParaRPr sz="5400"/>
          </a:p>
        </p:txBody>
      </p:sp>
      <p:sp>
        <p:nvSpPr>
          <p:cNvPr id="4" name="object 4"/>
          <p:cNvSpPr txBox="1"/>
          <p:nvPr/>
        </p:nvSpPr>
        <p:spPr>
          <a:xfrm>
            <a:off x="755104" y="1660485"/>
            <a:ext cx="3637915" cy="3630295"/>
          </a:xfrm>
          <a:prstGeom prst="rect">
            <a:avLst/>
          </a:prstGeom>
        </p:spPr>
        <p:txBody>
          <a:bodyPr vert="horz" wrap="square" lIns="0" tIns="187960" rIns="0" bIns="0" rtlCol="0">
            <a:spAutoFit/>
          </a:bodyPr>
          <a:lstStyle/>
          <a:p>
            <a:pPr marL="12700" marR="5080" indent="2393950" algn="r">
              <a:lnSpc>
                <a:spcPct val="79600"/>
              </a:lnSpc>
              <a:spcBef>
                <a:spcPts val="1480"/>
              </a:spcBef>
            </a:pPr>
            <a:r>
              <a:rPr sz="5650" spc="-65" dirty="0">
                <a:latin typeface="Microsoft Sans Serif"/>
                <a:cs typeface="Microsoft Sans Serif"/>
              </a:rPr>
              <a:t>The </a:t>
            </a:r>
            <a:r>
              <a:rPr sz="5650" spc="70" dirty="0">
                <a:latin typeface="Microsoft Sans Serif"/>
                <a:cs typeface="Microsoft Sans Serif"/>
              </a:rPr>
              <a:t>Critical </a:t>
            </a:r>
            <a:r>
              <a:rPr sz="5650" spc="-25" dirty="0">
                <a:latin typeface="Microsoft Sans Serif"/>
                <a:cs typeface="Microsoft Sans Serif"/>
              </a:rPr>
              <a:t>Documents </a:t>
            </a:r>
            <a:r>
              <a:rPr sz="5650" spc="-10" dirty="0">
                <a:latin typeface="Microsoft Sans Serif"/>
                <a:cs typeface="Microsoft Sans Serif"/>
              </a:rPr>
              <a:t>Everyone</a:t>
            </a:r>
            <a:endParaRPr sz="5650">
              <a:latin typeface="Microsoft Sans Serif"/>
              <a:cs typeface="Microsoft Sans Serif"/>
            </a:endParaRPr>
          </a:p>
          <a:p>
            <a:pPr marR="8890" algn="r">
              <a:lnSpc>
                <a:spcPts val="5400"/>
              </a:lnSpc>
            </a:pPr>
            <a:r>
              <a:rPr sz="5650" spc="-10" dirty="0">
                <a:latin typeface="Microsoft Sans Serif"/>
                <a:cs typeface="Microsoft Sans Serif"/>
              </a:rPr>
              <a:t>Needs</a:t>
            </a:r>
            <a:endParaRPr sz="56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55"/>
              </a:lnSpc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7960" rIns="0" bIns="0" rtlCol="0">
            <a:spAutoFit/>
          </a:bodyPr>
          <a:lstStyle/>
          <a:p>
            <a:pPr marL="12700" marR="5080">
              <a:lnSpc>
                <a:spcPct val="79600"/>
              </a:lnSpc>
              <a:spcBef>
                <a:spcPts val="1480"/>
              </a:spcBef>
            </a:pPr>
            <a:r>
              <a:rPr spc="-75" dirty="0"/>
              <a:t>Slide</a:t>
            </a:r>
            <a:r>
              <a:rPr spc="-515" dirty="0"/>
              <a:t> </a:t>
            </a:r>
            <a:r>
              <a:rPr sz="5400" spc="295" dirty="0"/>
              <a:t>6</a:t>
            </a:r>
            <a:r>
              <a:rPr sz="5400" spc="-10" dirty="0"/>
              <a:t>  </a:t>
            </a:r>
            <a:r>
              <a:rPr spc="-10" dirty="0"/>
              <a:t>Understanding </a:t>
            </a:r>
            <a:r>
              <a:rPr spc="-95" dirty="0"/>
              <a:t>Powers</a:t>
            </a:r>
            <a:r>
              <a:rPr spc="-505" dirty="0"/>
              <a:t> </a:t>
            </a:r>
            <a:r>
              <a:rPr spc="200" dirty="0"/>
              <a:t>of</a:t>
            </a:r>
            <a:r>
              <a:rPr spc="-505" dirty="0"/>
              <a:t> </a:t>
            </a:r>
            <a:r>
              <a:rPr spc="80" dirty="0"/>
              <a:t>Attorney</a:t>
            </a:r>
            <a:endParaRPr sz="5400"/>
          </a:p>
        </p:txBody>
      </p:sp>
      <p:sp>
        <p:nvSpPr>
          <p:cNvPr id="3" name="object 3"/>
          <p:cNvSpPr txBox="1"/>
          <p:nvPr/>
        </p:nvSpPr>
        <p:spPr>
          <a:xfrm>
            <a:off x="755104" y="2465448"/>
            <a:ext cx="8668385" cy="2805430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marL="492125" marR="417830" indent="-480059">
              <a:lnSpc>
                <a:spcPct val="80100"/>
              </a:lnSpc>
              <a:spcBef>
                <a:spcPts val="840"/>
              </a:spcBef>
              <a:buClr>
                <a:srgbClr val="333333"/>
              </a:buClr>
              <a:buSzPct val="96491"/>
              <a:buChar char="•"/>
              <a:tabLst>
                <a:tab pos="492125" algn="l"/>
              </a:tabLst>
            </a:pPr>
            <a:r>
              <a:rPr sz="2850" spc="-55" dirty="0">
                <a:latin typeface="Microsoft Sans Serif"/>
                <a:cs typeface="Microsoft Sans Serif"/>
              </a:rPr>
              <a:t>Financial</a:t>
            </a:r>
            <a:r>
              <a:rPr sz="2850" spc="-165" dirty="0">
                <a:latin typeface="Microsoft Sans Serif"/>
                <a:cs typeface="Microsoft Sans Serif"/>
              </a:rPr>
              <a:t> </a:t>
            </a:r>
            <a:r>
              <a:rPr sz="2850" spc="-60" dirty="0">
                <a:latin typeface="Microsoft Sans Serif"/>
                <a:cs typeface="Microsoft Sans Serif"/>
              </a:rPr>
              <a:t>POA</a:t>
            </a:r>
            <a:r>
              <a:rPr sz="2900" spc="365" dirty="0">
                <a:latin typeface="Microsoft Sans Serif"/>
                <a:cs typeface="Microsoft Sans Serif"/>
              </a:rPr>
              <a:t> </a:t>
            </a:r>
            <a:r>
              <a:rPr sz="2800" spc="-45" dirty="0">
                <a:latin typeface="Microsoft Sans Serif"/>
                <a:cs typeface="Microsoft Sans Serif"/>
              </a:rPr>
              <a:t>Protecting</a:t>
            </a:r>
            <a:r>
              <a:rPr sz="2800" spc="-14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your</a:t>
            </a:r>
            <a:r>
              <a:rPr sz="2800" spc="-155" dirty="0">
                <a:latin typeface="Microsoft Sans Serif"/>
                <a:cs typeface="Microsoft Sans Serif"/>
              </a:rPr>
              <a:t> </a:t>
            </a:r>
            <a:r>
              <a:rPr sz="2800" spc="-75" dirty="0">
                <a:latin typeface="Microsoft Sans Serif"/>
                <a:cs typeface="Microsoft Sans Serif"/>
              </a:rPr>
              <a:t>assets</a:t>
            </a:r>
            <a:r>
              <a:rPr sz="2800" spc="-110" dirty="0">
                <a:latin typeface="Microsoft Sans Serif"/>
                <a:cs typeface="Microsoft Sans Serif"/>
              </a:rPr>
              <a:t> </a:t>
            </a:r>
            <a:r>
              <a:rPr sz="2800" spc="-50" dirty="0">
                <a:latin typeface="Microsoft Sans Serif"/>
                <a:cs typeface="Microsoft Sans Serif"/>
              </a:rPr>
              <a:t>and</a:t>
            </a:r>
            <a:r>
              <a:rPr sz="2800" spc="-140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financial </a:t>
            </a:r>
            <a:r>
              <a:rPr sz="2800" spc="-10" dirty="0">
                <a:latin typeface="Microsoft Sans Serif"/>
                <a:cs typeface="Microsoft Sans Serif"/>
              </a:rPr>
              <a:t>security</a:t>
            </a:r>
            <a:endParaRPr sz="2800">
              <a:latin typeface="Microsoft Sans Serif"/>
              <a:cs typeface="Microsoft Sans Serif"/>
            </a:endParaRPr>
          </a:p>
          <a:p>
            <a:pPr marL="492125" marR="5080" indent="-480059">
              <a:lnSpc>
                <a:spcPts val="2780"/>
              </a:lnSpc>
              <a:spcBef>
                <a:spcPts val="1265"/>
              </a:spcBef>
              <a:buClr>
                <a:srgbClr val="333333"/>
              </a:buClr>
              <a:buSzPct val="96491"/>
              <a:buChar char="•"/>
              <a:tabLst>
                <a:tab pos="492125" algn="l"/>
              </a:tabLst>
            </a:pPr>
            <a:r>
              <a:rPr sz="2850" spc="-45" dirty="0">
                <a:latin typeface="Microsoft Sans Serif"/>
                <a:cs typeface="Microsoft Sans Serif"/>
              </a:rPr>
              <a:t>Healthcare</a:t>
            </a:r>
            <a:r>
              <a:rPr sz="2850" spc="-165" dirty="0">
                <a:latin typeface="Microsoft Sans Serif"/>
                <a:cs typeface="Microsoft Sans Serif"/>
              </a:rPr>
              <a:t> </a:t>
            </a:r>
            <a:r>
              <a:rPr sz="2850" spc="-60" dirty="0">
                <a:latin typeface="Microsoft Sans Serif"/>
                <a:cs typeface="Microsoft Sans Serif"/>
              </a:rPr>
              <a:t>POA</a:t>
            </a:r>
            <a:r>
              <a:rPr sz="2900" spc="390" dirty="0">
                <a:latin typeface="Microsoft Sans Serif"/>
                <a:cs typeface="Microsoft Sans Serif"/>
              </a:rPr>
              <a:t> </a:t>
            </a:r>
            <a:r>
              <a:rPr sz="2800" spc="-90" dirty="0">
                <a:latin typeface="Microsoft Sans Serif"/>
                <a:cs typeface="Microsoft Sans Serif"/>
              </a:rPr>
              <a:t>Ensuring</a:t>
            </a:r>
            <a:r>
              <a:rPr sz="2800" spc="-10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your</a:t>
            </a:r>
            <a:r>
              <a:rPr sz="2800" spc="-145" dirty="0">
                <a:latin typeface="Microsoft Sans Serif"/>
                <a:cs typeface="Microsoft Sans Serif"/>
              </a:rPr>
              <a:t> </a:t>
            </a:r>
            <a:r>
              <a:rPr sz="2800" spc="-50" dirty="0">
                <a:latin typeface="Microsoft Sans Serif"/>
                <a:cs typeface="Microsoft Sans Serif"/>
              </a:rPr>
              <a:t>healthcare</a:t>
            </a:r>
            <a:r>
              <a:rPr sz="2800" spc="-140" dirty="0">
                <a:latin typeface="Microsoft Sans Serif"/>
                <a:cs typeface="Microsoft Sans Serif"/>
              </a:rPr>
              <a:t> </a:t>
            </a:r>
            <a:r>
              <a:rPr sz="2800" spc="-45" dirty="0">
                <a:latin typeface="Microsoft Sans Serif"/>
                <a:cs typeface="Microsoft Sans Serif"/>
              </a:rPr>
              <a:t>wishes</a:t>
            </a:r>
            <a:r>
              <a:rPr sz="2800" spc="-140" dirty="0">
                <a:latin typeface="Microsoft Sans Serif"/>
                <a:cs typeface="Microsoft Sans Serif"/>
              </a:rPr>
              <a:t> </a:t>
            </a:r>
            <a:r>
              <a:rPr sz="2800" spc="-25" dirty="0">
                <a:latin typeface="Microsoft Sans Serif"/>
                <a:cs typeface="Microsoft Sans Serif"/>
              </a:rPr>
              <a:t>are </a:t>
            </a:r>
            <a:r>
              <a:rPr sz="2800" spc="-10" dirty="0">
                <a:latin typeface="Microsoft Sans Serif"/>
                <a:cs typeface="Microsoft Sans Serif"/>
              </a:rPr>
              <a:t>honored</a:t>
            </a:r>
            <a:endParaRPr sz="2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70"/>
              </a:spcBef>
            </a:pPr>
            <a:endParaRPr sz="2500">
              <a:latin typeface="Microsoft Sans Serif"/>
              <a:cs typeface="Microsoft Sans Serif"/>
            </a:endParaRPr>
          </a:p>
          <a:p>
            <a:pPr marL="12700" marR="205104">
              <a:lnSpc>
                <a:spcPct val="77500"/>
              </a:lnSpc>
            </a:pPr>
            <a:r>
              <a:rPr sz="3000" i="1" spc="55" dirty="0">
                <a:latin typeface="Arial"/>
                <a:cs typeface="Arial"/>
              </a:rPr>
              <a:t> </a:t>
            </a:r>
            <a:r>
              <a:rPr sz="2900" i="1" spc="-190" dirty="0">
                <a:latin typeface="Arial"/>
                <a:cs typeface="Arial"/>
              </a:rPr>
              <a:t>Share</a:t>
            </a:r>
            <a:r>
              <a:rPr sz="2900" i="1" spc="-100" dirty="0">
                <a:latin typeface="Arial"/>
                <a:cs typeface="Arial"/>
              </a:rPr>
              <a:t> </a:t>
            </a:r>
            <a:r>
              <a:rPr sz="2900" i="1" spc="-215" dirty="0">
                <a:latin typeface="Arial"/>
                <a:cs typeface="Arial"/>
              </a:rPr>
              <a:t>a</a:t>
            </a:r>
            <a:r>
              <a:rPr sz="2900" i="1" spc="-100" dirty="0">
                <a:latin typeface="Arial"/>
                <a:cs typeface="Arial"/>
              </a:rPr>
              <a:t> </a:t>
            </a:r>
            <a:r>
              <a:rPr sz="2900" i="1" spc="-20" dirty="0">
                <a:latin typeface="Arial"/>
                <a:cs typeface="Arial"/>
              </a:rPr>
              <a:t>brief</a:t>
            </a:r>
            <a:r>
              <a:rPr sz="2900" i="1" spc="-105" dirty="0">
                <a:latin typeface="Arial"/>
                <a:cs typeface="Arial"/>
              </a:rPr>
              <a:t> </a:t>
            </a:r>
            <a:r>
              <a:rPr sz="2900" i="1" spc="-65" dirty="0">
                <a:latin typeface="Arial"/>
                <a:cs typeface="Arial"/>
              </a:rPr>
              <a:t>client</a:t>
            </a:r>
            <a:r>
              <a:rPr sz="2900" i="1" spc="-100" dirty="0">
                <a:latin typeface="Arial"/>
                <a:cs typeface="Arial"/>
              </a:rPr>
              <a:t> </a:t>
            </a:r>
            <a:r>
              <a:rPr sz="2900" i="1" spc="-55" dirty="0">
                <a:latin typeface="Arial"/>
                <a:cs typeface="Arial"/>
              </a:rPr>
              <a:t>story</a:t>
            </a:r>
            <a:r>
              <a:rPr sz="2900" i="1" spc="-105" dirty="0">
                <a:latin typeface="Arial"/>
                <a:cs typeface="Arial"/>
              </a:rPr>
              <a:t> </a:t>
            </a:r>
            <a:r>
              <a:rPr sz="2900" i="1" spc="-75" dirty="0">
                <a:latin typeface="Arial"/>
                <a:cs typeface="Arial"/>
              </a:rPr>
              <a:t>highlighting</a:t>
            </a:r>
            <a:r>
              <a:rPr sz="2900" i="1" spc="-100" dirty="0">
                <a:latin typeface="Arial"/>
                <a:cs typeface="Arial"/>
              </a:rPr>
              <a:t> the </a:t>
            </a:r>
            <a:r>
              <a:rPr sz="2900" i="1" spc="-95" dirty="0">
                <a:latin typeface="Arial"/>
                <a:cs typeface="Arial"/>
              </a:rPr>
              <a:t>importance</a:t>
            </a:r>
            <a:r>
              <a:rPr sz="2900" i="1" spc="-105" dirty="0">
                <a:latin typeface="Arial"/>
                <a:cs typeface="Arial"/>
              </a:rPr>
              <a:t> </a:t>
            </a:r>
            <a:r>
              <a:rPr sz="2900" i="1" spc="-25" dirty="0">
                <a:latin typeface="Arial"/>
                <a:cs typeface="Arial"/>
              </a:rPr>
              <a:t>of </a:t>
            </a:r>
            <a:r>
              <a:rPr sz="2900" i="1" spc="-60" dirty="0">
                <a:latin typeface="Arial"/>
                <a:cs typeface="Arial"/>
              </a:rPr>
              <a:t>POAs</a:t>
            </a:r>
            <a:r>
              <a:rPr sz="3000" i="1" spc="-60" dirty="0">
                <a:latin typeface="Arial"/>
                <a:cs typeface="Arial"/>
              </a:rPr>
              <a:t>.)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617</Words>
  <Application>Microsoft Macintosh PowerPoint</Application>
  <PresentationFormat>Custom</PresentationFormat>
  <Paragraphs>116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Swis721 Ex BT</vt:lpstr>
      <vt:lpstr>Toyota Type</vt:lpstr>
      <vt:lpstr>Arial</vt:lpstr>
      <vt:lpstr>Britannic Bold</vt:lpstr>
      <vt:lpstr>Microsoft Sans Serif</vt:lpstr>
      <vt:lpstr>Times New Roman</vt:lpstr>
      <vt:lpstr>Office Theme</vt:lpstr>
      <vt:lpstr>Sample Seminar PowerPoint Presentation</vt:lpstr>
      <vt:lpstr>Slide 1  Title &amp; Welcome</vt:lpstr>
      <vt:lpstr>“Protecting Your Family &amp; Assets: Essential Estate and Medicaid Planning”</vt:lpstr>
      <vt:lpstr>Slide 2  Brief Introduction</vt:lpstr>
      <vt:lpstr>Who am I and Why Should You Listen to</vt:lpstr>
      <vt:lpstr>PowerPoint Presentation</vt:lpstr>
      <vt:lpstr>Slide 4  Why Most Estate Plans Fail Common Pitfalls)</vt:lpstr>
      <vt:lpstr>Slide 5 </vt:lpstr>
      <vt:lpstr>Slide 6  Understanding Powers of Attorney</vt:lpstr>
      <vt:lpstr>PowerPoint Presentation</vt:lpstr>
      <vt:lpstr>Slide 8 </vt:lpstr>
      <vt:lpstr>PowerPoint Presentation</vt:lpstr>
      <vt:lpstr>“Meet the Johnson Family”</vt:lpstr>
      <vt:lpstr>PowerPoint Presentation</vt:lpstr>
      <vt:lpstr>Slide 11  How We Work  Next Steps)</vt:lpstr>
      <vt:lpstr>PowerPoint Presentation</vt:lpstr>
      <vt:lpstr>Book Your FREE Consultation Today</vt:lpstr>
      <vt:lpstr>Slide 13  Q&amp;A Session</vt:lpstr>
      <vt:lpstr>Slide 14  Thank You &amp; Final Call to Action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Todd Whatley</cp:lastModifiedBy>
  <cp:revision>1</cp:revision>
  <dcterms:created xsi:type="dcterms:W3CDTF">2025-07-15T12:01:05Z</dcterms:created>
  <dcterms:modified xsi:type="dcterms:W3CDTF">2025-07-15T12:01:34Z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2025-07-15T00:00:00Z</vt:filetime>
  </property>
  <property fmtid="{D5CDD505-2E9C-101B-9397-08002B2CF9AE}" pid="3" name="Creator">
    <vt:lpwstr>Mozilla/5.0 (X11; Linux x86_64) AppleWebKit/537.36 (KHTML, like Gecko) HeadlessChrome/118.0.0.0 Safari/537.36</vt:lpwstr>
  </property>
  <property fmtid="{D5CDD505-2E9C-101B-9397-08002B2CF9AE}" pid="4" name="LastSaved">
    <vt:filetime>2025-07-15T00:00:00Z</vt:filetime>
  </property>
  <property fmtid="{D5CDD505-2E9C-101B-9397-08002B2CF9AE}" pid="5" name="Producer">
    <vt:lpwstr>Skia/PDF m118</vt:lpwstr>
  </property>
</Properties>
</file>